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76" r:id="rId2"/>
    <p:sldId id="477" r:id="rId3"/>
    <p:sldId id="490" r:id="rId4"/>
    <p:sldId id="478" r:id="rId5"/>
    <p:sldId id="500" r:id="rId6"/>
    <p:sldId id="499" r:id="rId7"/>
    <p:sldId id="497" r:id="rId8"/>
    <p:sldId id="498" r:id="rId9"/>
    <p:sldId id="479" r:id="rId10"/>
    <p:sldId id="480" r:id="rId11"/>
    <p:sldId id="492" r:id="rId12"/>
    <p:sldId id="493" r:id="rId13"/>
    <p:sldId id="494" r:id="rId14"/>
    <p:sldId id="491" r:id="rId15"/>
  </p:sldIdLst>
  <p:sldSz cx="9144000" cy="6858000" type="screen4x3"/>
  <p:notesSz cx="6769100" cy="9906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0000"/>
    <a:srgbClr val="9999FF"/>
    <a:srgbClr val="00FF00"/>
    <a:srgbClr val="99CCFF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67" autoAdjust="0"/>
    <p:restoredTop sz="94660"/>
  </p:normalViewPr>
  <p:slideViewPr>
    <p:cSldViewPr>
      <p:cViewPr varScale="1">
        <p:scale>
          <a:sx n="102" d="100"/>
          <a:sy n="102" d="100"/>
        </p:scale>
        <p:origin x="1056" y="96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t" anchorCtr="0" compatLnSpc="1">
            <a:prstTxWarp prst="textNoShape">
              <a:avLst/>
            </a:prstTxWarp>
          </a:bodyPr>
          <a:lstStyle>
            <a:lvl1pPr defTabSz="91957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21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t" anchorCtr="0" compatLnSpc="1">
            <a:prstTxWarp prst="textNoShape">
              <a:avLst/>
            </a:prstTxWarp>
          </a:bodyPr>
          <a:lstStyle>
            <a:lvl1pPr algn="r" defTabSz="91957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21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b" anchorCtr="0" compatLnSpc="1">
            <a:prstTxWarp prst="textNoShape">
              <a:avLst/>
            </a:prstTxWarp>
          </a:bodyPr>
          <a:lstStyle>
            <a:lvl1pPr defTabSz="91957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10700"/>
            <a:ext cx="29321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b" anchorCtr="0" compatLnSpc="1">
            <a:prstTxWarp prst="textNoShape">
              <a:avLst/>
            </a:prstTxWarp>
          </a:bodyPr>
          <a:lstStyle>
            <a:lvl1pPr algn="r" defTabSz="919571">
              <a:defRPr sz="1200"/>
            </a:lvl1pPr>
          </a:lstStyle>
          <a:p>
            <a:pPr>
              <a:defRPr/>
            </a:pPr>
            <a:fld id="{4A6B5C6F-7E98-46AA-8064-4D1DCF7B56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0816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t" anchorCtr="0" compatLnSpc="1">
            <a:prstTxWarp prst="textNoShape">
              <a:avLst/>
            </a:prstTxWarp>
          </a:bodyPr>
          <a:lstStyle>
            <a:lvl1pPr defTabSz="91957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21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t" anchorCtr="0" compatLnSpc="1">
            <a:prstTxWarp prst="textNoShape">
              <a:avLst/>
            </a:prstTxWarp>
          </a:bodyPr>
          <a:lstStyle>
            <a:lvl1pPr algn="r" defTabSz="91957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295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6938"/>
            <a:ext cx="496252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21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b" anchorCtr="0" compatLnSpc="1">
            <a:prstTxWarp prst="textNoShape">
              <a:avLst/>
            </a:prstTxWarp>
          </a:bodyPr>
          <a:lstStyle>
            <a:lvl1pPr defTabSz="91957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10700"/>
            <a:ext cx="29321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3" tIns="46012" rIns="92023" bIns="46012" numCol="1" anchor="b" anchorCtr="0" compatLnSpc="1">
            <a:prstTxWarp prst="textNoShape">
              <a:avLst/>
            </a:prstTxWarp>
          </a:bodyPr>
          <a:lstStyle>
            <a:lvl1pPr algn="r" defTabSz="919571">
              <a:defRPr sz="1200"/>
            </a:lvl1pPr>
          </a:lstStyle>
          <a:p>
            <a:pPr>
              <a:defRPr/>
            </a:pPr>
            <a:fld id="{089D3C8D-6C60-43D3-8D10-CC2D81FCD8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6190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431365D4-B5AE-42DF-AB6E-24A099CDC613}" type="slidenum">
              <a:rPr lang="en-US" altLang="ko-KR" sz="1200" smtClean="0"/>
              <a:pPr eaLnBrk="1" hangingPunct="1"/>
              <a:t>1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2352294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6D548B75-4469-4631-9E1E-B472F7B28ABE}" type="slidenum">
              <a:rPr lang="en-US" altLang="ko-KR" sz="1200" smtClean="0"/>
              <a:pPr eaLnBrk="1" hangingPunct="1"/>
              <a:t>14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413380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0E189580-418F-4D57-8BEE-7476DA2CCCBC}" type="slidenum">
              <a:rPr lang="en-US" altLang="ko-KR" sz="1200" smtClean="0"/>
              <a:pPr eaLnBrk="1" hangingPunct="1"/>
              <a:t>2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1688159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C29A9152-DC32-45C6-A648-4B5682CFC3BB}" type="slidenum">
              <a:rPr lang="en-US" altLang="ko-KR" sz="1200" smtClean="0"/>
              <a:pPr eaLnBrk="1" hangingPunct="1"/>
              <a:t>3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3664864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946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2FCD65CB-7EF8-41AD-B521-66C7315B86A4}" type="slidenum">
              <a:rPr lang="en-US" altLang="ko-KR" sz="1200" smtClean="0"/>
              <a:pPr eaLnBrk="1" hangingPunct="1"/>
              <a:t>4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1297776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921C3AE-F33E-48A3-9034-DE03B6C4B19B}" type="slidenum">
              <a:rPr lang="en-US" altLang="ko-KR" sz="1200" smtClean="0"/>
              <a:pPr eaLnBrk="1" hangingPunct="1"/>
              <a:t>9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71211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15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2003E225-8874-48B9-8BED-8510EA302070}" type="slidenum">
              <a:rPr lang="en-US" altLang="ko-KR" sz="1200" smtClean="0"/>
              <a:pPr eaLnBrk="1" hangingPunct="1"/>
              <a:t>10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1438832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253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41E75C95-BC97-4506-AC17-4F982E9024B3}" type="slidenum">
              <a:rPr lang="en-US" altLang="ko-KR" sz="1200" smtClean="0"/>
              <a:pPr eaLnBrk="1" hangingPunct="1"/>
              <a:t>11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2085932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35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30CAD50-3340-4EDF-A11E-07F504C48484}" type="slidenum">
              <a:rPr lang="en-US" altLang="ko-KR" sz="1200" smtClean="0"/>
              <a:pPr eaLnBrk="1" hangingPunct="1"/>
              <a:t>12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2442624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19163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1D784735-5240-4CAE-874F-F0C1F96ABCCC}" type="slidenum">
              <a:rPr lang="en-US" altLang="ko-KR" sz="1200" smtClean="0"/>
              <a:pPr eaLnBrk="1" hangingPunct="1"/>
              <a:t>13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373690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149ED-8D8A-46C0-9E78-7C21D5F1A8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921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9C2E8-A4A6-4F88-8CA0-D344C0D183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151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19888" y="152400"/>
            <a:ext cx="2082800" cy="27146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68313" y="152400"/>
            <a:ext cx="6099175" cy="27146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F763C-B746-42B6-99F9-59DB47FFBBB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487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8313" y="962025"/>
            <a:ext cx="8334375" cy="1809726"/>
          </a:xfrm>
        </p:spPr>
        <p:txBody>
          <a:bodyPr/>
          <a:lstStyle>
            <a:lvl1pPr>
              <a:defRPr b="0">
                <a:latin typeface="Times New Roman" pitchFamily="18" charset="0"/>
                <a:cs typeface="Times New Roman" pitchFamily="18" charset="0"/>
              </a:defRPr>
            </a:lvl1pPr>
            <a:lvl2pPr>
              <a:defRPr sz="1800" b="0">
                <a:latin typeface="Times New Roman" pitchFamily="18" charset="0"/>
                <a:cs typeface="Times New Roman" pitchFamily="18" charset="0"/>
              </a:defRPr>
            </a:lvl2pPr>
            <a:lvl3pPr>
              <a:defRPr sz="1800" b="0">
                <a:latin typeface="Times New Roman" pitchFamily="18" charset="0"/>
                <a:cs typeface="Times New Roman" pitchFamily="18" charset="0"/>
              </a:defRPr>
            </a:lvl3pPr>
            <a:lvl4pPr>
              <a:defRPr sz="1800" b="0">
                <a:latin typeface="Times New Roman" pitchFamily="18" charset="0"/>
                <a:cs typeface="Times New Roman" pitchFamily="18" charset="0"/>
              </a:defRPr>
            </a:lvl4pPr>
            <a:lvl5pPr>
              <a:defRPr sz="1800" b="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CD59249-FB81-4F5B-A2CD-8E6A45C7B54D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2384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28D3-9DA9-4F5E-97A5-76760BE16D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66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962025"/>
            <a:ext cx="4090987" cy="190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11700" y="962025"/>
            <a:ext cx="4090988" cy="190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C157F-3946-434C-863A-DD1094C0DD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1120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91D43-E47E-4DDC-A03D-5C544BC2AD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853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E2F30-FF25-471D-B9EC-F09BC62192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63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E9C72-A08D-4AEC-A48D-36855EF94B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798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343CB-CA6F-41FE-A915-5F6066240C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597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04B14-14D2-4E72-8AD0-1E4272D839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358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62025"/>
            <a:ext cx="83343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953D07-C248-4A43-AFBC-F2FBB4577B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6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Arial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Arial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Arial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Arial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Arial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Arial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Arial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Arial" charset="0"/>
          <a:ea typeface="굴림" pitchFamily="50" charset="-127"/>
        </a:defRPr>
      </a:lvl9pPr>
    </p:titleStyle>
    <p:bodyStyle>
      <a:lvl1pPr marL="282575" indent="-282575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kumimoji="1" sz="2000" b="1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6850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000" b="1">
          <a:solidFill>
            <a:schemeClr val="tx1"/>
          </a:solidFill>
          <a:latin typeface="+mn-lt"/>
          <a:ea typeface="+mn-ea"/>
        </a:defRPr>
      </a:lvl2pPr>
      <a:lvl3pPr marL="1044575" indent="-184150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  <a:ea typeface="+mn-ea"/>
        </a:defRPr>
      </a:lvl3pPr>
      <a:lvl4pPr marL="1417638" indent="-182563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1804988" indent="-19685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2621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7193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1765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6337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1032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40537-914F-4950-9991-80B29D291EC3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Integer Programming (</a:t>
            </a:r>
            <a:r>
              <a:rPr lang="ko-KR" altLang="en-US" dirty="0" smtClean="0"/>
              <a:t>정수계획법</a:t>
            </a:r>
            <a:r>
              <a:rPr lang="en-US" altLang="ko-KR" dirty="0" smtClean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8313" y="3212976"/>
                <a:ext cx="8389937" cy="3160865"/>
              </a:xfrm>
            </p:spPr>
            <p:txBody>
              <a:bodyPr/>
              <a:lstStyle/>
              <a:p>
                <a:pPr marL="342900" indent="-342900"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Formulations</a:t>
                </a:r>
              </a:p>
              <a:p>
                <a:pPr marL="815975" lvl="1" indent="-342900" eaLnBrk="1" hangingPunct="1">
                  <a:defRPr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Plane scheduling, Crew scheduling</a:t>
                </a:r>
              </a:p>
              <a:p>
                <a:pPr marL="815975" lvl="1" indent="-342900"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olidFill>
                      <a:schemeClr val="accent6"/>
                    </a:solidFill>
                  </a:rPr>
                  <a:t>leg</a:t>
                </a:r>
                <a:r>
                  <a:rPr lang="en-US" altLang="ko-KR" dirty="0" smtClean="0"/>
                  <a:t>: one flight taking off from an airport and landing some other airport. </a:t>
                </a:r>
              </a:p>
              <a:p>
                <a:pPr marL="815975" lvl="1" indent="-342900"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olidFill>
                      <a:schemeClr val="accent6"/>
                    </a:solidFill>
                  </a:rPr>
                  <a:t>route</a:t>
                </a:r>
                <a:r>
                  <a:rPr lang="en-US" altLang="ko-KR" dirty="0" smtClean="0"/>
                  <a:t>: a set of legs that an airplane can serve sequentially and return home.</a:t>
                </a:r>
              </a:p>
              <a:p>
                <a:pPr marL="815975" lvl="1" indent="-342900"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Let </a:t>
                </a:r>
              </a:p>
              <a:p>
                <a:pPr marL="815975" lvl="1" indent="-342900"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f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route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en-US" altLang="ko-KR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m:rPr>
                                  <m:brk m:alnAt="7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selected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0,   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otherwise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            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f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leg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en-US" altLang="ko-KR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m:rPr>
                                  <m:brk m:alnAt="7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is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part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of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route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en-US" altLang="ko-KR" b="0" i="1" smtClean="0">
                                  <a:latin typeface="Cambria Math"/>
                                </a:rPr>
                                <m:t>𝑗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0,    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/>
                                </a:rPr>
                                <m:t>otherwise</m:t>
                              </m:r>
                              <m:r>
                                <a:rPr lang="en-US" altLang="ko-KR" b="0" i="0" smtClean="0">
                                  <a:latin typeface="Cambria Math"/>
                                </a:rPr>
                                <m:t>                       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  <a:p>
                <a:pPr marL="815975" lvl="1" indent="-342900" eaLnBrk="1" hangingPunct="1">
                  <a:buFont typeface="Wingdings" pitchFamily="2" charset="2"/>
                  <a:buNone/>
                  <a:defRPr/>
                </a:pPr>
                <a:endParaRPr lang="en-US" altLang="ko-KR" dirty="0" smtClean="0"/>
              </a:p>
              <a:p>
                <a:pPr marL="815975" lvl="1" indent="-342900"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/>
                  <a:t>: cost of using route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altLang="ko-KR" dirty="0" smtClean="0"/>
                  <a:t>.</a:t>
                </a:r>
              </a:p>
            </p:txBody>
          </p:sp>
        </mc:Choice>
        <mc:Fallback xmlns="">
          <p:sp>
            <p:nvSpPr>
              <p:cNvPr id="103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8313" y="3212976"/>
                <a:ext cx="8389937" cy="3160865"/>
              </a:xfrm>
              <a:blipFill rotWithShape="1">
                <a:blip r:embed="rId3"/>
                <a:stretch>
                  <a:fillRect l="-654" t="-1156" b="-134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 bwMode="auto">
              <a:xfrm>
                <a:off x="467544" y="908695"/>
                <a:ext cx="8389937" cy="1985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282575" indent="-282575" algn="l" rtl="0" eaLnBrk="0" fontAlgn="base" latinLnBrk="1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q"/>
                  <a:defRPr kumimoji="1" sz="2000" b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669925" indent="-196850" algn="l" rtl="0" eaLnBrk="0" fontAlgn="base" latinLnBrk="1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Ø"/>
                  <a:defRPr kumimoji="1" sz="1800" b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1044575" indent="-184150" algn="l" rtl="0" eaLnBrk="0" fontAlgn="base" latinLnBrk="1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1800" b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417638" indent="-182563" algn="l" rtl="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1800" b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04988" indent="-196850" algn="l" rtl="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1800" b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62188" indent="-196850" algn="l" rtl="0" fontAlgn="base" latinLnBrk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 b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719388" indent="-196850" algn="l" rtl="0" fontAlgn="base" latinLnBrk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 b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76588" indent="-196850" algn="l" rtl="0" fontAlgn="base" latinLnBrk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 b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33788" indent="-196850" algn="l" rtl="0" fontAlgn="base" latinLnBrk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 b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342900" indent="-342900" eaLnBrk="1" hangingPunct="1">
                  <a:defRPr/>
                </a:pPr>
                <a:r>
                  <a:rPr lang="en-US" altLang="ko-KR" dirty="0" smtClean="0"/>
                  <a:t>max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ko-KR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n-US" altLang="ko-KR" dirty="0"/>
                  <a:t>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𝐴𝑥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/>
                      </a:rPr>
                      <m:t>(=)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endParaRPr lang="en-US" altLang="ko-KR" b="0" dirty="0" smtClean="0">
                  <a:ea typeface="Cambria Math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en-US" altLang="ko-KR" dirty="0" smtClean="0"/>
                  <a:t> and integer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ko-KR" dirty="0" smtClean="0"/>
                  <a:t>,  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0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≤1</m:t>
                    </m:r>
                  </m:oMath>
                </a14:m>
                <a:r>
                  <a:rPr lang="en-US" altLang="ko-KR" dirty="0" smtClean="0"/>
                  <a:t> and integer,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0,1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 ∀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𝑗</m:t>
                    </m:r>
                  </m:oMath>
                </a14:m>
                <a:r>
                  <a:rPr lang="en-US" altLang="ko-KR" dirty="0" smtClean="0"/>
                  <a:t>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ko-KR" dirty="0"/>
                  <a:t> </a:t>
                </a:r>
                <a:r>
                  <a:rPr lang="en-US" altLang="ko-KR" dirty="0" smtClean="0"/>
                  <a:t>    mixed integer programming problem (MIP) if some variables are continuous.</a:t>
                </a:r>
              </a:p>
            </p:txBody>
          </p:sp>
        </mc:Choice>
        <mc:Fallback xmlns=""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908695"/>
                <a:ext cx="8389937" cy="1985223"/>
              </a:xfrm>
              <a:prstGeom prst="rect">
                <a:avLst/>
              </a:prstGeom>
              <a:blipFill>
                <a:blip r:embed="rId4"/>
                <a:stretch>
                  <a:fillRect l="-654" t="-1840" r="-291" b="-33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614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685CA-3015-4328-8FB2-603BB45C16FD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58800" y="381000"/>
                <a:ext cx="8204200" cy="5707716"/>
              </a:xfrm>
            </p:spPr>
            <p:txBody>
              <a:bodyPr/>
              <a:lstStyle/>
              <a:p>
                <a:pPr lvl="1" eaLnBrk="1" hangingPunct="1"/>
                <a:r>
                  <a:rPr lang="en-US" altLang="ko-KR" dirty="0" smtClean="0"/>
                  <a:t>ex)  scheduling jobs on a machine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ko-KR" dirty="0" smtClean="0"/>
                  <a:t> jobs, processing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 for job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smtClean="0"/>
                  <a:t>, any additional constraints and obj. fn.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 smtClean="0"/>
                  <a:t>	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 denote the starting time of job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smtClean="0"/>
                  <a:t>.  Then, for each pair of jobs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</a:rPr>
                      <m:t>𝑗</m:t>
                    </m:r>
                    <m:r>
                      <a:rPr lang="en-US" altLang="ko-KR" b="0" i="0" smtClean="0">
                        <a:latin typeface="Cambria Math"/>
                      </a:rPr>
                      <m:t>,</m:t>
                    </m:r>
                  </m:oMath>
                </a14:m>
                <a:endParaRPr lang="en-US" altLang="ko-KR" dirty="0" smtClean="0"/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either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	 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𝑀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𝑖𝑗</m:t>
                        </m:r>
                      </m:sub>
                    </m:sSub>
                  </m:oMath>
                </a14:m>
                <a:endParaRPr lang="en-US" altLang="ko-KR" dirty="0"/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or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/>
                  <a:t>	   </a:t>
                </a:r>
                <a:r>
                  <a:rPr lang="en-US" altLang="ko-KR" dirty="0">
                    <a:sym typeface="Symbol"/>
                  </a:rPr>
                  <a:t> </a:t>
                </a:r>
                <a:r>
                  <a:rPr lang="en-US" altLang="ko-KR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(1−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𝑖𝑗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ko-KR" dirty="0"/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must hold 		      </a:t>
                </a:r>
                <a:r>
                  <a:rPr lang="en-US" altLang="ko-KR" dirty="0" smtClean="0"/>
                  <a:t>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0,1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  ∀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𝑗</m:t>
                    </m:r>
                  </m:oMath>
                </a14:m>
                <a:endParaRPr lang="en-US" altLang="ko-KR" dirty="0" smtClean="0"/>
              </a:p>
              <a:p>
                <a:pPr marL="473075" lvl="1" indent="0" eaLnBrk="1" hangingPunct="1">
                  <a:buNone/>
                </a:pPr>
                <a:endParaRPr lang="en-US" altLang="ko-KR" dirty="0"/>
              </a:p>
              <a:p>
                <a:pPr marL="473075" lvl="1" indent="0" eaLnBrk="1" hangingPunct="1">
                  <a:buNone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ym typeface="Symbol"/>
                  </a:rPr>
                  <a:t>       job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/>
                      </a:rPr>
                      <m:t>𝑖</m:t>
                    </m:r>
                  </m:oMath>
                </a14:m>
                <a:r>
                  <a:rPr lang="en-US" altLang="ko-KR" dirty="0" smtClean="0">
                    <a:sym typeface="Symbol"/>
                  </a:rPr>
                  <a:t> precedes job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/>
                      </a:rPr>
                      <m:t>𝑗</m:t>
                    </m:r>
                  </m:oMath>
                </a14:m>
                <a:r>
                  <a:rPr lang="en-US" altLang="ko-KR" dirty="0" smtClean="0">
                    <a:sym typeface="Symbol"/>
                  </a:rPr>
                  <a:t>	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>
                    <a:sym typeface="Symbol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/>
                          </a:rPr>
                          <m:t>𝑖𝑗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/>
                      </a:rPr>
                      <m:t>=1</m:t>
                    </m:r>
                  </m:oMath>
                </a14:m>
                <a:r>
                  <a:rPr lang="en-US" altLang="ko-KR" dirty="0" smtClean="0">
                    <a:sym typeface="Symbol"/>
                  </a:rPr>
                  <a:t>	       job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/>
                      </a:rPr>
                      <m:t>𝑗</m:t>
                    </m:r>
                  </m:oMath>
                </a14:m>
                <a:r>
                  <a:rPr lang="en-US" altLang="ko-KR" dirty="0">
                    <a:sym typeface="Symbol"/>
                  </a:rPr>
                  <a:t> precedes job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/>
                      </a:rPr>
                      <m:t>𝑖</m:t>
                    </m:r>
                  </m:oMath>
                </a14:m>
                <a:endParaRPr lang="en-US" altLang="ko-KR" dirty="0"/>
              </a:p>
              <a:p>
                <a:pPr marL="473075" lvl="1" indent="0" eaLnBrk="1" hangingPunct="1">
                  <a:buNone/>
                </a:pPr>
                <a:endParaRPr lang="en-US" altLang="ko-KR" dirty="0" smtClean="0"/>
              </a:p>
              <a:p>
                <a:pPr lvl="1" eaLnBrk="1" hangingPunct="1"/>
                <a:r>
                  <a:rPr lang="en-US" altLang="ko-KR" dirty="0" smtClean="0">
                    <a:solidFill>
                      <a:srgbClr val="0000FF"/>
                    </a:solidFill>
                  </a:rPr>
                  <a:t> Functions with  </a:t>
                </a:r>
                <a:r>
                  <a:rPr lang="en-US" altLang="ko-KR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  possible values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𝑜𝑟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, …, </m:t>
                    </m:r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𝑜𝑟</m:t>
                    </m:r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en-US" altLang="ko-KR" dirty="0" smtClean="0">
                  <a:solidFill>
                    <a:schemeClr val="tx1"/>
                  </a:solidFill>
                </a:endParaRP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>
                    <a:sym typeface="Symbol"/>
                  </a:rPr>
                  <a:t>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/>
                      </a:rPr>
                      <m:t>𝑓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sym typeface="Symbol"/>
                          </a:rPr>
                          <m:t>, 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sym typeface="Symbol"/>
                          </a:rPr>
                          <m:t>, …, 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  <a:sym typeface="Symbol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  <a:sym typeface="Symbol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/>
                            <a:sym typeface="Symbol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  <a:sym typeface="Symbol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sym typeface="Symbol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 smtClean="0">
                  <a:solidFill>
                    <a:schemeClr val="tx1"/>
                  </a:solidFill>
                </a:endParaRP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=1</m:t>
                    </m:r>
                  </m:oMath>
                </a14:m>
                <a:endParaRPr lang="en-US" altLang="ko-KR" dirty="0" smtClean="0">
                  <a:solidFill>
                    <a:schemeClr val="tx1"/>
                  </a:solidFill>
                </a:endParaRP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{0, 1}</m:t>
                    </m:r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lvl="1" eaLnBrk="1" hangingPunct="1"/>
                <a:endParaRPr lang="en-US" altLang="ko-KR" dirty="0" smtClean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024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58800" y="381000"/>
                <a:ext cx="8204200" cy="5707716"/>
              </a:xfrm>
              <a:blipFill rotWithShape="1">
                <a:blip r:embed="rId3"/>
                <a:stretch>
                  <a:fillRect t="-6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1536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ADC53-3AA5-4D1F-9AEC-C1124AE55118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8313" y="285750"/>
                <a:ext cx="8334375" cy="6247992"/>
              </a:xfrm>
            </p:spPr>
            <p:txBody>
              <a:bodyPr/>
              <a:lstStyle/>
              <a:p>
                <a:pPr lvl="1" eaLnBrk="1" hangingPunct="1"/>
                <a:r>
                  <a:rPr lang="en-US" altLang="ko-KR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Quadratic 0-1 function</a:t>
                </a:r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		</a:t>
                </a:r>
                <a:r>
                  <a:rPr lang="en-US" altLang="ko-KR" dirty="0" smtClean="0"/>
                  <a:t>ex) quadratic knapsack problem</a:t>
                </a:r>
              </a:p>
              <a:p>
                <a:pPr lvl="1" eaLnBrk="1" hangingPunct="1">
                  <a:buFont typeface="Wingdings" pitchFamily="2" charset="2"/>
                  <a:buNone/>
                </a:pPr>
                <a:endParaRPr lang="en-US" altLang="ko-KR" dirty="0" smtClean="0"/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	  max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baseline="-25000" dirty="0" smtClean="0">
                  <a:sym typeface="Symbol" pitchFamily="18" charset="2"/>
                </a:endParaRPr>
              </a:p>
              <a:p>
                <a:pPr lvl="1" eaLnBrk="1" hangingPunct="1"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	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i="1">
                            <a:latin typeface="Cambria Math"/>
                          </a:rPr>
                          <m:t>𝑗</m:t>
                        </m:r>
                        <m:r>
                          <a:rPr lang="en-US" altLang="ko-K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	  (or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𝐴𝑥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𝑏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)</a:t>
                </a:r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		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{0, 1}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𝑗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lvl="1" eaLnBrk="1" hangingPunct="1">
                  <a:buFont typeface="Wingdings" pitchFamily="2" charset="2"/>
                  <a:buNone/>
                </a:pPr>
                <a:endParaRPr lang="en-US" altLang="ko-KR" dirty="0" smtClean="0">
                  <a:sym typeface="Symbol" pitchFamily="18" charset="2"/>
                </a:endParaRPr>
              </a:p>
              <a:p>
                <a:pPr lvl="1" eaLnBrk="1" hangingPunct="1"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	   </a:t>
                </a:r>
                <a:r>
                  <a:rPr lang="en-US" altLang="ko-KR" dirty="0" smtClean="0"/>
                  <a:t>max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</a:rPr>
                          <m:t>𝑖</m:t>
                        </m:r>
                        <m:r>
                          <a:rPr lang="en-US" altLang="ko-KR" i="1">
                            <a:latin typeface="Cambria Math"/>
                          </a:rPr>
                          <m:t>,</m:t>
                        </m:r>
                        <m:r>
                          <a:rPr lang="en-US" altLang="ko-KR" i="1">
                            <a:latin typeface="Cambria Math"/>
                          </a:rPr>
                          <m:t>𝑗</m:t>
                        </m:r>
                        <m:r>
                          <a:rPr lang="en-US" altLang="ko-KR" i="1">
                            <a:latin typeface="Cambria Math"/>
                          </a:rPr>
                          <m:t>,</m:t>
                        </m:r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i="1">
                            <a:latin typeface="Cambria Math"/>
                          </a:rPr>
                          <m:t>𝑗</m:t>
                        </m:r>
                        <m:r>
                          <a:rPr lang="en-US" altLang="ko-K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baseline="-25000" dirty="0">
                  <a:sym typeface="Symbol" pitchFamily="18" charset="2"/>
                </a:endParaRPr>
              </a:p>
              <a:p>
                <a:pPr lvl="1" eaLnBrk="1" hangingPunct="1">
                  <a:buNone/>
                </a:pPr>
                <a:r>
                  <a:rPr lang="en-US" altLang="ko-KR" dirty="0">
                    <a:sym typeface="Symbol" pitchFamily="18" charset="2"/>
                  </a:rPr>
                  <a:t>		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i="1">
                            <a:latin typeface="Cambria Math"/>
                          </a:rPr>
                          <m:t>𝑗</m:t>
                        </m:r>
                        <m:r>
                          <a:rPr lang="en-US" altLang="ko-K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lvl="1" eaLnBrk="1" hangingPunct="1">
                  <a:buNone/>
                </a:pPr>
                <a:r>
                  <a:rPr lang="en-US" altLang="ko-KR" dirty="0">
                    <a:sym typeface="Symbol" pitchFamily="18" charset="2"/>
                  </a:rPr>
                  <a:t>	</a:t>
                </a:r>
                <a:r>
                  <a:rPr lang="en-US" altLang="ko-KR" dirty="0" smtClean="0"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  <m:r>
                      <a:rPr lang="en-US" altLang="ko-KR" i="1" dirty="0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,		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𝑗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lvl="1" eaLnBrk="1" hangingPunct="1">
                  <a:buNone/>
                </a:pPr>
                <a:r>
                  <a:rPr lang="en-US" altLang="ko-KR" dirty="0">
                    <a:sym typeface="Symbol" pitchFamily="18" charset="2"/>
                  </a:rPr>
                  <a:t>	</a:t>
                </a:r>
                <a:r>
                  <a:rPr lang="en-US" altLang="ko-KR" dirty="0" smtClean="0"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−1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,		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𝑗</m:t>
                    </m:r>
                  </m:oMath>
                </a14:m>
                <a:endParaRPr lang="en-US" altLang="ko-KR" dirty="0">
                  <a:sym typeface="Symbol" pitchFamily="18" charset="2"/>
                </a:endParaRPr>
              </a:p>
              <a:p>
                <a:pPr lvl="1" eaLnBrk="1" hangingPunct="1">
                  <a:buNone/>
                </a:pPr>
                <a:r>
                  <a:rPr lang="en-US" altLang="ko-KR" dirty="0">
                    <a:sym typeface="Symbol" pitchFamily="18" charset="2"/>
                  </a:rPr>
                  <a:t>			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∈{0, 1}</m:t>
                    </m:r>
                  </m:oMath>
                </a14:m>
                <a:r>
                  <a:rPr lang="en-US" altLang="ko-KR" dirty="0">
                    <a:sym typeface="Symbol" pitchFamily="18" charset="2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sym typeface="Symbol" pitchFamily="18" charset="2"/>
                      </a:rPr>
                      <m:t>𝑗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{0,1}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𝑗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lvl="1" eaLnBrk="1" hangingPunct="1">
                  <a:buFont typeface="Wingdings" pitchFamily="2" charset="2"/>
                  <a:buNone/>
                </a:pPr>
                <a:endParaRPr lang="en-US" altLang="ko-KR" dirty="0" smtClean="0">
                  <a:sym typeface="Symbol" pitchFamily="18" charset="2"/>
                </a:endParaRPr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Express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and add constraints that ensure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=0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otherwise.</a:t>
                </a:r>
              </a:p>
              <a:p>
                <a:pPr lvl="1" eaLnBrk="1" hangingPunct="1">
                  <a:buNone/>
                </a:pPr>
                <a:r>
                  <a:rPr lang="en-US" altLang="ko-KR" dirty="0" smtClean="0"/>
                  <a:t>(If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en-US" altLang="ko-KR" i="1">
                        <a:latin typeface="Cambria Math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/>
                  <a:t>  </a:t>
                </a:r>
                <a:r>
                  <a:rPr lang="en-US" altLang="ko-KR" dirty="0" smtClean="0">
                    <a:sym typeface="Symbol"/>
                  </a:rPr>
                  <a:t>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/>
                  <a:t>,  else (at least one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dirty="0" smtClean="0"/>
                  <a:t>)  </a:t>
                </a:r>
                <a:r>
                  <a:rPr lang="en-US" altLang="ko-KR" dirty="0" smtClean="0">
                    <a:sym typeface="Symbol"/>
                  </a:rPr>
                  <a:t>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sym typeface="Symbol" pitchFamily="18" charset="2"/>
                      </a:rPr>
                      <m:t>=0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)</a:t>
                </a:r>
                <a:r>
                  <a:rPr lang="en-US" altLang="ko-KR" dirty="0">
                    <a:sym typeface="Symbol" pitchFamily="18" charset="2"/>
                  </a:rPr>
                  <a:t> </a:t>
                </a:r>
                <a:endParaRPr lang="en-US" altLang="ko-KR" dirty="0" smtClean="0"/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	    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(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altLang="ko-KR" dirty="0" smtClean="0">
                    <a:solidFill>
                      <a:srgbClr val="0000FF"/>
                    </a:solidFill>
                  </a:rPr>
                  <a:t>      </a:t>
                </a:r>
                <a:r>
                  <a:rPr lang="en-US" altLang="ko-KR" dirty="0" smtClean="0">
                    <a:solidFill>
                      <a:srgbClr val="0000FF"/>
                    </a:solidFill>
                    <a:sym typeface="Symbol" pitchFamily="18" charset="2"/>
                  </a:rPr>
                  <a:t>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  <a:sym typeface="Symbol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  <a:sym typeface="Symbol" pitchFamily="18" charset="2"/>
                          </a:rPr>
                          <m:t>𝑖𝑗</m:t>
                        </m:r>
                      </m:sub>
                    </m:sSub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>
                    <a:solidFill>
                      <a:srgbClr val="0000FF"/>
                    </a:solidFill>
                    <a:sym typeface="Symbol" pitchFamily="18" charset="2"/>
                  </a:rPr>
                  <a:t> )</a:t>
                </a:r>
              </a:p>
            </p:txBody>
          </p:sp>
        </mc:Choice>
        <mc:Fallback xmlns="">
          <p:sp>
            <p:nvSpPr>
              <p:cNvPr id="1126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8313" y="285750"/>
                <a:ext cx="8334375" cy="6247992"/>
              </a:xfrm>
              <a:blipFill rotWithShape="1">
                <a:blip r:embed="rId3"/>
                <a:stretch>
                  <a:fillRect t="-585" b="-1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Models with many constraints</a:t>
            </a:r>
            <a:endParaRPr lang="ko-KR" alt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68313" y="962025"/>
                <a:ext cx="8424167" cy="5382884"/>
              </a:xfrm>
            </p:spPr>
            <p:txBody>
              <a:bodyPr/>
              <a:lstStyle/>
              <a:p>
                <a:pPr eaLnBrk="1" hangingPunct="1"/>
                <a:r>
                  <a:rPr lang="en-US" altLang="ko-KR" dirty="0" smtClean="0">
                    <a:solidFill>
                      <a:srgbClr val="0000FF"/>
                    </a:solidFill>
                  </a:rPr>
                  <a:t>Traveling salesman problem (undirected case)</a:t>
                </a:r>
              </a:p>
              <a:p>
                <a:pPr eaLnBrk="1" hangingPunct="1"/>
                <a:endParaRPr lang="en-US" altLang="ko-KR" dirty="0" smtClean="0"/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Undirected graph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𝐺</m:t>
                    </m:r>
                    <m:r>
                      <a:rPr lang="en-US" altLang="ko-KR" b="0" i="1" smtClean="0">
                        <a:latin typeface="Cambria Math"/>
                      </a:rPr>
                      <m:t>=(</m:t>
                    </m:r>
                    <m:r>
                      <a:rPr lang="en-US" altLang="ko-KR" b="0" i="1" smtClean="0">
                        <a:latin typeface="Cambria Math"/>
                      </a:rPr>
                      <m:t>𝑁</m:t>
                    </m:r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 smtClean="0"/>
                  <a:t>,  edge cost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  </m:t>
                    </m:r>
                    <m:r>
                      <a:rPr lang="en-US" altLang="ko-KR" b="0" i="1" smtClean="0">
                        <a:latin typeface="Cambria Math"/>
                      </a:rPr>
                      <m:t>𝑒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𝐸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: set of nodes,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𝐸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: set of edges  (edge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𝑒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,  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)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Find a minimum cost tour that visits each node exactly once and returns home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</a:t>
                </a:r>
                <a:r>
                  <a:rPr lang="en-US" altLang="ko-KR" dirty="0" err="1" smtClean="0">
                    <a:solidFill>
                      <a:srgbClr val="0000FF"/>
                    </a:solidFill>
                    <a:sym typeface="Symbol" pitchFamily="18" charset="2"/>
                  </a:rPr>
                  <a:t>Cutset</a:t>
                </a:r>
                <a:r>
                  <a:rPr lang="en-US" altLang="ko-KR" dirty="0" smtClean="0">
                    <a:solidFill>
                      <a:srgbClr val="0000FF"/>
                    </a:solidFill>
                    <a:sym typeface="Symbol" pitchFamily="18" charset="2"/>
                  </a:rPr>
                  <a:t> formulation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	</a:t>
                </a:r>
                <a:r>
                  <a:rPr lang="en-US" altLang="ko-KR" dirty="0" smtClean="0"/>
                  <a:t>minimize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	subject to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r>
                          <a:rPr lang="ko-KR" altLang="en-US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𝛿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(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𝑖</m:t>
                            </m:r>
                          </m:e>
                        </m:d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=2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, 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		    </a:t>
                </a:r>
                <a:r>
                  <a:rPr lang="en-US" altLang="ko-KR" dirty="0" smtClean="0">
                    <a:solidFill>
                      <a:srgbClr val="FF0000"/>
                    </a:solidFill>
                    <a:sym typeface="Symbol" pitchFamily="18" charset="2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r>
                          <a:rPr lang="ko-KR" alt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𝛿</m:t>
                        </m:r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𝑆</m:t>
                        </m:r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≥</m:t>
                    </m:r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2</m:t>
                    </m:r>
                  </m:oMath>
                </a14:m>
                <a:r>
                  <a:rPr lang="en-US" altLang="ko-KR" dirty="0" smtClean="0">
                    <a:solidFill>
                      <a:srgbClr val="FF0000"/>
                    </a:solidFill>
                    <a:sym typeface="Symbol" pitchFamily="18" charset="2"/>
                  </a:rPr>
                  <a:t>, 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chemeClr val="hlink"/>
                        </a:solidFill>
                        <a:latin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solidFill>
                          <a:schemeClr val="hlink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⊂</m:t>
                    </m:r>
                    <m:r>
                      <a:rPr lang="en-US" altLang="ko-KR" b="0" i="1" smtClean="0">
                        <a:solidFill>
                          <a:schemeClr val="hlink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altLang="ko-KR" dirty="0" smtClean="0">
                    <a:solidFill>
                      <a:schemeClr val="hlink"/>
                    </a:solidFill>
                    <a:sym typeface="Symbol" pitchFamily="18" charset="2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chemeClr val="hlink"/>
                        </a:solidFill>
                        <a:latin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solidFill>
                          <a:schemeClr val="hlink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≠∅, </m:t>
                    </m:r>
                    <m:r>
                      <a:rPr lang="en-US" altLang="ko-KR" b="0" i="1" smtClean="0">
                        <a:solidFill>
                          <a:schemeClr val="hlink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endParaRPr lang="en-US" altLang="ko-KR" dirty="0" smtClean="0">
                  <a:solidFill>
                    <a:schemeClr val="hlink"/>
                  </a:solidFill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			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𝑒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{0,1}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𝑒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𝐸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,</a:t>
                </a:r>
              </a:p>
              <a:p>
                <a:pPr eaLnBrk="1" hangingPunct="1">
                  <a:buFont typeface="Wingdings" pitchFamily="2" charset="2"/>
                  <a:buNone/>
                </a:pPr>
                <a:endParaRPr lang="en-US" altLang="ko-KR" dirty="0" smtClean="0">
                  <a:sym typeface="Symbol" pitchFamily="18" charset="2"/>
                </a:endParaRPr>
              </a:p>
              <a:p>
                <a:pPr eaLnBrk="1" hangingPunct="1">
                  <a:buNone/>
                </a:pPr>
                <a:r>
                  <a:rPr lang="en-US" altLang="ko-KR" dirty="0" smtClean="0">
                    <a:sym typeface="Symbol" pitchFamily="18" charset="2"/>
                  </a:rPr>
                  <a:t>	where </a:t>
                </a:r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  <a:sym typeface="Symbol" pitchFamily="18" charset="2"/>
                      </a:rPr>
                      <m:t>𝛿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={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𝑒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=(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)∈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𝐸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: 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,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∉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i="0">
                        <a:latin typeface="Cambria Math"/>
                        <a:ea typeface="Cambria Math"/>
                        <a:sym typeface="Symbol" pitchFamily="18" charset="2"/>
                      </a:rPr>
                      <m:t>or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𝑗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,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∉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}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 (called a </a:t>
                </a:r>
                <a:r>
                  <a:rPr lang="en-US" altLang="ko-KR" dirty="0" smtClean="0">
                    <a:solidFill>
                      <a:srgbClr val="FF0000"/>
                    </a:solidFill>
                    <a:sym typeface="Symbol" pitchFamily="18" charset="2"/>
                  </a:rPr>
                  <a:t>cut</a:t>
                </a:r>
                <a:r>
                  <a:rPr lang="en-US" altLang="ko-KR" dirty="0" smtClean="0">
                    <a:sym typeface="Symbol" pitchFamily="18" charset="2"/>
                  </a:rPr>
                  <a:t> defined by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𝑆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, the set of edges with one end node in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𝑆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and the other end node not in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𝑆</m:t>
                    </m:r>
                  </m:oMath>
                </a14:m>
                <a:r>
                  <a:rPr lang="en-US" altLang="ko-KR" smtClean="0">
                    <a:sym typeface="Symbol" pitchFamily="18" charset="2"/>
                  </a:rPr>
                  <a:t>)   (</a:t>
                </a:r>
                <a:r>
                  <a:rPr lang="en-US" altLang="ko-KR" dirty="0" smtClean="0">
                    <a:sym typeface="Symbol" pitchFamily="18" charset="2"/>
                  </a:rPr>
                  <a:t>Note that the number of constraints can be very large.)</a:t>
                </a:r>
              </a:p>
            </p:txBody>
          </p:sp>
        </mc:Choice>
        <mc:Fallback xmlns="">
          <p:sp>
            <p:nvSpPr>
              <p:cNvPr id="12291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313" y="962025"/>
                <a:ext cx="8424167" cy="5382884"/>
              </a:xfrm>
              <a:blipFill rotWithShape="1">
                <a:blip r:embed="rId3"/>
                <a:stretch>
                  <a:fillRect l="-651" t="-680" r="-289" b="-11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F9520-A17C-458D-AEF2-B5E3837C9AD8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314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68313" y="285750"/>
                <a:ext cx="8334375" cy="6310317"/>
              </a:xfrm>
            </p:spPr>
            <p:txBody>
              <a:bodyPr/>
              <a:lstStyle/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</a:t>
                </a:r>
                <a:r>
                  <a:rPr lang="en-US" altLang="ko-KR" dirty="0" err="1" smtClean="0">
                    <a:solidFill>
                      <a:srgbClr val="0000FF"/>
                    </a:solidFill>
                  </a:rPr>
                  <a:t>Subtour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 elimination formulation</a:t>
                </a:r>
              </a:p>
              <a:p>
                <a:pPr eaLnBrk="1" hangingPunct="1">
                  <a:defRPr/>
                </a:pPr>
                <a:endParaRPr lang="en-US" altLang="ko-KR" dirty="0" smtClean="0"/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	minimize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eaLnBrk="1" hangingPunct="1">
                  <a:buNone/>
                  <a:defRPr/>
                </a:pPr>
                <a:r>
                  <a:rPr lang="en-US" altLang="ko-KR" dirty="0" smtClean="0">
                    <a:sym typeface="Symbol" pitchFamily="18" charset="2"/>
                  </a:rPr>
                  <a:t>		subject to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r>
                          <a:rPr lang="ko-KR" altLang="en-US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𝛿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(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𝑖</m:t>
                            </m:r>
                          </m:e>
                        </m:d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sym typeface="Symbol" pitchFamily="18" charset="2"/>
                      </a:rPr>
                      <m:t>=2</m:t>
                    </m:r>
                  </m:oMath>
                </a14:m>
                <a:r>
                  <a:rPr lang="en-US" altLang="ko-KR" dirty="0">
                    <a:sym typeface="Symbol" pitchFamily="18" charset="2"/>
                  </a:rPr>
                  <a:t>, 	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eaLnBrk="1" hangingPunct="1">
                  <a:buNone/>
                </a:pPr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ym typeface="Symbol" pitchFamily="18" charset="2"/>
                  </a:rPr>
                  <a:t>		</a:t>
                </a:r>
                <a:r>
                  <a:rPr lang="en-US" altLang="ko-KR" dirty="0">
                    <a:sym typeface="Symbol" pitchFamily="18" charset="2"/>
                  </a:rPr>
                  <a:t> </a:t>
                </a:r>
                <a:r>
                  <a:rPr lang="en-US" altLang="ko-KR" dirty="0" smtClean="0">
                    <a:sym typeface="Symbol" pitchFamily="18" charset="2"/>
                  </a:rPr>
                  <a:t>     </a:t>
                </a:r>
                <a:r>
                  <a:rPr lang="en-US" altLang="ko-KR" dirty="0" smtClean="0">
                    <a:solidFill>
                      <a:srgbClr val="FF0000"/>
                    </a:solidFill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𝐸</m:t>
                        </m:r>
                        <m: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𝑆</m:t>
                        </m:r>
                        <m: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solidFill>
                                  <a:srgbClr val="FF000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solidFill>
                                  <a:srgbClr val="FF000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−1</m:t>
                    </m:r>
                  </m:oMath>
                </a14:m>
                <a:r>
                  <a:rPr lang="en-US" altLang="ko-KR" dirty="0">
                    <a:solidFill>
                      <a:srgbClr val="FF0000"/>
                    </a:solidFill>
                    <a:sym typeface="Symbol" pitchFamily="18" charset="2"/>
                  </a:rPr>
                  <a:t>, 		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hlink"/>
                        </a:solidFill>
                        <a:latin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i="1">
                        <a:solidFill>
                          <a:schemeClr val="hlink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⊂</m:t>
                    </m:r>
                    <m:r>
                      <a:rPr lang="en-US" altLang="ko-KR" i="1">
                        <a:solidFill>
                          <a:schemeClr val="hlink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altLang="ko-KR" dirty="0">
                    <a:solidFill>
                      <a:schemeClr val="hlink"/>
                    </a:solidFill>
                    <a:sym typeface="Symbol" pitchFamily="18" charset="2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hlink"/>
                        </a:solidFill>
                        <a:latin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i="1">
                        <a:solidFill>
                          <a:schemeClr val="hlink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≠∅, </m:t>
                    </m:r>
                    <m:r>
                      <a:rPr lang="en-US" altLang="ko-KR" i="1">
                        <a:solidFill>
                          <a:schemeClr val="hlink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𝑁</m:t>
                    </m:r>
                  </m:oMath>
                </a14:m>
                <a:endParaRPr lang="en-US" altLang="ko-KR" dirty="0">
                  <a:solidFill>
                    <a:schemeClr val="hlink"/>
                  </a:solidFill>
                  <a:sym typeface="Symbol" pitchFamily="18" charset="2"/>
                </a:endParaRPr>
              </a:p>
              <a:p>
                <a:pPr eaLnBrk="1" hangingPunct="1">
                  <a:buNone/>
                </a:pPr>
                <a:r>
                  <a:rPr lang="en-US" altLang="ko-KR" dirty="0">
                    <a:sym typeface="Symbol" pitchFamily="18" charset="2"/>
                  </a:rPr>
                  <a:t>				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sym typeface="Symbol" pitchFamily="18" charset="2"/>
                          </a:rPr>
                          <m:t>𝑒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∈{0,1}</m:t>
                    </m:r>
                  </m:oMath>
                </a14:m>
                <a:r>
                  <a:rPr lang="en-US" altLang="ko-KR" dirty="0">
                    <a:sym typeface="Symbol" pitchFamily="18" charset="2"/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sym typeface="Symbol" pitchFamily="18" charset="2"/>
                      </a:rPr>
                      <m:t>𝑒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i="1">
                        <a:latin typeface="Cambria Math"/>
                        <a:ea typeface="Cambria Math"/>
                        <a:sym typeface="Symbol" pitchFamily="18" charset="2"/>
                      </a:rPr>
                      <m:t>𝐸</m:t>
                    </m:r>
                  </m:oMath>
                </a14:m>
                <a:r>
                  <a:rPr lang="en-US" altLang="ko-KR" dirty="0">
                    <a:sym typeface="Symbol" pitchFamily="18" charset="2"/>
                  </a:rPr>
                  <a:t>,</a:t>
                </a:r>
                <a:endParaRPr lang="en-US" altLang="ko-KR" dirty="0" smtClean="0"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ym typeface="Symbol" pitchFamily="18" charset="2"/>
                  </a:rPr>
                  <a:t>	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ym typeface="Symbol" pitchFamily="18" charset="2"/>
                  </a:rPr>
                  <a:t>	where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𝐸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={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𝑒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=(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)∈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𝐸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: 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,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}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 (set of edges with both end nodes in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𝑆</m:t>
                    </m:r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)</a:t>
                </a:r>
              </a:p>
              <a:p>
                <a:pPr eaLnBrk="1" hangingPunct="1">
                  <a:defRPr/>
                </a:pPr>
                <a:r>
                  <a:rPr lang="en-US" altLang="ko-KR" dirty="0" smtClean="0"/>
                  <a:t>Both formulations are correct and LP relaxations of both formulations give the same solution set. But there are </a:t>
                </a:r>
                <a:r>
                  <a:rPr lang="en-US" altLang="ko-KR" dirty="0" smtClean="0">
                    <a:solidFill>
                      <a:schemeClr val="accent6"/>
                    </a:solidFill>
                  </a:rPr>
                  <a:t>enormous number of constraints</a:t>
                </a:r>
                <a:r>
                  <a:rPr lang="en-US" altLang="ko-KR" dirty="0" smtClean="0"/>
                  <a:t>.	We will consider how to solve the formulation later.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altLang="ko-KR" dirty="0" smtClean="0"/>
              </a:p>
              <a:p>
                <a:pPr eaLnBrk="1" hangingPunct="1">
                  <a:defRPr/>
                </a:pPr>
                <a:r>
                  <a:rPr lang="en-US" altLang="ko-KR" dirty="0" smtClean="0"/>
                  <a:t>Although the formulation </a:t>
                </a:r>
                <a:r>
                  <a:rPr lang="en-US" altLang="ko-KR" dirty="0" smtClean="0"/>
                  <a:t>given earlier </a:t>
                </a:r>
                <a:r>
                  <a:rPr lang="en-US" altLang="ko-KR" dirty="0" smtClean="0"/>
                  <a:t>in the handout is not a good one, it may be used if we want to solve small TSPs using a generic IP software, not the sophisticated algorithm that can handle the </a:t>
                </a:r>
                <a:r>
                  <a:rPr lang="en-US" altLang="ko-KR" dirty="0" err="1" smtClean="0"/>
                  <a:t>cutset</a:t>
                </a:r>
                <a:r>
                  <a:rPr lang="en-US" altLang="ko-KR" dirty="0" smtClean="0"/>
                  <a:t> or </a:t>
                </a:r>
                <a:r>
                  <a:rPr lang="en-US" altLang="ko-KR" dirty="0" err="1" smtClean="0"/>
                  <a:t>subtour</a:t>
                </a:r>
                <a:r>
                  <a:rPr lang="en-US" altLang="ko-KR" dirty="0" smtClean="0"/>
                  <a:t> elimination constraints.</a:t>
                </a:r>
                <a:endParaRPr lang="ko-KR" altLang="en-US" dirty="0" smtClean="0"/>
              </a:p>
            </p:txBody>
          </p:sp>
        </mc:Choice>
        <mc:Fallback>
          <p:sp>
            <p:nvSpPr>
              <p:cNvPr id="13314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313" y="285750"/>
                <a:ext cx="8334375" cy="6310317"/>
              </a:xfrm>
              <a:blipFill>
                <a:blip r:embed="rId3"/>
                <a:stretch>
                  <a:fillRect l="-658" t="-676" r="-1170" b="-48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2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7D049-24D1-4F08-A253-6094AD682363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1843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E4A85-1222-4C13-B741-1060ED7F3DC3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62025"/>
            <a:ext cx="8334375" cy="30861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solidFill>
                  <a:schemeClr val="tx2"/>
                </a:solidFill>
              </a:rPr>
              <a:t>Integer programming significantly increases the modeling capability, but usually takes much more time to solve than linear programming.  Theoretically, it is generally believed that there does not exist a polynomial time algorithm to solve general integer programming problems.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dirty="0" smtClean="0">
                <a:solidFill>
                  <a:schemeClr val="tx2"/>
                </a:solidFill>
              </a:rPr>
              <a:t>	However, recent advances in theory and software, combined with powerful computers makes it possible to solve many real world problems using integer programming. 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205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BE4E6-7938-4A65-96E9-9BE51FDB8973}" type="slidenum">
              <a:rPr lang="en-US" altLang="ko-KR"/>
              <a:pPr>
                <a:defRPr/>
              </a:pPr>
              <a:t>2</a:t>
            </a:fld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9552" y="116632"/>
                <a:ext cx="8128000" cy="6375976"/>
              </a:xfrm>
            </p:spPr>
            <p:txBody>
              <a:bodyPr/>
              <a:lstStyle/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Plane scheduling:</a:t>
                </a:r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	min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 smtClean="0"/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s. t.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=1,    </m:t>
                    </m:r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</a:rPr>
                      <m:t>=1,2,…,</m:t>
                    </m:r>
                    <m:r>
                      <a:rPr lang="en-US" altLang="ko-KR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altLang="ko-KR" dirty="0" smtClean="0"/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{0,1}</m:t>
                    </m:r>
                  </m:oMath>
                </a14:m>
                <a:r>
                  <a:rPr lang="en-US" altLang="ko-KR" dirty="0" smtClean="0"/>
                  <a:t>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𝑗</m:t>
                    </m:r>
                  </m:oMath>
                </a14:m>
                <a:endParaRPr lang="en-US" altLang="ko-KR" dirty="0" smtClean="0"/>
              </a:p>
              <a:p>
                <a:pPr lvl="1" eaLnBrk="1" hangingPunct="1">
                  <a:buFont typeface="Wingdings" pitchFamily="2" charset="2"/>
                  <a:buNone/>
                </a:pPr>
                <a:endParaRPr lang="en-US" altLang="ko-KR" dirty="0" smtClean="0"/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i="1" dirty="0" smtClean="0"/>
                  <a:t>m</a:t>
                </a:r>
                <a:r>
                  <a:rPr lang="en-US" altLang="ko-KR" dirty="0" smtClean="0"/>
                  <a:t> : total number of legs,      </a:t>
                </a:r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i="1" dirty="0" smtClean="0"/>
                  <a:t>n </a:t>
                </a:r>
                <a:r>
                  <a:rPr lang="en-US" altLang="ko-KR" dirty="0" smtClean="0"/>
                  <a:t>:  total number of possible routes (big number). Each route should satisfy timing and regulatory constraints. Assume that we already generated enough routes.  This formulations is a set partitioning type formulation </a:t>
                </a:r>
              </a:p>
              <a:p>
                <a:pPr lvl="1" eaLnBrk="1" hangingPunct="1">
                  <a:buFont typeface="Wingdings" pitchFamily="2" charset="2"/>
                  <a:buNone/>
                </a:pPr>
                <a:endParaRPr lang="en-US" altLang="ko-KR" dirty="0" smtClean="0"/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Crew scheduling:</a:t>
                </a:r>
              </a:p>
              <a:p>
                <a:pPr lvl="1" eaLnBrk="1" hangingPunct="1">
                  <a:buNone/>
                </a:pPr>
                <a:r>
                  <a:rPr lang="en-US" altLang="ko-KR" dirty="0" smtClean="0">
                    <a:solidFill>
                      <a:schemeClr val="accent2"/>
                    </a:solidFill>
                  </a:rPr>
                  <a:t>		</a:t>
                </a:r>
                <a:r>
                  <a:rPr lang="en-US" altLang="ko-KR" dirty="0"/>
                  <a:t> min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i="1">
                            <a:latin typeface="Cambria Math"/>
                          </a:rPr>
                          <m:t>𝑗</m:t>
                        </m:r>
                        <m:r>
                          <a:rPr lang="en-US" altLang="ko-K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 smtClean="0">
                  <a:solidFill>
                    <a:schemeClr val="accent2"/>
                  </a:solidFill>
                </a:endParaRPr>
              </a:p>
              <a:p>
                <a:pPr lvl="1" eaLnBrk="1" hangingPunct="1">
                  <a:buNone/>
                </a:pPr>
                <a:r>
                  <a:rPr lang="en-US" altLang="ko-KR" dirty="0"/>
                  <a:t>		s. t.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i="1">
                            <a:latin typeface="Cambria Math"/>
                          </a:rPr>
                          <m:t>𝑗</m:t>
                        </m:r>
                        <m:r>
                          <a:rPr lang="en-US" altLang="ko-K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ko-KR" i="1">
                        <a:latin typeface="Cambria Math"/>
                      </a:rPr>
                      <m:t>1,    </m:t>
                    </m:r>
                    <m:r>
                      <a:rPr lang="en-US" altLang="ko-KR" i="1">
                        <a:latin typeface="Cambria Math"/>
                      </a:rPr>
                      <m:t>𝑖</m:t>
                    </m:r>
                    <m:r>
                      <a:rPr lang="en-US" altLang="ko-KR" i="1">
                        <a:latin typeface="Cambria Math"/>
                      </a:rPr>
                      <m:t>=1,2,…,</m:t>
                    </m:r>
                    <m:r>
                      <a:rPr lang="en-US" altLang="ko-KR" i="1">
                        <a:latin typeface="Cambria Math"/>
                      </a:rPr>
                      <m:t>𝑚</m:t>
                    </m:r>
                  </m:oMath>
                </a14:m>
                <a:endParaRPr lang="en-US" altLang="ko-KR" dirty="0"/>
              </a:p>
              <a:p>
                <a:pPr lvl="1" eaLnBrk="1" hangingPunct="1">
                  <a:buNone/>
                </a:pPr>
                <a:r>
                  <a:rPr lang="en-US" altLang="ko-KR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∈{0,1}</m:t>
                    </m:r>
                  </m:oMath>
                </a14:m>
                <a:r>
                  <a:rPr lang="en-US" altLang="ko-KR" dirty="0"/>
                  <a:t> for all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𝑗</m:t>
                    </m:r>
                  </m:oMath>
                </a14:m>
                <a:endParaRPr lang="en-US" altLang="ko-KR" dirty="0"/>
              </a:p>
              <a:p>
                <a:pPr lvl="1" eaLnBrk="1" hangingPunct="1">
                  <a:buNone/>
                </a:pPr>
                <a:r>
                  <a:rPr lang="en-US" altLang="ko-KR" dirty="0">
                    <a:solidFill>
                      <a:schemeClr val="accent2"/>
                    </a:solidFill>
                  </a:rPr>
                  <a:t>	</a:t>
                </a:r>
                <a:endParaRPr lang="en-US" altLang="ko-KR" dirty="0" smtClean="0">
                  <a:solidFill>
                    <a:schemeClr val="accent2"/>
                  </a:solidFill>
                </a:endParaRPr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olidFill>
                      <a:schemeClr val="tx2"/>
                    </a:solidFill>
                  </a:rPr>
                  <a:t>Crews may ride some airplanes (legs) as passengers (dead heading).</a:t>
                </a:r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olidFill>
                      <a:schemeClr val="tx2"/>
                    </a:solidFill>
                  </a:rPr>
                  <a:t>Set covering type formulation.</a:t>
                </a:r>
              </a:p>
              <a:p>
                <a:pPr lvl="1" eaLnBrk="1" hangingPunct="1">
                  <a:buFont typeface="Wingdings" pitchFamily="2" charset="2"/>
                  <a:buNone/>
                </a:pPr>
                <a:r>
                  <a:rPr lang="en-US" altLang="ko-KR" dirty="0" smtClean="0">
                    <a:solidFill>
                      <a:schemeClr val="tx2"/>
                    </a:solidFill>
                  </a:rPr>
                  <a:t>Note that the routes and costs can be different from the plane scheduling case.</a:t>
                </a:r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116632"/>
                <a:ext cx="8128000" cy="6375976"/>
              </a:xfrm>
              <a:blipFill rotWithShape="1">
                <a:blip r:embed="rId3"/>
                <a:stretch>
                  <a:fillRect t="-1147" b="-2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307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60FA6-98D9-4225-8251-D9E44E0C2E69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528" y="85725"/>
                <a:ext cx="8640960" cy="3194529"/>
              </a:xfrm>
            </p:spPr>
            <p:txBody>
              <a:bodyPr/>
              <a:lstStyle/>
              <a:p>
                <a:pPr lvl="1" eaLnBrk="1" hangingPunct="1"/>
                <a:r>
                  <a:rPr lang="en-US" altLang="ko-KR" dirty="0" smtClean="0">
                    <a:solidFill>
                      <a:srgbClr val="0000FF"/>
                    </a:solidFill>
                  </a:rPr>
                  <a:t> Set partitioning, set covering, set packing :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ex)</a:t>
                </a:r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𝑁</m:t>
                    </m:r>
                    <m:r>
                      <a:rPr lang="en-US" altLang="ko-KR" b="0" i="1" smtClean="0">
                        <a:latin typeface="Cambria Math"/>
                      </a:rPr>
                      <m:t>={1, 2, 3, 4, 5}</m:t>
                    </m:r>
                  </m:oMath>
                </a14:m>
                <a:endParaRPr lang="en-US" altLang="ko-KR" dirty="0" smtClean="0"/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={1, 2}</m:t>
                    </m:r>
                  </m:oMath>
                </a14:m>
                <a:r>
                  <a:rPr lang="en-US" altLang="ko-KR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={1, 3, 4}</m:t>
                    </m:r>
                  </m:oMath>
                </a14:m>
                <a:r>
                  <a:rPr lang="en-US" altLang="ko-KR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={3, 4}</m:t>
                    </m:r>
                  </m:oMath>
                </a14:m>
                <a:r>
                  <a:rPr lang="en-US" altLang="ko-KR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={1, 4, 5}</m:t>
                    </m:r>
                  </m:oMath>
                </a14:m>
                <a:r>
                  <a:rPr lang="en-US" altLang="ko-KR" dirty="0" smtClean="0"/>
                  <a:t>,  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={3, 4, 5}</m:t>
                    </m:r>
                  </m:oMath>
                </a14:m>
                <a:r>
                  <a:rPr lang="en-US" altLang="ko-KR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={1, 2, 3}</m:t>
                    </m:r>
                  </m:oMath>
                </a14:m>
                <a:r>
                  <a:rPr lang="en-US" altLang="ko-KR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7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={2, 3}</m:t>
                    </m:r>
                  </m:oMath>
                </a14:m>
                <a:endParaRPr lang="en-US" altLang="ko-KR" dirty="0" smtClean="0"/>
              </a:p>
              <a:p>
                <a:pPr indent="0"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Let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altLang="ko-KR" dirty="0" smtClean="0"/>
                  <a:t> be the index set of chosen subsets.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Set partitioning</a:t>
                </a:r>
                <a:r>
                  <a:rPr lang="en-US" altLang="ko-KR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7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dirty="0" smtClean="0"/>
                  <a:t>, …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nary>
                      <m:naryPr>
                        <m:chr m:val="⋃"/>
                        <m:limLoc m:val="subSup"/>
                        <m:sup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𝑁</m:t>
                    </m:r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=∅,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ko-KR" dirty="0" smtClean="0"/>
              </a:p>
              <a:p>
                <a:pPr eaLnBrk="1" hangingPunct="1">
                  <a:buNone/>
                </a:pPr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Set covering</a:t>
                </a:r>
                <a:r>
                  <a:rPr lang="en-US" altLang="ko-KR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dirty="0" smtClean="0"/>
                  <a:t>, …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(</m:t>
                    </m:r>
                    <m:nary>
                      <m:naryPr>
                        <m:chr m:val="⋃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</a:rPr>
                          <m:t>𝑗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𝑀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i="1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ko-KR" dirty="0" smtClean="0"/>
              </a:p>
              <a:p>
                <a:pPr eaLnBrk="1" hangingPunct="1">
                  <a:buNone/>
                </a:pPr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olidFill>
                      <a:srgbClr val="0000FF"/>
                    </a:solidFill>
                  </a:rPr>
                  <a:t>Set packing</a:t>
                </a:r>
                <a:r>
                  <a:rPr lang="en-US" altLang="ko-KR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dirty="0" smtClean="0"/>
                  <a:t>, 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dirty="0" smtClean="0"/>
                  <a:t>, …          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(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=∅, 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,  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51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528" y="85725"/>
                <a:ext cx="8640960" cy="3194529"/>
              </a:xfrm>
              <a:blipFill rotWithShape="1">
                <a:blip r:embed="rId4"/>
                <a:stretch>
                  <a:fillRect t="-1145" r="-212" b="-324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1441450" y="3994150"/>
          <a:ext cx="62230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5" imgW="6223000" imgH="1854200" progId="Equation.3">
                  <p:embed/>
                </p:oleObj>
              </mc:Choice>
              <mc:Fallback>
                <p:oleObj name="Equation" r:id="rId5" imgW="6223000" imgH="185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3994150"/>
                        <a:ext cx="62230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5"/>
          <p:cNvGraphicFramePr>
            <a:graphicFrameLocks noChangeAspect="1"/>
          </p:cNvGraphicFramePr>
          <p:nvPr/>
        </p:nvGraphicFramePr>
        <p:xfrm>
          <a:off x="2698750" y="3409950"/>
          <a:ext cx="1028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7" imgW="1028254" imgH="431613" progId="Equation.3">
                  <p:embed/>
                </p:oleObj>
              </mc:Choice>
              <mc:Fallback>
                <p:oleObj name="Equation" r:id="rId7" imgW="1028254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3409950"/>
                        <a:ext cx="1028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6"/>
          <p:cNvGraphicFramePr>
            <a:graphicFrameLocks noChangeAspect="1"/>
          </p:cNvGraphicFramePr>
          <p:nvPr/>
        </p:nvGraphicFramePr>
        <p:xfrm>
          <a:off x="1301750" y="3476625"/>
          <a:ext cx="1181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Equation" r:id="rId9" imgW="1180588" imgH="304668" progId="Equation.3">
                  <p:embed/>
                </p:oleObj>
              </mc:Choice>
              <mc:Fallback>
                <p:oleObj name="Equation" r:id="rId9" imgW="1180588" imgH="30466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476625"/>
                        <a:ext cx="1181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7"/>
          <p:cNvGraphicFramePr>
            <a:graphicFrameLocks noChangeAspect="1"/>
          </p:cNvGraphicFramePr>
          <p:nvPr/>
        </p:nvGraphicFramePr>
        <p:xfrm>
          <a:off x="2435225" y="5975350"/>
          <a:ext cx="2108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tion" r:id="rId11" imgW="2108200" imgH="368300" progId="Equation.3">
                  <p:embed/>
                </p:oleObj>
              </mc:Choice>
              <mc:Fallback>
                <p:oleObj name="Equation" r:id="rId11" imgW="21082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5975350"/>
                        <a:ext cx="2108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410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0EE21-8D19-4712-9CD6-0654603A1456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58800" y="304800"/>
                <a:ext cx="8204200" cy="5978111"/>
              </a:xfrm>
            </p:spPr>
            <p:txBody>
              <a:bodyPr/>
              <a:lstStyle/>
              <a:p>
                <a:pPr marL="815975" lvl="1" indent="-342900" eaLnBrk="1" hangingPunct="1"/>
                <a:r>
                  <a:rPr lang="en-US" altLang="ko-KR" dirty="0" smtClean="0">
                    <a:solidFill>
                      <a:srgbClr val="0000FF"/>
                    </a:solidFill>
                  </a:rPr>
                  <a:t>Traveling salesman problem</a:t>
                </a:r>
              </a:p>
              <a:p>
                <a:pPr marL="815975" lvl="1" indent="-342900"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	(Formulation in the handout considers the directed case.  It is correct, but not a strong formulation.  We assume the nodes are numbered 1, 2, …,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ko-KR" dirty="0" smtClean="0"/>
                  <a:t>, unlike the handout.  </a:t>
                </a:r>
              </a:p>
              <a:p>
                <a:pPr marL="815975" lvl="1" indent="-342900" eaLnBrk="1" hangingPunct="1">
                  <a:buFont typeface="Wingdings" pitchFamily="2" charset="2"/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We will consider a different formulation for undirected case later. Similar idea can be used for directed case too. )</a:t>
                </a:r>
              </a:p>
              <a:p>
                <a:pPr marL="815975" lvl="1" indent="-342900"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altLang="ko-KR" dirty="0" smtClean="0"/>
                  <a:t> if move from city (node)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ko-KR" dirty="0" smtClean="0"/>
                  <a:t> to city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altLang="ko-KR" dirty="0" smtClean="0"/>
                  <a:t> in the tour, 0 otherwise.</a:t>
                </a:r>
              </a:p>
              <a:p>
                <a:pPr marL="815975" lvl="1" indent="-342900" eaLnBrk="1" hangingPunct="1">
                  <a:buFont typeface="Wingdings" pitchFamily="2" charset="2"/>
                  <a:buNone/>
                </a:pPr>
                <a:endParaRPr lang="en-US" altLang="ko-KR" dirty="0"/>
              </a:p>
              <a:p>
                <a:pPr marL="815975" lvl="1" indent="-342900" eaLnBrk="1" hangingPunct="1">
                  <a:buFont typeface="Wingdings" pitchFamily="2" charset="2"/>
                  <a:buNone/>
                </a:pPr>
                <a:r>
                  <a:rPr lang="en-US" altLang="ko-KR" dirty="0" smtClean="0"/>
                  <a:t>min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)∈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/>
              </a:p>
              <a:p>
                <a:pPr>
                  <a:buNone/>
                </a:pPr>
                <a:r>
                  <a:rPr lang="en-US" altLang="ko-KR" sz="1800" dirty="0">
                    <a:cs typeface="Arial" charset="0"/>
                  </a:rPr>
                  <a:t>	</a:t>
                </a:r>
                <a:r>
                  <a:rPr lang="en-US" altLang="ko-KR" sz="1800" dirty="0" smtClean="0">
                    <a:cs typeface="Arial" charset="0"/>
                  </a:rPr>
                  <a:t>   </a:t>
                </a:r>
                <a:r>
                  <a:rPr lang="en-US" altLang="ko-KR" sz="1800" dirty="0" err="1" smtClean="0">
                    <a:cs typeface="Arial" charset="0"/>
                  </a:rPr>
                  <a:t>s.t.</a:t>
                </a:r>
                <a:r>
                  <a:rPr lang="en-US" altLang="ko-KR" sz="1800" dirty="0" smtClean="0">
                    <a:cs typeface="Arial" charset="0"/>
                  </a:rPr>
                  <a:t> </a:t>
                </a:r>
                <a:r>
                  <a:rPr lang="en-US" altLang="ko-KR" sz="1800" dirty="0">
                    <a:cs typeface="Arial" charset="0"/>
                  </a:rPr>
                  <a:t>	</a:t>
                </a:r>
                <a:r>
                  <a:rPr lang="en-US" altLang="ko-KR" sz="18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𝑗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+</m:t>
                    </m:r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𝑛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𝑖𝑗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≤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𝑛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−1,</m:t>
                    </m:r>
                  </m:oMath>
                </a14:m>
                <a:r>
                  <a:rPr lang="en-US" altLang="ko-KR" sz="1800" dirty="0">
                    <a:cs typeface="Arial" charset="0"/>
                  </a:rPr>
                  <a:t> </a:t>
                </a:r>
                <a:r>
                  <a:rPr lang="en-US" altLang="ko-KR" sz="1800" dirty="0">
                    <a:cs typeface="Arial" charset="0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𝑖</m:t>
                        </m:r>
                        <m:r>
                          <a:rPr lang="en-US" altLang="ko-KR" sz="1800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,</m:t>
                        </m:r>
                        <m:r>
                          <a:rPr lang="en-US" altLang="ko-KR" sz="1800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e>
                    </m:d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𝐴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sz="1800" dirty="0">
                    <a:cs typeface="Arial" charset="0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sz="1800" i="1" dirty="0">
                        <a:solidFill>
                          <a:srgbClr val="FF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sz="1800" i="1" dirty="0">
                        <a:solidFill>
                          <a:srgbClr val="FF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,</m:t>
                    </m:r>
                    <m:r>
                      <a:rPr lang="en-US" altLang="ko-KR" sz="1800" i="1" dirty="0">
                        <a:solidFill>
                          <a:srgbClr val="FF0000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sz="1800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≠1,</m:t>
                    </m:r>
                  </m:oMath>
                </a14:m>
                <a:endParaRPr lang="en-US" altLang="ko-KR" sz="1800" dirty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sz="1800" dirty="0" smtClean="0">
                    <a:cs typeface="Arial" charset="0"/>
                    <a:sym typeface="Symbol" pitchFamily="18" charset="2"/>
                  </a:rPr>
                  <a:t>		  (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𝑢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sz="180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≥</m:t>
                    </m:r>
                    <m:sSub>
                      <m:sSubPr>
                        <m:ctrlPr>
                          <a:rPr lang="en-US" altLang="ko-KR" sz="180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𝑢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en-US" altLang="ko-KR" sz="1800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+1−</m:t>
                    </m:r>
                    <m:r>
                      <a:rPr lang="en-US" altLang="ko-KR" sz="1800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𝑛</m:t>
                    </m:r>
                    <m:d>
                      <m:d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sz="1800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sz="1800" b="0" i="1" smtClean="0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sz="1800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800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800" dirty="0" smtClean="0">
                    <a:cs typeface="Arial" charset="0"/>
                    <a:sym typeface="Symbol" pitchFamily="18" charset="2"/>
                  </a:rPr>
                  <a:t> as given in handout)</a:t>
                </a:r>
              </a:p>
              <a:p>
                <a:pPr>
                  <a:buNone/>
                </a:pPr>
                <a:r>
                  <a:rPr lang="en-US" altLang="ko-KR" sz="1800" dirty="0">
                    <a:cs typeface="Arial" charset="0"/>
                    <a:sym typeface="Symbol" pitchFamily="18" charset="2"/>
                  </a:rPr>
                  <a:t>		</a:t>
                </a:r>
                <a:r>
                  <a:rPr lang="en-US" altLang="ko-KR" sz="18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:(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𝑗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)∈</m:t>
                            </m:r>
                            <m:r>
                              <a:rPr lang="en-US" altLang="ko-KR" sz="1800" i="1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𝐴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sz="1800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altLang="ko-KR" sz="1800" i="1">
                        <a:latin typeface="Cambria Math"/>
                        <a:cs typeface="Arial" charset="0"/>
                        <a:sym typeface="Symbol" pitchFamily="18" charset="2"/>
                      </a:rPr>
                      <m:t>=1,</m:t>
                    </m:r>
                  </m:oMath>
                </a14:m>
                <a:r>
                  <a:rPr lang="en-US" altLang="ko-KR" sz="1800" dirty="0">
                    <a:cs typeface="Arial" charset="0"/>
                    <a:sym typeface="Symbol" pitchFamily="18" charset="2"/>
                  </a:rPr>
                  <a:t> 		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</m:oMath>
                </a14:m>
                <a:endParaRPr lang="en-US" altLang="ko-KR" sz="1800" dirty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sz="1800" dirty="0">
                    <a:cs typeface="Arial" charset="0"/>
                  </a:rPr>
                  <a:t>		</a:t>
                </a:r>
                <a:r>
                  <a:rPr lang="en-US" altLang="ko-KR" sz="18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altLang="ko-KR" sz="1800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𝑗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:(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,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𝑗</m:t>
                            </m:r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)∈</m:t>
                            </m:r>
                            <m:r>
                              <a:rPr lang="en-US" altLang="ko-KR" sz="1800" i="1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𝐴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altLang="ko-KR" sz="180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sz="1800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8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US" altLang="ko-KR" sz="1800" i="1">
                        <a:latin typeface="Cambria Math"/>
                        <a:cs typeface="Arial" charset="0"/>
                        <a:sym typeface="Symbol" pitchFamily="18" charset="2"/>
                      </a:rPr>
                      <m:t>=1,</m:t>
                    </m:r>
                  </m:oMath>
                </a14:m>
                <a:r>
                  <a:rPr lang="en-US" altLang="ko-KR" sz="1800" dirty="0">
                    <a:cs typeface="Arial" charset="0"/>
                    <a:sym typeface="Symbol" pitchFamily="18" charset="2"/>
                  </a:rPr>
                  <a:t> 		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</m:oMath>
                </a14:m>
                <a:endParaRPr lang="en-US" altLang="ko-KR" sz="1800" dirty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sz="1800" dirty="0">
                    <a:cs typeface="Arial" charset="0"/>
                  </a:rPr>
                  <a:t>		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𝑖𝑗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1800" i="1">
                            <a:latin typeface="Cambria Math" panose="02040503050406030204" pitchFamily="18" charset="0"/>
                            <a:ea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altLang="ko-KR" sz="1800" i="1">
                            <a:latin typeface="Cambria Math"/>
                            <a:ea typeface="Cambria Math"/>
                            <a:cs typeface="Arial" charset="0"/>
                          </a:rPr>
                          <m:t>0,1</m:t>
                        </m:r>
                      </m:e>
                    </m:d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,</m:t>
                    </m:r>
                  </m:oMath>
                </a14:m>
                <a:r>
                  <a:rPr lang="en-US" altLang="ko-KR" sz="1800" dirty="0">
                    <a:cs typeface="Arial" charset="0"/>
                  </a:rPr>
                  <a:t> </a:t>
                </a:r>
                <a:r>
                  <a:rPr lang="en-US" altLang="ko-KR" sz="1800" dirty="0"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sz="1800" i="1">
                        <a:latin typeface="Cambria Math"/>
                        <a:cs typeface="Arial" charset="0"/>
                        <a:sym typeface="Symbol" pitchFamily="18" charset="2"/>
                      </a:rPr>
                      <m:t>,</m:t>
                    </m:r>
                    <m:r>
                      <a:rPr lang="en-US" altLang="ko-KR" sz="1800" i="1"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</m:oMath>
                </a14:m>
                <a:endParaRPr lang="en-US" altLang="ko-KR" sz="1800" dirty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endParaRPr lang="en-US" altLang="ko-KR" dirty="0">
                  <a:cs typeface="Arial" charset="0"/>
                </a:endParaRPr>
              </a:p>
              <a:p>
                <a:pPr marL="815975" lvl="1" indent="-342900" eaLnBrk="1" hangingPunct="1">
                  <a:buNone/>
                </a:pPr>
                <a:r>
                  <a:rPr lang="en-US" altLang="ko-KR" dirty="0">
                    <a:cs typeface="Arial" charset="0"/>
                  </a:rPr>
                  <a:t>Note that,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′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𝑠</m:t>
                    </m:r>
                  </m:oMath>
                </a14:m>
                <a:r>
                  <a:rPr lang="en-US" altLang="ko-KR" dirty="0">
                    <a:cs typeface="Arial" charset="0"/>
                  </a:rPr>
                  <a:t> are continuous variables in the above formulation</a:t>
                </a:r>
                <a:r>
                  <a:rPr lang="en-US" altLang="ko-KR" dirty="0" smtClean="0">
                    <a:cs typeface="Arial" charset="0"/>
                  </a:rPr>
                  <a:t>.</a:t>
                </a:r>
                <a:r>
                  <a:rPr lang="en-US" altLang="ko-KR" dirty="0">
                    <a:solidFill>
                      <a:srgbClr val="0000FF"/>
                    </a:solidFill>
                  </a:rPr>
                  <a:t>	</a:t>
                </a:r>
                <a:endParaRPr lang="en-US" altLang="ko-KR" dirty="0" smtClean="0"/>
              </a:p>
            </p:txBody>
          </p:sp>
        </mc:Choice>
        <mc:Fallback xmlns="">
          <p:sp>
            <p:nvSpPr>
              <p:cNvPr id="614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58800" y="304800"/>
                <a:ext cx="8204200" cy="5978111"/>
              </a:xfrm>
              <a:blipFill rotWithShape="1">
                <a:blip r:embed="rId3"/>
                <a:stretch>
                  <a:fillRect t="-612" r="-126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68313" y="962025"/>
                <a:ext cx="8334375" cy="542045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ko-KR" sz="1800" dirty="0" smtClean="0">
                    <a:solidFill>
                      <a:schemeClr val="hlink"/>
                    </a:solidFill>
                    <a:cs typeface="Arial" charset="0"/>
                  </a:rPr>
                  <a:t>     Is </a:t>
                </a:r>
                <a:r>
                  <a:rPr lang="en-US" altLang="ko-KR" sz="1800" dirty="0">
                    <a:solidFill>
                      <a:schemeClr val="hlink"/>
                    </a:solidFill>
                    <a:cs typeface="Arial" charset="0"/>
                  </a:rPr>
                  <a:t>the formulation correct?</a:t>
                </a:r>
              </a:p>
              <a:p>
                <a:pPr>
                  <a:buNone/>
                </a:pPr>
                <a:r>
                  <a:rPr lang="en-US" altLang="ko-KR" sz="1800" dirty="0">
                    <a:cs typeface="Arial" charset="0"/>
                  </a:rPr>
                  <a:t>	The formulation has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𝑢</m:t>
                    </m:r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,</m:t>
                    </m:r>
                    <m:r>
                      <a:rPr lang="en-US" altLang="ko-KR" sz="1800" b="0" i="1" smtClean="0">
                        <a:latin typeface="Cambria Math"/>
                        <a:cs typeface="Arial" charset="0"/>
                      </a:rPr>
                      <m:t>𝑥</m:t>
                    </m:r>
                  </m:oMath>
                </a14:m>
                <a:r>
                  <a:rPr lang="en-US" altLang="ko-KR" sz="1800" dirty="0">
                    <a:cs typeface="Arial" charset="0"/>
                  </a:rPr>
                  <a:t> variables. If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(</m:t>
                    </m:r>
                    <m:sSup>
                      <m:sSup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p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∗</m:t>
                        </m:r>
                      </m:sup>
                    </m:sSup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,</m:t>
                    </m:r>
                    <m:sSup>
                      <m:sSup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∗</m:t>
                        </m:r>
                      </m:sup>
                    </m:sSup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r>
                  <a:rPr lang="en-US" altLang="ko-KR" sz="1800" dirty="0">
                    <a:cs typeface="Arial" charset="0"/>
                  </a:rPr>
                  <a:t> feasible, we only read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sz="1800" dirty="0">
                    <a:cs typeface="Arial" charset="0"/>
                  </a:rPr>
                  <a:t> values ( projection of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(</m:t>
                    </m:r>
                    <m:sSup>
                      <m:sSup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p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∗</m:t>
                        </m:r>
                      </m:sup>
                    </m:sSup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,</m:t>
                    </m:r>
                    <m:sSup>
                      <m:sSup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∗</m:t>
                        </m:r>
                      </m:sup>
                    </m:sSup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r>
                  <a:rPr lang="en-US" altLang="ko-KR" sz="1800" dirty="0">
                    <a:cs typeface="Arial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/>
                        <a:cs typeface="Arial" charset="0"/>
                      </a:rPr>
                      <m:t>𝑥</m:t>
                    </m:r>
                  </m:oMath>
                </a14:m>
                <a:r>
                  <a:rPr lang="en-US" altLang="ko-KR" sz="1800" dirty="0">
                    <a:cs typeface="Arial" charset="0"/>
                  </a:rPr>
                  <a:t> space)</a:t>
                </a:r>
              </a:p>
              <a:p>
                <a:pPr>
                  <a:buNone/>
                </a:pPr>
                <a:r>
                  <a:rPr lang="en-US" altLang="ko-KR" sz="1800" dirty="0">
                    <a:cs typeface="Arial" charset="0"/>
                  </a:rPr>
                  <a:t>	We need to show that (1) any tour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sz="1800" dirty="0">
                    <a:cs typeface="Arial" charset="0"/>
                  </a:rPr>
                  <a:t> </a:t>
                </a:r>
                <a:r>
                  <a:rPr lang="en-US" altLang="ko-KR" sz="1800" dirty="0" smtClean="0">
                    <a:cs typeface="Arial" charset="0"/>
                  </a:rPr>
                  <a:t>(together with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𝑢</m:t>
                        </m:r>
                      </m:e>
                      <m:sup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sz="1800" dirty="0" smtClean="0">
                    <a:cs typeface="Arial" charset="0"/>
                  </a:rPr>
                  <a:t>) satisfies </a:t>
                </a:r>
                <a:r>
                  <a:rPr lang="en-US" altLang="ko-KR" sz="1800" dirty="0">
                    <a:cs typeface="Arial" charset="0"/>
                  </a:rPr>
                  <a:t>the </a:t>
                </a:r>
                <a:r>
                  <a:rPr lang="en-US" altLang="ko-KR" sz="1800" dirty="0" smtClean="0">
                    <a:cs typeface="Arial" charset="0"/>
                  </a:rPr>
                  <a:t>constraints so that no feasible tour is excluded from the set of feasible tours </a:t>
                </a:r>
                <a:r>
                  <a:rPr lang="en-US" altLang="ko-KR" sz="1800" dirty="0">
                    <a:cs typeface="Arial" charset="0"/>
                  </a:rPr>
                  <a:t>and (2) any non-tour solution (more than 1 </a:t>
                </a:r>
                <a:r>
                  <a:rPr lang="en-US" altLang="ko-KR" sz="1800" dirty="0" err="1">
                    <a:cs typeface="Arial" charset="0"/>
                  </a:rPr>
                  <a:t>subtours</a:t>
                </a:r>
                <a:r>
                  <a:rPr lang="en-US" altLang="ko-KR" sz="1800" dirty="0">
                    <a:cs typeface="Arial" charset="0"/>
                  </a:rPr>
                  <a:t>) does not satisfy the constraints.</a:t>
                </a:r>
              </a:p>
              <a:p>
                <a:pPr>
                  <a:buNone/>
                </a:pPr>
                <a:r>
                  <a:rPr lang="en-US" altLang="ko-KR" sz="1800" dirty="0">
                    <a:cs typeface="Arial" charset="0"/>
                  </a:rPr>
                  <a:t>	(1) For any tour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sz="1800" dirty="0">
                    <a:cs typeface="Arial" charset="0"/>
                  </a:rPr>
                  <a:t>, </a:t>
                </a:r>
                <a:r>
                  <a:rPr lang="en-US" altLang="ko-KR" sz="1800" dirty="0" smtClean="0">
                    <a:cs typeface="Arial" charset="0"/>
                  </a:rPr>
                  <a:t>starting from node 1, if </a:t>
                </a:r>
                <a:r>
                  <a:rPr lang="en-US" altLang="ko-KR" sz="1800" dirty="0">
                    <a:cs typeface="Arial" charset="0"/>
                  </a:rPr>
                  <a:t>node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𝑖</m:t>
                    </m:r>
                  </m:oMath>
                </a14:m>
                <a:r>
                  <a:rPr lang="en-US" altLang="ko-KR" sz="1800" dirty="0">
                    <a:cs typeface="Arial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−</m:t>
                    </m:r>
                  </m:oMath>
                </a14:m>
                <a:r>
                  <a:rPr lang="en-US" altLang="ko-KR" sz="1800" dirty="0" err="1">
                    <a:cs typeface="Arial" charset="0"/>
                  </a:rPr>
                  <a:t>th</a:t>
                </a:r>
                <a:r>
                  <a:rPr lang="en-US" altLang="ko-KR" sz="1800" dirty="0">
                    <a:cs typeface="Arial" charset="0"/>
                  </a:rPr>
                  <a:t> node in the </a:t>
                </a:r>
                <a:r>
                  <a:rPr lang="en-US" altLang="ko-KR" sz="1800" dirty="0" smtClean="0">
                    <a:cs typeface="Arial" charset="0"/>
                  </a:rPr>
                  <a:t>tour (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 panose="02040503050406030204" pitchFamily="18" charset="0"/>
                        <a:cs typeface="Arial" charset="0"/>
                      </a:rPr>
                      <m:t>2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≤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𝑘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≤</m:t>
                    </m:r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𝑛</m:t>
                    </m:r>
                  </m:oMath>
                </a14:m>
                <a:r>
                  <a:rPr lang="en-US" altLang="ko-KR" sz="1800" dirty="0" smtClean="0">
                    <a:cs typeface="Arial" charset="0"/>
                  </a:rPr>
                  <a:t>), </a:t>
                </a:r>
                <a:r>
                  <a:rPr lang="en-US" altLang="ko-KR" sz="1800" dirty="0">
                    <a:cs typeface="Arial" charset="0"/>
                  </a:rPr>
                  <a:t>assign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=</m:t>
                    </m:r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𝑘</m:t>
                    </m:r>
                  </m:oMath>
                </a14:m>
                <a:r>
                  <a:rPr lang="en-US" altLang="ko-KR" sz="1800" dirty="0">
                    <a:cs typeface="Arial" charset="0"/>
                  </a:rPr>
                  <a:t>.</a:t>
                </a:r>
              </a:p>
              <a:p>
                <a:pPr>
                  <a:buNone/>
                </a:pPr>
                <a:r>
                  <a:rPr lang="en-US" altLang="ko-KR" sz="1800" dirty="0">
                    <a:cs typeface="Arial" charset="0"/>
                  </a:rPr>
                  <a:t>	(2)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sz="1800" baseline="30000" dirty="0">
                    <a:cs typeface="Arial" charset="0"/>
                  </a:rPr>
                  <a:t> </a:t>
                </a:r>
                <a:r>
                  <a:rPr lang="en-US" altLang="ko-KR" sz="1800" dirty="0">
                    <a:cs typeface="Arial" charset="0"/>
                  </a:rPr>
                  <a:t>is 0,1 and satisfies degree constraints, it is either a tour or consists of </a:t>
                </a:r>
                <a:r>
                  <a:rPr lang="en-US" altLang="ko-KR" sz="1800" dirty="0" smtClean="0">
                    <a:cs typeface="Arial" charset="0"/>
                  </a:rPr>
                  <a:t>more than one </a:t>
                </a:r>
                <a:r>
                  <a:rPr lang="en-US" altLang="ko-KR" sz="1800" dirty="0" err="1" smtClean="0">
                    <a:cs typeface="Arial" charset="0"/>
                  </a:rPr>
                  <a:t>subtours</a:t>
                </a:r>
                <a:r>
                  <a:rPr lang="en-US" altLang="ko-KR" sz="1800" dirty="0">
                    <a:cs typeface="Arial" charset="0"/>
                  </a:rPr>
                  <a:t>.  If </a:t>
                </a:r>
                <a:r>
                  <a:rPr lang="en-US" altLang="ko-KR" sz="1800" dirty="0" err="1">
                    <a:cs typeface="Arial" charset="0"/>
                  </a:rPr>
                  <a:t>subtours</a:t>
                </a:r>
                <a:r>
                  <a:rPr lang="en-US" altLang="ko-KR" sz="1800" dirty="0">
                    <a:cs typeface="Arial" charset="0"/>
                  </a:rPr>
                  <a:t> exist, there is one that does not include node 1.  Add the </a:t>
                </a:r>
                <a:r>
                  <a:rPr lang="en-US" altLang="ko-KR" sz="1800" dirty="0" smtClean="0">
                    <a:cs typeface="Arial" charset="0"/>
                  </a:rPr>
                  <a:t>lhs and </a:t>
                </a:r>
                <a:r>
                  <a:rPr lang="en-US" altLang="ko-KR" sz="1800" dirty="0" err="1" smtClean="0">
                    <a:cs typeface="Arial" charset="0"/>
                  </a:rPr>
                  <a:t>rhs</a:t>
                </a:r>
                <a:r>
                  <a:rPr lang="en-US" altLang="ko-KR" sz="1800" dirty="0" smtClean="0">
                    <a:cs typeface="Arial" charset="0"/>
                  </a:rPr>
                  <a:t> of constraints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𝑗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+</m:t>
                    </m:r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𝑛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𝑖𝑗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≤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𝑛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−1</m:t>
                    </m:r>
                  </m:oMath>
                </a14:m>
                <a:r>
                  <a:rPr lang="en-US" altLang="ko-KR" sz="1800" dirty="0">
                    <a:cs typeface="Arial" charset="0"/>
                    <a:sym typeface="Symbol" pitchFamily="18" charset="2"/>
                  </a:rPr>
                  <a:t>  along the arcs in the </a:t>
                </a:r>
                <a:r>
                  <a:rPr lang="en-US" altLang="ko-KR" sz="1800" dirty="0" err="1">
                    <a:cs typeface="Arial" charset="0"/>
                    <a:sym typeface="Symbol" pitchFamily="18" charset="2"/>
                  </a:rPr>
                  <a:t>subtour</a:t>
                </a:r>
                <a:r>
                  <a:rPr lang="en-US" altLang="ko-KR" sz="1800" dirty="0" smtClean="0">
                    <a:cs typeface="Arial" charset="0"/>
                    <a:sym typeface="Symbol" pitchFamily="18" charset="2"/>
                  </a:rPr>
                  <a:t>. Then we obtain a constraint which is valid for the feasible solutions, but it is violated by the </a:t>
                </a:r>
                <a:r>
                  <a:rPr lang="en-US" altLang="ko-KR" sz="1800" dirty="0" err="1" smtClean="0">
                    <a:cs typeface="Arial" charset="0"/>
                    <a:sym typeface="Symbol" pitchFamily="18" charset="2"/>
                  </a:rPr>
                  <a:t>subtour</a:t>
                </a:r>
                <a:r>
                  <a:rPr lang="en-US" altLang="ko-KR" sz="1800" dirty="0" smtClean="0">
                    <a:cs typeface="Arial" charset="0"/>
                    <a:sym typeface="Symbol" pitchFamily="18" charset="2"/>
                  </a:rPr>
                  <a:t> solution.</a:t>
                </a:r>
              </a:p>
              <a:p>
                <a:pPr>
                  <a:buNone/>
                </a:pPr>
                <a:endParaRPr lang="en-US" altLang="ko-KR" sz="1800" dirty="0">
                  <a:cs typeface="Arial" charset="0"/>
                  <a:sym typeface="Symbol" pitchFamily="18" charset="2"/>
                </a:endParaRPr>
              </a:p>
              <a:p>
                <a:r>
                  <a:rPr lang="en-US" altLang="ko-KR" sz="1800" dirty="0">
                    <a:cs typeface="Arial" charset="0"/>
                  </a:rPr>
                  <a:t>N</a:t>
                </a:r>
                <a:r>
                  <a:rPr lang="en-US" altLang="ko-KR" sz="1800" dirty="0" smtClean="0">
                    <a:cs typeface="Arial" charset="0"/>
                  </a:rPr>
                  <a:t>ote that the constraints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𝑢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𝑗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+</m:t>
                    </m:r>
                    <m:r>
                      <a:rPr lang="en-US" altLang="ko-KR" sz="1800" i="1">
                        <a:latin typeface="Cambria Math"/>
                        <a:cs typeface="Arial" charset="0"/>
                      </a:rPr>
                      <m:t>𝑛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800" i="1">
                            <a:latin typeface="Cambria Math"/>
                            <a:cs typeface="Arial" charset="0"/>
                          </a:rPr>
                          <m:t>𝑖𝑗</m:t>
                        </m:r>
                      </m:sub>
                    </m:sSub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≤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𝑛</m:t>
                    </m:r>
                    <m:r>
                      <a:rPr lang="en-US" altLang="ko-KR" sz="1800" i="1">
                        <a:latin typeface="Cambria Math"/>
                        <a:ea typeface="Cambria Math"/>
                        <a:cs typeface="Arial" charset="0"/>
                      </a:rPr>
                      <m:t>−1,</m:t>
                    </m:r>
                  </m:oMath>
                </a14:m>
                <a:r>
                  <a:rPr lang="ko-KR" altLang="en-US" sz="1800" dirty="0" smtClean="0"/>
                  <a:t> </a:t>
                </a:r>
                <a:r>
                  <a:rPr lang="en-US" altLang="ko-KR" sz="1800" dirty="0" smtClean="0"/>
                  <a:t>are not used for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US" altLang="ko-KR" sz="1800" b="0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r>
                      <a:rPr lang="en-US" altLang="ko-KR" sz="1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𝑗</m:t>
                    </m:r>
                    <m:r>
                      <a:rPr lang="en-US" altLang="ko-KR" sz="1800" b="0" i="1" smtClean="0">
                        <a:solidFill>
                          <a:srgbClr val="FF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altLang="ko-KR" sz="1800" dirty="0" smtClean="0"/>
                  <a:t>. Otherwise any tour cannot be a feasible solution.  Formulations to include the constraints for all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/>
                      </a:rPr>
                      <m:t>𝑖</m:t>
                    </m:r>
                    <m:r>
                      <a:rPr lang="en-US" altLang="ko-KR" sz="1800" b="0" i="1" smtClean="0">
                        <a:latin typeface="Cambria Math"/>
                      </a:rPr>
                      <m:t>,</m:t>
                    </m:r>
                    <m:r>
                      <a:rPr lang="en-US" altLang="ko-KR" sz="1800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ko-KR" altLang="en-US" sz="1800" dirty="0" smtClean="0"/>
                  <a:t> </a:t>
                </a:r>
                <a:r>
                  <a:rPr lang="en-US" altLang="ko-KR" sz="1800" dirty="0" smtClean="0"/>
                  <a:t>can be used to eliminate any directed cycle in a feasible solution.</a:t>
                </a:r>
                <a:endParaRPr lang="ko-KR" altLang="en-US" sz="18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313" y="962025"/>
                <a:ext cx="8334375" cy="5420458"/>
              </a:xfrm>
              <a:blipFill rotWithShape="0">
                <a:blip r:embed="rId2"/>
                <a:stretch>
                  <a:fillRect l="-512" t="-787" r="-439" b="-5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59249-FB81-4F5B-A2CD-8E6A45C7B54D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4011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68313" y="962025"/>
                <a:ext cx="8334375" cy="4051151"/>
              </a:xfrm>
            </p:spPr>
            <p:txBody>
              <a:bodyPr>
                <a:normAutofit/>
              </a:bodyPr>
              <a:lstStyle/>
              <a:p>
                <a:pPr marL="815975" lvl="1" indent="-342900" eaLnBrk="1" hangingPunct="1"/>
                <a:r>
                  <a:rPr lang="en-US" altLang="ko-KR" dirty="0">
                    <a:solidFill>
                      <a:srgbClr val="0000FF"/>
                    </a:solidFill>
                  </a:rPr>
                  <a:t>Fixed cost charge problem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ko-KR" dirty="0"/>
                  <a:t>cost function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ko-KR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   0,       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>
                                  <a:latin typeface="Cambria Math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>
                                  <a:latin typeface="Cambria Math"/>
                                </a:rPr>
                                <m:t>f</m:t>
                              </m:r>
                              <m:r>
                                <a:rPr lang="en-US" altLang="ko-KR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en-US" altLang="ko-KR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i="1">
                                  <a:latin typeface="Cambria Math"/>
                                </a:rPr>
                                <m:t>𝐾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𝑐𝑥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,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&gt;0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>
                  <a:solidFill>
                    <a:srgbClr val="0000FF"/>
                  </a:solidFill>
                </a:endParaRP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Introduce binary decision variable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ko-KR" dirty="0"/>
                  <a:t> that satisfies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&gt;0  ⇒   </m:t>
                              </m:r>
                              <m:r>
                                <a:rPr lang="en-US" altLang="ko-K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altLang="ko-KR" i="1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ko-KR" i="1">
                                  <a:latin typeface="Cambria Math"/>
                                </a:rPr>
                                <m:t>=0   ⇒   </m:t>
                              </m:r>
                              <m:r>
                                <a:rPr lang="en-US" altLang="ko-KR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altLang="ko-KR" i="1">
                                  <a:latin typeface="Cambria Math"/>
                                  <a:ea typeface="Cambria Math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/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and use cost function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ko-KR" i="1">
                        <a:latin typeface="Cambria Math"/>
                      </a:rPr>
                      <m:t>=</m:t>
                    </m:r>
                    <m:r>
                      <a:rPr lang="en-US" altLang="ko-KR" i="1">
                        <a:latin typeface="Cambria Math"/>
                      </a:rPr>
                      <m:t>𝐾𝑦</m:t>
                    </m:r>
                    <m:r>
                      <a:rPr lang="en-US" altLang="ko-KR" i="1">
                        <a:latin typeface="Cambria Math"/>
                      </a:rPr>
                      <m:t>+</m:t>
                    </m:r>
                    <m:r>
                      <a:rPr lang="en-US" altLang="ko-KR" i="1">
                        <a:latin typeface="Cambria Math"/>
                      </a:rPr>
                      <m:t>𝑐𝑥</m:t>
                    </m:r>
                  </m:oMath>
                </a14:m>
                <a:endParaRPr lang="en-US" altLang="ko-KR" dirty="0"/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i.e., we want to enforce the condition (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𝑥</m:t>
                    </m:r>
                    <m:r>
                      <a:rPr lang="en-US" altLang="ko-KR" i="1">
                        <a:latin typeface="Cambria Math"/>
                      </a:rPr>
                      <m:t>&gt;0   ⟺   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=1)</m:t>
                    </m:r>
                  </m:oMath>
                </a14:m>
                <a:r>
                  <a:rPr lang="en-US" altLang="ko-KR" dirty="0"/>
                  <a:t> in the formulation.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If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𝐾</m:t>
                    </m:r>
                    <m:r>
                      <a:rPr lang="en-US" altLang="ko-KR" i="1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ko-KR" dirty="0"/>
                  <a:t> and want to minimize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𝑐</m:t>
                    </m:r>
                    <m:r>
                      <a:rPr lang="en-US" altLang="ko-KR" i="1">
                        <a:latin typeface="Cambria Math"/>
                      </a:rPr>
                      <m:t>(</m:t>
                    </m:r>
                    <m:r>
                      <a:rPr lang="en-US" altLang="ko-KR" i="1">
                        <a:latin typeface="Cambria Math"/>
                      </a:rPr>
                      <m:t>𝑥</m:t>
                    </m:r>
                    <m:r>
                      <a:rPr lang="en-US" altLang="ko-KR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/>
                  <a:t>, can use the formulation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min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𝐾𝑦</m:t>
                    </m:r>
                    <m:r>
                      <a:rPr lang="en-US" altLang="ko-KR" i="1">
                        <a:latin typeface="Cambria Math"/>
                      </a:rPr>
                      <m:t>+</m:t>
                    </m:r>
                    <m:r>
                      <a:rPr lang="en-US" altLang="ko-KR" i="1">
                        <a:latin typeface="Cambria Math"/>
                      </a:rPr>
                      <m:t>𝑐𝑥</m:t>
                    </m:r>
                  </m:oMath>
                </a14:m>
                <a:r>
                  <a:rPr lang="en-US" altLang="ko-KR" dirty="0"/>
                  <a:t>,   </a:t>
                </a:r>
                <a:r>
                  <a:rPr lang="en-US" altLang="ko-KR" dirty="0" err="1"/>
                  <a:t>s.t.</a:t>
                </a:r>
                <a:r>
                  <a:rPr lang="en-US" altLang="ko-KR" dirty="0"/>
                  <a:t>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𝑥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𝑢𝑦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,  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≥0,  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∈{0,1}</m:t>
                    </m:r>
                  </m:oMath>
                </a14:m>
                <a:r>
                  <a:rPr lang="en-US" altLang="ko-KR" dirty="0"/>
                  <a:t> 	(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𝑢</m:t>
                    </m:r>
                  </m:oMath>
                </a14:m>
                <a:r>
                  <a:rPr lang="en-US" altLang="ko-KR" dirty="0"/>
                  <a:t>: upper bound on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dirty="0"/>
                  <a:t>)</a:t>
                </a:r>
              </a:p>
              <a:p>
                <a:pPr marL="473075" lvl="1" indent="0" eaLnBrk="1" hangingPunct="1">
                  <a:buNone/>
                </a:pPr>
                <a:endParaRPr lang="en-US" altLang="ko-KR" dirty="0"/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(Note that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𝑦</m:t>
                    </m:r>
                    <m:r>
                      <a:rPr lang="en-US" altLang="ko-KR" i="1">
                        <a:latin typeface="Cambria Math"/>
                      </a:rPr>
                      <m:t>=1, </m:t>
                    </m:r>
                    <m:r>
                      <a:rPr lang="en-US" altLang="ko-KR" i="1">
                        <a:latin typeface="Cambria Math"/>
                      </a:rPr>
                      <m:t>𝑥</m:t>
                    </m:r>
                    <m:r>
                      <a:rPr lang="en-US" altLang="ko-KR" i="1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dirty="0"/>
                  <a:t> cannot be an optimal solution since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𝐾</m:t>
                    </m:r>
                    <m:r>
                      <a:rPr lang="en-US" altLang="ko-KR" i="1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ko-KR" dirty="0"/>
                  <a:t>.)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313" y="962025"/>
                <a:ext cx="8334375" cy="4051151"/>
              </a:xfrm>
              <a:blipFill rotWithShape="0">
                <a:blip r:embed="rId2"/>
                <a:stretch>
                  <a:fillRect t="-10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59249-FB81-4F5B-A2CD-8E6A45C7B54D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181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2"/>
          <p:cNvSpPr>
            <a:spLocks noGrp="1"/>
          </p:cNvSpPr>
          <p:nvPr>
            <p:ph idx="1"/>
          </p:nvPr>
        </p:nvSpPr>
        <p:spPr>
          <a:xfrm>
            <a:off x="468313" y="357188"/>
            <a:ext cx="8334375" cy="1020762"/>
          </a:xfrm>
        </p:spPr>
        <p:txBody>
          <a:bodyPr/>
          <a:lstStyle/>
          <a:p>
            <a:pPr lvl="1"/>
            <a:r>
              <a:rPr lang="en-US" altLang="ko-KR" smtClean="0">
                <a:solidFill>
                  <a:srgbClr val="0000FF"/>
                </a:solidFill>
              </a:rPr>
              <a:t>Nonlinear Objective functions</a:t>
            </a:r>
          </a:p>
          <a:p>
            <a:pPr lvl="2"/>
            <a:r>
              <a:rPr lang="en-US" altLang="ko-KR" smtClean="0"/>
              <a:t>May approximate a nonlinear objective function by a continuous piecewise linear objective function.</a:t>
            </a:r>
            <a:endParaRPr lang="ko-KR" alt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CAAD6-C68C-423C-9291-08AD5E8A0447}" type="slidenum">
              <a:rPr lang="en-US" altLang="ko-KR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 flipV="1">
            <a:off x="2660650" y="1739900"/>
            <a:ext cx="0" cy="358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2643188" y="5275263"/>
            <a:ext cx="5357812" cy="46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8056563" y="518001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2667000" y="2654300"/>
            <a:ext cx="4038600" cy="1676400"/>
          </a:xfrm>
          <a:custGeom>
            <a:avLst/>
            <a:gdLst>
              <a:gd name="T0" fmla="*/ 0 w 2544"/>
              <a:gd name="T1" fmla="*/ 2147483647 h 1056"/>
              <a:gd name="T2" fmla="*/ 2147483647 w 2544"/>
              <a:gd name="T3" fmla="*/ 2147483647 h 1056"/>
              <a:gd name="T4" fmla="*/ 2147483647 w 2544"/>
              <a:gd name="T5" fmla="*/ 2147483647 h 1056"/>
              <a:gd name="T6" fmla="*/ 2147483647 w 2544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2544"/>
              <a:gd name="T13" fmla="*/ 0 h 1056"/>
              <a:gd name="T14" fmla="*/ 2544 w 2544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4" h="1056">
                <a:moveTo>
                  <a:pt x="0" y="1056"/>
                </a:moveTo>
                <a:lnTo>
                  <a:pt x="768" y="288"/>
                </a:lnTo>
                <a:lnTo>
                  <a:pt x="1728" y="864"/>
                </a:lnTo>
                <a:lnTo>
                  <a:pt x="25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667000" y="43307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886200" y="31115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410200" y="40259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6705600" y="26543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81" name="Text Box 13"/>
              <p:cNvSpPr txBox="1">
                <a:spLocks noChangeArrowheads="1"/>
              </p:cNvSpPr>
              <p:nvPr/>
            </p:nvSpPr>
            <p:spPr bwMode="auto">
              <a:xfrm>
                <a:off x="3033713" y="3895725"/>
                <a:ext cx="47480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8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3713" y="3895725"/>
                <a:ext cx="474809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82" name="Text Box 19"/>
              <p:cNvSpPr txBox="1">
                <a:spLocks noChangeArrowheads="1"/>
              </p:cNvSpPr>
              <p:nvPr/>
            </p:nvSpPr>
            <p:spPr bwMode="auto">
              <a:xfrm>
                <a:off x="3061567" y="5694363"/>
                <a:ext cx="49872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8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1567" y="5694363"/>
                <a:ext cx="498726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오른쪽 중괄호 27"/>
          <p:cNvSpPr/>
          <p:nvPr/>
        </p:nvSpPr>
        <p:spPr>
          <a:xfrm rot="5400000">
            <a:off x="3094038" y="4933950"/>
            <a:ext cx="357188" cy="1169987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" name="오른쪽 중괄호 28"/>
          <p:cNvSpPr/>
          <p:nvPr/>
        </p:nvSpPr>
        <p:spPr>
          <a:xfrm rot="5400000">
            <a:off x="4456113" y="4813300"/>
            <a:ext cx="357187" cy="1446213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0" name="오른쪽 중괄호 29"/>
          <p:cNvSpPr/>
          <p:nvPr/>
        </p:nvSpPr>
        <p:spPr>
          <a:xfrm rot="5400000">
            <a:off x="5884863" y="4884738"/>
            <a:ext cx="357187" cy="1303337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44" name="직선 연결선 43"/>
          <p:cNvCxnSpPr/>
          <p:nvPr/>
        </p:nvCxnSpPr>
        <p:spPr>
          <a:xfrm>
            <a:off x="2679700" y="4357688"/>
            <a:ext cx="357188" cy="1587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rot="5400000" flipH="1" flipV="1">
            <a:off x="2839244" y="4144169"/>
            <a:ext cx="428625" cy="1587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4179888" y="3286125"/>
            <a:ext cx="357187" cy="1588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5724525" y="3722688"/>
            <a:ext cx="357188" cy="1587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rot="5400000" flipH="1" flipV="1">
            <a:off x="5892800" y="3535363"/>
            <a:ext cx="357187" cy="1588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rot="16200000" flipV="1">
            <a:off x="4451350" y="3379788"/>
            <a:ext cx="223838" cy="17462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92" name="Text Box 13"/>
              <p:cNvSpPr txBox="1">
                <a:spLocks noChangeArrowheads="1"/>
              </p:cNvSpPr>
              <p:nvPr/>
            </p:nvSpPr>
            <p:spPr bwMode="auto">
              <a:xfrm>
                <a:off x="4614863" y="3160713"/>
                <a:ext cx="4807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92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4863" y="3160713"/>
                <a:ext cx="480773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93" name="Text Box 13"/>
              <p:cNvSpPr txBox="1">
                <a:spLocks noChangeArrowheads="1"/>
              </p:cNvSpPr>
              <p:nvPr/>
            </p:nvSpPr>
            <p:spPr bwMode="auto">
              <a:xfrm>
                <a:off x="6088063" y="3286125"/>
                <a:ext cx="4807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93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8063" y="3286125"/>
                <a:ext cx="480773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5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94" name="Text Box 19"/>
              <p:cNvSpPr txBox="1">
                <a:spLocks noChangeArrowheads="1"/>
              </p:cNvSpPr>
              <p:nvPr/>
            </p:nvSpPr>
            <p:spPr bwMode="auto">
              <a:xfrm>
                <a:off x="4427351" y="5662613"/>
                <a:ext cx="5046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9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351" y="5662613"/>
                <a:ext cx="504689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95" name="Text Box 19"/>
              <p:cNvSpPr txBox="1">
                <a:spLocks noChangeArrowheads="1"/>
              </p:cNvSpPr>
              <p:nvPr/>
            </p:nvSpPr>
            <p:spPr bwMode="auto">
              <a:xfrm>
                <a:off x="5875338" y="5634038"/>
                <a:ext cx="5046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9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5338" y="5634038"/>
                <a:ext cx="504689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5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왼쪽 중괄호 58"/>
          <p:cNvSpPr/>
          <p:nvPr/>
        </p:nvSpPr>
        <p:spPr>
          <a:xfrm>
            <a:off x="2357438" y="4357688"/>
            <a:ext cx="214312" cy="928687"/>
          </a:xfrm>
          <a:prstGeom prst="leftBrac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97" name="Text Box 19"/>
              <p:cNvSpPr txBox="1">
                <a:spLocks noChangeArrowheads="1"/>
              </p:cNvSpPr>
              <p:nvPr/>
            </p:nvSpPr>
            <p:spPr bwMode="auto">
              <a:xfrm>
                <a:off x="1982842" y="4635500"/>
                <a:ext cx="4360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b="0" i="1" smtClean="0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𝐾</m:t>
                      </m:r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97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2842" y="4635500"/>
                <a:ext cx="43608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직선 연결선 61"/>
          <p:cNvCxnSpPr>
            <a:stCxn id="7180" idx="0"/>
          </p:cNvCxnSpPr>
          <p:nvPr/>
        </p:nvCxnSpPr>
        <p:spPr>
          <a:xfrm rot="16200000" flipH="1">
            <a:off x="6858794" y="2501106"/>
            <a:ext cx="631825" cy="938213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7000875" y="2868613"/>
            <a:ext cx="357188" cy="1587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 rot="16200000" flipV="1">
            <a:off x="7272338" y="2962275"/>
            <a:ext cx="223837" cy="17463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01" name="Text Box 13"/>
              <p:cNvSpPr txBox="1">
                <a:spLocks noChangeArrowheads="1"/>
              </p:cNvSpPr>
              <p:nvPr/>
            </p:nvSpPr>
            <p:spPr bwMode="auto">
              <a:xfrm>
                <a:off x="7435850" y="2743200"/>
                <a:ext cx="4807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0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5850" y="2743200"/>
                <a:ext cx="480773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02" name="Text Box 19"/>
              <p:cNvSpPr txBox="1">
                <a:spLocks noChangeArrowheads="1"/>
              </p:cNvSpPr>
              <p:nvPr/>
            </p:nvSpPr>
            <p:spPr bwMode="auto">
              <a:xfrm>
                <a:off x="1979712" y="1581150"/>
                <a:ext cx="75296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b="0" i="1" smtClean="0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𝑓</m:t>
                      </m:r>
                      <m:r>
                        <a:rPr lang="en-US" altLang="ko-KR" sz="2000" b="0" i="1" smtClean="0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(</m:t>
                      </m:r>
                      <m:r>
                        <a:rPr lang="en-US" altLang="ko-KR" sz="2000" b="0" i="1" smtClean="0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𝑥</m:t>
                      </m:r>
                      <m:r>
                        <a:rPr lang="en-US" altLang="ko-KR" sz="2000" b="0" i="1" smtClean="0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)</m:t>
                      </m:r>
                    </m:oMath>
                  </m:oMathPara>
                </a14:m>
                <a:endParaRPr lang="en-US" altLang="ko-K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0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1581150"/>
                <a:ext cx="752963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151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03" name="Text Box 19"/>
              <p:cNvSpPr txBox="1">
                <a:spLocks noChangeArrowheads="1"/>
              </p:cNvSpPr>
              <p:nvPr/>
            </p:nvSpPr>
            <p:spPr bwMode="auto">
              <a:xfrm>
                <a:off x="2992438" y="6091238"/>
                <a:ext cx="60202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:r>
                  <a:rPr lang="en-US" altLang="ko-KR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20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20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2438" y="6091238"/>
                <a:ext cx="602024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11111" t="-7576" r="-9091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04" name="Text Box 19"/>
              <p:cNvSpPr txBox="1">
                <a:spLocks noChangeArrowheads="1"/>
              </p:cNvSpPr>
              <p:nvPr/>
            </p:nvSpPr>
            <p:spPr bwMode="auto">
              <a:xfrm>
                <a:off x="4351338" y="6089650"/>
                <a:ext cx="6079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:r>
                  <a:rPr lang="en-US" altLang="ko-KR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20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20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1338" y="6089650"/>
                <a:ext cx="607987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11000" t="-7576" r="-9000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05" name="Text Box 19"/>
              <p:cNvSpPr txBox="1">
                <a:spLocks noChangeArrowheads="1"/>
              </p:cNvSpPr>
              <p:nvPr/>
            </p:nvSpPr>
            <p:spPr bwMode="auto">
              <a:xfrm>
                <a:off x="5807075" y="6062663"/>
                <a:ext cx="6079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:r>
                  <a:rPr lang="en-US" altLang="ko-KR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ko-KR" sz="20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20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7075" y="6062663"/>
                <a:ext cx="607987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11111" t="-7692" r="-10101" b="-2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14813" y="2000250"/>
                <a:ext cx="2226443" cy="40011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ko-KR" sz="20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altLang="ko-KR" sz="2000" dirty="0" smtClean="0">
                    <a:latin typeface="Times New Roman" pitchFamily="18" charset="0"/>
                    <a:cs typeface="Times New Roman" pitchFamily="18" charset="0"/>
                  </a:rPr>
                  <a:t>slope (unit cost)</a:t>
                </a:r>
                <a:endParaRPr lang="ko-KR" alt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813" y="2000250"/>
                <a:ext cx="2226443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7576" r="-1639" b="-257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68313" y="115888"/>
                <a:ext cx="8334375" cy="6356355"/>
              </a:xfrm>
            </p:spPr>
            <p:txBody>
              <a:bodyPr/>
              <a:lstStyle/>
              <a:p>
                <a:pPr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Express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dirty="0" smtClean="0"/>
                  <a:t> as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,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/>
                  <a:t> denotes how much of the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interval is used to express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dirty="0" smtClean="0"/>
                  <a:t>.   </a:t>
                </a:r>
              </a:p>
              <a:p>
                <a:pPr>
                  <a:buFont typeface="Wingdings" pitchFamily="2" charset="2"/>
                  <a:buNone/>
                  <a:defRPr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Want to express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dirty="0" smtClean="0"/>
                  <a:t> as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ko-KR" dirty="0" smtClean="0"/>
                  <a:t>, for some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ko-KR" dirty="0" smtClean="0"/>
                  <a:t> in a feasible solution and objective value as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𝐾</m:t>
                    </m:r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. </a:t>
                </a:r>
                <a:endParaRPr lang="en-US" altLang="ko-KR" dirty="0" smtClean="0"/>
              </a:p>
              <a:p>
                <a:pPr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</a:t>
                </a:r>
                <a:r>
                  <a:rPr lang="en-US" altLang="ko-KR" dirty="0" smtClean="0">
                    <a:solidFill>
                      <a:schemeClr val="accent6"/>
                    </a:solidFill>
                  </a:rPr>
                  <a:t>Formulation:</a:t>
                </a:r>
              </a:p>
              <a:p>
                <a:pPr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ko-KR" dirty="0" smtClean="0"/>
                  <a:t>, 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</a:rPr>
                      <m:t>=1, 2, …, </m:t>
                    </m:r>
                    <m:r>
                      <a:rPr lang="en-US" altLang="ko-KR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altLang="ko-KR" dirty="0" smtClean="0"/>
              </a:p>
              <a:p>
                <a:pPr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=1</m:t>
                    </m:r>
                  </m:oMath>
                </a14:m>
                <a:endParaRPr lang="en-US" altLang="ko-KR" dirty="0" smtClean="0"/>
              </a:p>
              <a:p>
                <a:pPr>
                  <a:buNone/>
                  <a:defRPr/>
                </a:pPr>
                <a:r>
                  <a:rPr lang="en-US" altLang="ko-KR" dirty="0" smtClean="0"/>
                  <a:t>	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{0, 1}</m:t>
                    </m:r>
                  </m:oMath>
                </a14:m>
                <a:r>
                  <a:rPr lang="en-US" altLang="ko-KR" dirty="0" smtClean="0"/>
                  <a:t>, </a:t>
                </a:r>
                <a:r>
                  <a:rPr lang="en-US" altLang="ko-KR" dirty="0" smtClean="0"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𝑗</m:t>
                    </m:r>
                    <m:r>
                      <a:rPr lang="en-US" altLang="ko-KR" i="1">
                        <a:latin typeface="Cambria Math"/>
                      </a:rPr>
                      <m:t>=1, 2, …, </m:t>
                    </m:r>
                    <m:r>
                      <a:rPr lang="en-US" altLang="ko-KR" i="1">
                        <a:latin typeface="Cambria Math"/>
                      </a:rPr>
                      <m:t>𝑘</m:t>
                    </m:r>
                  </m:oMath>
                </a14:m>
                <a:endParaRPr lang="en-US" altLang="ko-KR" dirty="0" smtClean="0"/>
              </a:p>
              <a:p>
                <a:pPr>
                  <a:buNone/>
                  <a:defRPr/>
                </a:pPr>
                <a:r>
                  <a:rPr lang="en-US" altLang="ko-KR" dirty="0" smtClean="0"/>
                  <a:t>		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altLang="ko-KR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 smtClean="0"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𝑗</m:t>
                    </m:r>
                    <m:r>
                      <a:rPr lang="en-US" altLang="ko-KR" i="1">
                        <a:latin typeface="Cambria Math"/>
                      </a:rPr>
                      <m:t>=1, 2, …, </m:t>
                    </m:r>
                    <m:r>
                      <a:rPr lang="en-US" altLang="ko-KR" i="1">
                        <a:latin typeface="Cambria Math"/>
                      </a:rPr>
                      <m:t>𝑘</m:t>
                    </m:r>
                  </m:oMath>
                </a14:m>
                <a:endParaRPr lang="en-US" altLang="ko-KR" dirty="0" smtClean="0"/>
              </a:p>
              <a:p>
                <a:pPr lvl="1">
                  <a:defRPr/>
                </a:pPr>
                <a:r>
                  <a:rPr lang="en-US" altLang="ko-KR" dirty="0" smtClean="0"/>
                  <a:t> note that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ko-KR" dirty="0" smtClean="0"/>
                  <a:t>  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</a:rPr>
                      <m:t>=1, 2, …,</m:t>
                    </m:r>
                    <m:r>
                      <a:rPr lang="en-US" altLang="ko-KR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ko-KR" dirty="0" smtClean="0"/>
                  <a:t>.</a:t>
                </a:r>
              </a:p>
              <a:p>
                <a:pPr lvl="1">
                  <a:buFont typeface="Wingdings" pitchFamily="2" charset="2"/>
                  <a:buNone/>
                  <a:defRPr/>
                </a:pPr>
                <a:r>
                  <a:rPr lang="en-US" altLang="ko-KR" dirty="0" smtClean="0"/>
                  <a:t>	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ko-KR" dirty="0" smtClean="0"/>
                  <a:t>  for some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altLang="ko-KR" dirty="0" smtClean="0"/>
                  <a:t>   </a:t>
                </a:r>
                <a:r>
                  <a:rPr lang="en-US" altLang="ko-KR" dirty="0" smtClean="0">
                    <a:sym typeface="Symbol" pitchFamily="18" charset="2"/>
                  </a:rPr>
                  <a:t>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=0</m:t>
                    </m:r>
                  </m:oMath>
                </a14:m>
                <a:r>
                  <a:rPr lang="en-US" altLang="ko-KR" dirty="0" smtClean="0"/>
                  <a:t>  for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+1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lvl="1">
                  <a:buFont typeface="Wingdings" pitchFamily="2" charset="2"/>
                  <a:buNone/>
                  <a:defRPr/>
                </a:pPr>
                <a:endParaRPr lang="en-US" altLang="ko-KR" dirty="0" smtClean="0">
                  <a:sym typeface="Symbol" pitchFamily="18" charset="2"/>
                </a:endParaRPr>
              </a:p>
              <a:p>
                <a:pPr lvl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ym typeface="Symbol" pitchFamily="18" charset="2"/>
                  </a:rPr>
                  <a:t>	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−1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=1</m:t>
                    </m:r>
                  </m:oMath>
                </a14:m>
                <a:r>
                  <a:rPr lang="en-US" altLang="ko-KR" dirty="0" smtClean="0"/>
                  <a:t>    </a:t>
                </a:r>
                <a:r>
                  <a:rPr lang="en-US" altLang="ko-KR" dirty="0" smtClean="0">
                    <a:sym typeface="Symbol" pitchFamily="18" charset="2"/>
                  </a:rPr>
                  <a:t>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lvl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ym typeface="Symbol" pitchFamily="18" charset="2"/>
                  </a:rPr>
                  <a:t>	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−1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=0</m:t>
                    </m:r>
                  </m:oMath>
                </a14:m>
                <a:r>
                  <a:rPr lang="en-US" altLang="ko-KR" dirty="0" smtClean="0"/>
                  <a:t>    </a:t>
                </a:r>
                <a:r>
                  <a:rPr lang="en-US" altLang="ko-KR" dirty="0" smtClean="0">
                    <a:sym typeface="Symbol" pitchFamily="18" charset="2"/>
                  </a:rPr>
                  <a:t>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=0</m:t>
                    </m:r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lvl="1">
                  <a:buFont typeface="Wingdings" pitchFamily="2" charset="2"/>
                  <a:buNone/>
                  <a:defRPr/>
                </a:pPr>
                <a:r>
                  <a:rPr lang="en-US" altLang="ko-KR" dirty="0" smtClean="0">
                    <a:sym typeface="Symbol" pitchFamily="18" charset="2"/>
                  </a:rPr>
                  <a:t>	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=0</m:t>
                    </m:r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altLang="ko-KR" dirty="0" smtClean="0"/>
                  <a:t>    </a:t>
                </a:r>
                <a:r>
                  <a:rPr lang="en-US" altLang="ko-KR" dirty="0" smtClean="0">
                    <a:sym typeface="Symbol" pitchFamily="18" charset="2"/>
                  </a:rPr>
                  <a:t>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0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𝑗</m:t>
                        </m:r>
                      </m:sub>
                    </m:sSub>
                  </m:oMath>
                </a14:m>
                <a:endParaRPr lang="en-US" altLang="ko-KR" dirty="0" smtClean="0">
                  <a:sym typeface="Symbol" pitchFamily="18" charset="2"/>
                </a:endParaRPr>
              </a:p>
              <a:p>
                <a:pPr lvl="1">
                  <a:defRPr/>
                </a:pPr>
                <a:r>
                  <a:rPr lang="en-US" altLang="ko-KR" dirty="0" smtClean="0">
                    <a:sym typeface="Symbol" pitchFamily="18" charset="2"/>
                  </a:rPr>
                  <a:t>Write the piecewise linear function as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𝐾</m:t>
                    </m:r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sym typeface="Symbol" pitchFamily="18" charset="2"/>
                      </a:rPr>
                      <m:t>+ …+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𝑐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sym typeface="Symbol" pitchFamily="18" charset="2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10242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313" y="115888"/>
                <a:ext cx="8334375" cy="6356355"/>
              </a:xfrm>
              <a:blipFill rotWithShape="1">
                <a:blip r:embed="rId2"/>
                <a:stretch>
                  <a:fillRect t="-288" r="-1390" b="-57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6A04D-8F30-492F-99CB-6D001370029B}" type="slidenum">
              <a:rPr lang="en-US" altLang="ko-KR"/>
              <a:pPr>
                <a:defRPr/>
              </a:pPr>
              <a:t>8</a:t>
            </a:fld>
            <a:endParaRPr lang="en-US" altLang="ko-K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OR-1 Opt.  2018</a:t>
            </a:r>
            <a:endParaRPr lang="en-US" altLang="ko-KR" dirty="0"/>
          </a:p>
        </p:txBody>
      </p:sp>
      <p:sp>
        <p:nvSpPr>
          <p:cNvPr id="5130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1D2FA-93FB-42BD-B610-BBF45E0F7938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58800" y="225425"/>
                <a:ext cx="8204200" cy="6323782"/>
              </a:xfrm>
            </p:spPr>
            <p:txBody>
              <a:bodyPr/>
              <a:lstStyle/>
              <a:p>
                <a:pPr lvl="1" eaLnBrk="1" hangingPunct="1"/>
                <a:r>
                  <a:rPr lang="en-US" altLang="ko-KR" dirty="0" smtClean="0">
                    <a:solidFill>
                      <a:srgbClr val="0000FF"/>
                    </a:solidFill>
                  </a:rPr>
                  <a:t> Knapsack problem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 smtClean="0">
                    <a:solidFill>
                      <a:srgbClr val="0000FF"/>
                    </a:solidFill>
                  </a:rPr>
                  <a:t>	</a:t>
                </a:r>
                <a:r>
                  <a:rPr lang="en-US" altLang="ko-KR" dirty="0" smtClean="0"/>
                  <a:t>max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 smtClean="0">
                  <a:solidFill>
                    <a:srgbClr val="0000FF"/>
                  </a:solidFill>
                </a:endParaRPr>
              </a:p>
              <a:p>
                <a:pPr marL="473075" lvl="1" indent="0" eaLnBrk="1" hangingPunct="1">
                  <a:buNone/>
                </a:pPr>
                <a:r>
                  <a:rPr lang="en-US" altLang="ko-KR" dirty="0">
                    <a:solidFill>
                      <a:srgbClr val="0000FF"/>
                    </a:solidFill>
                  </a:rPr>
                  <a:t>	</a:t>
                </a:r>
                <a:r>
                  <a:rPr lang="en-US" altLang="ko-KR" dirty="0" smtClean="0"/>
                  <a:t>s. t.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endParaRPr lang="en-US" altLang="ko-KR" dirty="0" smtClean="0">
                  <a:solidFill>
                    <a:srgbClr val="0000FF"/>
                  </a:solidFill>
                </a:endParaRPr>
              </a:p>
              <a:p>
                <a:pPr marL="473075" lvl="1" indent="0" eaLnBrk="1" hangingPunct="1">
                  <a:buNone/>
                </a:pPr>
                <a:r>
                  <a:rPr lang="en-US" altLang="ko-KR" dirty="0" smtClean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ko-KR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 smtClean="0"/>
                  <a:t>and integer  (or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/>
                  <a:t> binary)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(general knapsack, binary knapsack problem)</a:t>
                </a:r>
              </a:p>
              <a:p>
                <a:pPr marL="473075" lvl="1" indent="0" eaLnBrk="1" hangingPunct="1">
                  <a:buNone/>
                </a:pPr>
                <a:endParaRPr lang="en-US" altLang="ko-KR" dirty="0"/>
              </a:p>
              <a:p>
                <a:pPr lvl="1" eaLnBrk="1" hangingPunct="1"/>
                <a:r>
                  <a:rPr lang="en-US" altLang="ko-KR" dirty="0" smtClean="0"/>
                  <a:t>satisfying at least one of two constraints (disjunctive constraints)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dirty="0" smtClean="0"/>
                  <a:t> satisfies at least one of the two constraints,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ko-KR" dirty="0" smtClean="0"/>
                  <a:t> is feasible.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ex) one machine job scheduling problem.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 smtClean="0"/>
                  <a:t>	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Let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altLang="ko-KR" dirty="0" smtClean="0"/>
                  <a:t> denote a large positive value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either 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≤18</m:t>
                    </m:r>
                  </m:oMath>
                </a14:m>
                <a:r>
                  <a:rPr lang="en-US" altLang="ko-KR" dirty="0" smtClean="0"/>
                  <a:t>	   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≤18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𝑦𝑀</m:t>
                    </m:r>
                  </m:oMath>
                </a14:m>
                <a:endParaRPr lang="en-US" altLang="ko-KR" dirty="0" smtClean="0"/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or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+4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≤16</m:t>
                    </m:r>
                  </m:oMath>
                </a14:m>
                <a:r>
                  <a:rPr lang="en-US" altLang="ko-KR" dirty="0" smtClean="0"/>
                  <a:t>	   </a:t>
                </a:r>
                <a:r>
                  <a:rPr lang="en-US" altLang="ko-KR" dirty="0">
                    <a:sym typeface="Symbol"/>
                  </a:rPr>
                  <a:t> </a:t>
                </a: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+4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≤16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endParaRPr lang="en-US" altLang="ko-KR" dirty="0" smtClean="0"/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must hold (or both hold)		   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𝑦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∈{0,1}</m:t>
                    </m:r>
                  </m:oMath>
                </a14:m>
                <a:endParaRPr lang="en-US" altLang="ko-KR" dirty="0" smtClean="0"/>
              </a:p>
              <a:p>
                <a:pPr marL="473075" lvl="1" indent="0" eaLnBrk="1" hangingPunct="1">
                  <a:buNone/>
                </a:pPr>
                <a:endParaRPr lang="en-US" altLang="ko-KR" dirty="0"/>
              </a:p>
              <a:p>
                <a:pPr marL="473075" lvl="1" indent="0" eaLnBrk="1" hangingPunct="1">
                  <a:buNone/>
                </a:pPr>
                <a:r>
                  <a:rPr lang="en-US" altLang="ko-KR" dirty="0" smtClean="0"/>
                  <a:t>	For computational purpose, it is not desirable to use big-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altLang="ko-KR" dirty="0" smtClean="0"/>
                  <a:t> in the formulation.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 </a:t>
                </a:r>
                <a:r>
                  <a:rPr lang="en-US" altLang="ko-KR" dirty="0" smtClean="0"/>
                  <a:t>     The technique can be extended to handle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ko-KR" dirty="0" smtClean="0"/>
                  <a:t> out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ko-KR" dirty="0" smtClean="0"/>
                  <a:t> constraints case. </a:t>
                </a:r>
              </a:p>
              <a:p>
                <a:pPr marL="473075" lvl="1" indent="0" eaLnBrk="1" hangingPunct="1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(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altLang="ko-KR" dirty="0" smtClean="0"/>
                  <a:t> )</a:t>
                </a: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58800" y="225425"/>
                <a:ext cx="8204200" cy="6323782"/>
              </a:xfrm>
              <a:blipFill rotWithShape="1">
                <a:blip r:embed="rId3"/>
                <a:stretch>
                  <a:fillRect t="-1157" r="-594" b="-107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기본 디자인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10186</TotalTime>
  <Words>217</Words>
  <Application>Microsoft Office PowerPoint</Application>
  <PresentationFormat>화면 슬라이드 쇼(4:3)</PresentationFormat>
  <Paragraphs>210</Paragraphs>
  <Slides>14</Slides>
  <Notes>10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Arial</vt:lpstr>
      <vt:lpstr>Cambria Math</vt:lpstr>
      <vt:lpstr>Symbol</vt:lpstr>
      <vt:lpstr>Times New Roman</vt:lpstr>
      <vt:lpstr>Wingdings</vt:lpstr>
      <vt:lpstr>기본 디자인</vt:lpstr>
      <vt:lpstr>Equation</vt:lpstr>
      <vt:lpstr>Integer Programming (정수계획법)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Models with many constraints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 (Optimization)</dc:title>
  <dc:creator>admin</dc:creator>
  <cp:lastModifiedBy>Windows 사용자</cp:lastModifiedBy>
  <cp:revision>246</cp:revision>
  <cp:lastPrinted>2011-02-22T05:40:49Z</cp:lastPrinted>
  <dcterms:created xsi:type="dcterms:W3CDTF">2001-03-03T08:59:47Z</dcterms:created>
  <dcterms:modified xsi:type="dcterms:W3CDTF">2018-03-15T09:03:47Z</dcterms:modified>
</cp:coreProperties>
</file>