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66" r:id="rId2"/>
    <p:sldId id="467" r:id="rId3"/>
    <p:sldId id="468" r:id="rId4"/>
    <p:sldId id="469" r:id="rId5"/>
    <p:sldId id="488" r:id="rId6"/>
    <p:sldId id="470" r:id="rId7"/>
    <p:sldId id="477" r:id="rId8"/>
    <p:sldId id="478" r:id="rId9"/>
    <p:sldId id="479" r:id="rId10"/>
    <p:sldId id="480" r:id="rId11"/>
    <p:sldId id="481" r:id="rId12"/>
    <p:sldId id="482" r:id="rId13"/>
    <p:sldId id="486" r:id="rId14"/>
    <p:sldId id="487" r:id="rId15"/>
    <p:sldId id="483" r:id="rId16"/>
    <p:sldId id="485" r:id="rId17"/>
    <p:sldId id="484" r:id="rId18"/>
  </p:sldIdLst>
  <p:sldSz cx="9144000" cy="6858000" type="screen4x3"/>
  <p:notesSz cx="6797675" cy="9928225"/>
  <p:defaultTextStyle>
    <a:defPPr>
      <a:defRPr lang="ko-KR"/>
    </a:defPPr>
    <a:lvl1pPr algn="l" rtl="0" fontAlgn="base" latinLnBrk="1">
      <a:spcBef>
        <a:spcPct val="0"/>
      </a:spcBef>
      <a:spcAft>
        <a:spcPct val="0"/>
      </a:spcAft>
      <a:defRPr kumimoji="1" sz="2400" kern="1200">
        <a:solidFill>
          <a:schemeClr val="tx1"/>
        </a:solidFill>
        <a:latin typeface="굴림" charset="-127"/>
        <a:ea typeface="굴림" charset="-127"/>
        <a:cs typeface="+mn-cs"/>
      </a:defRPr>
    </a:lvl1pPr>
    <a:lvl2pPr marL="457200" algn="l" rtl="0" fontAlgn="base" latinLnBrk="1">
      <a:spcBef>
        <a:spcPct val="0"/>
      </a:spcBef>
      <a:spcAft>
        <a:spcPct val="0"/>
      </a:spcAft>
      <a:defRPr kumimoji="1" sz="2400" kern="1200">
        <a:solidFill>
          <a:schemeClr val="tx1"/>
        </a:solidFill>
        <a:latin typeface="굴림" charset="-127"/>
        <a:ea typeface="굴림" charset="-127"/>
        <a:cs typeface="+mn-cs"/>
      </a:defRPr>
    </a:lvl2pPr>
    <a:lvl3pPr marL="914400" algn="l" rtl="0" fontAlgn="base" latinLnBrk="1">
      <a:spcBef>
        <a:spcPct val="0"/>
      </a:spcBef>
      <a:spcAft>
        <a:spcPct val="0"/>
      </a:spcAft>
      <a:defRPr kumimoji="1" sz="2400"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sz="2400"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sz="2400" kern="1200">
        <a:solidFill>
          <a:schemeClr val="tx1"/>
        </a:solidFill>
        <a:latin typeface="굴림" charset="-127"/>
        <a:ea typeface="굴림" charset="-127"/>
        <a:cs typeface="+mn-cs"/>
      </a:defRPr>
    </a:lvl5pPr>
    <a:lvl6pPr marL="2286000" algn="l" defTabSz="914400" rtl="0" eaLnBrk="1" latinLnBrk="1" hangingPunct="1">
      <a:defRPr kumimoji="1" sz="2400" kern="1200">
        <a:solidFill>
          <a:schemeClr val="tx1"/>
        </a:solidFill>
        <a:latin typeface="굴림" charset="-127"/>
        <a:ea typeface="굴림" charset="-127"/>
        <a:cs typeface="+mn-cs"/>
      </a:defRPr>
    </a:lvl6pPr>
    <a:lvl7pPr marL="2743200" algn="l" defTabSz="914400" rtl="0" eaLnBrk="1" latinLnBrk="1" hangingPunct="1">
      <a:defRPr kumimoji="1" sz="2400" kern="1200">
        <a:solidFill>
          <a:schemeClr val="tx1"/>
        </a:solidFill>
        <a:latin typeface="굴림" charset="-127"/>
        <a:ea typeface="굴림" charset="-127"/>
        <a:cs typeface="+mn-cs"/>
      </a:defRPr>
    </a:lvl7pPr>
    <a:lvl8pPr marL="3200400" algn="l" defTabSz="914400" rtl="0" eaLnBrk="1" latinLnBrk="1" hangingPunct="1">
      <a:defRPr kumimoji="1" sz="2400" kern="1200">
        <a:solidFill>
          <a:schemeClr val="tx1"/>
        </a:solidFill>
        <a:latin typeface="굴림" charset="-127"/>
        <a:ea typeface="굴림" charset="-127"/>
        <a:cs typeface="+mn-cs"/>
      </a:defRPr>
    </a:lvl8pPr>
    <a:lvl9pPr marL="3657600" algn="l" defTabSz="914400" rtl="0" eaLnBrk="1" latinLnBrk="1" hangingPunct="1">
      <a:defRPr kumimoji="1" sz="2400" kern="1200">
        <a:solidFill>
          <a:schemeClr val="tx1"/>
        </a:solidFill>
        <a:latin typeface="굴림" charset="-127"/>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0000"/>
    <a:srgbClr val="9999FF"/>
    <a:srgbClr val="00FF00"/>
    <a:srgbClr val="99CCFF"/>
    <a:srgbClr val="CCE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67" autoAdjust="0"/>
    <p:restoredTop sz="94660"/>
  </p:normalViewPr>
  <p:slideViewPr>
    <p:cSldViewPr>
      <p:cViewPr varScale="1">
        <p:scale>
          <a:sx n="102" d="100"/>
          <a:sy n="102" d="100"/>
        </p:scale>
        <p:origin x="1056" y="108"/>
      </p:cViewPr>
      <p:guideLst>
        <p:guide orient="horz" pos="2160"/>
        <p:guide pos="2928"/>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defTabSz="922338">
              <a:defRPr sz="1200">
                <a:latin typeface="굴림" pitchFamily="50" charset="-127"/>
                <a:ea typeface="굴림" pitchFamily="50" charset="-127"/>
              </a:defRPr>
            </a:lvl1pPr>
          </a:lstStyle>
          <a:p>
            <a:pPr>
              <a:defRPr/>
            </a:pPr>
            <a:endParaRPr lang="en-US" altLang="ko-KR"/>
          </a:p>
        </p:txBody>
      </p:sp>
      <p:sp>
        <p:nvSpPr>
          <p:cNvPr id="50179"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defTabSz="922338">
              <a:defRPr sz="1200">
                <a:latin typeface="굴림" pitchFamily="50" charset="-127"/>
                <a:ea typeface="굴림" pitchFamily="50" charset="-127"/>
              </a:defRPr>
            </a:lvl1pPr>
          </a:lstStyle>
          <a:p>
            <a:pPr>
              <a:defRPr/>
            </a:pPr>
            <a:endParaRPr lang="en-US" altLang="ko-KR"/>
          </a:p>
        </p:txBody>
      </p:sp>
      <p:sp>
        <p:nvSpPr>
          <p:cNvPr id="50180" name="Rectangle 4"/>
          <p:cNvSpPr>
            <a:spLocks noGrp="1" noChangeArrowheads="1"/>
          </p:cNvSpPr>
          <p:nvPr>
            <p:ph type="ftr" sz="quarter" idx="2"/>
          </p:nvPr>
        </p:nvSpPr>
        <p:spPr bwMode="auto">
          <a:xfrm>
            <a:off x="0" y="9431338"/>
            <a:ext cx="2944813" cy="496887"/>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defTabSz="922338">
              <a:defRPr sz="1200">
                <a:latin typeface="굴림" pitchFamily="50" charset="-127"/>
                <a:ea typeface="굴림" pitchFamily="50" charset="-127"/>
              </a:defRPr>
            </a:lvl1pPr>
          </a:lstStyle>
          <a:p>
            <a:pPr>
              <a:defRPr/>
            </a:pPr>
            <a:endParaRPr lang="en-US" altLang="ko-KR"/>
          </a:p>
        </p:txBody>
      </p:sp>
      <p:sp>
        <p:nvSpPr>
          <p:cNvPr id="50181" name="Rectangle 5"/>
          <p:cNvSpPr>
            <a:spLocks noGrp="1" noChangeArrowheads="1"/>
          </p:cNvSpPr>
          <p:nvPr>
            <p:ph type="sldNum" sz="quarter" idx="3"/>
          </p:nvPr>
        </p:nvSpPr>
        <p:spPr bwMode="auto">
          <a:xfrm>
            <a:off x="3852863" y="9431338"/>
            <a:ext cx="2944812" cy="496887"/>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defTabSz="922338">
              <a:defRPr sz="1200">
                <a:latin typeface="굴림" pitchFamily="50" charset="-127"/>
                <a:ea typeface="굴림" pitchFamily="50" charset="-127"/>
              </a:defRPr>
            </a:lvl1pPr>
          </a:lstStyle>
          <a:p>
            <a:pPr>
              <a:defRPr/>
            </a:pPr>
            <a:fld id="{8B4ACE61-E71A-4F69-BE78-30B7F6F40ECF}" type="slidenum">
              <a:rPr lang="en-US" altLang="ko-KR"/>
              <a:pPr>
                <a:defRPr/>
              </a:pPr>
              <a:t>‹#›</a:t>
            </a:fld>
            <a:endParaRPr lang="en-US" altLang="ko-KR"/>
          </a:p>
        </p:txBody>
      </p:sp>
    </p:spTree>
    <p:extLst>
      <p:ext uri="{BB962C8B-B14F-4D97-AF65-F5344CB8AC3E}">
        <p14:creationId xmlns:p14="http://schemas.microsoft.com/office/powerpoint/2010/main" val="570748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defTabSz="922338">
              <a:defRPr sz="1200">
                <a:latin typeface="굴림" pitchFamily="50" charset="-127"/>
                <a:ea typeface="굴림" pitchFamily="50" charset="-127"/>
              </a:defRPr>
            </a:lvl1pPr>
          </a:lstStyle>
          <a:p>
            <a:pPr>
              <a:defRPr/>
            </a:pPr>
            <a:endParaRPr lang="en-US" altLang="ko-KR"/>
          </a:p>
        </p:txBody>
      </p:sp>
      <p:sp>
        <p:nvSpPr>
          <p:cNvPr id="7171"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defTabSz="922338">
              <a:defRPr sz="1200">
                <a:latin typeface="굴림" pitchFamily="50" charset="-127"/>
                <a:ea typeface="굴림" pitchFamily="50" charset="-127"/>
              </a:defRPr>
            </a:lvl1pPr>
          </a:lstStyle>
          <a:p>
            <a:pPr>
              <a:defRPr/>
            </a:pPr>
            <a:endParaRPr lang="en-US" altLang="ko-KR"/>
          </a:p>
        </p:txBody>
      </p:sp>
      <p:sp>
        <p:nvSpPr>
          <p:cNvPr id="1946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7174" name="Rectangle 6"/>
          <p:cNvSpPr>
            <a:spLocks noGrp="1" noChangeArrowheads="1"/>
          </p:cNvSpPr>
          <p:nvPr>
            <p:ph type="ftr" sz="quarter" idx="4"/>
          </p:nvPr>
        </p:nvSpPr>
        <p:spPr bwMode="auto">
          <a:xfrm>
            <a:off x="0" y="9431338"/>
            <a:ext cx="2944813" cy="496887"/>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defTabSz="922338">
              <a:defRPr sz="1200">
                <a:latin typeface="굴림" pitchFamily="50" charset="-127"/>
                <a:ea typeface="굴림" pitchFamily="50" charset="-127"/>
              </a:defRPr>
            </a:lvl1pPr>
          </a:lstStyle>
          <a:p>
            <a:pPr>
              <a:defRPr/>
            </a:pPr>
            <a:endParaRPr lang="en-US" altLang="ko-KR"/>
          </a:p>
        </p:txBody>
      </p:sp>
      <p:sp>
        <p:nvSpPr>
          <p:cNvPr id="7175" name="Rectangle 7"/>
          <p:cNvSpPr>
            <a:spLocks noGrp="1" noChangeArrowheads="1"/>
          </p:cNvSpPr>
          <p:nvPr>
            <p:ph type="sldNum" sz="quarter" idx="5"/>
          </p:nvPr>
        </p:nvSpPr>
        <p:spPr bwMode="auto">
          <a:xfrm>
            <a:off x="3852863" y="9431338"/>
            <a:ext cx="2944812" cy="496887"/>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defTabSz="922338">
              <a:defRPr sz="1200">
                <a:latin typeface="굴림" pitchFamily="50" charset="-127"/>
                <a:ea typeface="굴림" pitchFamily="50" charset="-127"/>
              </a:defRPr>
            </a:lvl1pPr>
          </a:lstStyle>
          <a:p>
            <a:pPr>
              <a:defRPr/>
            </a:pPr>
            <a:fld id="{6C68CF7E-8A67-4163-B825-5345A3AD24CF}" type="slidenum">
              <a:rPr lang="en-US" altLang="ko-KR"/>
              <a:pPr>
                <a:defRPr/>
              </a:pPr>
              <a:t>‹#›</a:t>
            </a:fld>
            <a:endParaRPr lang="en-US" altLang="ko-KR"/>
          </a:p>
        </p:txBody>
      </p:sp>
    </p:spTree>
    <p:extLst>
      <p:ext uri="{BB962C8B-B14F-4D97-AF65-F5344CB8AC3E}">
        <p14:creationId xmlns:p14="http://schemas.microsoft.com/office/powerpoint/2010/main" val="3478452271"/>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이미지 개체 틀 1"/>
          <p:cNvSpPr>
            <a:spLocks noGrp="1" noRot="1" noChangeAspect="1" noTextEdit="1"/>
          </p:cNvSpPr>
          <p:nvPr>
            <p:ph type="sldImg"/>
          </p:nvPr>
        </p:nvSpPr>
        <p:spPr>
          <a:ln/>
        </p:spPr>
      </p:sp>
      <p:sp>
        <p:nvSpPr>
          <p:cNvPr id="2048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latin typeface="굴림" charset="-127"/>
              <a:ea typeface="굴림" charset="-127"/>
            </a:endParaRPr>
          </a:p>
        </p:txBody>
      </p:sp>
      <p:sp>
        <p:nvSpPr>
          <p:cNvPr id="2048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A8D1B0B5-D2C5-42CB-94C7-338D8969C2AB}" type="slidenum">
              <a:rPr lang="en-US" altLang="ko-KR" sz="1200" smtClean="0"/>
              <a:pPr eaLnBrk="1" hangingPunct="1"/>
              <a:t>1</a:t>
            </a:fld>
            <a:endParaRPr lang="en-US" altLang="ko-KR"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이미지 개체 틀 1"/>
          <p:cNvSpPr>
            <a:spLocks noGrp="1" noRot="1" noChangeAspect="1" noTextEdit="1"/>
          </p:cNvSpPr>
          <p:nvPr>
            <p:ph type="sldImg"/>
          </p:nvPr>
        </p:nvSpPr>
        <p:spPr>
          <a:ln/>
        </p:spPr>
      </p:sp>
      <p:sp>
        <p:nvSpPr>
          <p:cNvPr id="2969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굴림" charset="-127"/>
              <a:ea typeface="굴림" charset="-127"/>
            </a:endParaRPr>
          </a:p>
        </p:txBody>
      </p:sp>
      <p:sp>
        <p:nvSpPr>
          <p:cNvPr id="2970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777D31F0-F9BB-4780-B53C-6C103472976B}" type="slidenum">
              <a:rPr lang="en-US" altLang="ko-KR" sz="1200" smtClean="0"/>
              <a:pPr eaLnBrk="1" hangingPunct="1"/>
              <a:t>11</a:t>
            </a:fld>
            <a:endParaRPr lang="en-US" altLang="ko-KR"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슬라이드 이미지 개체 틀 1"/>
          <p:cNvSpPr>
            <a:spLocks noGrp="1" noRot="1" noChangeAspect="1" noTextEdit="1"/>
          </p:cNvSpPr>
          <p:nvPr>
            <p:ph type="sldImg"/>
          </p:nvPr>
        </p:nvSpPr>
        <p:spPr>
          <a:ln/>
        </p:spPr>
      </p:sp>
      <p:sp>
        <p:nvSpPr>
          <p:cNvPr id="3072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굴림" charset="-127"/>
              <a:ea typeface="굴림" charset="-127"/>
            </a:endParaRPr>
          </a:p>
        </p:txBody>
      </p:sp>
      <p:sp>
        <p:nvSpPr>
          <p:cNvPr id="3072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058D1F66-1446-4FB8-B6E9-F8887705972C}" type="slidenum">
              <a:rPr lang="en-US" altLang="ko-KR" sz="1200" smtClean="0"/>
              <a:pPr eaLnBrk="1" hangingPunct="1"/>
              <a:t>12</a:t>
            </a:fld>
            <a:endParaRPr lang="en-US" altLang="ko-KR"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슬라이드 이미지 개체 틀 1"/>
          <p:cNvSpPr>
            <a:spLocks noGrp="1" noRot="1" noChangeAspect="1" noTextEdit="1"/>
          </p:cNvSpPr>
          <p:nvPr>
            <p:ph type="sldImg"/>
          </p:nvPr>
        </p:nvSpPr>
        <p:spPr>
          <a:ln/>
        </p:spPr>
      </p:sp>
      <p:sp>
        <p:nvSpPr>
          <p:cNvPr id="2150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latin typeface="굴림" charset="-127"/>
              <a:ea typeface="굴림" charset="-127"/>
            </a:endParaRPr>
          </a:p>
        </p:txBody>
      </p:sp>
      <p:sp>
        <p:nvSpPr>
          <p:cNvPr id="2150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5499C749-7C5F-491D-BA46-88A747AC5542}" type="slidenum">
              <a:rPr lang="en-US" altLang="ko-KR" sz="1200" smtClean="0"/>
              <a:pPr eaLnBrk="1" hangingPunct="1"/>
              <a:t>2</a:t>
            </a:fld>
            <a:endParaRPr lang="en-US" altLang="ko-KR"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슬라이드 이미지 개체 틀 1"/>
          <p:cNvSpPr>
            <a:spLocks noGrp="1" noRot="1" noChangeAspect="1" noTextEdit="1"/>
          </p:cNvSpPr>
          <p:nvPr>
            <p:ph type="sldImg"/>
          </p:nvPr>
        </p:nvSpPr>
        <p:spPr>
          <a:ln/>
        </p:spPr>
      </p:sp>
      <p:sp>
        <p:nvSpPr>
          <p:cNvPr id="2253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latin typeface="굴림" charset="-127"/>
              <a:ea typeface="굴림" charset="-127"/>
            </a:endParaRPr>
          </a:p>
        </p:txBody>
      </p:sp>
      <p:sp>
        <p:nvSpPr>
          <p:cNvPr id="2253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97688A9D-ABF6-4188-92C8-7F6AB4A36A77}" type="slidenum">
              <a:rPr lang="en-US" altLang="ko-KR" sz="1200" smtClean="0"/>
              <a:pPr eaLnBrk="1" hangingPunct="1"/>
              <a:t>3</a:t>
            </a:fld>
            <a:endParaRPr lang="en-US" altLang="ko-KR"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슬라이드 이미지 개체 틀 1"/>
          <p:cNvSpPr>
            <a:spLocks noGrp="1" noRot="1" noChangeAspect="1" noTextEdit="1"/>
          </p:cNvSpPr>
          <p:nvPr>
            <p:ph type="sldImg"/>
          </p:nvPr>
        </p:nvSpPr>
        <p:spPr>
          <a:ln/>
        </p:spPr>
      </p:sp>
      <p:sp>
        <p:nvSpPr>
          <p:cNvPr id="2355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latin typeface="굴림" charset="-127"/>
              <a:ea typeface="굴림" charset="-127"/>
            </a:endParaRPr>
          </a:p>
        </p:txBody>
      </p:sp>
      <p:sp>
        <p:nvSpPr>
          <p:cNvPr id="2355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FC39D0EE-ED29-4334-A3F5-48B01181EF70}" type="slidenum">
              <a:rPr lang="en-US" altLang="ko-KR" sz="1200" smtClean="0"/>
              <a:pPr eaLnBrk="1" hangingPunct="1"/>
              <a:t>4</a:t>
            </a:fld>
            <a:endParaRPr lang="en-US" altLang="ko-KR"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슬라이드 이미지 개체 틀 1"/>
          <p:cNvSpPr>
            <a:spLocks noGrp="1" noRot="1" noChangeAspect="1" noTextEdit="1"/>
          </p:cNvSpPr>
          <p:nvPr>
            <p:ph type="sldImg"/>
          </p:nvPr>
        </p:nvSpPr>
        <p:spPr>
          <a:ln/>
        </p:spPr>
      </p:sp>
      <p:sp>
        <p:nvSpPr>
          <p:cNvPr id="2457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latin typeface="굴림" charset="-127"/>
              <a:ea typeface="굴림" charset="-127"/>
            </a:endParaRPr>
          </a:p>
        </p:txBody>
      </p:sp>
      <p:sp>
        <p:nvSpPr>
          <p:cNvPr id="2458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97D54F95-781A-4119-AF7D-D61B81DC7885}" type="slidenum">
              <a:rPr lang="en-US" altLang="ko-KR" sz="1200" smtClean="0"/>
              <a:pPr eaLnBrk="1" hangingPunct="1"/>
              <a:t>6</a:t>
            </a:fld>
            <a:endParaRPr lang="en-US" altLang="ko-KR"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a:ln/>
        </p:spPr>
      </p:sp>
      <p:sp>
        <p:nvSpPr>
          <p:cNvPr id="2560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latin typeface="굴림" charset="-127"/>
              <a:ea typeface="굴림" charset="-127"/>
            </a:endParaRPr>
          </a:p>
        </p:txBody>
      </p:sp>
      <p:sp>
        <p:nvSpPr>
          <p:cNvPr id="2560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F6BF238B-5A74-4FB3-9453-69E2E93E541C}" type="slidenum">
              <a:rPr lang="en-US" altLang="ko-KR" sz="1200" smtClean="0"/>
              <a:pPr eaLnBrk="1" hangingPunct="1"/>
              <a:t>7</a:t>
            </a:fld>
            <a:endParaRPr lang="en-US" altLang="ko-KR"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슬라이드 이미지 개체 틀 1"/>
          <p:cNvSpPr>
            <a:spLocks noGrp="1" noRot="1" noChangeAspect="1" noTextEdit="1"/>
          </p:cNvSpPr>
          <p:nvPr>
            <p:ph type="sldImg"/>
          </p:nvPr>
        </p:nvSpPr>
        <p:spPr>
          <a:ln/>
        </p:spPr>
      </p:sp>
      <p:sp>
        <p:nvSpPr>
          <p:cNvPr id="2662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굴림" charset="-127"/>
              <a:ea typeface="굴림" charset="-127"/>
            </a:endParaRPr>
          </a:p>
        </p:txBody>
      </p:sp>
      <p:sp>
        <p:nvSpPr>
          <p:cNvPr id="266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A52FD11D-C200-4E62-B907-1F4AB5562147}" type="slidenum">
              <a:rPr lang="en-US" altLang="ko-KR" sz="1200" smtClean="0"/>
              <a:pPr eaLnBrk="1" hangingPunct="1"/>
              <a:t>8</a:t>
            </a:fld>
            <a:endParaRPr lang="en-US" altLang="ko-KR"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슬라이드 이미지 개체 틀 1"/>
          <p:cNvSpPr>
            <a:spLocks noGrp="1" noRot="1" noChangeAspect="1" noTextEdit="1"/>
          </p:cNvSpPr>
          <p:nvPr>
            <p:ph type="sldImg"/>
          </p:nvPr>
        </p:nvSpPr>
        <p:spPr>
          <a:ln/>
        </p:spPr>
      </p:sp>
      <p:sp>
        <p:nvSpPr>
          <p:cNvPr id="2765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굴림" charset="-127"/>
              <a:ea typeface="굴림" charset="-127"/>
            </a:endParaRPr>
          </a:p>
        </p:txBody>
      </p:sp>
      <p:sp>
        <p:nvSpPr>
          <p:cNvPr id="2765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2206B88C-1B28-4C50-8163-09619F52EE42}" type="slidenum">
              <a:rPr lang="en-US" altLang="ko-KR" sz="1200" smtClean="0"/>
              <a:pPr eaLnBrk="1" hangingPunct="1"/>
              <a:t>9</a:t>
            </a:fld>
            <a:endParaRPr lang="en-US" altLang="ko-KR"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이미지 개체 틀 1"/>
          <p:cNvSpPr>
            <a:spLocks noGrp="1" noRot="1" noChangeAspect="1" noTextEdit="1"/>
          </p:cNvSpPr>
          <p:nvPr>
            <p:ph type="sldImg"/>
          </p:nvPr>
        </p:nvSpPr>
        <p:spPr>
          <a:ln/>
        </p:spPr>
      </p:sp>
      <p:sp>
        <p:nvSpPr>
          <p:cNvPr id="2867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latin typeface="굴림" charset="-127"/>
              <a:ea typeface="굴림" charset="-127"/>
            </a:endParaRPr>
          </a:p>
        </p:txBody>
      </p:sp>
      <p:sp>
        <p:nvSpPr>
          <p:cNvPr id="2867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charset="-127"/>
                <a:ea typeface="굴림" charset="-127"/>
              </a:defRPr>
            </a:lvl1pPr>
            <a:lvl2pPr marL="742950" indent="-285750" defTabSz="922338" eaLnBrk="0" hangingPunct="0">
              <a:defRPr kumimoji="1" sz="2400">
                <a:solidFill>
                  <a:schemeClr val="tx1"/>
                </a:solidFill>
                <a:latin typeface="굴림" charset="-127"/>
                <a:ea typeface="굴림" charset="-127"/>
              </a:defRPr>
            </a:lvl2pPr>
            <a:lvl3pPr marL="1143000" indent="-228600" defTabSz="922338" eaLnBrk="0" hangingPunct="0">
              <a:defRPr kumimoji="1" sz="2400">
                <a:solidFill>
                  <a:schemeClr val="tx1"/>
                </a:solidFill>
                <a:latin typeface="굴림" charset="-127"/>
                <a:ea typeface="굴림" charset="-127"/>
              </a:defRPr>
            </a:lvl3pPr>
            <a:lvl4pPr marL="1600200" indent="-228600" defTabSz="922338" eaLnBrk="0" hangingPunct="0">
              <a:defRPr kumimoji="1" sz="2400">
                <a:solidFill>
                  <a:schemeClr val="tx1"/>
                </a:solidFill>
                <a:latin typeface="굴림" charset="-127"/>
                <a:ea typeface="굴림" charset="-127"/>
              </a:defRPr>
            </a:lvl4pPr>
            <a:lvl5pPr marL="2057400" indent="-228600" defTabSz="922338" eaLnBrk="0" hangingPunct="0">
              <a:defRPr kumimoji="1" sz="2400">
                <a:solidFill>
                  <a:schemeClr val="tx1"/>
                </a:solidFill>
                <a:latin typeface="굴림" charset="-127"/>
                <a:ea typeface="굴림" charset="-127"/>
              </a:defRPr>
            </a:lvl5pPr>
            <a:lvl6pPr marL="2514600" indent="-228600" defTabSz="922338" eaLnBrk="0" fontAlgn="base" hangingPunct="0">
              <a:spcBef>
                <a:spcPct val="0"/>
              </a:spcBef>
              <a:spcAft>
                <a:spcPct val="0"/>
              </a:spcAft>
              <a:defRPr kumimoji="1" sz="2400">
                <a:solidFill>
                  <a:schemeClr val="tx1"/>
                </a:solidFill>
                <a:latin typeface="굴림" charset="-127"/>
                <a:ea typeface="굴림" charset="-127"/>
              </a:defRPr>
            </a:lvl6pPr>
            <a:lvl7pPr marL="2971800" indent="-228600" defTabSz="922338" eaLnBrk="0" fontAlgn="base" hangingPunct="0">
              <a:spcBef>
                <a:spcPct val="0"/>
              </a:spcBef>
              <a:spcAft>
                <a:spcPct val="0"/>
              </a:spcAft>
              <a:defRPr kumimoji="1" sz="2400">
                <a:solidFill>
                  <a:schemeClr val="tx1"/>
                </a:solidFill>
                <a:latin typeface="굴림" charset="-127"/>
                <a:ea typeface="굴림" charset="-127"/>
              </a:defRPr>
            </a:lvl7pPr>
            <a:lvl8pPr marL="3429000" indent="-228600" defTabSz="922338" eaLnBrk="0" fontAlgn="base" hangingPunct="0">
              <a:spcBef>
                <a:spcPct val="0"/>
              </a:spcBef>
              <a:spcAft>
                <a:spcPct val="0"/>
              </a:spcAft>
              <a:defRPr kumimoji="1" sz="2400">
                <a:solidFill>
                  <a:schemeClr val="tx1"/>
                </a:solidFill>
                <a:latin typeface="굴림" charset="-127"/>
                <a:ea typeface="굴림" charset="-127"/>
              </a:defRPr>
            </a:lvl8pPr>
            <a:lvl9pPr marL="3886200" indent="-228600" defTabSz="922338"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fld id="{27929BAF-0F18-4191-AEDD-27013A22EF24}" type="slidenum">
              <a:rPr lang="en-US" altLang="ko-KR" sz="1200" smtClean="0"/>
              <a:pPr eaLnBrk="1" hangingPunct="1"/>
              <a:t>10</a:t>
            </a:fld>
            <a:endParaRPr lang="en-US" altLang="ko-KR"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E4C23AEA-DA6E-4D76-9FC9-DAB77A7111A4}" type="slidenum">
              <a:rPr lang="en-US" altLang="ko-KR"/>
              <a:pPr>
                <a:defRPr/>
              </a:pPr>
              <a:t>‹#›</a:t>
            </a:fld>
            <a:endParaRPr lang="en-US" altLang="ko-KR"/>
          </a:p>
        </p:txBody>
      </p:sp>
    </p:spTree>
    <p:extLst>
      <p:ext uri="{BB962C8B-B14F-4D97-AF65-F5344CB8AC3E}">
        <p14:creationId xmlns:p14="http://schemas.microsoft.com/office/powerpoint/2010/main" val="121244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EBA89341-D2BB-44D9-AB93-777979F1E656}" type="slidenum">
              <a:rPr lang="en-US" altLang="ko-KR"/>
              <a:pPr>
                <a:defRPr/>
              </a:pPr>
              <a:t>‹#›</a:t>
            </a:fld>
            <a:endParaRPr lang="en-US" altLang="ko-KR"/>
          </a:p>
        </p:txBody>
      </p:sp>
    </p:spTree>
    <p:extLst>
      <p:ext uri="{BB962C8B-B14F-4D97-AF65-F5344CB8AC3E}">
        <p14:creationId xmlns:p14="http://schemas.microsoft.com/office/powerpoint/2010/main" val="389835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38938" y="142875"/>
            <a:ext cx="2100262" cy="273367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33388" y="142875"/>
            <a:ext cx="6153150" cy="273367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7F6DC6B7-06E0-422C-9426-3AC95A31F774}" type="slidenum">
              <a:rPr lang="en-US" altLang="ko-KR"/>
              <a:pPr>
                <a:defRPr/>
              </a:pPr>
              <a:t>‹#›</a:t>
            </a:fld>
            <a:endParaRPr lang="en-US" altLang="ko-KR"/>
          </a:p>
        </p:txBody>
      </p:sp>
    </p:spTree>
    <p:extLst>
      <p:ext uri="{BB962C8B-B14F-4D97-AF65-F5344CB8AC3E}">
        <p14:creationId xmlns:p14="http://schemas.microsoft.com/office/powerpoint/2010/main" val="142783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sz="2800" b="0">
                <a:latin typeface="Times New Roman" pitchFamily="18" charset="0"/>
                <a:cs typeface="Times New Roman" pitchFamily="18"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433388" y="971550"/>
            <a:ext cx="8405812" cy="1809726"/>
          </a:xfrm>
        </p:spPr>
        <p:txBody>
          <a:bodyPr/>
          <a:lstStyle>
            <a:lvl1pPr>
              <a:defRPr b="0">
                <a:latin typeface="Times New Roman" pitchFamily="18" charset="0"/>
                <a:cs typeface="Times New Roman" pitchFamily="18" charset="0"/>
              </a:defRPr>
            </a:lvl1pPr>
            <a:lvl2pPr>
              <a:defRPr sz="1800" b="0">
                <a:latin typeface="Times New Roman" pitchFamily="18" charset="0"/>
                <a:cs typeface="Times New Roman" pitchFamily="18" charset="0"/>
              </a:defRPr>
            </a:lvl2pPr>
            <a:lvl3pPr>
              <a:defRPr sz="1800" b="0">
                <a:latin typeface="Times New Roman" pitchFamily="18" charset="0"/>
                <a:cs typeface="Times New Roman" pitchFamily="18" charset="0"/>
              </a:defRPr>
            </a:lvl3pPr>
            <a:lvl4pPr>
              <a:defRPr sz="1800" b="0">
                <a:latin typeface="Times New Roman" pitchFamily="18" charset="0"/>
                <a:cs typeface="Times New Roman" pitchFamily="18" charset="0"/>
              </a:defRPr>
            </a:lvl4pPr>
            <a:lvl5pPr>
              <a:defRPr sz="1800" b="0">
                <a:latin typeface="Times New Roman" pitchFamily="18" charset="0"/>
                <a:cs typeface="Times New Roman" pitchFamily="18"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4"/>
          <p:cNvSpPr>
            <a:spLocks noGrp="1" noChangeArrowheads="1"/>
          </p:cNvSpPr>
          <p:nvPr>
            <p:ph type="dt" sz="half" idx="10"/>
          </p:nvPr>
        </p:nvSpPr>
        <p:spPr/>
        <p:txBody>
          <a:bodyPr/>
          <a:lstStyle>
            <a:lvl1pPr>
              <a:defRPr b="0">
                <a:latin typeface="Times New Roman" pitchFamily="18" charset="0"/>
                <a:cs typeface="Times New Roman" pitchFamily="18" charset="0"/>
              </a:defRPr>
            </a:lvl1pPr>
          </a:lstStyle>
          <a:p>
            <a:pPr>
              <a:defRPr/>
            </a:pPr>
            <a:r>
              <a:rPr lang="en-US" altLang="ko-KR" dirty="0" smtClean="0"/>
              <a:t>OR-1 Opt. 2018</a:t>
            </a:r>
            <a:endParaRPr lang="en-US" altLang="ko-KR" dirty="0"/>
          </a:p>
        </p:txBody>
      </p:sp>
      <p:sp>
        <p:nvSpPr>
          <p:cNvPr id="5" name="Rectangle 5"/>
          <p:cNvSpPr>
            <a:spLocks noGrp="1" noChangeArrowheads="1"/>
          </p:cNvSpPr>
          <p:nvPr>
            <p:ph type="ftr" sz="quarter" idx="11"/>
          </p:nvPr>
        </p:nvSpPr>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604D2479-4938-4252-A7CB-96A6251E4816}" type="slidenum">
              <a:rPr lang="en-US" altLang="ko-KR" smtClean="0"/>
              <a:pPr>
                <a:defRPr/>
              </a:pPr>
              <a:t>‹#›</a:t>
            </a:fld>
            <a:endParaRPr lang="en-US" altLang="ko-KR" dirty="0"/>
          </a:p>
        </p:txBody>
      </p:sp>
    </p:spTree>
    <p:extLst>
      <p:ext uri="{BB962C8B-B14F-4D97-AF65-F5344CB8AC3E}">
        <p14:creationId xmlns:p14="http://schemas.microsoft.com/office/powerpoint/2010/main" val="401734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CF1AD4E9-A573-4B43-9A99-B940AD0946DC}" type="slidenum">
              <a:rPr lang="en-US" altLang="ko-KR"/>
              <a:pPr>
                <a:defRPr/>
              </a:pPr>
              <a:t>‹#›</a:t>
            </a:fld>
            <a:endParaRPr lang="en-US" altLang="ko-KR"/>
          </a:p>
        </p:txBody>
      </p:sp>
    </p:spTree>
    <p:extLst>
      <p:ext uri="{BB962C8B-B14F-4D97-AF65-F5344CB8AC3E}">
        <p14:creationId xmlns:p14="http://schemas.microsoft.com/office/powerpoint/2010/main" val="344234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33388" y="971550"/>
            <a:ext cx="4125912"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711700" y="971550"/>
            <a:ext cx="4127500"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6DFD3833-013E-435C-83B6-273D44F3854C}" type="slidenum">
              <a:rPr lang="en-US" altLang="ko-KR"/>
              <a:pPr>
                <a:defRPr/>
              </a:pPr>
              <a:t>‹#›</a:t>
            </a:fld>
            <a:endParaRPr lang="en-US" altLang="ko-KR"/>
          </a:p>
        </p:txBody>
      </p:sp>
    </p:spTree>
    <p:extLst>
      <p:ext uri="{BB962C8B-B14F-4D97-AF65-F5344CB8AC3E}">
        <p14:creationId xmlns:p14="http://schemas.microsoft.com/office/powerpoint/2010/main" val="183253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9" name="Rectangle 6"/>
          <p:cNvSpPr>
            <a:spLocks noGrp="1" noChangeArrowheads="1"/>
          </p:cNvSpPr>
          <p:nvPr>
            <p:ph type="sldNum" sz="quarter" idx="12"/>
          </p:nvPr>
        </p:nvSpPr>
        <p:spPr>
          <a:ln/>
        </p:spPr>
        <p:txBody>
          <a:bodyPr/>
          <a:lstStyle>
            <a:lvl1pPr>
              <a:defRPr/>
            </a:lvl1pPr>
          </a:lstStyle>
          <a:p>
            <a:pPr>
              <a:defRPr/>
            </a:pPr>
            <a:fld id="{EAA088B8-EBFE-49B5-A7B8-6962DDAE32DF}" type="slidenum">
              <a:rPr lang="en-US" altLang="ko-KR"/>
              <a:pPr>
                <a:defRPr/>
              </a:pPr>
              <a:t>‹#›</a:t>
            </a:fld>
            <a:endParaRPr lang="en-US" altLang="ko-KR"/>
          </a:p>
        </p:txBody>
      </p:sp>
    </p:spTree>
    <p:extLst>
      <p:ext uri="{BB962C8B-B14F-4D97-AF65-F5344CB8AC3E}">
        <p14:creationId xmlns:p14="http://schemas.microsoft.com/office/powerpoint/2010/main" val="277100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5" name="Rectangle 6"/>
          <p:cNvSpPr>
            <a:spLocks noGrp="1" noChangeArrowheads="1"/>
          </p:cNvSpPr>
          <p:nvPr>
            <p:ph type="sldNum" sz="quarter" idx="12"/>
          </p:nvPr>
        </p:nvSpPr>
        <p:spPr>
          <a:ln/>
        </p:spPr>
        <p:txBody>
          <a:bodyPr/>
          <a:lstStyle>
            <a:lvl1pPr>
              <a:defRPr/>
            </a:lvl1pPr>
          </a:lstStyle>
          <a:p>
            <a:pPr>
              <a:defRPr/>
            </a:pPr>
            <a:fld id="{78E276D8-2F03-46D0-93B6-98FE7AD91703}" type="slidenum">
              <a:rPr lang="en-US" altLang="ko-KR"/>
              <a:pPr>
                <a:defRPr/>
              </a:pPr>
              <a:t>‹#›</a:t>
            </a:fld>
            <a:endParaRPr lang="en-US" altLang="ko-KR"/>
          </a:p>
        </p:txBody>
      </p:sp>
    </p:spTree>
    <p:extLst>
      <p:ext uri="{BB962C8B-B14F-4D97-AF65-F5344CB8AC3E}">
        <p14:creationId xmlns:p14="http://schemas.microsoft.com/office/powerpoint/2010/main" val="290095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4" name="Rectangle 6"/>
          <p:cNvSpPr>
            <a:spLocks noGrp="1" noChangeArrowheads="1"/>
          </p:cNvSpPr>
          <p:nvPr>
            <p:ph type="sldNum" sz="quarter" idx="12"/>
          </p:nvPr>
        </p:nvSpPr>
        <p:spPr>
          <a:ln/>
        </p:spPr>
        <p:txBody>
          <a:bodyPr/>
          <a:lstStyle>
            <a:lvl1pPr>
              <a:defRPr/>
            </a:lvl1pPr>
          </a:lstStyle>
          <a:p>
            <a:pPr>
              <a:defRPr/>
            </a:pPr>
            <a:fld id="{5CB985E2-675F-4CE3-83CB-D2342CB4F529}" type="slidenum">
              <a:rPr lang="en-US" altLang="ko-KR"/>
              <a:pPr>
                <a:defRPr/>
              </a:pPr>
              <a:t>‹#›</a:t>
            </a:fld>
            <a:endParaRPr lang="en-US" altLang="ko-KR"/>
          </a:p>
        </p:txBody>
      </p:sp>
    </p:spTree>
    <p:extLst>
      <p:ext uri="{BB962C8B-B14F-4D97-AF65-F5344CB8AC3E}">
        <p14:creationId xmlns:p14="http://schemas.microsoft.com/office/powerpoint/2010/main" val="131560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970AFF38-1448-4FD9-B57C-FC848BE31FD6}" type="slidenum">
              <a:rPr lang="en-US" altLang="ko-KR"/>
              <a:pPr>
                <a:defRPr/>
              </a:pPr>
              <a:t>‹#›</a:t>
            </a:fld>
            <a:endParaRPr lang="en-US" altLang="ko-KR"/>
          </a:p>
        </p:txBody>
      </p:sp>
    </p:spTree>
    <p:extLst>
      <p:ext uri="{BB962C8B-B14F-4D97-AF65-F5344CB8AC3E}">
        <p14:creationId xmlns:p14="http://schemas.microsoft.com/office/powerpoint/2010/main" val="325817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dirty="0" smtClean="0"/>
              <a:t>OR-1 Opt. 2018</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D9C0DB01-6FB0-4E38-9CBF-C27805666C28}" type="slidenum">
              <a:rPr lang="en-US" altLang="ko-KR"/>
              <a:pPr>
                <a:defRPr/>
              </a:pPr>
              <a:t>‹#›</a:t>
            </a:fld>
            <a:endParaRPr lang="en-US" altLang="ko-KR"/>
          </a:p>
        </p:txBody>
      </p:sp>
    </p:spTree>
    <p:extLst>
      <p:ext uri="{BB962C8B-B14F-4D97-AF65-F5344CB8AC3E}">
        <p14:creationId xmlns:p14="http://schemas.microsoft.com/office/powerpoint/2010/main" val="376192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0888" y="142875"/>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433388" y="971550"/>
            <a:ext cx="84058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53975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굴림" pitchFamily="50" charset="-127"/>
                <a:ea typeface="굴림" pitchFamily="50" charset="-127"/>
              </a:defRPr>
            </a:lvl1pPr>
          </a:lstStyle>
          <a:p>
            <a:pPr>
              <a:defRPr/>
            </a:pPr>
            <a:r>
              <a:rPr lang="en-US" altLang="ko-KR" dirty="0" smtClean="0"/>
              <a:t>OR-1 Opt. 2018</a:t>
            </a:r>
            <a:endParaRPr lang="en-US" altLang="ko-KR"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굴림" pitchFamily="50" charset="-127"/>
                <a:ea typeface="굴림" pitchFamily="50" charset="-127"/>
              </a:defRPr>
            </a:lvl1pPr>
          </a:lstStyle>
          <a:p>
            <a:pPr>
              <a:defRPr/>
            </a:pPr>
            <a:endParaRPr lang="ko-KR" altLang="ko-KR"/>
          </a:p>
        </p:txBody>
      </p:sp>
      <p:sp>
        <p:nvSpPr>
          <p:cNvPr id="1030" name="Rectangle 6"/>
          <p:cNvSpPr>
            <a:spLocks noGrp="1" noChangeArrowheads="1"/>
          </p:cNvSpPr>
          <p:nvPr>
            <p:ph type="sldNum" sz="quarter" idx="4"/>
          </p:nvPr>
        </p:nvSpPr>
        <p:spPr bwMode="auto">
          <a:xfrm>
            <a:off x="6843713"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굴림" pitchFamily="50" charset="-127"/>
                <a:ea typeface="굴림" pitchFamily="50" charset="-127"/>
              </a:defRPr>
            </a:lvl1pPr>
          </a:lstStyle>
          <a:p>
            <a:pPr>
              <a:defRPr/>
            </a:pPr>
            <a:fld id="{0D0BDAE6-AD46-40E5-B467-9E646FCB21BC}"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733" r:id="rId1"/>
    <p:sldLayoutId id="214748374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p:txStyles>
    <p:titleStyle>
      <a:lvl1pPr algn="ctr" rtl="0" eaLnBrk="0" fontAlgn="base" latinLnBrk="1" hangingPunct="0">
        <a:spcBef>
          <a:spcPct val="0"/>
        </a:spcBef>
        <a:spcAft>
          <a:spcPct val="0"/>
        </a:spcAft>
        <a:defRPr kumimoji="1" sz="3200" b="1">
          <a:solidFill>
            <a:srgbClr val="0000FF"/>
          </a:solidFill>
          <a:latin typeface="+mj-lt"/>
          <a:ea typeface="+mj-ea"/>
          <a:cs typeface="+mj-cs"/>
        </a:defRPr>
      </a:lvl1pPr>
      <a:lvl2pPr algn="ctr" rtl="0" eaLnBrk="0" fontAlgn="base" latinLnBrk="1" hangingPunct="0">
        <a:spcBef>
          <a:spcPct val="0"/>
        </a:spcBef>
        <a:spcAft>
          <a:spcPct val="0"/>
        </a:spcAft>
        <a:defRPr kumimoji="1" sz="3200" b="1">
          <a:solidFill>
            <a:srgbClr val="0000FF"/>
          </a:solidFill>
          <a:latin typeface="Arial" charset="0"/>
          <a:ea typeface="굴림" pitchFamily="50" charset="-127"/>
        </a:defRPr>
      </a:lvl2pPr>
      <a:lvl3pPr algn="ctr" rtl="0" eaLnBrk="0" fontAlgn="base" latinLnBrk="1" hangingPunct="0">
        <a:spcBef>
          <a:spcPct val="0"/>
        </a:spcBef>
        <a:spcAft>
          <a:spcPct val="0"/>
        </a:spcAft>
        <a:defRPr kumimoji="1" sz="3200" b="1">
          <a:solidFill>
            <a:srgbClr val="0000FF"/>
          </a:solidFill>
          <a:latin typeface="Arial" charset="0"/>
          <a:ea typeface="굴림" pitchFamily="50" charset="-127"/>
        </a:defRPr>
      </a:lvl3pPr>
      <a:lvl4pPr algn="ctr" rtl="0" eaLnBrk="0" fontAlgn="base" latinLnBrk="1" hangingPunct="0">
        <a:spcBef>
          <a:spcPct val="0"/>
        </a:spcBef>
        <a:spcAft>
          <a:spcPct val="0"/>
        </a:spcAft>
        <a:defRPr kumimoji="1" sz="3200" b="1">
          <a:solidFill>
            <a:srgbClr val="0000FF"/>
          </a:solidFill>
          <a:latin typeface="Arial" charset="0"/>
          <a:ea typeface="굴림" pitchFamily="50" charset="-127"/>
        </a:defRPr>
      </a:lvl4pPr>
      <a:lvl5pPr algn="ctr" rtl="0" eaLnBrk="0" fontAlgn="base" latinLnBrk="1" hangingPunct="0">
        <a:spcBef>
          <a:spcPct val="0"/>
        </a:spcBef>
        <a:spcAft>
          <a:spcPct val="0"/>
        </a:spcAft>
        <a:defRPr kumimoji="1" sz="3200" b="1">
          <a:solidFill>
            <a:srgbClr val="0000FF"/>
          </a:solidFill>
          <a:latin typeface="Arial" charset="0"/>
          <a:ea typeface="굴림" pitchFamily="50" charset="-127"/>
        </a:defRPr>
      </a:lvl5pPr>
      <a:lvl6pPr marL="457200" algn="ctr" rtl="0" fontAlgn="base" latinLnBrk="1">
        <a:spcBef>
          <a:spcPct val="0"/>
        </a:spcBef>
        <a:spcAft>
          <a:spcPct val="0"/>
        </a:spcAft>
        <a:defRPr kumimoji="1" sz="3200" b="1">
          <a:solidFill>
            <a:srgbClr val="0000FF"/>
          </a:solidFill>
          <a:latin typeface="Arial" charset="0"/>
          <a:ea typeface="굴림" pitchFamily="50" charset="-127"/>
        </a:defRPr>
      </a:lvl6pPr>
      <a:lvl7pPr marL="914400" algn="ctr" rtl="0" fontAlgn="base" latinLnBrk="1">
        <a:spcBef>
          <a:spcPct val="0"/>
        </a:spcBef>
        <a:spcAft>
          <a:spcPct val="0"/>
        </a:spcAft>
        <a:defRPr kumimoji="1" sz="3200" b="1">
          <a:solidFill>
            <a:srgbClr val="0000FF"/>
          </a:solidFill>
          <a:latin typeface="Arial" charset="0"/>
          <a:ea typeface="굴림" pitchFamily="50" charset="-127"/>
        </a:defRPr>
      </a:lvl7pPr>
      <a:lvl8pPr marL="1371600" algn="ctr" rtl="0" fontAlgn="base" latinLnBrk="1">
        <a:spcBef>
          <a:spcPct val="0"/>
        </a:spcBef>
        <a:spcAft>
          <a:spcPct val="0"/>
        </a:spcAft>
        <a:defRPr kumimoji="1" sz="3200" b="1">
          <a:solidFill>
            <a:srgbClr val="0000FF"/>
          </a:solidFill>
          <a:latin typeface="Arial" charset="0"/>
          <a:ea typeface="굴림" pitchFamily="50" charset="-127"/>
        </a:defRPr>
      </a:lvl8pPr>
      <a:lvl9pPr marL="1828800" algn="ctr" rtl="0" fontAlgn="base" latinLnBrk="1">
        <a:spcBef>
          <a:spcPct val="0"/>
        </a:spcBef>
        <a:spcAft>
          <a:spcPct val="0"/>
        </a:spcAft>
        <a:defRPr kumimoji="1" sz="3200" b="1">
          <a:solidFill>
            <a:srgbClr val="0000FF"/>
          </a:solidFill>
          <a:latin typeface="Arial" charset="0"/>
          <a:ea typeface="굴림" pitchFamily="50" charset="-127"/>
        </a:defRPr>
      </a:lvl9pPr>
    </p:titleStyle>
    <p:bodyStyle>
      <a:lvl1pPr marL="282575" indent="-282575" algn="l" rtl="0" eaLnBrk="0" fontAlgn="base" latinLnBrk="1" hangingPunct="0">
        <a:lnSpc>
          <a:spcPct val="105000"/>
        </a:lnSpc>
        <a:spcBef>
          <a:spcPct val="20000"/>
        </a:spcBef>
        <a:spcAft>
          <a:spcPct val="0"/>
        </a:spcAft>
        <a:buClr>
          <a:schemeClr val="accent2"/>
        </a:buClr>
        <a:buFont typeface="Wingdings" pitchFamily="2" charset="2"/>
        <a:buChar char="q"/>
        <a:defRPr kumimoji="1" sz="2000" b="1">
          <a:solidFill>
            <a:schemeClr val="tx1"/>
          </a:solidFill>
          <a:latin typeface="+mn-lt"/>
          <a:ea typeface="+mn-ea"/>
          <a:cs typeface="+mn-cs"/>
        </a:defRPr>
      </a:lvl1pPr>
      <a:lvl2pPr marL="669925" indent="-196850" algn="l" rtl="0" eaLnBrk="0" fontAlgn="base" latinLnBrk="1" hangingPunct="0">
        <a:lnSpc>
          <a:spcPct val="105000"/>
        </a:lnSpc>
        <a:spcBef>
          <a:spcPct val="20000"/>
        </a:spcBef>
        <a:spcAft>
          <a:spcPct val="0"/>
        </a:spcAft>
        <a:buClr>
          <a:schemeClr val="accent2"/>
        </a:buClr>
        <a:buFont typeface="Wingdings" pitchFamily="2" charset="2"/>
        <a:buChar char="Ø"/>
        <a:defRPr kumimoji="1" sz="2000" b="1">
          <a:solidFill>
            <a:schemeClr val="tx1"/>
          </a:solidFill>
          <a:latin typeface="+mn-lt"/>
          <a:ea typeface="+mn-ea"/>
        </a:defRPr>
      </a:lvl2pPr>
      <a:lvl3pPr marL="1044575" indent="-184150" algn="l" rtl="0" eaLnBrk="0" fontAlgn="base" latinLnBrk="1" hangingPunct="0">
        <a:lnSpc>
          <a:spcPct val="105000"/>
        </a:lnSpc>
        <a:spcBef>
          <a:spcPct val="20000"/>
        </a:spcBef>
        <a:spcAft>
          <a:spcPct val="0"/>
        </a:spcAft>
        <a:buChar char="•"/>
        <a:defRPr kumimoji="1" sz="2000" b="1">
          <a:solidFill>
            <a:schemeClr val="tx1"/>
          </a:solidFill>
          <a:latin typeface="+mn-lt"/>
          <a:ea typeface="+mn-ea"/>
        </a:defRPr>
      </a:lvl3pPr>
      <a:lvl4pPr marL="1417638" indent="-182563" algn="l" rtl="0" eaLnBrk="0" fontAlgn="base" latinLnBrk="1" hangingPunct="0">
        <a:spcBef>
          <a:spcPct val="20000"/>
        </a:spcBef>
        <a:spcAft>
          <a:spcPct val="0"/>
        </a:spcAft>
        <a:buChar char="–"/>
        <a:defRPr kumimoji="1" sz="2000" b="1">
          <a:solidFill>
            <a:schemeClr val="tx1"/>
          </a:solidFill>
          <a:latin typeface="+mn-lt"/>
          <a:ea typeface="+mn-ea"/>
        </a:defRPr>
      </a:lvl4pPr>
      <a:lvl5pPr marL="1804988" indent="-196850" algn="l" rtl="0" eaLnBrk="0" fontAlgn="base" latinLnBrk="1" hangingPunct="0">
        <a:spcBef>
          <a:spcPct val="20000"/>
        </a:spcBef>
        <a:spcAft>
          <a:spcPct val="0"/>
        </a:spcAft>
        <a:buChar char="»"/>
        <a:defRPr kumimoji="1" sz="2000" b="1">
          <a:solidFill>
            <a:schemeClr val="tx1"/>
          </a:solidFill>
          <a:latin typeface="+mn-lt"/>
          <a:ea typeface="+mn-ea"/>
        </a:defRPr>
      </a:lvl5pPr>
      <a:lvl6pPr marL="2262188" indent="-196850" algn="l" rtl="0" fontAlgn="base" latinLnBrk="1">
        <a:spcBef>
          <a:spcPct val="20000"/>
        </a:spcBef>
        <a:spcAft>
          <a:spcPct val="0"/>
        </a:spcAft>
        <a:buChar char="»"/>
        <a:defRPr kumimoji="1" sz="2000" b="1">
          <a:solidFill>
            <a:schemeClr val="tx1"/>
          </a:solidFill>
          <a:latin typeface="+mn-lt"/>
          <a:ea typeface="+mn-ea"/>
        </a:defRPr>
      </a:lvl6pPr>
      <a:lvl7pPr marL="2719388" indent="-196850" algn="l" rtl="0" fontAlgn="base" latinLnBrk="1">
        <a:spcBef>
          <a:spcPct val="20000"/>
        </a:spcBef>
        <a:spcAft>
          <a:spcPct val="0"/>
        </a:spcAft>
        <a:buChar char="»"/>
        <a:defRPr kumimoji="1" sz="2000" b="1">
          <a:solidFill>
            <a:schemeClr val="tx1"/>
          </a:solidFill>
          <a:latin typeface="+mn-lt"/>
          <a:ea typeface="+mn-ea"/>
        </a:defRPr>
      </a:lvl7pPr>
      <a:lvl8pPr marL="3176588" indent="-196850" algn="l" rtl="0" fontAlgn="base" latinLnBrk="1">
        <a:spcBef>
          <a:spcPct val="20000"/>
        </a:spcBef>
        <a:spcAft>
          <a:spcPct val="0"/>
        </a:spcAft>
        <a:buChar char="»"/>
        <a:defRPr kumimoji="1" sz="2000" b="1">
          <a:solidFill>
            <a:schemeClr val="tx1"/>
          </a:solidFill>
          <a:latin typeface="+mn-lt"/>
          <a:ea typeface="+mn-ea"/>
        </a:defRPr>
      </a:lvl8pPr>
      <a:lvl9pPr marL="3633788" indent="-196850" algn="l" rtl="0" fontAlgn="base" latinLnBrk="1">
        <a:spcBef>
          <a:spcPct val="20000"/>
        </a:spcBef>
        <a:spcAft>
          <a:spcPct val="0"/>
        </a:spcAft>
        <a:buChar char="»"/>
        <a:defRPr kumimoji="1" sz="2000" b="1">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031" name="슬라이드 번호 개체 틀 5"/>
          <p:cNvSpPr>
            <a:spLocks noGrp="1"/>
          </p:cNvSpPr>
          <p:nvPr>
            <p:ph type="sldNum" sz="quarter" idx="12"/>
          </p:nvPr>
        </p:nvSpPr>
        <p:spPr/>
        <p:txBody>
          <a:bodyPr/>
          <a:lstStyle/>
          <a:p>
            <a:pPr>
              <a:defRPr/>
            </a:pPr>
            <a:fld id="{674EAA14-8E39-484C-A45E-BA44C2AC04EF}" type="slidenum">
              <a:rPr lang="en-US" altLang="ko-KR"/>
              <a:pPr>
                <a:defRPr/>
              </a:pPr>
              <a:t>1</a:t>
            </a:fld>
            <a:endParaRPr lang="en-US" altLang="ko-KR"/>
          </a:p>
        </p:txBody>
      </p:sp>
      <p:sp>
        <p:nvSpPr>
          <p:cNvPr id="3076" name="Rectangle 2"/>
          <p:cNvSpPr>
            <a:spLocks noGrp="1" noChangeArrowheads="1"/>
          </p:cNvSpPr>
          <p:nvPr>
            <p:ph type="title"/>
          </p:nvPr>
        </p:nvSpPr>
        <p:spPr/>
        <p:txBody>
          <a:bodyPr/>
          <a:lstStyle/>
          <a:p>
            <a:pPr eaLnBrk="1" hangingPunct="1"/>
            <a:r>
              <a:rPr lang="en-US" altLang="ko-KR" dirty="0" smtClean="0"/>
              <a:t>Chap 9.  General LP problems: Duality and Infeasibility</a:t>
            </a:r>
          </a:p>
        </p:txBody>
      </p:sp>
      <mc:AlternateContent xmlns:mc="http://schemas.openxmlformats.org/markup-compatibility/2006" xmlns:a14="http://schemas.microsoft.com/office/drawing/2010/main">
        <mc:Choice Requires="a14">
          <p:sp>
            <p:nvSpPr>
              <p:cNvPr id="3077" name="Rectangle 3"/>
              <p:cNvSpPr>
                <a:spLocks noGrp="1" noChangeArrowheads="1"/>
              </p:cNvSpPr>
              <p:nvPr>
                <p:ph type="body" idx="1"/>
              </p:nvPr>
            </p:nvSpPr>
            <p:spPr>
              <a:xfrm>
                <a:off x="484188" y="1006475"/>
                <a:ext cx="8335962" cy="3981539"/>
              </a:xfrm>
            </p:spPr>
            <p:txBody>
              <a:bodyPr/>
              <a:lstStyle/>
              <a:p>
                <a:pPr eaLnBrk="1" hangingPunct="1"/>
                <a:r>
                  <a:rPr lang="en-US" altLang="ko-KR" dirty="0" smtClean="0">
                    <a:solidFill>
                      <a:srgbClr val="0000FF"/>
                    </a:solidFill>
                  </a:rPr>
                  <a:t>Extend the duality theory to more general form of LP</a:t>
                </a:r>
              </a:p>
              <a:p>
                <a:pPr eaLnBrk="1" hangingPunct="1">
                  <a:buFont typeface="Wingdings" pitchFamily="2" charset="2"/>
                  <a:buNone/>
                </a:pPr>
                <a:r>
                  <a:rPr lang="en-US" altLang="ko-KR" dirty="0" smtClean="0"/>
                  <a:t>	Consider the following form of LP</a:t>
                </a:r>
              </a:p>
              <a:p>
                <a:pPr indent="0" eaLnBrk="1" hangingPunct="1">
                  <a:buFont typeface="Wingdings" pitchFamily="2" charset="2"/>
                  <a:buNone/>
                </a:pPr>
                <a:r>
                  <a:rPr lang="en-US" altLang="ko-KR" dirty="0"/>
                  <a:t>	</a:t>
                </a:r>
                <a:r>
                  <a:rPr lang="en-US" altLang="ko-KR" dirty="0" smtClean="0"/>
                  <a:t>maximize  </a:t>
                </a:r>
                <a14:m>
                  <m:oMath xmlns:m="http://schemas.openxmlformats.org/officeDocument/2006/math">
                    <m:nary>
                      <m:naryPr>
                        <m:chr m:val="∑"/>
                        <m:ctrlPr>
                          <a:rPr lang="en-US" altLang="ko-KR" i="1" smtClean="0">
                            <a:latin typeface="Cambria Math" panose="02040503050406030204" pitchFamily="18" charset="0"/>
                          </a:rPr>
                        </m:ctrlPr>
                      </m:naryPr>
                      <m:sub>
                        <m:r>
                          <m:rPr>
                            <m:brk m:alnAt="23"/>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oMath>
                </a14:m>
                <a:endParaRPr lang="en-US" altLang="ko-KR" dirty="0" smtClean="0"/>
              </a:p>
              <a:p>
                <a:pPr indent="0" eaLnBrk="1" hangingPunct="1">
                  <a:buFont typeface="Wingdings" pitchFamily="2" charset="2"/>
                  <a:buNone/>
                </a:pPr>
                <a:r>
                  <a:rPr lang="en-US" altLang="ko-KR" dirty="0"/>
                  <a:t>	</a:t>
                </a:r>
                <a:r>
                  <a:rPr lang="en-US" altLang="ko-KR" dirty="0" smtClean="0"/>
                  <a:t>subject to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r>
                      <a:rPr lang="en-US" altLang="ko-KR" i="1" smtClean="0">
                        <a:latin typeface="Cambria Math"/>
                        <a:ea typeface="Cambria Math"/>
                      </a:rPr>
                      <m:t>≤</m:t>
                    </m:r>
                    <m:sSub>
                      <m:sSubPr>
                        <m:ctrlPr>
                          <a:rPr lang="en-US" altLang="ko-KR" i="1" smtClean="0">
                            <a:latin typeface="Cambria Math" panose="02040503050406030204" pitchFamily="18" charset="0"/>
                            <a:ea typeface="Cambria Math"/>
                          </a:rPr>
                        </m:ctrlPr>
                      </m:sSubPr>
                      <m:e>
                        <m:r>
                          <a:rPr lang="en-US" altLang="ko-KR" b="0" i="1" smtClean="0">
                            <a:latin typeface="Cambria Math"/>
                            <a:ea typeface="Cambria Math"/>
                          </a:rPr>
                          <m:t>𝑏</m:t>
                        </m:r>
                      </m:e>
                      <m:sub>
                        <m:r>
                          <a:rPr lang="en-US" altLang="ko-KR" b="0" i="1" smtClean="0">
                            <a:latin typeface="Cambria Math"/>
                            <a:ea typeface="Cambria Math"/>
                          </a:rPr>
                          <m:t>𝑖</m:t>
                        </m:r>
                      </m:sub>
                    </m:sSub>
                    <m:r>
                      <a:rPr lang="en-US" altLang="ko-KR" b="0" i="1" smtClean="0">
                        <a:latin typeface="Cambria Math"/>
                        <a:ea typeface="Cambria Math"/>
                      </a:rPr>
                      <m:t>,   (</m:t>
                    </m:r>
                    <m:r>
                      <a:rPr lang="en-US" altLang="ko-KR" b="0" i="1" smtClean="0">
                        <a:latin typeface="Cambria Math"/>
                        <a:ea typeface="Cambria Math"/>
                      </a:rPr>
                      <m:t>𝑖</m:t>
                    </m:r>
                    <m:r>
                      <a:rPr lang="en-US" altLang="ko-KR" b="0" i="1" smtClean="0">
                        <a:latin typeface="Cambria Math"/>
                        <a:ea typeface="Cambria Math"/>
                      </a:rPr>
                      <m:t>∈</m:t>
                    </m:r>
                    <m:r>
                      <a:rPr lang="en-US" altLang="ko-KR" b="0" i="1" smtClean="0">
                        <a:latin typeface="Cambria Math"/>
                        <a:ea typeface="Cambria Math"/>
                      </a:rPr>
                      <m:t>𝐼</m:t>
                    </m:r>
                  </m:oMath>
                </a14:m>
                <a:r>
                  <a:rPr lang="en-US" altLang="ko-KR" dirty="0" smtClean="0"/>
                  <a:t>)</a:t>
                </a:r>
              </a:p>
              <a:p>
                <a:pPr indent="0" eaLnBrk="1" hangingPunct="1">
                  <a:buFont typeface="Wingdings" pitchFamily="2" charset="2"/>
                  <a:buNone/>
                </a:pPr>
                <a:r>
                  <a:rPr lang="en-US" altLang="ko-KR" dirty="0"/>
                  <a:t>	</a:t>
                </a: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r>
                      <a:rPr lang="en-US" altLang="ko-KR" b="0" i="1" smtClean="0">
                        <a:latin typeface="Cambria Math"/>
                      </a:rPr>
                      <m:t>,   (</m:t>
                    </m:r>
                    <m:r>
                      <a:rPr lang="en-US" altLang="ko-KR" b="0" i="1" smtClean="0">
                        <a:latin typeface="Cambria Math"/>
                      </a:rPr>
                      <m:t>𝑖</m:t>
                    </m:r>
                    <m:r>
                      <a:rPr lang="en-US" altLang="ko-KR" b="0" i="1" smtClean="0">
                        <a:latin typeface="Cambria Math"/>
                        <a:ea typeface="Cambria Math"/>
                      </a:rPr>
                      <m:t>∈</m:t>
                    </m:r>
                    <m:r>
                      <a:rPr lang="en-US" altLang="ko-KR" b="0" i="1" smtClean="0">
                        <a:latin typeface="Cambria Math"/>
                        <a:ea typeface="Cambria Math"/>
                      </a:rPr>
                      <m:t>𝐸</m:t>
                    </m:r>
                    <m:r>
                      <a:rPr lang="en-US" altLang="ko-KR" b="0" i="1" smtClean="0">
                        <a:latin typeface="Cambria Math"/>
                        <a:ea typeface="Cambria Math"/>
                      </a:rPr>
                      <m:t>)</m:t>
                    </m:r>
                  </m:oMath>
                </a14:m>
                <a:r>
                  <a:rPr lang="en-US" altLang="ko-KR" dirty="0" smtClean="0"/>
                  <a:t>		(9.1)</a:t>
                </a:r>
              </a:p>
              <a:p>
                <a:pPr indent="0" eaLnBrk="1" hangingPunct="1">
                  <a:buFont typeface="Wingdings" pitchFamily="2" charset="2"/>
                  <a:buNone/>
                </a:pPr>
                <a:r>
                  <a:rPr lang="en-US" altLang="ko-KR" dirty="0"/>
                  <a:t>	</a:t>
                </a: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r>
                      <a:rPr lang="en-US" altLang="ko-KR" i="1" smtClean="0">
                        <a:latin typeface="Cambria Math"/>
                        <a:ea typeface="Cambria Math"/>
                      </a:rPr>
                      <m:t>≥</m:t>
                    </m:r>
                    <m:r>
                      <a:rPr lang="en-US" altLang="ko-KR" b="0" i="1" smtClean="0">
                        <a:latin typeface="Cambria Math"/>
                        <a:ea typeface="Cambria Math"/>
                      </a:rPr>
                      <m:t>0,   (</m:t>
                    </m:r>
                    <m:r>
                      <a:rPr lang="en-US" altLang="ko-KR" b="0" i="1" smtClean="0">
                        <a:latin typeface="Cambria Math"/>
                        <a:ea typeface="Cambria Math"/>
                      </a:rPr>
                      <m:t>𝑗</m:t>
                    </m:r>
                    <m:r>
                      <a:rPr lang="en-US" altLang="ko-KR" b="0" i="1" smtClean="0">
                        <a:latin typeface="Cambria Math"/>
                        <a:ea typeface="Cambria Math"/>
                      </a:rPr>
                      <m:t>∈</m:t>
                    </m:r>
                    <m:r>
                      <a:rPr lang="en-US" altLang="ko-KR" b="0" i="1" smtClean="0">
                        <a:latin typeface="Cambria Math"/>
                        <a:ea typeface="Cambria Math"/>
                      </a:rPr>
                      <m:t>𝑅</m:t>
                    </m:r>
                    <m:r>
                      <a:rPr lang="en-US" altLang="ko-KR" b="0" i="1" smtClean="0">
                        <a:latin typeface="Cambria Math"/>
                        <a:ea typeface="Cambria Math"/>
                      </a:rPr>
                      <m:t>)</m:t>
                    </m:r>
                  </m:oMath>
                </a14:m>
                <a:endParaRPr lang="en-US" altLang="ko-KR" b="0" dirty="0" smtClean="0">
                  <a:ea typeface="Cambria Math"/>
                </a:endParaRPr>
              </a:p>
              <a:p>
                <a:pPr indent="0" eaLnBrk="1" hangingPunct="1">
                  <a:buFont typeface="Wingdings" pitchFamily="2" charset="2"/>
                  <a:buNone/>
                </a:pPr>
                <a:r>
                  <a:rPr lang="en-US" altLang="ko-KR" dirty="0" smtClean="0"/>
                  <a:t>			</a:t>
                </a:r>
                <a14:m>
                  <m:oMath xmlns:m="http://schemas.openxmlformats.org/officeDocument/2006/math">
                    <m:r>
                      <a:rPr lang="en-US" altLang="ko-KR" b="0" i="1" smtClean="0">
                        <a:latin typeface="Cambria Math"/>
                      </a:rPr>
                      <m:t>𝐹</m:t>
                    </m:r>
                    <m:r>
                      <a:rPr lang="en-US" altLang="ko-KR" b="0" i="1" smtClean="0">
                        <a:latin typeface="Cambria Math"/>
                      </a:rPr>
                      <m:t>=</m:t>
                    </m:r>
                    <m:r>
                      <a:rPr lang="en-US" altLang="ko-KR" b="0" i="1" smtClean="0">
                        <a:latin typeface="Cambria Math"/>
                      </a:rPr>
                      <m:t>𝑁</m:t>
                    </m:r>
                    <m:r>
                      <a:rPr lang="en-US" altLang="ko-KR" b="0" i="1" smtClean="0">
                        <a:latin typeface="Cambria Math"/>
                      </a:rPr>
                      <m:t>\</m:t>
                    </m:r>
                    <m:r>
                      <m:rPr>
                        <m:sty m:val="p"/>
                      </m:rPr>
                      <a:rPr lang="en-US" altLang="ko-KR" b="0" i="1" smtClean="0">
                        <a:latin typeface="Cambria Math"/>
                      </a:rPr>
                      <m:t>R</m:t>
                    </m:r>
                    <m:r>
                      <a:rPr lang="en-US" altLang="ko-KR" b="0" i="1" smtClean="0">
                        <a:latin typeface="Cambria Math"/>
                      </a:rPr>
                      <m:t>,  </m:t>
                    </m:r>
                    <m:r>
                      <a:rPr lang="en-US" altLang="ko-KR" b="0" i="1" smtClean="0">
                        <a:latin typeface="Cambria Math"/>
                      </a:rPr>
                      <m:t>𝑁</m:t>
                    </m:r>
                    <m:r>
                      <a:rPr lang="en-US" altLang="ko-KR" b="0" i="1" smtClean="0">
                        <a:latin typeface="Cambria Math"/>
                      </a:rPr>
                      <m:t>=</m:t>
                    </m:r>
                    <m:d>
                      <m:dPr>
                        <m:begChr m:val="{"/>
                        <m:endChr m:val="}"/>
                        <m:ctrlPr>
                          <a:rPr lang="en-US" altLang="ko-KR" b="0" i="1" smtClean="0">
                            <a:latin typeface="Cambria Math" panose="02040503050406030204" pitchFamily="18" charset="0"/>
                          </a:rPr>
                        </m:ctrlPr>
                      </m:dPr>
                      <m:e>
                        <m:r>
                          <a:rPr lang="en-US" altLang="ko-KR" b="0" i="1" smtClean="0">
                            <a:latin typeface="Cambria Math"/>
                          </a:rPr>
                          <m:t>1,2,…,</m:t>
                        </m:r>
                        <m:r>
                          <a:rPr lang="en-US" altLang="ko-KR" b="0" i="1" smtClean="0">
                            <a:latin typeface="Cambria Math"/>
                          </a:rPr>
                          <m:t>𝑛</m:t>
                        </m:r>
                      </m:e>
                    </m:d>
                  </m:oMath>
                </a14:m>
                <a:endParaRPr lang="en-US" altLang="ko-KR" dirty="0" smtClean="0"/>
              </a:p>
              <a:p>
                <a:pPr indent="0" eaLnBrk="1" hangingPunct="1">
                  <a:buFont typeface="Wingdings" pitchFamily="2" charset="2"/>
                  <a:buNone/>
                </a:pPr>
                <a:endParaRPr lang="en-US" altLang="ko-KR" dirty="0"/>
              </a:p>
              <a:p>
                <a:pPr indent="0" eaLnBrk="1" hangingPunct="1">
                  <a:buNone/>
                </a:pPr>
                <a:r>
                  <a:rPr lang="en-US" altLang="ko-KR" dirty="0"/>
                  <a:t>Want to define </a:t>
                </a:r>
                <a:r>
                  <a:rPr lang="en-US" altLang="ko-KR" dirty="0">
                    <a:solidFill>
                      <a:srgbClr val="0000FF"/>
                    </a:solidFill>
                  </a:rPr>
                  <a:t>dual problem</a:t>
                </a:r>
                <a:r>
                  <a:rPr lang="en-US" altLang="ko-KR" dirty="0"/>
                  <a:t> for this LP so that dual objective value </a:t>
                </a:r>
                <a:r>
                  <a:rPr lang="en-US" altLang="ko-KR" dirty="0" smtClean="0"/>
                  <a:t>gives an </a:t>
                </a:r>
                <a:r>
                  <a:rPr lang="en-US" altLang="ko-KR" dirty="0"/>
                  <a:t>upper bound on the primal optimal value.</a:t>
                </a:r>
                <a:endParaRPr lang="en-US" altLang="ko-KR" dirty="0" smtClean="0"/>
              </a:p>
            </p:txBody>
          </p:sp>
        </mc:Choice>
        <mc:Fallback xmlns="">
          <p:sp>
            <p:nvSpPr>
              <p:cNvPr id="3077" name="Rectangle 3"/>
              <p:cNvSpPr>
                <a:spLocks noGrp="1" noRot="1" noChangeAspect="1" noMove="1" noResize="1" noEditPoints="1" noAdjustHandles="1" noChangeArrowheads="1" noChangeShapeType="1" noTextEdit="1"/>
              </p:cNvSpPr>
              <p:nvPr>
                <p:ph type="body" idx="1"/>
              </p:nvPr>
            </p:nvSpPr>
            <p:spPr>
              <a:xfrm>
                <a:off x="484188" y="1006475"/>
                <a:ext cx="8335962" cy="3981539"/>
              </a:xfrm>
              <a:blipFill rotWithShape="1">
                <a:blip r:embed="rId3"/>
                <a:stretch>
                  <a:fillRect l="-585" t="-919" r="-658" b="-1378"/>
                </a:stretch>
              </a:blipFill>
            </p:spPr>
            <p:txBody>
              <a:bodyPr/>
              <a:lstStyle/>
              <a:p>
                <a:r>
                  <a:rPr lang="ko-KR" altLang="en-US">
                    <a:noFill/>
                  </a:rPr>
                  <a:t> </a:t>
                </a:r>
              </a:p>
            </p:txBody>
          </p:sp>
        </mc:Fallback>
      </mc:AlternateContent>
      <p:sp>
        <p:nvSpPr>
          <p:cNvPr id="3084" name="AutoShape 10"/>
          <p:cNvSpPr>
            <a:spLocks/>
          </p:cNvSpPr>
          <p:nvPr/>
        </p:nvSpPr>
        <p:spPr bwMode="auto">
          <a:xfrm>
            <a:off x="5445547" y="2248909"/>
            <a:ext cx="152400" cy="802633"/>
          </a:xfrm>
          <a:prstGeom prst="rightBrace">
            <a:avLst>
              <a:gd name="adj1" fmla="val 6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085" name="AutoShape 11"/>
          <p:cNvSpPr>
            <a:spLocks/>
          </p:cNvSpPr>
          <p:nvPr/>
        </p:nvSpPr>
        <p:spPr bwMode="auto">
          <a:xfrm>
            <a:off x="5436095" y="3068960"/>
            <a:ext cx="161851" cy="381000"/>
          </a:xfrm>
          <a:prstGeom prst="rightBrace">
            <a:avLst>
              <a:gd name="adj1" fmla="val 41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086" name="Text Box 12"/>
          <p:cNvSpPr txBox="1">
            <a:spLocks noChangeArrowheads="1"/>
          </p:cNvSpPr>
          <p:nvPr/>
        </p:nvSpPr>
        <p:spPr bwMode="auto">
          <a:xfrm>
            <a:off x="5734472" y="2438643"/>
            <a:ext cx="493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charset="-127"/>
                <a:ea typeface="굴림" charset="-127"/>
              </a:defRPr>
            </a:lvl1pPr>
            <a:lvl2pPr marL="742950" indent="-285750" eaLnBrk="0" hangingPunct="0">
              <a:defRPr kumimoji="1" sz="2400">
                <a:solidFill>
                  <a:schemeClr val="tx1"/>
                </a:solidFill>
                <a:latin typeface="굴림" charset="-127"/>
                <a:ea typeface="굴림" charset="-127"/>
              </a:defRPr>
            </a:lvl2pPr>
            <a:lvl3pPr marL="1143000" indent="-228600" eaLnBrk="0" hangingPunct="0">
              <a:defRPr kumimoji="1" sz="2400">
                <a:solidFill>
                  <a:schemeClr val="tx1"/>
                </a:solidFill>
                <a:latin typeface="굴림" charset="-127"/>
                <a:ea typeface="굴림" charset="-127"/>
              </a:defRPr>
            </a:lvl3pPr>
            <a:lvl4pPr marL="1600200" indent="-228600" eaLnBrk="0" hangingPunct="0">
              <a:defRPr kumimoji="1" sz="2400">
                <a:solidFill>
                  <a:schemeClr val="tx1"/>
                </a:solidFill>
                <a:latin typeface="굴림" charset="-127"/>
                <a:ea typeface="굴림" charset="-127"/>
              </a:defRPr>
            </a:lvl4pPr>
            <a:lvl5pPr marL="2057400" indent="-228600" eaLnBrk="0" hangingPunct="0">
              <a:defRPr kumimoji="1" sz="2400">
                <a:solidFill>
                  <a:schemeClr val="tx1"/>
                </a:solidFill>
                <a:latin typeface="굴림" charset="-127"/>
                <a:ea typeface="굴림" charset="-127"/>
              </a:defRPr>
            </a:lvl5pPr>
            <a:lvl6pPr marL="2514600" indent="-228600" eaLnBrk="0" fontAlgn="base" hangingPunct="0">
              <a:spcBef>
                <a:spcPct val="0"/>
              </a:spcBef>
              <a:spcAft>
                <a:spcPct val="0"/>
              </a:spcAft>
              <a:defRPr kumimoji="1" sz="2400">
                <a:solidFill>
                  <a:schemeClr val="tx1"/>
                </a:solidFill>
                <a:latin typeface="굴림" charset="-127"/>
                <a:ea typeface="굴림" charset="-127"/>
              </a:defRPr>
            </a:lvl6pPr>
            <a:lvl7pPr marL="2971800" indent="-228600" eaLnBrk="0" fontAlgn="base" hangingPunct="0">
              <a:spcBef>
                <a:spcPct val="0"/>
              </a:spcBef>
              <a:spcAft>
                <a:spcPct val="0"/>
              </a:spcAft>
              <a:defRPr kumimoji="1" sz="2400">
                <a:solidFill>
                  <a:schemeClr val="tx1"/>
                </a:solidFill>
                <a:latin typeface="굴림" charset="-127"/>
                <a:ea typeface="굴림" charset="-127"/>
              </a:defRPr>
            </a:lvl7pPr>
            <a:lvl8pPr marL="3429000" indent="-228600" eaLnBrk="0" fontAlgn="base" hangingPunct="0">
              <a:spcBef>
                <a:spcPct val="0"/>
              </a:spcBef>
              <a:spcAft>
                <a:spcPct val="0"/>
              </a:spcAft>
              <a:defRPr kumimoji="1" sz="2400">
                <a:solidFill>
                  <a:schemeClr val="tx1"/>
                </a:solidFill>
                <a:latin typeface="굴림" charset="-127"/>
                <a:ea typeface="굴림" charset="-127"/>
              </a:defRPr>
            </a:lvl8pPr>
            <a:lvl9pPr marL="3886200" indent="-228600"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r>
              <a:rPr lang="en-US" altLang="ko-KR" sz="2000" dirty="0">
                <a:latin typeface="Times New Roman" pitchFamily="18" charset="0"/>
                <a:cs typeface="Times New Roman" pitchFamily="18" charset="0"/>
              </a:rPr>
              <a:t>(1)</a:t>
            </a:r>
          </a:p>
        </p:txBody>
      </p:sp>
      <p:sp>
        <p:nvSpPr>
          <p:cNvPr id="3087" name="Text Box 13"/>
          <p:cNvSpPr txBox="1">
            <a:spLocks noChangeArrowheads="1"/>
          </p:cNvSpPr>
          <p:nvPr/>
        </p:nvSpPr>
        <p:spPr bwMode="auto">
          <a:xfrm>
            <a:off x="5724128" y="3058252"/>
            <a:ext cx="493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charset="-127"/>
                <a:ea typeface="굴림" charset="-127"/>
              </a:defRPr>
            </a:lvl1pPr>
            <a:lvl2pPr marL="742950" indent="-285750" eaLnBrk="0" hangingPunct="0">
              <a:defRPr kumimoji="1" sz="2400">
                <a:solidFill>
                  <a:schemeClr val="tx1"/>
                </a:solidFill>
                <a:latin typeface="굴림" charset="-127"/>
                <a:ea typeface="굴림" charset="-127"/>
              </a:defRPr>
            </a:lvl2pPr>
            <a:lvl3pPr marL="1143000" indent="-228600" eaLnBrk="0" hangingPunct="0">
              <a:defRPr kumimoji="1" sz="2400">
                <a:solidFill>
                  <a:schemeClr val="tx1"/>
                </a:solidFill>
                <a:latin typeface="굴림" charset="-127"/>
                <a:ea typeface="굴림" charset="-127"/>
              </a:defRPr>
            </a:lvl3pPr>
            <a:lvl4pPr marL="1600200" indent="-228600" eaLnBrk="0" hangingPunct="0">
              <a:defRPr kumimoji="1" sz="2400">
                <a:solidFill>
                  <a:schemeClr val="tx1"/>
                </a:solidFill>
                <a:latin typeface="굴림" charset="-127"/>
                <a:ea typeface="굴림" charset="-127"/>
              </a:defRPr>
            </a:lvl4pPr>
            <a:lvl5pPr marL="2057400" indent="-228600" eaLnBrk="0" hangingPunct="0">
              <a:defRPr kumimoji="1" sz="2400">
                <a:solidFill>
                  <a:schemeClr val="tx1"/>
                </a:solidFill>
                <a:latin typeface="굴림" charset="-127"/>
                <a:ea typeface="굴림" charset="-127"/>
              </a:defRPr>
            </a:lvl5pPr>
            <a:lvl6pPr marL="2514600" indent="-228600" eaLnBrk="0" fontAlgn="base" hangingPunct="0">
              <a:spcBef>
                <a:spcPct val="0"/>
              </a:spcBef>
              <a:spcAft>
                <a:spcPct val="0"/>
              </a:spcAft>
              <a:defRPr kumimoji="1" sz="2400">
                <a:solidFill>
                  <a:schemeClr val="tx1"/>
                </a:solidFill>
                <a:latin typeface="굴림" charset="-127"/>
                <a:ea typeface="굴림" charset="-127"/>
              </a:defRPr>
            </a:lvl6pPr>
            <a:lvl7pPr marL="2971800" indent="-228600" eaLnBrk="0" fontAlgn="base" hangingPunct="0">
              <a:spcBef>
                <a:spcPct val="0"/>
              </a:spcBef>
              <a:spcAft>
                <a:spcPct val="0"/>
              </a:spcAft>
              <a:defRPr kumimoji="1" sz="2400">
                <a:solidFill>
                  <a:schemeClr val="tx1"/>
                </a:solidFill>
                <a:latin typeface="굴림" charset="-127"/>
                <a:ea typeface="굴림" charset="-127"/>
              </a:defRPr>
            </a:lvl7pPr>
            <a:lvl8pPr marL="3429000" indent="-228600" eaLnBrk="0" fontAlgn="base" hangingPunct="0">
              <a:spcBef>
                <a:spcPct val="0"/>
              </a:spcBef>
              <a:spcAft>
                <a:spcPct val="0"/>
              </a:spcAft>
              <a:defRPr kumimoji="1" sz="2400">
                <a:solidFill>
                  <a:schemeClr val="tx1"/>
                </a:solidFill>
                <a:latin typeface="굴림" charset="-127"/>
                <a:ea typeface="굴림" charset="-127"/>
              </a:defRPr>
            </a:lvl8pPr>
            <a:lvl9pPr marL="3886200" indent="-228600"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r>
              <a:rPr lang="en-US" altLang="ko-KR" sz="2000" dirty="0">
                <a:latin typeface="Times New Roman" pitchFamily="18" charset="0"/>
                <a:cs typeface="Times New Roman" pitchFamily="18" charset="0"/>
              </a:rPr>
              <a:t>(2)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제목 1"/>
          <p:cNvSpPr>
            <a:spLocks noGrp="1"/>
          </p:cNvSpPr>
          <p:nvPr>
            <p:ph type="title"/>
          </p:nvPr>
        </p:nvSpPr>
        <p:spPr/>
        <p:txBody>
          <a:bodyPr/>
          <a:lstStyle/>
          <a:p>
            <a:r>
              <a:rPr lang="en-US" altLang="ko-KR" smtClean="0"/>
              <a:t>Unsolvable Systems of Linear Inequalities and Equations</a:t>
            </a:r>
            <a:endParaRPr lang="ko-KR" altLang="en-US" smtClean="0"/>
          </a:p>
        </p:txBody>
      </p:sp>
      <mc:AlternateContent xmlns:mc="http://schemas.openxmlformats.org/markup-compatibility/2006" xmlns:a14="http://schemas.microsoft.com/office/drawing/2010/main">
        <mc:Choice Requires="a14">
          <p:sp>
            <p:nvSpPr>
              <p:cNvPr id="11267" name="내용 개체 틀 2"/>
              <p:cNvSpPr>
                <a:spLocks noGrp="1"/>
              </p:cNvSpPr>
              <p:nvPr>
                <p:ph idx="1"/>
              </p:nvPr>
            </p:nvSpPr>
            <p:spPr>
              <a:xfrm>
                <a:off x="433388" y="971550"/>
                <a:ext cx="8405812" cy="5415329"/>
              </a:xfrm>
            </p:spPr>
            <p:txBody>
              <a:bodyPr/>
              <a:lstStyle/>
              <a:p>
                <a:r>
                  <a:rPr lang="en-US" altLang="ko-KR" dirty="0" smtClean="0"/>
                  <a:t>Consider the following pair of constraints</a:t>
                </a:r>
              </a:p>
              <a:p>
                <a:endParaRPr lang="en-US" altLang="ko-KR" dirty="0" smtClean="0"/>
              </a:p>
              <a:p>
                <a:pPr>
                  <a:buFont typeface="Wingdings" pitchFamily="2" charset="2"/>
                  <a:buNone/>
                </a:pP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r>
                      <a:rPr lang="en-US" altLang="ko-KR" i="1" smtClean="0">
                        <a:latin typeface="Cambria Math"/>
                        <a:ea typeface="Cambria Math"/>
                      </a:rPr>
                      <m:t>≤</m:t>
                    </m:r>
                    <m:sSub>
                      <m:sSubPr>
                        <m:ctrlPr>
                          <a:rPr lang="en-US" altLang="ko-KR" i="1" smtClean="0">
                            <a:latin typeface="Cambria Math" panose="02040503050406030204" pitchFamily="18" charset="0"/>
                            <a:ea typeface="Cambria Math"/>
                          </a:rPr>
                        </m:ctrlPr>
                      </m:sSubPr>
                      <m:e>
                        <m:r>
                          <a:rPr lang="en-US" altLang="ko-KR" b="0" i="1" smtClean="0">
                            <a:latin typeface="Cambria Math"/>
                            <a:ea typeface="Cambria Math"/>
                          </a:rPr>
                          <m:t>𝑏</m:t>
                        </m:r>
                      </m:e>
                      <m:sub>
                        <m:r>
                          <a:rPr lang="en-US" altLang="ko-KR" b="0" i="1" smtClean="0">
                            <a:latin typeface="Cambria Math"/>
                            <a:ea typeface="Cambria Math"/>
                          </a:rPr>
                          <m:t>𝑖</m:t>
                        </m:r>
                      </m:sub>
                    </m:sSub>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𝐼</m:t>
                        </m:r>
                      </m:e>
                    </m:d>
                  </m:oMath>
                </a14:m>
                <a:r>
                  <a:rPr lang="en-US" altLang="ko-KR" dirty="0" smtClean="0">
                    <a:sym typeface="Symbol" pitchFamily="18" charset="2"/>
                  </a:rPr>
                  <a:t>		(9.13)</a:t>
                </a:r>
              </a:p>
              <a:p>
                <a:pPr>
                  <a:buNone/>
                </a:pPr>
                <a:r>
                  <a:rPr lang="en-US" altLang="ko-KR" dirty="0" smtClean="0">
                    <a:sym typeface="Symbol" pitchFamily="18" charset="2"/>
                  </a:rPr>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𝑗</m:t>
                        </m:r>
                        <m:r>
                          <a:rPr lang="en-US" altLang="ko-KR" i="1">
                            <a:latin typeface="Cambria Math"/>
                          </a:rPr>
                          <m:t>=1</m:t>
                        </m:r>
                      </m:sub>
                      <m:sup>
                        <m:r>
                          <a:rPr lang="en-US" altLang="ko-KR" i="1">
                            <a:latin typeface="Cambria Math"/>
                          </a:rPr>
                          <m:t>𝑛</m:t>
                        </m:r>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𝑗</m:t>
                            </m:r>
                          </m:sub>
                        </m:sSub>
                      </m:e>
                    </m:nary>
                    <m:r>
                      <a:rPr lang="en-US" altLang="ko-KR" b="0" i="1" smtClean="0">
                        <a:latin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𝑏</m:t>
                        </m:r>
                      </m:e>
                      <m:sub>
                        <m:r>
                          <a:rPr lang="en-US" altLang="ko-KR" i="1">
                            <a:latin typeface="Cambria Math"/>
                            <a:ea typeface="Cambria Math"/>
                          </a:rPr>
                          <m:t>𝑖</m:t>
                        </m:r>
                      </m:sub>
                    </m:sSub>
                  </m:oMath>
                </a14:m>
                <a:r>
                  <a:rPr lang="en-US" altLang="ko-KR" dirty="0">
                    <a:sym typeface="Symbol" pitchFamily="18" charset="2"/>
                  </a:rPr>
                  <a:t>		</a:t>
                </a:r>
                <a14:m>
                  <m:oMath xmlns:m="http://schemas.openxmlformats.org/officeDocument/2006/math">
                    <m:d>
                      <m:dPr>
                        <m:ctrlPr>
                          <a:rPr lang="en-US" altLang="ko-KR" i="1">
                            <a:latin typeface="Cambria Math" panose="02040503050406030204" pitchFamily="18" charset="0"/>
                            <a:sym typeface="Symbol" pitchFamily="18" charset="2"/>
                          </a:rPr>
                        </m:ctrlPr>
                      </m:dPr>
                      <m:e>
                        <m:r>
                          <a:rPr lang="en-US" altLang="ko-KR" i="1">
                            <a:latin typeface="Cambria Math"/>
                            <a:sym typeface="Symbol" pitchFamily="18" charset="2"/>
                          </a:rPr>
                          <m:t>𝑖</m:t>
                        </m:r>
                        <m:r>
                          <a:rPr lang="en-US" altLang="ko-KR" i="1">
                            <a:latin typeface="Cambria Math"/>
                            <a:ea typeface="Cambria Math"/>
                            <a:sym typeface="Symbol" pitchFamily="18" charset="2"/>
                          </a:rPr>
                          <m:t>∈</m:t>
                        </m:r>
                        <m:r>
                          <a:rPr lang="en-US" altLang="ko-KR" b="0" i="1" smtClean="0">
                            <a:latin typeface="Cambria Math"/>
                            <a:ea typeface="Cambria Math"/>
                            <a:sym typeface="Symbol" pitchFamily="18" charset="2"/>
                          </a:rPr>
                          <m:t>𝐸</m:t>
                        </m:r>
                      </m:e>
                    </m:d>
                  </m:oMath>
                </a14:m>
                <a:endParaRPr lang="en-US" altLang="ko-KR" dirty="0" smtClean="0">
                  <a:sym typeface="Symbol" pitchFamily="18" charset="2"/>
                </a:endParaRPr>
              </a:p>
              <a:p>
                <a:pPr>
                  <a:buNone/>
                </a:pPr>
                <a:r>
                  <a:rPr lang="en-US" altLang="ko-KR" dirty="0">
                    <a:sym typeface="Symbol" pitchFamily="18" charset="2"/>
                  </a:rPr>
                  <a:t>	</a:t>
                </a:r>
                <a:r>
                  <a:rPr lang="en-US" altLang="ko-KR" dirty="0" smtClean="0">
                    <a:sym typeface="Symbol" pitchFamily="18" charset="2"/>
                  </a:rPr>
                  <a:t>	   (number of constraints, i.e. </a:t>
                </a:r>
                <a14:m>
                  <m:oMath xmlns:m="http://schemas.openxmlformats.org/officeDocument/2006/math">
                    <m:d>
                      <m:dPr>
                        <m:begChr m:val="|"/>
                        <m:endChr m:val="|"/>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𝐼</m:t>
                        </m:r>
                      </m:e>
                    </m:d>
                    <m:r>
                      <a:rPr lang="en-US" altLang="ko-KR" b="0" i="1" smtClean="0">
                        <a:latin typeface="Cambria Math"/>
                        <a:sym typeface="Symbol" pitchFamily="18" charset="2"/>
                      </a:rPr>
                      <m:t>+</m:t>
                    </m:r>
                    <m:d>
                      <m:dPr>
                        <m:begChr m:val="|"/>
                        <m:endChr m:val="|"/>
                        <m:ctrlPr>
                          <a:rPr lang="en-US" altLang="ko-KR" b="0"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𝐸</m:t>
                        </m:r>
                      </m:e>
                    </m:d>
                    <m:r>
                      <a:rPr lang="en-US" altLang="ko-KR" b="0" i="1" smtClean="0">
                        <a:latin typeface="Cambria Math"/>
                        <a:sym typeface="Symbol" pitchFamily="18" charset="2"/>
                      </a:rPr>
                      <m:t>=</m:t>
                    </m:r>
                    <m:r>
                      <a:rPr lang="en-US" altLang="ko-KR" b="0" i="1" smtClean="0">
                        <a:latin typeface="Cambria Math"/>
                        <a:sym typeface="Symbol" pitchFamily="18" charset="2"/>
                      </a:rPr>
                      <m:t>𝑛</m:t>
                    </m:r>
                  </m:oMath>
                </a14:m>
                <a:r>
                  <a:rPr lang="en-US" altLang="ko-KR" dirty="0" smtClean="0">
                    <a:sym typeface="Symbol" pitchFamily="18" charset="2"/>
                  </a:rPr>
                  <a:t>)</a:t>
                </a:r>
              </a:p>
              <a:p>
                <a:pPr>
                  <a:buFont typeface="Wingdings" pitchFamily="2" charset="2"/>
                  <a:buNone/>
                </a:pPr>
                <a:endParaRPr lang="en-US" altLang="ko-KR" dirty="0" smtClean="0">
                  <a:sym typeface="Symbol" pitchFamily="18" charset="2"/>
                </a:endParaRPr>
              </a:p>
              <a:p>
                <a:pPr>
                  <a:buFont typeface="Wingdings" pitchFamily="2" charset="2"/>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r>
                  <a:rPr lang="en-US" altLang="ko-KR" dirty="0" smtClean="0">
                    <a:sym typeface="Symbol" pitchFamily="18" charset="2"/>
                  </a:rPr>
                  <a:t>,		whenever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𝐼</m:t>
                    </m:r>
                  </m:oMath>
                </a14:m>
                <a:endParaRPr lang="en-US" altLang="ko-KR" dirty="0" smtClean="0">
                  <a:sym typeface="Symbol" pitchFamily="18" charset="2"/>
                </a:endParaRPr>
              </a:p>
              <a:p>
                <a:pPr>
                  <a:buFont typeface="Wingdings" pitchFamily="2" charset="2"/>
                  <a:buNone/>
                </a:pPr>
                <a:r>
                  <a:rPr lang="en-US" altLang="ko-KR" dirty="0" smtClean="0">
                    <a:sym typeface="Symbol" pitchFamily="18" charset="2"/>
                  </a:rPr>
                  <a:t>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𝑖</m:t>
                        </m:r>
                        <m:r>
                          <a:rPr lang="en-US" altLang="ko-KR" b="0" i="1" smtClean="0">
                            <a:latin typeface="Cambria Math"/>
                            <a:sym typeface="Symbol" pitchFamily="18" charset="2"/>
                          </a:rPr>
                          <m:t>=1</m:t>
                        </m:r>
                      </m:sub>
                      <m:sup>
                        <m:r>
                          <a:rPr lang="en-US" altLang="ko-KR" b="0" i="1" smtClean="0">
                            <a:latin typeface="Cambria Math"/>
                            <a:sym typeface="Symbol" pitchFamily="18" charset="2"/>
                          </a:rPr>
                          <m:t>𝑚</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𝑎</m:t>
                            </m:r>
                          </m:e>
                          <m:sub>
                            <m:r>
                              <a:rPr lang="en-US" altLang="ko-KR" b="0" i="1" smtClean="0">
                                <a:latin typeface="Cambria Math"/>
                                <a:sym typeface="Symbol" pitchFamily="18" charset="2"/>
                              </a:rPr>
                              <m:t>𝑖𝑗</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e>
                    </m:nary>
                    <m:r>
                      <a:rPr lang="en-US" altLang="ko-KR" b="0" i="1" smtClean="0">
                        <a:latin typeface="Cambria Math"/>
                        <a:sym typeface="Symbol" pitchFamily="18" charset="2"/>
                      </a:rPr>
                      <m:t>=0</m:t>
                    </m:r>
                  </m:oMath>
                </a14:m>
                <a:r>
                  <a:rPr lang="en-US" altLang="ko-KR" dirty="0" smtClean="0">
                    <a:sym typeface="Symbol" pitchFamily="18" charset="2"/>
                  </a:rPr>
                  <a:t>,   for all  </a:t>
                </a:r>
                <a14:m>
                  <m:oMath xmlns:m="http://schemas.openxmlformats.org/officeDocument/2006/math">
                    <m:r>
                      <a:rPr lang="en-US" altLang="ko-KR" b="0" i="1" smtClean="0">
                        <a:latin typeface="Cambria Math"/>
                        <a:sym typeface="Symbol" pitchFamily="18" charset="2"/>
                      </a:rPr>
                      <m:t>𝑗</m:t>
                    </m:r>
                    <m:r>
                      <a:rPr lang="en-US" altLang="ko-KR" b="0" i="1" smtClean="0">
                        <a:latin typeface="Cambria Math"/>
                        <a:sym typeface="Symbol" pitchFamily="18" charset="2"/>
                      </a:rPr>
                      <m:t>=1,2,…,</m:t>
                    </m:r>
                    <m:r>
                      <a:rPr lang="en-US" altLang="ko-KR" b="0" i="1" smtClean="0">
                        <a:latin typeface="Cambria Math"/>
                        <a:sym typeface="Symbol" pitchFamily="18" charset="2"/>
                      </a:rPr>
                      <m:t>𝑛</m:t>
                    </m:r>
                  </m:oMath>
                </a14:m>
                <a:r>
                  <a:rPr lang="en-US" altLang="ko-KR" dirty="0" smtClean="0">
                    <a:sym typeface="Symbol" pitchFamily="18" charset="2"/>
                  </a:rPr>
                  <a:t>	(9.16)</a:t>
                </a:r>
              </a:p>
              <a:p>
                <a:pPr>
                  <a:buFont typeface="Wingdings" pitchFamily="2" charset="2"/>
                  <a:buNone/>
                </a:pPr>
                <a:r>
                  <a:rPr lang="en-US" altLang="ko-KR" dirty="0" smtClean="0">
                    <a:sym typeface="Symbol" pitchFamily="18" charset="2"/>
                  </a:rPr>
                  <a:t>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𝑖</m:t>
                        </m:r>
                        <m:r>
                          <a:rPr lang="en-US" altLang="ko-KR" b="0" i="1" smtClean="0">
                            <a:latin typeface="Cambria Math"/>
                            <a:sym typeface="Symbol" pitchFamily="18" charset="2"/>
                          </a:rPr>
                          <m:t>=1</m:t>
                        </m:r>
                      </m:sub>
                      <m:sup>
                        <m:r>
                          <a:rPr lang="en-US" altLang="ko-KR" b="0" i="1" smtClean="0">
                            <a:latin typeface="Cambria Math"/>
                            <a:sym typeface="Symbol" pitchFamily="18" charset="2"/>
                          </a:rPr>
                          <m:t>𝑚</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e>
                    </m:nary>
                    <m:r>
                      <a:rPr lang="en-US" altLang="ko-KR" b="0" i="1" smtClean="0">
                        <a:latin typeface="Cambria Math"/>
                        <a:sym typeface="Symbol" pitchFamily="18" charset="2"/>
                      </a:rPr>
                      <m:t>&lt;0</m:t>
                    </m:r>
                  </m:oMath>
                </a14:m>
                <a:endParaRPr lang="en-US" altLang="ko-KR" dirty="0" smtClean="0">
                  <a:sym typeface="Symbol" pitchFamily="18" charset="2"/>
                </a:endParaRPr>
              </a:p>
              <a:p>
                <a:pPr>
                  <a:buFont typeface="Wingdings" pitchFamily="2" charset="2"/>
                  <a:buNone/>
                </a:pPr>
                <a:endParaRPr lang="en-US" altLang="ko-KR" dirty="0" smtClean="0">
                  <a:sym typeface="Symbol" pitchFamily="18" charset="2"/>
                </a:endParaRPr>
              </a:p>
              <a:p>
                <a:r>
                  <a:rPr lang="en-US" altLang="ko-KR" dirty="0" smtClean="0"/>
                  <a:t>Then (9.13) is infeasible if and only if (9.16) is feasible.  In other words, exactly one of (9.13) and (9.16) has a feasible solution (</a:t>
                </a:r>
                <a:r>
                  <a:rPr lang="en-US" altLang="ko-KR" dirty="0" smtClean="0">
                    <a:solidFill>
                      <a:srgbClr val="0000FF"/>
                    </a:solidFill>
                  </a:rPr>
                  <a:t>Theorem 9.2</a:t>
                </a:r>
                <a:r>
                  <a:rPr lang="en-US" altLang="ko-KR" dirty="0" smtClean="0"/>
                  <a:t>).</a:t>
                </a:r>
              </a:p>
              <a:p>
                <a:pPr>
                  <a:buFont typeface="Wingdings" pitchFamily="2" charset="2"/>
                  <a:buNone/>
                </a:pPr>
                <a:r>
                  <a:rPr lang="en-US" altLang="ko-KR" dirty="0" smtClean="0"/>
                  <a:t>	(called theorem of the alternatives, many other versions, very important tool and has many applications.)</a:t>
                </a:r>
                <a:endParaRPr lang="ko-KR" altLang="en-US" dirty="0" smtClean="0"/>
              </a:p>
            </p:txBody>
          </p:sp>
        </mc:Choice>
        <mc:Fallback xmlns="">
          <p:sp>
            <p:nvSpPr>
              <p:cNvPr id="11267" name="내용 개체 틀 2"/>
              <p:cNvSpPr>
                <a:spLocks noGrp="1" noRot="1" noChangeAspect="1" noMove="1" noResize="1" noEditPoints="1" noAdjustHandles="1" noChangeArrowheads="1" noChangeShapeType="1" noTextEdit="1"/>
              </p:cNvSpPr>
              <p:nvPr>
                <p:ph idx="1"/>
              </p:nvPr>
            </p:nvSpPr>
            <p:spPr>
              <a:xfrm>
                <a:off x="433388" y="971550"/>
                <a:ext cx="8405812" cy="5415329"/>
              </a:xfrm>
              <a:blipFill rotWithShape="1">
                <a:blip r:embed="rId3"/>
                <a:stretch>
                  <a:fillRect l="-580" t="-675" b="-675"/>
                </a:stretch>
              </a:blipFill>
            </p:spPr>
            <p:txBody>
              <a:bodyPr/>
              <a:lstStyle/>
              <a:p>
                <a:r>
                  <a:rPr lang="ko-KR" altLang="en-US">
                    <a:noFill/>
                  </a:rPr>
                  <a:t> </a:t>
                </a:r>
              </a:p>
            </p:txBody>
          </p:sp>
        </mc:Fallback>
      </mc:AlternateContent>
      <p:sp>
        <p:nvSpPr>
          <p:cNvPr id="10244"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0245" name="슬라이드 번호 개체 틀 4"/>
          <p:cNvSpPr>
            <a:spLocks noGrp="1"/>
          </p:cNvSpPr>
          <p:nvPr>
            <p:ph type="sldNum" sz="quarter" idx="12"/>
          </p:nvPr>
        </p:nvSpPr>
        <p:spPr/>
        <p:txBody>
          <a:bodyPr/>
          <a:lstStyle/>
          <a:p>
            <a:pPr>
              <a:defRPr/>
            </a:pPr>
            <a:fld id="{1308AB57-97CA-4D89-9A32-D9AAA0E359C6}" type="slidenum">
              <a:rPr lang="en-US" altLang="ko-KR"/>
              <a:pPr>
                <a:defRPr/>
              </a:pPr>
              <a:t>10</a:t>
            </a:fld>
            <a:endParaRPr lang="en-US" altLang="ko-K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p:cNvSpPr>
            <a:spLocks noGrp="1"/>
          </p:cNvSpPr>
          <p:nvPr>
            <p:ph type="title"/>
          </p:nvPr>
        </p:nvSpPr>
        <p:spPr/>
        <p:txBody>
          <a:bodyPr/>
          <a:lstStyle/>
          <a:p>
            <a:endParaRPr lang="ko-KR" altLang="en-US" smtClean="0"/>
          </a:p>
        </p:txBody>
      </p:sp>
      <mc:AlternateContent xmlns:mc="http://schemas.openxmlformats.org/markup-compatibility/2006" xmlns:a14="http://schemas.microsoft.com/office/drawing/2010/main">
        <mc:Choice Requires="a14">
          <p:sp>
            <p:nvSpPr>
              <p:cNvPr id="12291" name="내용 개체 틀 2"/>
              <p:cNvSpPr>
                <a:spLocks noGrp="1"/>
              </p:cNvSpPr>
              <p:nvPr>
                <p:ph idx="1"/>
              </p:nvPr>
            </p:nvSpPr>
            <p:spPr>
              <a:xfrm>
                <a:off x="433388" y="476672"/>
                <a:ext cx="8405812" cy="5780108"/>
              </a:xfrm>
            </p:spPr>
            <p:txBody>
              <a:bodyPr/>
              <a:lstStyle/>
              <a:p>
                <a:r>
                  <a:rPr lang="en-US" altLang="ko-KR" dirty="0" smtClean="0">
                    <a:solidFill>
                      <a:srgbClr val="0000FF"/>
                    </a:solidFill>
                  </a:rPr>
                  <a:t>Pf in the text)</a:t>
                </a:r>
                <a:r>
                  <a:rPr lang="en-US" altLang="ko-KR" dirty="0" smtClean="0"/>
                  <a:t> </a:t>
                </a:r>
              </a:p>
              <a:p>
                <a:pPr marL="284400" indent="0">
                  <a:buNone/>
                </a:pPr>
                <a:r>
                  <a:rPr lang="en-US" altLang="ko-KR" dirty="0" smtClean="0">
                    <a:sym typeface="Symbol" pitchFamily="18" charset="2"/>
                  </a:rPr>
                  <a:t>) Suppose (9.16) has a feasible solution </a:t>
                </a:r>
                <a14:m>
                  <m:oMath xmlns:m="http://schemas.openxmlformats.org/officeDocument/2006/math">
                    <m:r>
                      <a:rPr lang="en-US" altLang="ko-KR" b="0" i="1" smtClean="0">
                        <a:latin typeface="Cambria Math"/>
                        <a:sym typeface="Symbol" pitchFamily="18" charset="2"/>
                      </a:rPr>
                      <m:t>𝑦</m:t>
                    </m:r>
                  </m:oMath>
                </a14:m>
                <a:r>
                  <a:rPr lang="en-US" altLang="ko-KR" dirty="0" smtClean="0">
                    <a:sym typeface="Symbol" pitchFamily="18" charset="2"/>
                  </a:rPr>
                  <a:t>.  We multiply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oMath>
                </a14:m>
                <a:r>
                  <a:rPr lang="en-US" altLang="ko-KR" dirty="0" smtClean="0">
                    <a:sym typeface="Symbol" pitchFamily="18" charset="2"/>
                  </a:rPr>
                  <a:t> on both sides of constraints in (9.13)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r>
                  <a:rPr lang="en-US" altLang="ko-KR" dirty="0">
                    <a:sym typeface="Symbol" pitchFamily="18" charset="2"/>
                  </a:rPr>
                  <a:t> for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𝐼</m:t>
                    </m:r>
                  </m:oMath>
                </a14:m>
                <a:r>
                  <a:rPr lang="en-US" altLang="ko-KR" dirty="0" smtClean="0">
                    <a:sym typeface="Symbol" pitchFamily="18" charset="2"/>
                  </a:rPr>
                  <a:t>) and add the lhs and </a:t>
                </a:r>
                <a:r>
                  <a:rPr lang="en-US" altLang="ko-KR" dirty="0" err="1" smtClean="0">
                    <a:sym typeface="Symbol" pitchFamily="18" charset="2"/>
                  </a:rPr>
                  <a:t>rhs</a:t>
                </a:r>
                <a:r>
                  <a:rPr lang="en-US" altLang="ko-KR" dirty="0" smtClean="0">
                    <a:sym typeface="Symbol" pitchFamily="18" charset="2"/>
                  </a:rPr>
                  <a:t>, respectively.</a:t>
                </a:r>
              </a:p>
              <a:p>
                <a:pPr>
                  <a:buFont typeface="Wingdings" pitchFamily="2" charset="2"/>
                  <a:buNone/>
                </a:pPr>
                <a:r>
                  <a:rPr lang="en-US" altLang="ko-KR" dirty="0" smtClean="0">
                    <a:sym typeface="Symbol" pitchFamily="18" charset="2"/>
                  </a:rPr>
                  <a:t>	Then, we obtain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𝑗</m:t>
                        </m:r>
                        <m:r>
                          <a:rPr lang="en-US" altLang="ko-KR" b="0" i="1" smtClean="0">
                            <a:latin typeface="Cambria Math"/>
                            <a:sym typeface="Symbol" pitchFamily="18" charset="2"/>
                          </a:rPr>
                          <m:t>=1</m:t>
                        </m:r>
                      </m:sub>
                      <m:sup>
                        <m:r>
                          <a:rPr lang="en-US" altLang="ko-KR" b="0" i="1" smtClean="0">
                            <a:latin typeface="Cambria Math"/>
                            <a:sym typeface="Symbol" pitchFamily="18" charset="2"/>
                          </a:rPr>
                          <m:t>𝑛</m:t>
                        </m:r>
                      </m:sup>
                      <m:e>
                        <m:d>
                          <m:dPr>
                            <m:ctrlPr>
                              <a:rPr lang="en-US" altLang="ko-KR" i="1" smtClean="0">
                                <a:latin typeface="Cambria Math" panose="02040503050406030204" pitchFamily="18" charset="0"/>
                                <a:sym typeface="Symbol" pitchFamily="18" charset="2"/>
                              </a:rPr>
                            </m:ctrlPr>
                          </m:dPr>
                          <m:e>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𝑖</m:t>
                                </m:r>
                                <m:r>
                                  <a:rPr lang="en-US" altLang="ko-KR" b="0" i="1" smtClean="0">
                                    <a:latin typeface="Cambria Math"/>
                                    <a:sym typeface="Symbol" pitchFamily="18" charset="2"/>
                                  </a:rPr>
                                  <m:t>=1</m:t>
                                </m:r>
                              </m:sub>
                              <m:sup>
                                <m:r>
                                  <a:rPr lang="en-US" altLang="ko-KR" b="0" i="1" smtClean="0">
                                    <a:latin typeface="Cambria Math"/>
                                    <a:sym typeface="Symbol" pitchFamily="18" charset="2"/>
                                  </a:rPr>
                                  <m:t>𝑚</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𝑎</m:t>
                                    </m:r>
                                  </m:e>
                                  <m:sub>
                                    <m:r>
                                      <a:rPr lang="en-US" altLang="ko-KR" b="0" i="1" smtClean="0">
                                        <a:latin typeface="Cambria Math"/>
                                        <a:sym typeface="Symbol" pitchFamily="18" charset="2"/>
                                      </a:rPr>
                                      <m:t>𝑖𝑗</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e>
                            </m:nary>
                          </m:e>
                        </m:d>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𝑗</m:t>
                            </m:r>
                          </m:sub>
                        </m:sSub>
                      </m:e>
                    </m:nary>
                    <m:r>
                      <a:rPr lang="en-US" altLang="ko-KR" i="1" smtClean="0">
                        <a:latin typeface="Cambria Math"/>
                        <a:ea typeface="Cambria Math"/>
                        <a:sym typeface="Symbol" pitchFamily="18" charset="2"/>
                      </a:rPr>
                      <m:t>≤</m:t>
                    </m:r>
                    <m:nary>
                      <m:naryPr>
                        <m:chr m:val="∑"/>
                        <m:limLoc m:val="subSup"/>
                        <m:ctrlPr>
                          <a:rPr lang="en-US" altLang="ko-KR" i="1" smtClean="0">
                            <a:latin typeface="Cambria Math" panose="02040503050406030204" pitchFamily="18" charset="0"/>
                            <a:ea typeface="Cambria Math"/>
                            <a:sym typeface="Symbol" pitchFamily="18" charset="2"/>
                          </a:rPr>
                        </m:ctrlPr>
                      </m:naryPr>
                      <m:sub>
                        <m:r>
                          <m:rPr>
                            <m:brk m:alnAt="25"/>
                          </m:rPr>
                          <a:rPr lang="en-US" altLang="ko-KR" b="0" i="1" smtClean="0">
                            <a:latin typeface="Cambria Math"/>
                            <a:ea typeface="Cambria Math"/>
                            <a:sym typeface="Symbol" pitchFamily="18" charset="2"/>
                          </a:rPr>
                          <m:t>𝑖</m:t>
                        </m:r>
                        <m:r>
                          <a:rPr lang="en-US" altLang="ko-KR" b="0" i="1" smtClean="0">
                            <a:latin typeface="Cambria Math"/>
                            <a:ea typeface="Cambria Math"/>
                            <a:sym typeface="Symbol" pitchFamily="18" charset="2"/>
                          </a:rPr>
                          <m:t>=1</m:t>
                        </m:r>
                      </m:sub>
                      <m:sup>
                        <m:r>
                          <a:rPr lang="en-US" altLang="ko-KR" b="0" i="1" smtClean="0">
                            <a:latin typeface="Cambria Math"/>
                            <a:ea typeface="Cambria Math"/>
                            <a:sym typeface="Symbol" pitchFamily="18" charset="2"/>
                          </a:rPr>
                          <m:t>𝑚</m:t>
                        </m:r>
                      </m:sup>
                      <m:e>
                        <m:sSub>
                          <m:sSubPr>
                            <m:ctrlPr>
                              <a:rPr lang="en-US" altLang="ko-KR"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𝑏</m:t>
                            </m:r>
                          </m:e>
                          <m:sub>
                            <m:r>
                              <a:rPr lang="en-US" altLang="ko-KR" b="0" i="1" smtClean="0">
                                <a:latin typeface="Cambria Math"/>
                                <a:ea typeface="Cambria Math"/>
                                <a:sym typeface="Symbol" pitchFamily="18" charset="2"/>
                              </a:rPr>
                              <m:t>𝑖</m:t>
                            </m:r>
                          </m:sub>
                        </m:sSub>
                        <m:sSub>
                          <m:sSubPr>
                            <m:ctrlPr>
                              <a:rPr lang="en-US" altLang="ko-KR"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𝑦</m:t>
                            </m:r>
                          </m:e>
                          <m:sub>
                            <m:r>
                              <a:rPr lang="en-US" altLang="ko-KR" b="0" i="1" smtClean="0">
                                <a:latin typeface="Cambria Math"/>
                                <a:ea typeface="Cambria Math"/>
                                <a:sym typeface="Symbol" pitchFamily="18" charset="2"/>
                              </a:rPr>
                              <m:t>𝑖</m:t>
                            </m:r>
                          </m:sub>
                        </m:sSub>
                      </m:e>
                    </m:nary>
                  </m:oMath>
                </a14:m>
                <a:r>
                  <a:rPr lang="en-US" altLang="ko-KR" dirty="0" smtClean="0">
                    <a:sym typeface="Symbol" pitchFamily="18" charset="2"/>
                  </a:rPr>
                  <a:t>. </a:t>
                </a:r>
              </a:p>
              <a:p>
                <a:pPr>
                  <a:buFont typeface="Wingdings" pitchFamily="2" charset="2"/>
                  <a:buNone/>
                </a:pPr>
                <a:r>
                  <a:rPr lang="en-US" altLang="ko-KR" dirty="0" smtClean="0">
                    <a:sym typeface="Symbol" pitchFamily="18" charset="2"/>
                  </a:rPr>
                  <a:t>	Hence,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𝑗</m:t>
                        </m:r>
                        <m:r>
                          <a:rPr lang="en-US" altLang="ko-KR" b="0" i="1" smtClean="0">
                            <a:latin typeface="Cambria Math"/>
                            <a:sym typeface="Symbol" pitchFamily="18" charset="2"/>
                          </a:rPr>
                          <m:t>=1</m:t>
                        </m:r>
                      </m:sub>
                      <m:sup>
                        <m:r>
                          <a:rPr lang="en-US" altLang="ko-KR" b="0" i="1" smtClean="0">
                            <a:latin typeface="Cambria Math"/>
                            <a:sym typeface="Symbol" pitchFamily="18" charset="2"/>
                          </a:rPr>
                          <m:t>𝑛</m:t>
                        </m:r>
                      </m:sup>
                      <m:e>
                        <m:r>
                          <a:rPr lang="en-US" altLang="ko-KR" b="0" i="1" smtClean="0">
                            <a:latin typeface="Cambria Math"/>
                            <a:sym typeface="Symbol" pitchFamily="18" charset="2"/>
                          </a:rPr>
                          <m:t>0</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𝑥</m:t>
                            </m:r>
                          </m:e>
                          <m:sub>
                            <m:r>
                              <a:rPr lang="en-US" altLang="ko-KR" b="0" i="1" smtClean="0">
                                <a:latin typeface="Cambria Math"/>
                                <a:ea typeface="Cambria Math"/>
                                <a:sym typeface="Symbol" pitchFamily="18" charset="2"/>
                              </a:rPr>
                              <m:t>𝑗</m:t>
                            </m:r>
                          </m:sub>
                        </m:sSub>
                      </m:e>
                    </m:nary>
                    <m:r>
                      <a:rPr lang="en-US" altLang="ko-KR" i="1" smtClean="0">
                        <a:latin typeface="Cambria Math"/>
                        <a:ea typeface="Cambria Math"/>
                        <a:sym typeface="Symbol" pitchFamily="18" charset="2"/>
                      </a:rPr>
                      <m:t>≤</m:t>
                    </m:r>
                    <m:nary>
                      <m:naryPr>
                        <m:chr m:val="∑"/>
                        <m:limLoc m:val="subSup"/>
                        <m:ctrlPr>
                          <a:rPr lang="en-US" altLang="ko-KR" i="1" smtClean="0">
                            <a:latin typeface="Cambria Math" panose="02040503050406030204" pitchFamily="18" charset="0"/>
                            <a:ea typeface="Cambria Math"/>
                            <a:sym typeface="Symbol" pitchFamily="18" charset="2"/>
                          </a:rPr>
                        </m:ctrlPr>
                      </m:naryPr>
                      <m:sub>
                        <m:r>
                          <m:rPr>
                            <m:brk m:alnAt="25"/>
                          </m:rPr>
                          <a:rPr lang="en-US" altLang="ko-KR" b="0" i="1" smtClean="0">
                            <a:latin typeface="Cambria Math"/>
                            <a:ea typeface="Cambria Math"/>
                            <a:sym typeface="Symbol" pitchFamily="18" charset="2"/>
                          </a:rPr>
                          <m:t>𝑖</m:t>
                        </m:r>
                        <m:r>
                          <a:rPr lang="en-US" altLang="ko-KR" b="0" i="1" smtClean="0">
                            <a:latin typeface="Cambria Math"/>
                            <a:ea typeface="Cambria Math"/>
                            <a:sym typeface="Symbol" pitchFamily="18" charset="2"/>
                          </a:rPr>
                          <m:t>=1</m:t>
                        </m:r>
                      </m:sub>
                      <m:sup>
                        <m:r>
                          <a:rPr lang="en-US" altLang="ko-KR" b="0" i="1" smtClean="0">
                            <a:latin typeface="Cambria Math"/>
                            <a:ea typeface="Cambria Math"/>
                            <a:sym typeface="Symbol" pitchFamily="18" charset="2"/>
                          </a:rPr>
                          <m:t>𝑚</m:t>
                        </m:r>
                      </m:sup>
                      <m:e>
                        <m:sSub>
                          <m:sSubPr>
                            <m:ctrlPr>
                              <a:rPr lang="en-US" altLang="ko-KR"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𝑏</m:t>
                            </m:r>
                          </m:e>
                          <m:sub>
                            <m:r>
                              <a:rPr lang="en-US" altLang="ko-KR" b="0" i="1" smtClean="0">
                                <a:latin typeface="Cambria Math"/>
                                <a:ea typeface="Cambria Math"/>
                                <a:sym typeface="Symbol" pitchFamily="18" charset="2"/>
                              </a:rPr>
                              <m:t>𝑖</m:t>
                            </m:r>
                          </m:sub>
                        </m:sSub>
                        <m:sSub>
                          <m:sSubPr>
                            <m:ctrlPr>
                              <a:rPr lang="en-US" altLang="ko-KR"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𝑦</m:t>
                            </m:r>
                          </m:e>
                          <m:sub>
                            <m:r>
                              <a:rPr lang="en-US" altLang="ko-KR" b="0" i="1" smtClean="0">
                                <a:latin typeface="Cambria Math"/>
                                <a:ea typeface="Cambria Math"/>
                                <a:sym typeface="Symbol" pitchFamily="18" charset="2"/>
                              </a:rPr>
                              <m:t>𝑖</m:t>
                            </m:r>
                          </m:sub>
                        </m:sSub>
                      </m:e>
                    </m:nary>
                    <m:r>
                      <a:rPr lang="en-US" altLang="ko-KR" b="0" i="1" smtClean="0">
                        <a:latin typeface="Cambria Math"/>
                        <a:ea typeface="Cambria Math"/>
                        <a:sym typeface="Symbol" pitchFamily="18" charset="2"/>
                      </a:rPr>
                      <m:t>&lt;0</m:t>
                    </m:r>
                  </m:oMath>
                </a14:m>
                <a:r>
                  <a:rPr lang="en-US" altLang="ko-KR" dirty="0" smtClean="0">
                    <a:sym typeface="Symbol" pitchFamily="18" charset="2"/>
                  </a:rPr>
                  <a:t>, which must be satisfied by any feasible </a:t>
                </a:r>
                <a14:m>
                  <m:oMath xmlns:m="http://schemas.openxmlformats.org/officeDocument/2006/math">
                    <m:r>
                      <a:rPr lang="en-US" altLang="ko-KR" b="0" i="1" smtClean="0">
                        <a:latin typeface="Cambria Math"/>
                        <a:sym typeface="Symbol" pitchFamily="18" charset="2"/>
                      </a:rPr>
                      <m:t>𝑥</m:t>
                    </m:r>
                  </m:oMath>
                </a14:m>
                <a:r>
                  <a:rPr lang="en-US" altLang="ko-KR" dirty="0" smtClean="0">
                    <a:sym typeface="Symbol" pitchFamily="18" charset="2"/>
                  </a:rPr>
                  <a:t> to (9.13).  Since it is impossible to satisfy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𝑗</m:t>
                        </m:r>
                        <m:r>
                          <a:rPr lang="en-US" altLang="ko-KR" b="0" i="1" smtClean="0">
                            <a:latin typeface="Cambria Math"/>
                            <a:sym typeface="Symbol" pitchFamily="18" charset="2"/>
                          </a:rPr>
                          <m:t>=1</m:t>
                        </m:r>
                      </m:sub>
                      <m:sup>
                        <m:r>
                          <a:rPr lang="en-US" altLang="ko-KR" b="0" i="1" smtClean="0">
                            <a:latin typeface="Cambria Math"/>
                            <a:sym typeface="Symbol" pitchFamily="18" charset="2"/>
                          </a:rPr>
                          <m:t>𝑛</m:t>
                        </m:r>
                      </m:sup>
                      <m:e>
                        <m:r>
                          <a:rPr lang="en-US" altLang="ko-KR" b="0" i="1" smtClean="0">
                            <a:latin typeface="Cambria Math"/>
                            <a:sym typeface="Symbol" pitchFamily="18" charset="2"/>
                          </a:rPr>
                          <m:t>0</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𝑥</m:t>
                            </m:r>
                          </m:e>
                          <m:sub>
                            <m:r>
                              <a:rPr lang="en-US" altLang="ko-KR" b="0" i="1" smtClean="0">
                                <a:latin typeface="Cambria Math"/>
                                <a:ea typeface="Cambria Math"/>
                                <a:sym typeface="Symbol" pitchFamily="18" charset="2"/>
                              </a:rPr>
                              <m:t>𝑗</m:t>
                            </m:r>
                          </m:sub>
                        </m:sSub>
                      </m:e>
                    </m:nary>
                    <m:r>
                      <a:rPr lang="en-US" altLang="ko-KR" b="0" i="1" smtClean="0">
                        <a:latin typeface="Cambria Math"/>
                        <a:sym typeface="Symbol" pitchFamily="18" charset="2"/>
                      </a:rPr>
                      <m:t>&lt;0</m:t>
                    </m:r>
                  </m:oMath>
                </a14:m>
                <a:r>
                  <a:rPr lang="en-US" altLang="ko-KR" dirty="0" smtClean="0">
                    <a:sym typeface="Symbol" pitchFamily="18" charset="2"/>
                  </a:rPr>
                  <a:t> by any </a:t>
                </a:r>
                <a14:m>
                  <m:oMath xmlns:m="http://schemas.openxmlformats.org/officeDocument/2006/math">
                    <m:r>
                      <a:rPr lang="en-US" altLang="ko-KR" b="0" i="1" smtClean="0">
                        <a:latin typeface="Cambria Math"/>
                        <a:sym typeface="Symbol" pitchFamily="18" charset="2"/>
                      </a:rPr>
                      <m:t>𝑥</m:t>
                    </m:r>
                  </m:oMath>
                </a14:m>
                <a:r>
                  <a:rPr lang="en-US" altLang="ko-KR" dirty="0" smtClean="0">
                    <a:sym typeface="Symbol" pitchFamily="18" charset="2"/>
                  </a:rPr>
                  <a:t>, (9.13) is infeasible.</a:t>
                </a:r>
              </a:p>
              <a:p>
                <a:pPr>
                  <a:buFont typeface="Wingdings" pitchFamily="2" charset="2"/>
                  <a:buNone/>
                </a:pPr>
                <a:r>
                  <a:rPr lang="en-US" altLang="ko-KR" dirty="0" smtClean="0">
                    <a:sym typeface="Symbol" pitchFamily="18" charset="2"/>
                  </a:rPr>
                  <a:t>	)  Consider the linear program</a:t>
                </a:r>
              </a:p>
              <a:p>
                <a:pPr>
                  <a:buNone/>
                </a:pPr>
                <a:r>
                  <a:rPr lang="en-US" altLang="ko-KR" dirty="0" smtClean="0">
                    <a:sym typeface="Symbol" pitchFamily="18" charset="2"/>
                  </a:rPr>
                  <a:t>		max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𝑖</m:t>
                        </m:r>
                        <m:r>
                          <a:rPr lang="en-US" altLang="ko-KR" b="0" i="1" smtClean="0">
                            <a:latin typeface="Cambria Math"/>
                            <a:sym typeface="Symbol" pitchFamily="18" charset="2"/>
                          </a:rPr>
                          <m:t>=1</m:t>
                        </m:r>
                      </m:sub>
                      <m:sup>
                        <m:r>
                          <a:rPr lang="en-US" altLang="ko-KR" b="0" i="1" smtClean="0">
                            <a:latin typeface="Cambria Math"/>
                            <a:sym typeface="Symbol" pitchFamily="18" charset="2"/>
                          </a:rPr>
                          <m:t>𝑚</m:t>
                        </m:r>
                      </m:sup>
                      <m:e>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𝑛</m:t>
                                </m:r>
                                <m:r>
                                  <a:rPr lang="en-US" altLang="ko-KR" b="0" i="1" smtClean="0">
                                    <a:latin typeface="Cambria Math"/>
                                    <a:sym typeface="Symbol" pitchFamily="18" charset="2"/>
                                  </a:rPr>
                                  <m:t>+</m:t>
                                </m:r>
                                <m:r>
                                  <a:rPr lang="en-US" altLang="ko-KR" b="0" i="1" smtClean="0">
                                    <a:latin typeface="Cambria Math"/>
                                    <a:sym typeface="Symbol" pitchFamily="18" charset="2"/>
                                  </a:rPr>
                                  <m:t>𝑖</m:t>
                                </m:r>
                              </m:sub>
                            </m:sSub>
                          </m:e>
                        </m:d>
                      </m:e>
                    </m:nary>
                  </m:oMath>
                </a14:m>
                <a:r>
                  <a:rPr lang="en-US" altLang="ko-KR" dirty="0" smtClean="0">
                    <a:sym typeface="Symbol" pitchFamily="18" charset="2"/>
                  </a:rPr>
                  <a:t>       (or min  </a:t>
                </a:r>
                <a14:m>
                  <m:oMath xmlns:m="http://schemas.openxmlformats.org/officeDocument/2006/math">
                    <m:nary>
                      <m:naryPr>
                        <m:chr m:val="∑"/>
                        <m:limLoc m:val="subSup"/>
                        <m:ctrlPr>
                          <a:rPr lang="en-US" altLang="ko-KR" i="1">
                            <a:latin typeface="Cambria Math" panose="02040503050406030204" pitchFamily="18" charset="0"/>
                            <a:sym typeface="Symbol" pitchFamily="18" charset="2"/>
                          </a:rPr>
                        </m:ctrlPr>
                      </m:naryPr>
                      <m:sub>
                        <m:r>
                          <m:rPr>
                            <m:brk m:alnAt="25"/>
                          </m:rPr>
                          <a:rPr lang="en-US" altLang="ko-KR" i="1">
                            <a:latin typeface="Cambria Math"/>
                            <a:sym typeface="Symbol" pitchFamily="18" charset="2"/>
                          </a:rPr>
                          <m:t>𝑖</m:t>
                        </m:r>
                        <m:r>
                          <a:rPr lang="en-US" altLang="ko-KR" i="1">
                            <a:latin typeface="Cambria Math"/>
                            <a:sym typeface="Symbol" pitchFamily="18" charset="2"/>
                          </a:rPr>
                          <m:t>=1</m:t>
                        </m:r>
                      </m:sub>
                      <m:sup>
                        <m:r>
                          <a:rPr lang="en-US" altLang="ko-KR" i="1">
                            <a:latin typeface="Cambria Math"/>
                            <a:sym typeface="Symbol" pitchFamily="18" charset="2"/>
                          </a:rPr>
                          <m:t>𝑚</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𝑛</m:t>
                            </m:r>
                            <m:r>
                              <a:rPr lang="en-US" altLang="ko-KR" b="0" i="1" smtClean="0">
                                <a:latin typeface="Cambria Math"/>
                                <a:sym typeface="Symbol" pitchFamily="18" charset="2"/>
                              </a:rPr>
                              <m:t>+</m:t>
                            </m:r>
                            <m:r>
                              <a:rPr lang="en-US" altLang="ko-KR" b="0" i="1" smtClean="0">
                                <a:latin typeface="Cambria Math"/>
                                <a:sym typeface="Symbol" pitchFamily="18" charset="2"/>
                              </a:rPr>
                              <m:t>𝑖</m:t>
                            </m:r>
                          </m:sub>
                        </m:sSub>
                      </m:e>
                    </m:nary>
                  </m:oMath>
                </a14:m>
                <a:r>
                  <a:rPr lang="en-US" altLang="ko-KR" dirty="0" smtClean="0">
                    <a:sym typeface="Symbol" pitchFamily="18" charset="2"/>
                  </a:rPr>
                  <a:t> )</a:t>
                </a:r>
              </a:p>
              <a:p>
                <a:pPr>
                  <a:buFont typeface="Wingdings" pitchFamily="2" charset="2"/>
                  <a:buNone/>
                </a:pPr>
                <a:r>
                  <a:rPr lang="en-US" altLang="ko-KR" dirty="0" smtClean="0">
                    <a:sym typeface="Symbol" pitchFamily="18" charset="2"/>
                  </a:rPr>
                  <a:t>		</a:t>
                </a:r>
                <a:r>
                  <a:rPr lang="en-US" altLang="ko-KR" dirty="0" err="1" smtClean="0">
                    <a:sym typeface="Symbol" pitchFamily="18" charset="2"/>
                  </a:rPr>
                  <a:t>s.t.</a:t>
                </a:r>
                <a:r>
                  <a:rPr lang="en-US" altLang="ko-KR" dirty="0">
                    <a:sym typeface="Symbol" pitchFamily="18" charset="2"/>
                  </a:rPr>
                  <a:t> </a:t>
                </a:r>
                <a:r>
                  <a:rPr lang="en-US" altLang="ko-KR" dirty="0" smtClean="0">
                    <a:sym typeface="Symbol" pitchFamily="18" charset="2"/>
                  </a:rPr>
                  <a:t>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𝑗</m:t>
                        </m:r>
                        <m:r>
                          <a:rPr lang="en-US" altLang="ko-KR" b="0" i="1" smtClean="0">
                            <a:latin typeface="Cambria Math"/>
                            <a:sym typeface="Symbol" pitchFamily="18" charset="2"/>
                          </a:rPr>
                          <m:t>=1</m:t>
                        </m:r>
                      </m:sub>
                      <m:sup>
                        <m:r>
                          <a:rPr lang="en-US" altLang="ko-KR" b="0" i="1" smtClean="0">
                            <a:latin typeface="Cambria Math"/>
                            <a:sym typeface="Symbol" pitchFamily="18" charset="2"/>
                          </a:rPr>
                          <m:t>𝑛</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𝑎</m:t>
                            </m:r>
                          </m:e>
                          <m:sub>
                            <m:r>
                              <a:rPr lang="en-US" altLang="ko-KR" b="0" i="1" smtClean="0">
                                <a:latin typeface="Cambria Math"/>
                                <a:sym typeface="Symbol" pitchFamily="18" charset="2"/>
                              </a:rPr>
                              <m:t>𝑖𝑗</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𝑗</m:t>
                            </m:r>
                          </m:sub>
                        </m:sSub>
                      </m:e>
                    </m:nary>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𝑤</m:t>
                        </m:r>
                      </m:e>
                      <m:sub>
                        <m:r>
                          <a:rPr lang="en-US" altLang="ko-KR" b="0" i="1" smtClean="0">
                            <a:latin typeface="Cambria Math"/>
                            <a:sym typeface="Symbol" pitchFamily="18" charset="2"/>
                          </a:rPr>
                          <m:t>𝑖</m:t>
                        </m:r>
                      </m:sub>
                    </m:sSub>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𝑛</m:t>
                        </m:r>
                        <m:r>
                          <a:rPr lang="en-US" altLang="ko-KR" b="0" i="1" smtClean="0">
                            <a:latin typeface="Cambria Math"/>
                            <a:sym typeface="Symbol" pitchFamily="18" charset="2"/>
                          </a:rPr>
                          <m:t>+</m:t>
                        </m:r>
                        <m:r>
                          <a:rPr lang="en-US" altLang="ko-KR" b="0" i="1" smtClean="0">
                            <a:latin typeface="Cambria Math"/>
                            <a:sym typeface="Symbol" pitchFamily="18" charset="2"/>
                          </a:rPr>
                          <m:t>𝑖</m:t>
                        </m:r>
                      </m:sub>
                    </m:sSub>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𝑏</m:t>
                        </m:r>
                      </m:e>
                      <m:sub>
                        <m:r>
                          <a:rPr lang="en-US" altLang="ko-KR" b="0" i="1" smtClean="0">
                            <a:latin typeface="Cambria Math"/>
                            <a:ea typeface="Cambria Math"/>
                            <a:sym typeface="Symbol" pitchFamily="18" charset="2"/>
                          </a:rPr>
                          <m:t>𝑖</m:t>
                        </m:r>
                      </m:sub>
                    </m:sSub>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𝐼</m:t>
                        </m:r>
                      </m:e>
                    </m:d>
                  </m:oMath>
                </a14:m>
                <a:endParaRPr lang="en-US" altLang="ko-KR" dirty="0" smtClean="0">
                  <a:sym typeface="Symbol" pitchFamily="18" charset="2"/>
                </a:endParaRPr>
              </a:p>
              <a:p>
                <a:pPr>
                  <a:buNone/>
                </a:pPr>
                <a:r>
                  <a:rPr lang="en-US" altLang="ko-KR" dirty="0" smtClean="0">
                    <a:sym typeface="Symbol" pitchFamily="18" charset="2"/>
                  </a:rPr>
                  <a:t>		         </a:t>
                </a:r>
                <a14:m>
                  <m:oMath xmlns:m="http://schemas.openxmlformats.org/officeDocument/2006/math">
                    <m:nary>
                      <m:naryPr>
                        <m:chr m:val="∑"/>
                        <m:limLoc m:val="subSup"/>
                        <m:ctrlPr>
                          <a:rPr lang="en-US" altLang="ko-KR" i="1">
                            <a:latin typeface="Cambria Math" panose="02040503050406030204" pitchFamily="18" charset="0"/>
                            <a:sym typeface="Symbol" pitchFamily="18" charset="2"/>
                          </a:rPr>
                        </m:ctrlPr>
                      </m:naryPr>
                      <m:sub>
                        <m:r>
                          <m:rPr>
                            <m:brk m:alnAt="25"/>
                          </m:rPr>
                          <a:rPr lang="en-US" altLang="ko-KR" i="1">
                            <a:latin typeface="Cambria Math"/>
                            <a:sym typeface="Symbol" pitchFamily="18" charset="2"/>
                          </a:rPr>
                          <m:t>𝑗</m:t>
                        </m:r>
                        <m:r>
                          <a:rPr lang="en-US" altLang="ko-KR" i="1">
                            <a:latin typeface="Cambria Math"/>
                            <a:sym typeface="Symbol" pitchFamily="18" charset="2"/>
                          </a:rPr>
                          <m:t>=1</m:t>
                        </m:r>
                      </m:sub>
                      <m:sup>
                        <m:r>
                          <a:rPr lang="en-US" altLang="ko-KR" i="1">
                            <a:latin typeface="Cambria Math"/>
                            <a:sym typeface="Symbol" pitchFamily="18" charset="2"/>
                          </a:rPr>
                          <m:t>𝑛</m:t>
                        </m:r>
                      </m:sup>
                      <m:e>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𝑎</m:t>
                            </m:r>
                          </m:e>
                          <m:sub>
                            <m:r>
                              <a:rPr lang="en-US" altLang="ko-KR" i="1">
                                <a:latin typeface="Cambria Math"/>
                                <a:sym typeface="Symbol" pitchFamily="18" charset="2"/>
                              </a:rPr>
                              <m:t>𝑖𝑗</m:t>
                            </m:r>
                          </m:sub>
                        </m:sSub>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𝑥</m:t>
                            </m:r>
                          </m:e>
                          <m:sub>
                            <m:r>
                              <a:rPr lang="en-US" altLang="ko-KR" i="1">
                                <a:latin typeface="Cambria Math"/>
                                <a:sym typeface="Symbol" pitchFamily="18" charset="2"/>
                              </a:rPr>
                              <m:t>𝑗</m:t>
                            </m:r>
                          </m:sub>
                        </m:sSub>
                      </m:e>
                    </m:nary>
                    <m:r>
                      <a:rPr lang="en-US" altLang="ko-KR" i="1">
                        <a:latin typeface="Cambria Math"/>
                        <a:sym typeface="Symbol" pitchFamily="18" charset="2"/>
                      </a:rPr>
                      <m:t>+</m:t>
                    </m:r>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𝑤</m:t>
                        </m:r>
                      </m:e>
                      <m:sub>
                        <m:r>
                          <a:rPr lang="en-US" altLang="ko-KR" i="1">
                            <a:latin typeface="Cambria Math"/>
                            <a:sym typeface="Symbol" pitchFamily="18" charset="2"/>
                          </a:rPr>
                          <m:t>𝑖</m:t>
                        </m:r>
                      </m:sub>
                    </m:sSub>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𝑥</m:t>
                        </m:r>
                      </m:e>
                      <m:sub>
                        <m:r>
                          <a:rPr lang="en-US" altLang="ko-KR" i="1">
                            <a:latin typeface="Cambria Math"/>
                            <a:sym typeface="Symbol" pitchFamily="18" charset="2"/>
                          </a:rPr>
                          <m:t>𝑛</m:t>
                        </m:r>
                        <m:r>
                          <a:rPr lang="en-US" altLang="ko-KR" i="1">
                            <a:latin typeface="Cambria Math"/>
                            <a:sym typeface="Symbol" pitchFamily="18" charset="2"/>
                          </a:rPr>
                          <m:t>+</m:t>
                        </m:r>
                        <m:r>
                          <a:rPr lang="en-US" altLang="ko-KR" i="1">
                            <a:latin typeface="Cambria Math"/>
                            <a:sym typeface="Symbol" pitchFamily="18" charset="2"/>
                          </a:rPr>
                          <m:t>𝑖</m:t>
                        </m:r>
                      </m:sub>
                    </m:sSub>
                    <m:r>
                      <a:rPr lang="en-US" altLang="ko-KR" b="0" i="1" smtClean="0">
                        <a:latin typeface="Cambria Math"/>
                        <a:sym typeface="Symbol" pitchFamily="18" charset="2"/>
                      </a:rPr>
                      <m:t>=</m:t>
                    </m:r>
                    <m:sSub>
                      <m:sSubPr>
                        <m:ctrlPr>
                          <a:rPr lang="en-US" altLang="ko-KR" i="1">
                            <a:latin typeface="Cambria Math" panose="02040503050406030204" pitchFamily="18" charset="0"/>
                            <a:ea typeface="Cambria Math"/>
                            <a:sym typeface="Symbol" pitchFamily="18" charset="2"/>
                          </a:rPr>
                        </m:ctrlPr>
                      </m:sSubPr>
                      <m:e>
                        <m:r>
                          <a:rPr lang="en-US" altLang="ko-KR" i="1">
                            <a:latin typeface="Cambria Math"/>
                            <a:ea typeface="Cambria Math"/>
                            <a:sym typeface="Symbol" pitchFamily="18" charset="2"/>
                          </a:rPr>
                          <m:t>𝑏</m:t>
                        </m:r>
                      </m:e>
                      <m:sub>
                        <m:r>
                          <a:rPr lang="en-US" altLang="ko-KR" i="1">
                            <a:latin typeface="Cambria Math"/>
                            <a:ea typeface="Cambria Math"/>
                            <a:sym typeface="Symbol" pitchFamily="18" charset="2"/>
                          </a:rPr>
                          <m:t>𝑖</m:t>
                        </m:r>
                      </m:sub>
                    </m:sSub>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𝐸</m:t>
                        </m:r>
                      </m:e>
                    </m:d>
                  </m:oMath>
                </a14:m>
                <a:r>
                  <a:rPr lang="en-US" altLang="ko-KR" dirty="0" smtClean="0">
                    <a:sym typeface="Symbol" pitchFamily="18" charset="2"/>
                  </a:rPr>
                  <a:t>		(9.18)</a:t>
                </a:r>
              </a:p>
              <a:p>
                <a:pPr>
                  <a:buFont typeface="Wingdings" pitchFamily="2" charset="2"/>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𝑛</m:t>
                        </m:r>
                        <m:r>
                          <a:rPr lang="en-US" altLang="ko-KR" b="0" i="1" smtClean="0">
                            <a:latin typeface="Cambria Math"/>
                            <a:sym typeface="Symbol" pitchFamily="18" charset="2"/>
                          </a:rPr>
                          <m:t>+</m:t>
                        </m:r>
                        <m:r>
                          <a:rPr lang="en-US" altLang="ko-KR" b="0" i="1" smtClean="0">
                            <a:latin typeface="Cambria Math"/>
                            <a:sym typeface="Symbol" pitchFamily="18" charset="2"/>
                          </a:rPr>
                          <m:t>𝑖</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𝑖</m:t>
                        </m:r>
                        <m:r>
                          <a:rPr lang="en-US" altLang="ko-KR" b="0" i="1" smtClean="0">
                            <a:latin typeface="Cambria Math"/>
                            <a:sym typeface="Symbol" pitchFamily="18" charset="2"/>
                          </a:rPr>
                          <m:t>=1, 2, …,</m:t>
                        </m:r>
                        <m:r>
                          <a:rPr lang="en-US" altLang="ko-KR" b="0" i="1" smtClean="0">
                            <a:latin typeface="Cambria Math"/>
                            <a:sym typeface="Symbol" pitchFamily="18" charset="2"/>
                          </a:rPr>
                          <m:t>𝑚</m:t>
                        </m:r>
                      </m:e>
                    </m:d>
                  </m:oMath>
                </a14:m>
                <a:endParaRPr lang="en-US" altLang="ko-KR" dirty="0" smtClean="0">
                  <a:sym typeface="Symbol" pitchFamily="18" charset="2"/>
                </a:endParaRPr>
              </a:p>
              <a:p>
                <a:pPr>
                  <a:buFont typeface="Wingdings" pitchFamily="2" charset="2"/>
                  <a:buNone/>
                </a:pPr>
                <a:r>
                  <a:rPr lang="en-US" altLang="ko-KR" dirty="0" smtClean="0">
                    <a:sym typeface="Symbol" pitchFamily="18" charset="2"/>
                  </a:rPr>
                  <a:t>	with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𝑤</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=1</m:t>
                    </m:r>
                  </m:oMath>
                </a14:m>
                <a:r>
                  <a:rPr lang="en-US" altLang="ko-KR" dirty="0" smtClean="0">
                    <a:sym typeface="Symbol" pitchFamily="18" charset="2"/>
                  </a:rPr>
                  <a:t> if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r>
                  <a:rPr lang="en-US" altLang="ko-KR" dirty="0" smtClean="0">
                    <a:sym typeface="Symbol" pitchFamily="18" charset="2"/>
                  </a:rPr>
                  <a:t>  and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𝑤</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=−1</m:t>
                    </m:r>
                  </m:oMath>
                </a14:m>
                <a:r>
                  <a:rPr lang="en-US" altLang="ko-KR" dirty="0" smtClean="0">
                    <a:sym typeface="Symbol" pitchFamily="18" charset="2"/>
                  </a:rPr>
                  <a:t> if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&lt;0</m:t>
                    </m:r>
                  </m:oMath>
                </a14:m>
                <a:r>
                  <a:rPr lang="en-US" altLang="ko-KR" dirty="0" smtClean="0">
                    <a:sym typeface="Symbol" pitchFamily="18" charset="2"/>
                  </a:rPr>
                  <a:t>.</a:t>
                </a:r>
              </a:p>
              <a:p>
                <a:pPr>
                  <a:buFont typeface="Wingdings" pitchFamily="2" charset="2"/>
                  <a:buNone/>
                </a:pPr>
                <a:r>
                  <a:rPr lang="en-US" altLang="ko-KR" dirty="0" smtClean="0">
                    <a:sym typeface="Symbol" pitchFamily="18" charset="2"/>
                  </a:rPr>
                  <a:t>	(9.18) has a feasible solution (with </a:t>
                </a:r>
                <a14:m>
                  <m:oMath xmlns:m="http://schemas.openxmlformats.org/officeDocument/2006/math">
                    <m:r>
                      <a:rPr lang="en-US" altLang="ko-KR" b="0" i="1" smtClean="0">
                        <a:latin typeface="Cambria Math"/>
                        <a:sym typeface="Symbol" pitchFamily="18" charset="2"/>
                      </a:rPr>
                      <m:t>𝑥</m:t>
                    </m:r>
                    <m:r>
                      <a:rPr lang="en-US" altLang="ko-KR" b="0" i="1" smtClean="0">
                        <a:latin typeface="Cambria Math"/>
                        <a:sym typeface="Symbol" pitchFamily="18" charset="2"/>
                      </a:rPr>
                      <m:t>=0</m:t>
                    </m:r>
                  </m:oMath>
                </a14:m>
                <a:r>
                  <a:rPr lang="en-US" altLang="ko-KR" dirty="0" smtClean="0">
                    <a:sym typeface="Symbol" pitchFamily="18" charset="2"/>
                  </a:rPr>
                  <a:t> for original variables).  Also the upper bound on the optimal value is 0, hence it has finite optimal.    </a:t>
                </a:r>
                <a:endParaRPr lang="ko-KR" altLang="en-US" dirty="0" smtClean="0"/>
              </a:p>
            </p:txBody>
          </p:sp>
        </mc:Choice>
        <mc:Fallback xmlns="">
          <p:sp>
            <p:nvSpPr>
              <p:cNvPr id="12291" name="내용 개체 틀 2"/>
              <p:cNvSpPr>
                <a:spLocks noGrp="1" noRot="1" noChangeAspect="1" noMove="1" noResize="1" noEditPoints="1" noAdjustHandles="1" noChangeArrowheads="1" noChangeShapeType="1" noTextEdit="1"/>
              </p:cNvSpPr>
              <p:nvPr>
                <p:ph idx="1"/>
              </p:nvPr>
            </p:nvSpPr>
            <p:spPr>
              <a:xfrm>
                <a:off x="433388" y="476672"/>
                <a:ext cx="8405812" cy="5780108"/>
              </a:xfrm>
              <a:blipFill rotWithShape="1">
                <a:blip r:embed="rId3"/>
                <a:stretch>
                  <a:fillRect l="-580" t="-633" r="-798" b="-949"/>
                </a:stretch>
              </a:blipFill>
            </p:spPr>
            <p:txBody>
              <a:bodyPr/>
              <a:lstStyle/>
              <a:p>
                <a:r>
                  <a:rPr lang="ko-KR" altLang="en-US">
                    <a:noFill/>
                  </a:rPr>
                  <a:t> </a:t>
                </a:r>
              </a:p>
            </p:txBody>
          </p:sp>
        </mc:Fallback>
      </mc:AlternateContent>
      <p:sp>
        <p:nvSpPr>
          <p:cNvPr id="11268"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1269" name="슬라이드 번호 개체 틀 4"/>
          <p:cNvSpPr>
            <a:spLocks noGrp="1"/>
          </p:cNvSpPr>
          <p:nvPr>
            <p:ph type="sldNum" sz="quarter" idx="12"/>
          </p:nvPr>
        </p:nvSpPr>
        <p:spPr/>
        <p:txBody>
          <a:bodyPr/>
          <a:lstStyle/>
          <a:p>
            <a:pPr>
              <a:defRPr/>
            </a:pPr>
            <a:fld id="{8FE4AB8F-887B-4C62-A275-A2257BD1D33F}" type="slidenum">
              <a:rPr lang="en-US" altLang="ko-KR"/>
              <a:pPr>
                <a:defRPr/>
              </a:pPr>
              <a:t>11</a:t>
            </a:fld>
            <a:endParaRPr lang="en-US" altLang="ko-K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제목 1"/>
          <p:cNvSpPr>
            <a:spLocks noGrp="1"/>
          </p:cNvSpPr>
          <p:nvPr>
            <p:ph type="title"/>
          </p:nvPr>
        </p:nvSpPr>
        <p:spPr/>
        <p:txBody>
          <a:bodyPr/>
          <a:lstStyle/>
          <a:p>
            <a:endParaRPr lang="ko-KR" altLang="en-US" smtClean="0"/>
          </a:p>
        </p:txBody>
      </p:sp>
      <mc:AlternateContent xmlns:mc="http://schemas.openxmlformats.org/markup-compatibility/2006" xmlns:a14="http://schemas.microsoft.com/office/drawing/2010/main">
        <mc:Choice Requires="a14">
          <p:sp>
            <p:nvSpPr>
              <p:cNvPr id="13315" name="내용 개체 틀 2"/>
              <p:cNvSpPr>
                <a:spLocks noGrp="1"/>
              </p:cNvSpPr>
              <p:nvPr>
                <p:ph idx="1"/>
              </p:nvPr>
            </p:nvSpPr>
            <p:spPr>
              <a:xfrm>
                <a:off x="433388" y="971550"/>
                <a:ext cx="8405812" cy="4149982"/>
              </a:xfrm>
            </p:spPr>
            <p:txBody>
              <a:bodyPr/>
              <a:lstStyle/>
              <a:p>
                <a:pPr>
                  <a:buFont typeface="Wingdings" pitchFamily="2" charset="2"/>
                  <a:buNone/>
                </a:pPr>
                <a:r>
                  <a:rPr lang="en-US" altLang="ko-KR" dirty="0" smtClean="0"/>
                  <a:t>	(continued)</a:t>
                </a:r>
              </a:p>
              <a:p>
                <a:pPr>
                  <a:buFont typeface="Wingdings" pitchFamily="2" charset="2"/>
                  <a:buNone/>
                </a:pPr>
                <a:r>
                  <a:rPr lang="en-US" altLang="ko-KR" dirty="0" smtClean="0"/>
                  <a:t>	The optimal value of (9.18) is 0 if and only if (9.13) has a feasible solution.</a:t>
                </a:r>
              </a:p>
              <a:p>
                <a:pPr>
                  <a:buFont typeface="Wingdings" pitchFamily="2" charset="2"/>
                  <a:buNone/>
                </a:pPr>
                <a:r>
                  <a:rPr lang="en-US" altLang="ko-KR" dirty="0" smtClean="0"/>
                  <a:t>	If (9.13) is unsolvable, then the optimal value of (9.18) is negative.  Then duality theorem guarantees that the dual of (9.18) has optimal value which is </a:t>
                </a:r>
                <a:r>
                  <a:rPr lang="en-US" altLang="ko-KR" dirty="0" smtClean="0">
                    <a:solidFill>
                      <a:srgbClr val="0000FF"/>
                    </a:solidFill>
                  </a:rPr>
                  <a:t>negative</a:t>
                </a:r>
                <a:r>
                  <a:rPr lang="en-US" altLang="ko-KR" dirty="0" smtClean="0"/>
                  <a:t>.</a:t>
                </a:r>
              </a:p>
              <a:p>
                <a:pPr>
                  <a:buFont typeface="Wingdings" pitchFamily="2" charset="2"/>
                  <a:buNone/>
                </a:pPr>
                <a:r>
                  <a:rPr lang="en-US" altLang="ko-KR" dirty="0" smtClean="0"/>
                  <a:t>		min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sSub>
                          <m:sSubPr>
                            <m:ctrlPr>
                              <a:rPr lang="en-US" altLang="ko-KR"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𝑖</m:t>
                            </m:r>
                          </m:sub>
                        </m:sSub>
                      </m:e>
                    </m:nary>
                  </m:oMath>
                </a14:m>
                <a:r>
                  <a:rPr lang="en-US" altLang="ko-KR" dirty="0" smtClean="0">
                    <a:sym typeface="Symbol" pitchFamily="18" charset="2"/>
                  </a:rPr>
                  <a:t> </a:t>
                </a:r>
              </a:p>
              <a:p>
                <a:pPr>
                  <a:buFont typeface="Wingdings" pitchFamily="2" charset="2"/>
                  <a:buNone/>
                </a:pPr>
                <a:r>
                  <a:rPr lang="en-US" altLang="ko-KR" dirty="0" smtClean="0">
                    <a:sym typeface="Symbol" pitchFamily="18" charset="2"/>
                  </a:rPr>
                  <a:t>		</a:t>
                </a:r>
                <a:r>
                  <a:rPr lang="en-US" altLang="ko-KR" dirty="0" err="1" smtClean="0">
                    <a:sym typeface="Symbol" pitchFamily="18" charset="2"/>
                  </a:rPr>
                  <a:t>s.t.</a:t>
                </a:r>
                <a:r>
                  <a:rPr lang="en-US" altLang="ko-KR" dirty="0" smtClean="0">
                    <a:sym typeface="Symbol" pitchFamily="18" charset="2"/>
                  </a:rPr>
                  <a:t>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𝑖</m:t>
                        </m:r>
                        <m:r>
                          <a:rPr lang="en-US" altLang="ko-KR" b="0" i="1" smtClean="0">
                            <a:latin typeface="Cambria Math"/>
                            <a:sym typeface="Symbol" pitchFamily="18" charset="2"/>
                          </a:rPr>
                          <m:t>=1</m:t>
                        </m:r>
                      </m:sub>
                      <m:sup>
                        <m:r>
                          <a:rPr lang="en-US" altLang="ko-KR" b="0" i="1" smtClean="0">
                            <a:latin typeface="Cambria Math"/>
                            <a:sym typeface="Symbol" pitchFamily="18" charset="2"/>
                          </a:rPr>
                          <m:t>𝑚</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𝑎</m:t>
                            </m:r>
                          </m:e>
                          <m:sub>
                            <m:r>
                              <a:rPr lang="en-US" altLang="ko-KR" b="0" i="1" smtClean="0">
                                <a:latin typeface="Cambria Math"/>
                                <a:sym typeface="Symbol" pitchFamily="18" charset="2"/>
                              </a:rPr>
                              <m:t>𝑖𝑗</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e>
                    </m:nary>
                    <m:r>
                      <a:rPr lang="en-US" altLang="ko-KR" b="0" i="1" smtClean="0">
                        <a:latin typeface="Cambria Math"/>
                        <a:sym typeface="Symbol" pitchFamily="18" charset="2"/>
                      </a:rPr>
                      <m:t>=0</m:t>
                    </m:r>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𝑗</m:t>
                        </m:r>
                        <m:r>
                          <a:rPr lang="en-US" altLang="ko-KR" b="0" i="1" smtClean="0">
                            <a:latin typeface="Cambria Math"/>
                            <a:sym typeface="Symbol" pitchFamily="18" charset="2"/>
                          </a:rPr>
                          <m:t>=1, 2, …,</m:t>
                        </m:r>
                        <m:r>
                          <a:rPr lang="en-US" altLang="ko-KR" b="0" i="1" smtClean="0">
                            <a:latin typeface="Cambria Math"/>
                            <a:sym typeface="Symbol" pitchFamily="18" charset="2"/>
                          </a:rPr>
                          <m:t>𝑛</m:t>
                        </m:r>
                      </m:e>
                    </m:d>
                  </m:oMath>
                </a14:m>
                <a:endParaRPr lang="en-US" altLang="ko-KR" dirty="0" smtClean="0">
                  <a:sym typeface="Symbol" pitchFamily="18" charset="2"/>
                </a:endParaRPr>
              </a:p>
              <a:p>
                <a:pPr>
                  <a:buFont typeface="Wingdings" pitchFamily="2" charset="2"/>
                  <a:buNone/>
                </a:pPr>
                <a:r>
                  <a:rPr lang="en-US" altLang="ko-KR" dirty="0" smtClean="0">
                    <a:sym typeface="Symbol" pitchFamily="18" charset="2"/>
                  </a:rPr>
                  <a:t>	</a:t>
                </a:r>
                <a:r>
                  <a:rPr lang="en-US" altLang="ko-KR" dirty="0">
                    <a:sym typeface="Symbol" pitchFamily="18" charset="2"/>
                  </a:rPr>
                  <a:t>	</a:t>
                </a: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𝑤</m:t>
                        </m:r>
                      </m:e>
                      <m:sub>
                        <m:r>
                          <a:rPr lang="en-US" altLang="ko-KR" b="0" i="1" smtClean="0">
                            <a:latin typeface="Cambria Math"/>
                            <a:sym typeface="Symbol" pitchFamily="18" charset="2"/>
                          </a:rPr>
                          <m:t>𝑖</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−1</m:t>
                    </m:r>
                  </m:oMath>
                </a14:m>
                <a:r>
                  <a:rPr lang="en-US" altLang="ko-KR" dirty="0" smtClean="0">
                    <a:sym typeface="Symbol" pitchFamily="18" charset="2"/>
                  </a:rPr>
                  <a:t>     	(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sym typeface="Symbol" pitchFamily="18" charset="2"/>
                      </a:rPr>
                      <m:t>=1,2,…,</m:t>
                    </m:r>
                    <m:r>
                      <a:rPr lang="en-US" altLang="ko-KR" b="0" i="1" smtClean="0">
                        <a:latin typeface="Cambria Math"/>
                        <a:sym typeface="Symbol" pitchFamily="18" charset="2"/>
                      </a:rPr>
                      <m:t>𝑚</m:t>
                    </m:r>
                  </m:oMath>
                </a14:m>
                <a:r>
                  <a:rPr lang="en-US" altLang="ko-KR" dirty="0" smtClean="0">
                    <a:sym typeface="Symbol" pitchFamily="18" charset="2"/>
                  </a:rPr>
                  <a:t>)</a:t>
                </a:r>
              </a:p>
              <a:p>
                <a:pPr>
                  <a:buFont typeface="Wingdings" pitchFamily="2" charset="2"/>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𝐼</m:t>
                        </m:r>
                      </m:e>
                    </m:d>
                  </m:oMath>
                </a14:m>
                <a:endParaRPr lang="en-US" altLang="ko-KR" dirty="0" smtClean="0">
                  <a:sym typeface="Symbol" pitchFamily="18" charset="2"/>
                </a:endParaRPr>
              </a:p>
              <a:p>
                <a:pPr>
                  <a:buFont typeface="Wingdings" pitchFamily="2" charset="2"/>
                  <a:buNone/>
                </a:pPr>
                <a:r>
                  <a:rPr lang="en-US" altLang="ko-KR" dirty="0" smtClean="0">
                    <a:sym typeface="Symbol" pitchFamily="18" charset="2"/>
                  </a:rPr>
                  <a:t>	</a:t>
                </a:r>
              </a:p>
              <a:p>
                <a:pPr>
                  <a:buFont typeface="Wingdings" pitchFamily="2" charset="2"/>
                  <a:buNone/>
                </a:pPr>
                <a:r>
                  <a:rPr lang="en-US" altLang="ko-KR" dirty="0" smtClean="0">
                    <a:sym typeface="Symbol" pitchFamily="18" charset="2"/>
                  </a:rPr>
                  <a:t>	  Then the optimal dual solution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1</m:t>
                        </m:r>
                      </m:sub>
                    </m:sSub>
                    <m:r>
                      <a:rPr lang="en-US" altLang="ko-KR" b="0" i="1" smtClean="0">
                        <a:latin typeface="Cambria Math"/>
                        <a:sym typeface="Symbol" pitchFamily="18" charset="2"/>
                      </a:rPr>
                      <m:t>, </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2</m:t>
                        </m:r>
                      </m:sub>
                    </m:sSub>
                    <m:r>
                      <a:rPr lang="en-US" altLang="ko-KR" b="0" i="1" smtClean="0">
                        <a:latin typeface="Cambria Math"/>
                        <a:sym typeface="Symbol" pitchFamily="18" charset="2"/>
                      </a:rPr>
                      <m:t>, …, </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𝑚</m:t>
                        </m:r>
                      </m:sub>
                    </m:sSub>
                  </m:oMath>
                </a14:m>
                <a:r>
                  <a:rPr lang="en-US" altLang="ko-KR" dirty="0" smtClean="0">
                    <a:sym typeface="Symbol" pitchFamily="18" charset="2"/>
                  </a:rPr>
                  <a:t> satisfies (9.16).   	 </a:t>
                </a:r>
                <a:endParaRPr lang="ko-KR" altLang="en-US" dirty="0" smtClean="0"/>
              </a:p>
            </p:txBody>
          </p:sp>
        </mc:Choice>
        <mc:Fallback xmlns="">
          <p:sp>
            <p:nvSpPr>
              <p:cNvPr id="13315" name="내용 개체 틀 2"/>
              <p:cNvSpPr>
                <a:spLocks noGrp="1" noRot="1" noChangeAspect="1" noMove="1" noResize="1" noEditPoints="1" noAdjustHandles="1" noChangeArrowheads="1" noChangeShapeType="1" noTextEdit="1"/>
              </p:cNvSpPr>
              <p:nvPr>
                <p:ph idx="1"/>
              </p:nvPr>
            </p:nvSpPr>
            <p:spPr>
              <a:xfrm>
                <a:off x="433388" y="971550"/>
                <a:ext cx="8405812" cy="4149982"/>
              </a:xfrm>
              <a:blipFill rotWithShape="1">
                <a:blip r:embed="rId3"/>
                <a:stretch>
                  <a:fillRect t="-881" b="-1762"/>
                </a:stretch>
              </a:blipFill>
            </p:spPr>
            <p:txBody>
              <a:bodyPr/>
              <a:lstStyle/>
              <a:p>
                <a:r>
                  <a:rPr lang="ko-KR" altLang="en-US">
                    <a:noFill/>
                  </a:rPr>
                  <a:t> </a:t>
                </a:r>
              </a:p>
            </p:txBody>
          </p:sp>
        </mc:Fallback>
      </mc:AlternateContent>
      <p:sp>
        <p:nvSpPr>
          <p:cNvPr id="12292"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12293" name="슬라이드 번호 개체 틀 4"/>
          <p:cNvSpPr>
            <a:spLocks noGrp="1"/>
          </p:cNvSpPr>
          <p:nvPr>
            <p:ph type="sldNum" sz="quarter" idx="12"/>
          </p:nvPr>
        </p:nvSpPr>
        <p:spPr/>
        <p:txBody>
          <a:bodyPr/>
          <a:lstStyle/>
          <a:p>
            <a:pPr>
              <a:defRPr/>
            </a:pPr>
            <a:fld id="{47610DC3-CD6C-490A-AC14-9CE97A59DDE2}" type="slidenum">
              <a:rPr lang="en-US" altLang="ko-KR"/>
              <a:pPr>
                <a:defRPr/>
              </a:pPr>
              <a:t>12</a:t>
            </a:fld>
            <a:endParaRPr lang="en-US" altLang="ko-K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lstStyle/>
          <a:p>
            <a:endParaRPr lang="ko-KR" altLang="en-US" smtClean="0"/>
          </a:p>
        </p:txBody>
      </p:sp>
      <mc:AlternateContent xmlns:mc="http://schemas.openxmlformats.org/markup-compatibility/2006" xmlns:a14="http://schemas.microsoft.com/office/drawing/2010/main">
        <mc:Choice Requires="a14">
          <p:sp>
            <p:nvSpPr>
              <p:cNvPr id="14339" name="내용 개체 틀 2"/>
              <p:cNvSpPr>
                <a:spLocks noGrp="1"/>
              </p:cNvSpPr>
              <p:nvPr>
                <p:ph idx="1"/>
              </p:nvPr>
            </p:nvSpPr>
            <p:spPr>
              <a:xfrm>
                <a:off x="433388" y="971550"/>
                <a:ext cx="8405812" cy="5751190"/>
              </a:xfrm>
            </p:spPr>
            <p:txBody>
              <a:bodyPr/>
              <a:lstStyle/>
              <a:p>
                <a:r>
                  <a:rPr lang="en-US" altLang="ko-KR" dirty="0" smtClean="0">
                    <a:solidFill>
                      <a:srgbClr val="0000FF"/>
                    </a:solidFill>
                  </a:rPr>
                  <a:t>Alternative proof)</a:t>
                </a:r>
              </a:p>
              <a:p>
                <a:pPr>
                  <a:buFont typeface="Wingdings" pitchFamily="2" charset="2"/>
                  <a:buNone/>
                </a:pPr>
                <a:r>
                  <a:rPr lang="en-US" altLang="ko-KR" dirty="0" smtClean="0"/>
                  <a:t>	Consider the following primal-dual pair</a:t>
                </a:r>
              </a:p>
              <a:p>
                <a:pPr>
                  <a:buFont typeface="Wingdings" pitchFamily="2" charset="2"/>
                  <a:buNone/>
                </a:pPr>
                <a:r>
                  <a:rPr lang="en-US" altLang="ko-KR" dirty="0" smtClean="0"/>
                  <a:t>(P)  max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r>
                          <a:rPr lang="en-US" altLang="ko-KR" b="0" i="1" smtClean="0">
                            <a:latin typeface="Cambria Math"/>
                          </a:rPr>
                          <m:t>0</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oMath>
                </a14:m>
                <a:r>
                  <a:rPr lang="en-US" altLang="ko-KR" dirty="0" smtClean="0">
                    <a:sym typeface="Symbol" pitchFamily="18" charset="2"/>
                  </a:rPr>
                  <a:t>               </a:t>
                </a:r>
                <a:r>
                  <a:rPr lang="en-US" altLang="ko-KR" dirty="0" smtClean="0">
                    <a:solidFill>
                      <a:srgbClr val="0000FF"/>
                    </a:solidFill>
                    <a:sym typeface="Symbol" pitchFamily="18" charset="2"/>
                  </a:rPr>
                  <a:t>(coefficients of </a:t>
                </a:r>
                <a14:m>
                  <m:oMath xmlns:m="http://schemas.openxmlformats.org/officeDocument/2006/math">
                    <m:sSub>
                      <m:sSubPr>
                        <m:ctrlPr>
                          <a:rPr lang="en-US" altLang="ko-KR" i="1" smtClean="0">
                            <a:solidFill>
                              <a:srgbClr val="0000FF"/>
                            </a:solidFill>
                            <a:latin typeface="Cambria Math" panose="02040503050406030204" pitchFamily="18" charset="0"/>
                            <a:sym typeface="Symbol" pitchFamily="18" charset="2"/>
                          </a:rPr>
                        </m:ctrlPr>
                      </m:sSubPr>
                      <m:e>
                        <m:r>
                          <a:rPr lang="en-US" altLang="ko-KR" b="0" i="1" smtClean="0">
                            <a:solidFill>
                              <a:srgbClr val="0000FF"/>
                            </a:solidFill>
                            <a:latin typeface="Cambria Math"/>
                            <a:sym typeface="Symbol" pitchFamily="18" charset="2"/>
                          </a:rPr>
                          <m:t>𝑥</m:t>
                        </m:r>
                      </m:e>
                      <m:sub>
                        <m:r>
                          <a:rPr lang="en-US" altLang="ko-KR" b="0" i="1" smtClean="0">
                            <a:solidFill>
                              <a:srgbClr val="0000FF"/>
                            </a:solidFill>
                            <a:latin typeface="Cambria Math"/>
                            <a:sym typeface="Symbol" pitchFamily="18" charset="2"/>
                          </a:rPr>
                          <m:t>𝑗</m:t>
                        </m:r>
                      </m:sub>
                    </m:sSub>
                  </m:oMath>
                </a14:m>
                <a:r>
                  <a:rPr lang="en-US" altLang="ko-KR" dirty="0" smtClean="0">
                    <a:solidFill>
                      <a:srgbClr val="0000FF"/>
                    </a:solidFill>
                    <a:sym typeface="Symbol" pitchFamily="18" charset="2"/>
                  </a:rPr>
                  <a:t> are all 0) </a:t>
                </a:r>
                <a:endParaRPr lang="en-US" altLang="ko-KR" dirty="0" smtClean="0">
                  <a:solidFill>
                    <a:srgbClr val="0000FF"/>
                  </a:solidFill>
                </a:endParaRPr>
              </a:p>
              <a:p>
                <a:pPr>
                  <a:buFont typeface="Wingdings" pitchFamily="2" charset="2"/>
                  <a:buNone/>
                </a:pP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r>
                      <a:rPr lang="en-US" altLang="ko-KR" i="1" smtClean="0">
                        <a:latin typeface="Cambria Math"/>
                        <a:ea typeface="Cambria Math"/>
                      </a:rPr>
                      <m:t>≤</m:t>
                    </m:r>
                    <m:sSub>
                      <m:sSubPr>
                        <m:ctrlPr>
                          <a:rPr lang="en-US" altLang="ko-KR" i="1" smtClean="0">
                            <a:latin typeface="Cambria Math" panose="02040503050406030204" pitchFamily="18" charset="0"/>
                            <a:ea typeface="Cambria Math"/>
                          </a:rPr>
                        </m:ctrlPr>
                      </m:sSubPr>
                      <m:e>
                        <m:r>
                          <a:rPr lang="en-US" altLang="ko-KR" b="0" i="1" smtClean="0">
                            <a:latin typeface="Cambria Math"/>
                            <a:ea typeface="Cambria Math"/>
                          </a:rPr>
                          <m:t>𝑏</m:t>
                        </m:r>
                      </m:e>
                      <m:sub>
                        <m:r>
                          <a:rPr lang="en-US" altLang="ko-KR" b="0" i="1" smtClean="0">
                            <a:latin typeface="Cambria Math"/>
                            <a:ea typeface="Cambria Math"/>
                          </a:rPr>
                          <m:t>𝑖</m:t>
                        </m:r>
                      </m:sub>
                    </m:sSub>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𝐼</m:t>
                        </m:r>
                      </m:e>
                    </m:d>
                  </m:oMath>
                </a14:m>
                <a:endParaRPr lang="en-US" altLang="ko-KR" dirty="0" smtClean="0">
                  <a:sym typeface="Symbol" pitchFamily="18" charset="2"/>
                </a:endParaRPr>
              </a:p>
              <a:p>
                <a:pPr>
                  <a:buNone/>
                </a:pPr>
                <a:r>
                  <a:rPr lang="en-US" altLang="ko-KR" dirty="0" smtClean="0">
                    <a:sym typeface="Symbol" pitchFamily="18" charset="2"/>
                  </a:rPr>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𝑗</m:t>
                        </m:r>
                        <m:r>
                          <a:rPr lang="en-US" altLang="ko-KR" i="1">
                            <a:latin typeface="Cambria Math"/>
                          </a:rPr>
                          <m:t>=1</m:t>
                        </m:r>
                      </m:sub>
                      <m:sup>
                        <m:r>
                          <a:rPr lang="en-US" altLang="ko-KR" i="1">
                            <a:latin typeface="Cambria Math"/>
                          </a:rPr>
                          <m:t>𝑛</m:t>
                        </m:r>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𝑗</m:t>
                            </m:r>
                          </m:sub>
                        </m:sSub>
                      </m:e>
                    </m:nary>
                    <m:r>
                      <a:rPr lang="en-US" altLang="ko-KR" b="0" i="1" smtClean="0">
                        <a:latin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𝑏</m:t>
                        </m:r>
                      </m:e>
                      <m:sub>
                        <m:r>
                          <a:rPr lang="en-US" altLang="ko-KR" i="1">
                            <a:latin typeface="Cambria Math"/>
                            <a:ea typeface="Cambria Math"/>
                          </a:rPr>
                          <m:t>𝑖</m:t>
                        </m:r>
                      </m:sub>
                    </m:sSub>
                    <m:r>
                      <a:rPr lang="en-US" altLang="ko-KR" i="1">
                        <a:latin typeface="Cambria Math"/>
                        <a:ea typeface="Cambria Math"/>
                      </a:rPr>
                      <m:t> </m:t>
                    </m:r>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𝐸</m:t>
                        </m:r>
                      </m:e>
                    </m:d>
                  </m:oMath>
                </a14:m>
                <a:r>
                  <a:rPr lang="en-US" altLang="ko-KR" dirty="0" smtClean="0">
                    <a:sym typeface="Symbol" pitchFamily="18" charset="2"/>
                  </a:rPr>
                  <a:t>         </a:t>
                </a:r>
                <a14:m>
                  <m:oMath xmlns:m="http://schemas.openxmlformats.org/officeDocument/2006/math">
                    <m:d>
                      <m:dPr>
                        <m:ctrlPr>
                          <a:rPr lang="en-US" altLang="ko-KR" i="1" dirty="0" smtClean="0">
                            <a:latin typeface="Cambria Math" panose="02040503050406030204" pitchFamily="18" charset="0"/>
                            <a:sym typeface="Symbol" pitchFamily="18" charset="2"/>
                          </a:rPr>
                        </m:ctrlPr>
                      </m:dPr>
                      <m:e>
                        <m:d>
                          <m:dPr>
                            <m:begChr m:val="|"/>
                            <m:endChr m:val="|"/>
                            <m:ctrlPr>
                              <a:rPr lang="en-US" altLang="ko-KR" i="1" dirty="0" smtClean="0">
                                <a:latin typeface="Cambria Math" panose="02040503050406030204" pitchFamily="18" charset="0"/>
                                <a:sym typeface="Symbol" pitchFamily="18" charset="2"/>
                              </a:rPr>
                            </m:ctrlPr>
                          </m:dPr>
                          <m:e>
                            <m:r>
                              <a:rPr lang="en-US" altLang="ko-KR" b="0" i="1" dirty="0" smtClean="0">
                                <a:latin typeface="Cambria Math"/>
                                <a:sym typeface="Symbol" pitchFamily="18" charset="2"/>
                              </a:rPr>
                              <m:t>𝐼</m:t>
                            </m:r>
                          </m:e>
                        </m:d>
                        <m:r>
                          <a:rPr lang="en-US" altLang="ko-KR" b="0" i="1" dirty="0" smtClean="0">
                            <a:latin typeface="Cambria Math"/>
                            <a:sym typeface="Symbol" pitchFamily="18" charset="2"/>
                          </a:rPr>
                          <m:t>+</m:t>
                        </m:r>
                        <m:d>
                          <m:dPr>
                            <m:begChr m:val="|"/>
                            <m:endChr m:val="|"/>
                            <m:ctrlPr>
                              <a:rPr lang="en-US" altLang="ko-KR" b="0" i="1" dirty="0" smtClean="0">
                                <a:latin typeface="Cambria Math" panose="02040503050406030204" pitchFamily="18" charset="0"/>
                                <a:sym typeface="Symbol" pitchFamily="18" charset="2"/>
                              </a:rPr>
                            </m:ctrlPr>
                          </m:dPr>
                          <m:e>
                            <m:r>
                              <a:rPr lang="en-US" altLang="ko-KR" b="0" i="1" dirty="0" smtClean="0">
                                <a:latin typeface="Cambria Math"/>
                                <a:sym typeface="Symbol" pitchFamily="18" charset="2"/>
                              </a:rPr>
                              <m:t>𝐸</m:t>
                            </m:r>
                          </m:e>
                        </m:d>
                        <m:r>
                          <a:rPr lang="en-US" altLang="ko-KR" b="0" i="1" dirty="0" smtClean="0">
                            <a:latin typeface="Cambria Math"/>
                            <a:sym typeface="Symbol" pitchFamily="18" charset="2"/>
                          </a:rPr>
                          <m:t>=</m:t>
                        </m:r>
                        <m:r>
                          <a:rPr lang="en-US" altLang="ko-KR" b="0" i="1" dirty="0" smtClean="0">
                            <a:latin typeface="Cambria Math"/>
                            <a:sym typeface="Symbol" pitchFamily="18" charset="2"/>
                          </a:rPr>
                          <m:t>𝑚</m:t>
                        </m:r>
                      </m:e>
                    </m:d>
                  </m:oMath>
                </a14:m>
                <a:endParaRPr lang="en-US" altLang="ko-KR" dirty="0" smtClean="0">
                  <a:sym typeface="Symbol" pitchFamily="18" charset="2"/>
                </a:endParaRPr>
              </a:p>
              <a:p>
                <a:pPr>
                  <a:buFont typeface="Wingdings" pitchFamily="2" charset="2"/>
                  <a:buNone/>
                </a:pPr>
                <a:endParaRPr lang="en-US" altLang="ko-KR" dirty="0" smtClean="0">
                  <a:sym typeface="Symbol" pitchFamily="18" charset="2"/>
                </a:endParaRPr>
              </a:p>
              <a:p>
                <a:pPr>
                  <a:buFont typeface="Wingdings" pitchFamily="2" charset="2"/>
                  <a:buNone/>
                </a:pPr>
                <a:r>
                  <a:rPr lang="en-US" altLang="ko-KR" dirty="0" smtClean="0">
                    <a:sym typeface="Symbol" pitchFamily="18" charset="2"/>
                  </a:rPr>
                  <a:t>(D)  min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𝑖</m:t>
                        </m:r>
                        <m:r>
                          <a:rPr lang="en-US" altLang="ko-KR" b="0" i="1" smtClean="0">
                            <a:latin typeface="Cambria Math"/>
                            <a:sym typeface="Symbol" pitchFamily="18" charset="2"/>
                          </a:rPr>
                          <m:t>=1</m:t>
                        </m:r>
                      </m:sub>
                      <m:sup>
                        <m:r>
                          <a:rPr lang="en-US" altLang="ko-KR" b="0" i="1" smtClean="0">
                            <a:latin typeface="Cambria Math"/>
                            <a:sym typeface="Symbol" pitchFamily="18" charset="2"/>
                          </a:rPr>
                          <m:t>𝑚</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e>
                    </m:nary>
                  </m:oMath>
                </a14:m>
                <a:endParaRPr lang="en-US" altLang="ko-KR" dirty="0" smtClean="0">
                  <a:sym typeface="Symbol" pitchFamily="18" charset="2"/>
                </a:endParaRPr>
              </a:p>
              <a:p>
                <a:pPr>
                  <a:buFont typeface="Wingdings" pitchFamily="2" charset="2"/>
                  <a:buNone/>
                </a:pPr>
                <a:r>
                  <a:rPr lang="en-US" altLang="ko-KR" dirty="0" smtClean="0">
                    <a:sym typeface="Symbol" pitchFamily="18" charset="2"/>
                  </a:rPr>
                  <a:t>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𝑖</m:t>
                        </m:r>
                        <m:r>
                          <a:rPr lang="en-US" altLang="ko-KR" b="0" i="1" smtClean="0">
                            <a:latin typeface="Cambria Math"/>
                            <a:sym typeface="Symbol" pitchFamily="18" charset="2"/>
                          </a:rPr>
                          <m:t>=1</m:t>
                        </m:r>
                      </m:sub>
                      <m:sup>
                        <m:r>
                          <a:rPr lang="en-US" altLang="ko-KR" b="0" i="1" smtClean="0">
                            <a:latin typeface="Cambria Math"/>
                            <a:sym typeface="Symbol" pitchFamily="18" charset="2"/>
                          </a:rPr>
                          <m:t>𝑚</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𝑎</m:t>
                            </m:r>
                          </m:e>
                          <m:sub>
                            <m:r>
                              <a:rPr lang="en-US" altLang="ko-KR" b="0" i="1" smtClean="0">
                                <a:latin typeface="Cambria Math"/>
                                <a:sym typeface="Symbol" pitchFamily="18" charset="2"/>
                              </a:rPr>
                              <m:t>𝑖𝑗</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e>
                    </m:nary>
                    <m:r>
                      <a:rPr lang="en-US" altLang="ko-KR" b="0" i="1" smtClean="0">
                        <a:latin typeface="Cambria Math"/>
                        <a:sym typeface="Symbol" pitchFamily="18" charset="2"/>
                      </a:rPr>
                      <m:t>=0</m:t>
                    </m:r>
                  </m:oMath>
                </a14:m>
                <a:r>
                  <a:rPr lang="en-US" altLang="ko-KR" dirty="0" smtClean="0">
                    <a:sym typeface="Symbol" pitchFamily="18" charset="2"/>
                  </a:rPr>
                  <a:t>    for all  </a:t>
                </a:r>
                <a14:m>
                  <m:oMath xmlns:m="http://schemas.openxmlformats.org/officeDocument/2006/math">
                    <m:r>
                      <a:rPr lang="en-US" altLang="ko-KR" b="0" i="1" smtClean="0">
                        <a:latin typeface="Cambria Math"/>
                        <a:sym typeface="Symbol" pitchFamily="18" charset="2"/>
                      </a:rPr>
                      <m:t>𝑗</m:t>
                    </m:r>
                    <m:r>
                      <a:rPr lang="en-US" altLang="ko-KR" b="0" i="1" smtClean="0">
                        <a:latin typeface="Cambria Math"/>
                        <a:sym typeface="Symbol" pitchFamily="18" charset="2"/>
                      </a:rPr>
                      <m:t>=1, 2, …, </m:t>
                    </m:r>
                    <m:r>
                      <a:rPr lang="en-US" altLang="ko-KR" b="0" i="1" smtClean="0">
                        <a:latin typeface="Cambria Math"/>
                        <a:sym typeface="Symbol" pitchFamily="18" charset="2"/>
                      </a:rPr>
                      <m:t>𝑛</m:t>
                    </m:r>
                  </m:oMath>
                </a14:m>
                <a:endParaRPr lang="en-US" altLang="ko-KR" dirty="0" smtClean="0">
                  <a:sym typeface="Symbol" pitchFamily="18" charset="2"/>
                </a:endParaRPr>
              </a:p>
              <a:p>
                <a:pPr>
                  <a:buFont typeface="Wingdings" pitchFamily="2" charset="2"/>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r>
                  <a:rPr lang="en-US" altLang="ko-KR" dirty="0" smtClean="0">
                    <a:sym typeface="Symbol" pitchFamily="18" charset="2"/>
                  </a:rPr>
                  <a:t>	whenever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𝐼</m:t>
                    </m:r>
                  </m:oMath>
                </a14:m>
                <a:endParaRPr lang="en-US" altLang="ko-KR" dirty="0" smtClean="0">
                  <a:sym typeface="Symbol" pitchFamily="18" charset="2"/>
                </a:endParaRPr>
              </a:p>
              <a:p>
                <a:pPr>
                  <a:buFont typeface="Wingdings" pitchFamily="2" charset="2"/>
                  <a:buNone/>
                </a:pPr>
                <a:endParaRPr lang="en-US" altLang="ko-KR" dirty="0" smtClean="0">
                  <a:sym typeface="Symbol" pitchFamily="18" charset="2"/>
                </a:endParaRPr>
              </a:p>
              <a:p>
                <a:pPr>
                  <a:buNone/>
                </a:pPr>
                <a:r>
                  <a:rPr lang="en-US" altLang="ko-KR" dirty="0" smtClean="0">
                    <a:sym typeface="Symbol" pitchFamily="18" charset="2"/>
                  </a:rPr>
                  <a:t>	 </a:t>
                </a:r>
                <a:r>
                  <a:rPr lang="en-US" altLang="ko-KR" dirty="0" smtClean="0">
                    <a:solidFill>
                      <a:srgbClr val="0000FF"/>
                    </a:solidFill>
                    <a:sym typeface="Symbol" pitchFamily="18" charset="2"/>
                  </a:rPr>
                  <a:t>) </a:t>
                </a:r>
                <a:r>
                  <a:rPr lang="en-US" altLang="ko-KR" dirty="0" smtClean="0">
                    <a:sym typeface="Symbol" pitchFamily="18" charset="2"/>
                  </a:rPr>
                  <a:t>Suppose (9.16) has a feasible solution </a:t>
                </a:r>
                <a14:m>
                  <m:oMath xmlns:m="http://schemas.openxmlformats.org/officeDocument/2006/math">
                    <m:r>
                      <a:rPr lang="en-US" altLang="ko-KR" b="0" i="1" smtClean="0">
                        <a:latin typeface="Cambria Math"/>
                        <a:sym typeface="Symbol" pitchFamily="18" charset="2"/>
                      </a:rPr>
                      <m:t>𝑦</m:t>
                    </m:r>
                  </m:oMath>
                </a14:m>
                <a:r>
                  <a:rPr lang="en-US" altLang="ko-KR" dirty="0" smtClean="0">
                    <a:sym typeface="Symbol" pitchFamily="18" charset="2"/>
                  </a:rPr>
                  <a:t> with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𝑏</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𝑦</m:t>
                    </m:r>
                    <m:r>
                      <a:rPr lang="en-US" altLang="ko-KR" b="0" i="1" smtClean="0">
                        <a:latin typeface="Cambria Math"/>
                        <a:sym typeface="Symbol" pitchFamily="18" charset="2"/>
                      </a:rPr>
                      <m:t>&lt;0</m:t>
                    </m:r>
                  </m:oMath>
                </a14:m>
                <a:r>
                  <a:rPr lang="en-US" altLang="ko-KR" dirty="0" smtClean="0">
                    <a:sym typeface="Symbol" pitchFamily="18" charset="2"/>
                  </a:rPr>
                  <a:t>. Then </a:t>
                </a:r>
                <a14:m>
                  <m:oMath xmlns:m="http://schemas.openxmlformats.org/officeDocument/2006/math">
                    <m:r>
                      <a:rPr lang="ko-KR" altLang="en-US" i="1" smtClean="0">
                        <a:latin typeface="Cambria Math"/>
                        <a:sym typeface="Symbol" pitchFamily="18" charset="2"/>
                      </a:rPr>
                      <m:t>𝜆</m:t>
                    </m:r>
                    <m:r>
                      <a:rPr lang="en-US" altLang="ko-KR" b="0" i="1" smtClean="0">
                        <a:latin typeface="Cambria Math"/>
                        <a:sym typeface="Symbol" pitchFamily="18" charset="2"/>
                      </a:rPr>
                      <m:t>𝑦</m:t>
                    </m:r>
                  </m:oMath>
                </a14:m>
                <a:r>
                  <a:rPr lang="en-US" altLang="ko-KR" dirty="0" smtClean="0">
                    <a:sym typeface="Symbol" pitchFamily="18" charset="2"/>
                  </a:rPr>
                  <a:t> is feasible to (D) for all </a:t>
                </a:r>
                <a14:m>
                  <m:oMath xmlns:m="http://schemas.openxmlformats.org/officeDocument/2006/math">
                    <m:r>
                      <a:rPr lang="ko-KR" altLang="en-US" i="1">
                        <a:latin typeface="Cambria Math"/>
                        <a:sym typeface="Symbol" pitchFamily="18" charset="2"/>
                      </a:rPr>
                      <m:t>𝜆</m:t>
                    </m:r>
                    <m:r>
                      <a:rPr lang="en-US" altLang="ko-KR" b="0" i="1" smtClean="0">
                        <a:latin typeface="Cambria Math"/>
                        <a:sym typeface="Symbol" pitchFamily="18" charset="2"/>
                      </a:rPr>
                      <m:t>&gt;0</m:t>
                    </m:r>
                  </m:oMath>
                </a14:m>
                <a:r>
                  <a:rPr lang="en-US" altLang="ko-KR" dirty="0" smtClean="0">
                    <a:sym typeface="Symbol" pitchFamily="18" charset="2"/>
                  </a:rPr>
                  <a:t>. Then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𝑏</m:t>
                        </m:r>
                      </m:e>
                      <m:sup>
                        <m:r>
                          <a:rPr lang="en-US" altLang="ko-KR" b="0" i="1" smtClean="0">
                            <a:latin typeface="Cambria Math"/>
                            <a:sym typeface="Symbol" pitchFamily="18" charset="2"/>
                          </a:rPr>
                          <m:t>′</m:t>
                        </m:r>
                      </m:sup>
                    </m:sSup>
                    <m:d>
                      <m:dPr>
                        <m:ctrlPr>
                          <a:rPr lang="en-US" altLang="ko-KR" b="0" i="1" smtClean="0">
                            <a:latin typeface="Cambria Math" panose="02040503050406030204" pitchFamily="18" charset="0"/>
                            <a:sym typeface="Symbol" pitchFamily="18" charset="2"/>
                          </a:rPr>
                        </m:ctrlPr>
                      </m:dPr>
                      <m:e>
                        <m:r>
                          <a:rPr lang="ko-KR" altLang="en-US" i="1">
                            <a:latin typeface="Cambria Math"/>
                            <a:sym typeface="Symbol" pitchFamily="18" charset="2"/>
                          </a:rPr>
                          <m:t>𝜆</m:t>
                        </m:r>
                        <m:r>
                          <a:rPr lang="en-US" altLang="ko-KR" b="0" i="1" smtClean="0">
                            <a:latin typeface="Cambria Math"/>
                            <a:sym typeface="Symbol" pitchFamily="18" charset="2"/>
                          </a:rPr>
                          <m:t>𝑦</m:t>
                        </m:r>
                      </m:e>
                    </m:d>
                    <m:r>
                      <a:rPr lang="en-US" altLang="ko-KR" b="0" i="1" smtClean="0">
                        <a:latin typeface="Cambria Math"/>
                        <a:sym typeface="Symbol" pitchFamily="18" charset="2"/>
                      </a:rPr>
                      <m:t> </m:t>
                    </m:r>
                    <m:r>
                      <a:rPr lang="en-US" altLang="ko-KR" b="0" i="1" smtClean="0">
                        <a:latin typeface="Cambria Math"/>
                        <a:ea typeface="Cambria Math"/>
                        <a:sym typeface="Symbol" pitchFamily="18" charset="2"/>
                      </a:rPr>
                      <m:t>→ −∞</m:t>
                    </m:r>
                  </m:oMath>
                </a14:m>
                <a:r>
                  <a:rPr lang="en-US" altLang="ko-KR" dirty="0" smtClean="0">
                    <a:sym typeface="Symbol" pitchFamily="18" charset="2"/>
                  </a:rPr>
                  <a:t> as </a:t>
                </a:r>
                <a14:m>
                  <m:oMath xmlns:m="http://schemas.openxmlformats.org/officeDocument/2006/math">
                    <m:r>
                      <a:rPr lang="ko-KR" altLang="en-US" i="1">
                        <a:latin typeface="Cambria Math"/>
                        <a:sym typeface="Symbol" pitchFamily="18" charset="2"/>
                      </a:rPr>
                      <m:t>𝜆</m:t>
                    </m:r>
                    <m:r>
                      <a:rPr lang="ko-KR" altLang="en-US" i="1" smtClean="0">
                        <a:latin typeface="Cambria Math"/>
                        <a:sym typeface="Symbol" pitchFamily="18" charset="2"/>
                      </a:rPr>
                      <m:t>→∞</m:t>
                    </m:r>
                  </m:oMath>
                </a14:m>
                <a:r>
                  <a:rPr lang="en-US" altLang="ko-KR" dirty="0" smtClean="0">
                    <a:sym typeface="Symbol" pitchFamily="18" charset="2"/>
                  </a:rPr>
                  <a:t>,  hence (D) is unbounded.  Therefore (P) is infeasible, i.e. (9.13) is infeasible, from the possible primal-dual statuses.  </a:t>
                </a:r>
              </a:p>
              <a:p>
                <a:pPr>
                  <a:buFont typeface="Wingdings" pitchFamily="2" charset="2"/>
                  <a:buNone/>
                </a:pPr>
                <a:endParaRPr lang="ko-KR" altLang="en-US" dirty="0" smtClean="0"/>
              </a:p>
            </p:txBody>
          </p:sp>
        </mc:Choice>
        <mc:Fallback xmlns="">
          <p:sp>
            <p:nvSpPr>
              <p:cNvPr id="14339" name="내용 개체 틀 2"/>
              <p:cNvSpPr>
                <a:spLocks noGrp="1" noRot="1" noChangeAspect="1" noMove="1" noResize="1" noEditPoints="1" noAdjustHandles="1" noChangeArrowheads="1" noChangeShapeType="1" noTextEdit="1"/>
              </p:cNvSpPr>
              <p:nvPr>
                <p:ph idx="1"/>
              </p:nvPr>
            </p:nvSpPr>
            <p:spPr>
              <a:xfrm>
                <a:off x="433388" y="971550"/>
                <a:ext cx="8405812" cy="5751190"/>
              </a:xfrm>
              <a:blipFill rotWithShape="1">
                <a:blip r:embed="rId2"/>
                <a:stretch>
                  <a:fillRect l="-725" t="-636"/>
                </a:stretch>
              </a:blipFill>
            </p:spPr>
            <p:txBody>
              <a:bodyPr/>
              <a:lstStyle/>
              <a:p>
                <a:r>
                  <a:rPr lang="ko-KR" altLang="en-US">
                    <a:noFill/>
                  </a:rPr>
                  <a:t> </a:t>
                </a:r>
              </a:p>
            </p:txBody>
          </p:sp>
        </mc:Fallback>
      </mc:AlternateContent>
      <p:sp>
        <p:nvSpPr>
          <p:cNvPr id="4"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5" name="슬라이드 번호 개체 틀 4"/>
          <p:cNvSpPr>
            <a:spLocks noGrp="1"/>
          </p:cNvSpPr>
          <p:nvPr>
            <p:ph type="sldNum" sz="quarter" idx="12"/>
          </p:nvPr>
        </p:nvSpPr>
        <p:spPr/>
        <p:txBody>
          <a:bodyPr/>
          <a:lstStyle/>
          <a:p>
            <a:pPr>
              <a:defRPr/>
            </a:pPr>
            <a:fld id="{83E16EB1-9322-496C-BCBB-8228017F9ED4}" type="slidenum">
              <a:rPr lang="en-US" altLang="ko-KR" smtClean="0"/>
              <a:pPr>
                <a:defRPr/>
              </a:pPr>
              <a:t>13</a:t>
            </a:fld>
            <a:endParaRPr lang="en-US" altLang="ko-K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p:cNvSpPr>
            <a:spLocks noGrp="1"/>
          </p:cNvSpPr>
          <p:nvPr>
            <p:ph type="title"/>
          </p:nvPr>
        </p:nvSpPr>
        <p:spPr/>
        <p:txBody>
          <a:bodyPr/>
          <a:lstStyle/>
          <a:p>
            <a:endParaRPr lang="ko-KR" altLang="en-US" smtClean="0"/>
          </a:p>
        </p:txBody>
      </p:sp>
      <mc:AlternateContent xmlns:mc="http://schemas.openxmlformats.org/markup-compatibility/2006" xmlns:a14="http://schemas.microsoft.com/office/drawing/2010/main">
        <mc:Choice Requires="a14">
          <p:sp>
            <p:nvSpPr>
              <p:cNvPr id="15363" name="내용 개체 틀 2"/>
              <p:cNvSpPr>
                <a:spLocks noGrp="1"/>
              </p:cNvSpPr>
              <p:nvPr>
                <p:ph idx="1"/>
              </p:nvPr>
            </p:nvSpPr>
            <p:spPr>
              <a:xfrm>
                <a:off x="433388" y="971550"/>
                <a:ext cx="8405812" cy="1748043"/>
              </a:xfrm>
            </p:spPr>
            <p:txBody>
              <a:bodyPr/>
              <a:lstStyle/>
              <a:p>
                <a:pPr>
                  <a:buFont typeface="Wingdings" pitchFamily="2" charset="2"/>
                  <a:buNone/>
                </a:pPr>
                <a:r>
                  <a:rPr lang="en-US" altLang="ko-KR" dirty="0" smtClean="0"/>
                  <a:t>	(</a:t>
                </a:r>
                <a:r>
                  <a:rPr lang="en-US" altLang="ko-KR" dirty="0" err="1" smtClean="0"/>
                  <a:t>pf</a:t>
                </a:r>
                <a:r>
                  <a:rPr lang="en-US" altLang="ko-KR" dirty="0" smtClean="0"/>
                  <a:t> continued)</a:t>
                </a:r>
              </a:p>
              <a:p>
                <a:pPr>
                  <a:buFont typeface="Wingdings" pitchFamily="2" charset="2"/>
                  <a:buNone/>
                </a:pPr>
                <a:r>
                  <a:rPr lang="en-US" altLang="ko-KR" dirty="0" smtClean="0"/>
                  <a:t>	</a:t>
                </a:r>
                <a:r>
                  <a:rPr lang="en-US" altLang="ko-KR" dirty="0" smtClean="0">
                    <a:sym typeface="Symbol" pitchFamily="18" charset="2"/>
                  </a:rPr>
                  <a:t> </a:t>
                </a:r>
                <a:r>
                  <a:rPr lang="en-US" altLang="ko-KR" dirty="0" smtClean="0">
                    <a:solidFill>
                      <a:srgbClr val="0000FF"/>
                    </a:solidFill>
                    <a:sym typeface="Symbol" pitchFamily="18" charset="2"/>
                  </a:rPr>
                  <a:t>)</a:t>
                </a:r>
                <a:r>
                  <a:rPr lang="en-US" altLang="ko-KR" dirty="0" smtClean="0">
                    <a:sym typeface="Symbol" pitchFamily="18" charset="2"/>
                  </a:rPr>
                  <a:t> Suppose (9.13) is infeasible, i.e. (P) does not have a feasible solution.  Then (D) is either infeasible or unbounded.  But </a:t>
                </a:r>
                <a14:m>
                  <m:oMath xmlns:m="http://schemas.openxmlformats.org/officeDocument/2006/math">
                    <m:r>
                      <a:rPr lang="en-US" altLang="ko-KR" b="0" i="1" smtClean="0">
                        <a:latin typeface="Cambria Math"/>
                        <a:sym typeface="Symbol" pitchFamily="18" charset="2"/>
                      </a:rPr>
                      <m:t>𝑦</m:t>
                    </m:r>
                    <m:r>
                      <a:rPr lang="en-US" altLang="ko-KR" b="0" i="1" smtClean="0">
                        <a:latin typeface="Cambria Math"/>
                        <a:sym typeface="Symbol" pitchFamily="18" charset="2"/>
                      </a:rPr>
                      <m:t>=0</m:t>
                    </m:r>
                  </m:oMath>
                </a14:m>
                <a:r>
                  <a:rPr lang="en-US" altLang="ko-KR" dirty="0" smtClean="0">
                    <a:sym typeface="Symbol" pitchFamily="18" charset="2"/>
                  </a:rPr>
                  <a:t> is a feasible solution to (D), hence the only remaining possibility is (D) unbounded.  Then (9.16) has a feasible solution with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𝑏</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𝑦</m:t>
                    </m:r>
                    <m:r>
                      <a:rPr lang="en-US" altLang="ko-KR" b="0" i="1" smtClean="0">
                        <a:latin typeface="Cambria Math"/>
                        <a:sym typeface="Symbol" pitchFamily="18" charset="2"/>
                      </a:rPr>
                      <m:t>&lt;0</m:t>
                    </m:r>
                  </m:oMath>
                </a14:m>
                <a:r>
                  <a:rPr lang="en-US" altLang="ko-KR" dirty="0" smtClean="0">
                    <a:sym typeface="Symbol" pitchFamily="18" charset="2"/>
                  </a:rPr>
                  <a:t>.	</a:t>
                </a:r>
                <a:endParaRPr lang="ko-KR" altLang="en-US" dirty="0" smtClean="0"/>
              </a:p>
            </p:txBody>
          </p:sp>
        </mc:Choice>
        <mc:Fallback xmlns="">
          <p:sp>
            <p:nvSpPr>
              <p:cNvPr id="15363" name="내용 개체 틀 2"/>
              <p:cNvSpPr>
                <a:spLocks noGrp="1" noRot="1" noChangeAspect="1" noMove="1" noResize="1" noEditPoints="1" noAdjustHandles="1" noChangeArrowheads="1" noChangeShapeType="1" noTextEdit="1"/>
              </p:cNvSpPr>
              <p:nvPr>
                <p:ph idx="1"/>
              </p:nvPr>
            </p:nvSpPr>
            <p:spPr>
              <a:xfrm>
                <a:off x="433388" y="971550"/>
                <a:ext cx="8405812" cy="1748043"/>
              </a:xfrm>
              <a:blipFill rotWithShape="1">
                <a:blip r:embed="rId2"/>
                <a:stretch>
                  <a:fillRect t="-2091" b="-5226"/>
                </a:stretch>
              </a:blipFill>
            </p:spPr>
            <p:txBody>
              <a:bodyPr/>
              <a:lstStyle/>
              <a:p>
                <a:r>
                  <a:rPr lang="ko-KR" altLang="en-US">
                    <a:noFill/>
                  </a:rPr>
                  <a:t> </a:t>
                </a:r>
              </a:p>
            </p:txBody>
          </p:sp>
        </mc:Fallback>
      </mc:AlternateContent>
      <p:sp>
        <p:nvSpPr>
          <p:cNvPr id="4"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5" name="슬라이드 번호 개체 틀 4"/>
          <p:cNvSpPr>
            <a:spLocks noGrp="1"/>
          </p:cNvSpPr>
          <p:nvPr>
            <p:ph type="sldNum" sz="quarter" idx="12"/>
          </p:nvPr>
        </p:nvSpPr>
        <p:spPr/>
        <p:txBody>
          <a:bodyPr/>
          <a:lstStyle/>
          <a:p>
            <a:pPr>
              <a:defRPr/>
            </a:pPr>
            <a:fld id="{6BEC7720-A19D-4A2C-8983-B0ECAC2CB78F}" type="slidenum">
              <a:rPr lang="en-US" altLang="ko-KR" smtClean="0"/>
              <a:pPr>
                <a:defRPr/>
              </a:pPr>
              <a:t>14</a:t>
            </a:fld>
            <a:endParaRPr lang="en-US" altLang="ko-K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p:cNvSpPr>
            <a:spLocks noGrp="1"/>
          </p:cNvSpPr>
          <p:nvPr>
            <p:ph type="title"/>
          </p:nvPr>
        </p:nvSpPr>
        <p:spPr/>
        <p:txBody>
          <a:bodyPr/>
          <a:lstStyle/>
          <a:p>
            <a:endParaRPr lang="ko-KR" altLang="en-US" smtClean="0"/>
          </a:p>
        </p:txBody>
      </p:sp>
      <mc:AlternateContent xmlns:mc="http://schemas.openxmlformats.org/markup-compatibility/2006" xmlns:a14="http://schemas.microsoft.com/office/drawing/2010/main">
        <mc:Choice Requires="a14">
          <p:sp>
            <p:nvSpPr>
              <p:cNvPr id="16387" name="내용 개체 틀 2"/>
              <p:cNvSpPr>
                <a:spLocks noGrp="1"/>
              </p:cNvSpPr>
              <p:nvPr>
                <p:ph idx="1"/>
              </p:nvPr>
            </p:nvSpPr>
            <p:spPr>
              <a:xfrm>
                <a:off x="433388" y="971550"/>
                <a:ext cx="8405812" cy="4706866"/>
              </a:xfrm>
            </p:spPr>
            <p:txBody>
              <a:bodyPr/>
              <a:lstStyle/>
              <a:p>
                <a:pPr eaLnBrk="1" hangingPunct="1"/>
                <a:r>
                  <a:rPr lang="en-US" altLang="ko-KR" dirty="0" smtClean="0">
                    <a:solidFill>
                      <a:srgbClr val="0000FF"/>
                    </a:solidFill>
                  </a:rPr>
                  <a:t>Thm 9.3 </a:t>
                </a:r>
                <a:r>
                  <a:rPr lang="en-US" altLang="ko-KR" dirty="0" smtClean="0"/>
                  <a:t>:  If a system of </a:t>
                </a:r>
                <a14:m>
                  <m:oMath xmlns:m="http://schemas.openxmlformats.org/officeDocument/2006/math">
                    <m:r>
                      <a:rPr lang="en-US" altLang="ko-KR" b="0" i="1" smtClean="0">
                        <a:latin typeface="Cambria Math"/>
                      </a:rPr>
                      <m:t>𝑚</m:t>
                    </m:r>
                  </m:oMath>
                </a14:m>
                <a:r>
                  <a:rPr lang="en-US" altLang="ko-KR" dirty="0" smtClean="0"/>
                  <a:t> linear equations has a nonnegative solution, then it has a solution with at most </a:t>
                </a:r>
                <a14:m>
                  <m:oMath xmlns:m="http://schemas.openxmlformats.org/officeDocument/2006/math">
                    <m:r>
                      <a:rPr lang="en-US" altLang="ko-KR" b="0" i="1" smtClean="0">
                        <a:latin typeface="Cambria Math"/>
                      </a:rPr>
                      <m:t>𝑚</m:t>
                    </m:r>
                  </m:oMath>
                </a14:m>
                <a:r>
                  <a:rPr lang="en-US" altLang="ko-KR" dirty="0" smtClean="0"/>
                  <a:t> variables positive. </a:t>
                </a:r>
              </a:p>
              <a:p>
                <a:pPr eaLnBrk="1" hangingPunct="1">
                  <a:buFont typeface="Wingdings" pitchFamily="2" charset="2"/>
                  <a:buNone/>
                </a:pPr>
                <a:r>
                  <a:rPr lang="en-US" altLang="ko-KR" dirty="0" smtClean="0"/>
                  <a:t>	</a:t>
                </a:r>
                <a:r>
                  <a:rPr lang="en-US" altLang="ko-KR" dirty="0" smtClean="0">
                    <a:solidFill>
                      <a:srgbClr val="0000FF"/>
                    </a:solidFill>
                  </a:rPr>
                  <a:t>Pf)</a:t>
                </a:r>
                <a:r>
                  <a:rPr lang="en-US" altLang="ko-KR" dirty="0" smtClean="0"/>
                  <a:t>  If the system</a:t>
                </a:r>
              </a:p>
              <a:p>
                <a:pPr eaLnBrk="1" hangingPunct="1">
                  <a:buFont typeface="Wingdings" pitchFamily="2" charset="2"/>
                  <a:buNone/>
                </a:pP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𝑖</m:t>
                        </m:r>
                        <m:r>
                          <a:rPr lang="en-US" altLang="ko-KR" b="0" i="1" smtClean="0">
                            <a:latin typeface="Cambria Math"/>
                            <a:sym typeface="Symbol" pitchFamily="18" charset="2"/>
                          </a:rPr>
                          <m:t>=1, 2, …, </m:t>
                        </m:r>
                        <m:r>
                          <a:rPr lang="en-US" altLang="ko-KR" b="0" i="1" smtClean="0">
                            <a:latin typeface="Cambria Math"/>
                            <a:sym typeface="Symbol" pitchFamily="18" charset="2"/>
                          </a:rPr>
                          <m:t>𝑚</m:t>
                        </m:r>
                      </m:e>
                    </m:d>
                  </m:oMath>
                </a14:m>
                <a:r>
                  <a:rPr lang="en-US" altLang="ko-KR" dirty="0" smtClean="0">
                    <a:sym typeface="Symbol" pitchFamily="18" charset="2"/>
                  </a:rPr>
                  <a:t>		(9.19)</a:t>
                </a:r>
              </a:p>
              <a:p>
                <a:pPr eaLnBrk="1" hangingPunct="1">
                  <a:buFont typeface="Wingdings" pitchFamily="2" charset="2"/>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𝑗</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𝑗</m:t>
                        </m:r>
                        <m:r>
                          <a:rPr lang="en-US" altLang="ko-KR" b="0" i="1" smtClean="0">
                            <a:latin typeface="Cambria Math"/>
                            <a:sym typeface="Symbol" pitchFamily="18" charset="2"/>
                          </a:rPr>
                          <m:t>=1, 2, …,</m:t>
                        </m:r>
                        <m:r>
                          <a:rPr lang="en-US" altLang="ko-KR" b="0" i="1" smtClean="0">
                            <a:latin typeface="Cambria Math"/>
                            <a:sym typeface="Symbol" pitchFamily="18" charset="2"/>
                          </a:rPr>
                          <m:t>𝑛</m:t>
                        </m:r>
                      </m:e>
                    </m:d>
                  </m:oMath>
                </a14:m>
                <a:endParaRPr lang="en-US" altLang="ko-KR" dirty="0" smtClean="0"/>
              </a:p>
              <a:p>
                <a:pPr eaLnBrk="1" hangingPunct="1">
                  <a:buFont typeface="Wingdings" pitchFamily="2" charset="2"/>
                  <a:buNone/>
                </a:pPr>
                <a:r>
                  <a:rPr lang="en-US" altLang="ko-KR" dirty="0" smtClean="0"/>
                  <a:t>	has a solution, then, by Theorem 8.3, there is some set </a:t>
                </a:r>
                <a14:m>
                  <m:oMath xmlns:m="http://schemas.openxmlformats.org/officeDocument/2006/math">
                    <m:r>
                      <a:rPr lang="en-US" altLang="ko-KR" b="0" i="1" smtClean="0">
                        <a:latin typeface="Cambria Math"/>
                      </a:rPr>
                      <m:t>𝐼</m:t>
                    </m:r>
                  </m:oMath>
                </a14:m>
                <a:r>
                  <a:rPr lang="en-US" altLang="ko-KR" dirty="0" smtClean="0"/>
                  <a:t> of subscripts </a:t>
                </a:r>
                <a14:m>
                  <m:oMath xmlns:m="http://schemas.openxmlformats.org/officeDocument/2006/math">
                    <m:r>
                      <a:rPr lang="en-US" altLang="ko-KR" b="0" i="1" smtClean="0">
                        <a:latin typeface="Cambria Math"/>
                      </a:rPr>
                      <m:t>1, 2, …, </m:t>
                    </m:r>
                    <m:r>
                      <a:rPr lang="en-US" altLang="ko-KR" b="0" i="1" smtClean="0">
                        <a:latin typeface="Cambria Math"/>
                      </a:rPr>
                      <m:t>𝑚</m:t>
                    </m:r>
                  </m:oMath>
                </a14:m>
                <a:r>
                  <a:rPr lang="en-US" altLang="ko-KR" dirty="0" smtClean="0"/>
                  <a:t> such that (</a:t>
                </a:r>
                <a:r>
                  <a:rPr lang="en-US" altLang="ko-KR" dirty="0" err="1" smtClean="0"/>
                  <a:t>i</a:t>
                </a:r>
                <a:r>
                  <a:rPr lang="en-US" altLang="ko-KR" dirty="0" smtClean="0"/>
                  <a:t>) system (9.19) and</a:t>
                </a:r>
              </a:p>
              <a:p>
                <a:pPr eaLnBrk="1" hangingPunct="1">
                  <a:buFont typeface="Wingdings" pitchFamily="2" charset="2"/>
                  <a:buNone/>
                </a:pP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𝑗</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e>
                    </m:nary>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𝐼</m:t>
                        </m:r>
                      </m:e>
                    </m:d>
                  </m:oMath>
                </a14:m>
                <a:r>
                  <a:rPr lang="en-US" altLang="ko-KR" dirty="0" smtClean="0">
                    <a:sym typeface="Symbol" pitchFamily="18" charset="2"/>
                  </a:rPr>
                  <a:t>			(9.20)</a:t>
                </a:r>
              </a:p>
              <a:p>
                <a:pPr eaLnBrk="1" hangingPunct="1">
                  <a:buFont typeface="Wingdings" pitchFamily="2" charset="2"/>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𝑗</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𝑗</m:t>
                        </m:r>
                        <m:r>
                          <a:rPr lang="en-US" altLang="ko-KR" b="0" i="1" smtClean="0">
                            <a:latin typeface="Cambria Math"/>
                            <a:sym typeface="Symbol" pitchFamily="18" charset="2"/>
                          </a:rPr>
                          <m:t>=1, 2, …,</m:t>
                        </m:r>
                        <m:r>
                          <a:rPr lang="en-US" altLang="ko-KR" b="0" i="1" smtClean="0">
                            <a:latin typeface="Cambria Math"/>
                            <a:sym typeface="Symbol" pitchFamily="18" charset="2"/>
                          </a:rPr>
                          <m:t>𝑛</m:t>
                        </m:r>
                      </m:e>
                    </m:d>
                  </m:oMath>
                </a14:m>
                <a:endParaRPr lang="en-US" altLang="ko-KR" dirty="0" smtClean="0"/>
              </a:p>
              <a:p>
                <a:pPr eaLnBrk="1" hangingPunct="1">
                  <a:buFont typeface="Wingdings" pitchFamily="2" charset="2"/>
                  <a:buNone/>
                </a:pPr>
                <a:r>
                  <a:rPr lang="en-US" altLang="ko-KR" dirty="0" smtClean="0"/>
                  <a:t> 	have precisely the same set of solutions and</a:t>
                </a:r>
              </a:p>
              <a:p>
                <a:pPr eaLnBrk="1" hangingPunct="1">
                  <a:buFont typeface="Wingdings" pitchFamily="2" charset="2"/>
                  <a:buNone/>
                </a:pPr>
                <a:r>
                  <a:rPr lang="en-US" altLang="ko-KR" dirty="0" smtClean="0"/>
                  <a:t>	(ii) system (9.20) has a basic feasible solution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1</m:t>
                        </m:r>
                      </m:sub>
                      <m:sup>
                        <m:r>
                          <a:rPr lang="en-US" altLang="ko-KR" b="0" i="1" smtClean="0">
                            <a:latin typeface="Cambria Math"/>
                          </a:rPr>
                          <m:t>∗</m:t>
                        </m:r>
                      </m:sup>
                    </m:sSubSup>
                    <m:r>
                      <a:rPr lang="en-US" altLang="ko-KR" b="0" i="1" smtClean="0">
                        <a:latin typeface="Cambria Math"/>
                      </a:rPr>
                      <m:t>, </m:t>
                    </m:r>
                    <m:sSubSup>
                      <m:sSubSupPr>
                        <m:ctrlPr>
                          <a:rPr lang="en-US" altLang="ko-KR" b="0"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2</m:t>
                        </m:r>
                      </m:sub>
                      <m:sup>
                        <m:r>
                          <a:rPr lang="en-US" altLang="ko-KR" b="0" i="1" smtClean="0">
                            <a:latin typeface="Cambria Math"/>
                          </a:rPr>
                          <m:t>∗</m:t>
                        </m:r>
                      </m:sup>
                    </m:sSubSup>
                    <m:r>
                      <a:rPr lang="en-US" altLang="ko-KR" b="0" i="1" smtClean="0">
                        <a:latin typeface="Cambria Math"/>
                      </a:rPr>
                      <m:t>, …, </m:t>
                    </m:r>
                    <m:sSubSup>
                      <m:sSubSupPr>
                        <m:ctrlPr>
                          <a:rPr lang="en-US" altLang="ko-KR" b="0"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𝑛</m:t>
                        </m:r>
                      </m:sub>
                      <m:sup>
                        <m:r>
                          <a:rPr lang="en-US" altLang="ko-KR" b="0" i="1" smtClean="0">
                            <a:latin typeface="Cambria Math"/>
                          </a:rPr>
                          <m:t>∗</m:t>
                        </m:r>
                      </m:sup>
                    </m:sSubSup>
                  </m:oMath>
                </a14:m>
                <a:r>
                  <a:rPr lang="en-US" altLang="ko-KR" dirty="0" smtClean="0"/>
                  <a:t>.  Now at most </a:t>
                </a:r>
                <a14:m>
                  <m:oMath xmlns:m="http://schemas.openxmlformats.org/officeDocument/2006/math">
                    <m:d>
                      <m:dPr>
                        <m:begChr m:val="|"/>
                        <m:endChr m:val="|"/>
                        <m:ctrlPr>
                          <a:rPr lang="en-US" altLang="ko-KR" i="1" smtClean="0">
                            <a:latin typeface="Cambria Math" panose="02040503050406030204" pitchFamily="18" charset="0"/>
                          </a:rPr>
                        </m:ctrlPr>
                      </m:dPr>
                      <m:e>
                        <m:r>
                          <a:rPr lang="en-US" altLang="ko-KR" b="0" i="1" smtClean="0">
                            <a:latin typeface="Cambria Math"/>
                          </a:rPr>
                          <m:t>𝐼</m:t>
                        </m:r>
                      </m:e>
                    </m:d>
                  </m:oMath>
                </a14:m>
                <a:r>
                  <a:rPr lang="en-US" altLang="ko-KR" dirty="0" smtClean="0"/>
                  <a:t> variables are positive at a </a:t>
                </a:r>
                <a:r>
                  <a:rPr lang="en-US" altLang="ko-KR" dirty="0" err="1" smtClean="0"/>
                  <a:t>b.f.s</a:t>
                </a:r>
                <a:r>
                  <a:rPr lang="en-US" altLang="ko-KR" dirty="0" smtClean="0"/>
                  <a:t>.    </a:t>
                </a:r>
                <a:endParaRPr lang="ko-KR" altLang="en-US" dirty="0" smtClean="0"/>
              </a:p>
            </p:txBody>
          </p:sp>
        </mc:Choice>
        <mc:Fallback xmlns="">
          <p:sp>
            <p:nvSpPr>
              <p:cNvPr id="16387" name="내용 개체 틀 2"/>
              <p:cNvSpPr>
                <a:spLocks noGrp="1" noRot="1" noChangeAspect="1" noMove="1" noResize="1" noEditPoints="1" noAdjustHandles="1" noChangeArrowheads="1" noChangeShapeType="1" noTextEdit="1"/>
              </p:cNvSpPr>
              <p:nvPr>
                <p:ph idx="1"/>
              </p:nvPr>
            </p:nvSpPr>
            <p:spPr>
              <a:xfrm>
                <a:off x="433388" y="971550"/>
                <a:ext cx="8405812" cy="4706866"/>
              </a:xfrm>
              <a:blipFill rotWithShape="1">
                <a:blip r:embed="rId2"/>
                <a:stretch>
                  <a:fillRect l="-580" t="-777"/>
                </a:stretch>
              </a:blipFill>
            </p:spPr>
            <p:txBody>
              <a:bodyPr/>
              <a:lstStyle/>
              <a:p>
                <a:r>
                  <a:rPr lang="ko-KR" altLang="en-US">
                    <a:noFill/>
                  </a:rPr>
                  <a:t> </a:t>
                </a:r>
              </a:p>
            </p:txBody>
          </p:sp>
        </mc:Fallback>
      </mc:AlternateContent>
      <p:sp>
        <p:nvSpPr>
          <p:cNvPr id="4"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5" name="슬라이드 번호 개체 틀 4"/>
          <p:cNvSpPr>
            <a:spLocks noGrp="1"/>
          </p:cNvSpPr>
          <p:nvPr>
            <p:ph type="sldNum" sz="quarter" idx="12"/>
          </p:nvPr>
        </p:nvSpPr>
        <p:spPr/>
        <p:txBody>
          <a:bodyPr/>
          <a:lstStyle/>
          <a:p>
            <a:pPr>
              <a:defRPr/>
            </a:pPr>
            <a:fld id="{E4DD882E-7A19-414C-A8E2-36300E544751}" type="slidenum">
              <a:rPr lang="en-US" altLang="ko-KR" smtClean="0"/>
              <a:pPr>
                <a:defRPr/>
              </a:pPr>
              <a:t>15</a:t>
            </a:fld>
            <a:endParaRPr lang="en-US" altLang="ko-K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제목 1"/>
          <p:cNvSpPr>
            <a:spLocks noGrp="1"/>
          </p:cNvSpPr>
          <p:nvPr>
            <p:ph type="title"/>
          </p:nvPr>
        </p:nvSpPr>
        <p:spPr/>
        <p:txBody>
          <a:bodyPr/>
          <a:lstStyle/>
          <a:p>
            <a:endParaRPr lang="ko-KR" altLang="en-US" smtClean="0"/>
          </a:p>
        </p:txBody>
      </p:sp>
      <mc:AlternateContent xmlns:mc="http://schemas.openxmlformats.org/markup-compatibility/2006" xmlns:a14="http://schemas.microsoft.com/office/drawing/2010/main">
        <mc:Choice Requires="a14">
          <p:sp>
            <p:nvSpPr>
              <p:cNvPr id="17411" name="내용 개체 틀 2"/>
              <p:cNvSpPr>
                <a:spLocks noGrp="1"/>
              </p:cNvSpPr>
              <p:nvPr>
                <p:ph idx="1"/>
              </p:nvPr>
            </p:nvSpPr>
            <p:spPr>
              <a:xfrm>
                <a:off x="433388" y="764704"/>
                <a:ext cx="8405812" cy="5531899"/>
              </a:xfrm>
            </p:spPr>
            <p:txBody>
              <a:bodyPr/>
              <a:lstStyle/>
              <a:p>
                <a:pPr>
                  <a:defRPr/>
                </a:pPr>
                <a:r>
                  <a:rPr lang="en-US" altLang="ko-KR" dirty="0" smtClean="0"/>
                  <a:t>Note that if </a:t>
                </a:r>
                <a14:m>
                  <m:oMath xmlns:m="http://schemas.openxmlformats.org/officeDocument/2006/math">
                    <m:r>
                      <a:rPr lang="en-US" altLang="ko-KR" b="0" i="1" smtClean="0">
                        <a:latin typeface="Cambria Math"/>
                      </a:rPr>
                      <m:t>𝑏</m:t>
                    </m:r>
                  </m:oMath>
                </a14:m>
                <a:r>
                  <a:rPr lang="en-US" altLang="ko-KR" dirty="0" smtClean="0"/>
                  <a:t> is considered as a vector in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𝑅</m:t>
                        </m:r>
                      </m:e>
                      <m:sup>
                        <m:r>
                          <a:rPr lang="en-US" altLang="ko-KR" b="0" i="1" smtClean="0">
                            <a:latin typeface="Cambria Math"/>
                          </a:rPr>
                          <m:t>𝑚</m:t>
                        </m:r>
                      </m:sup>
                    </m:sSup>
                  </m:oMath>
                </a14:m>
                <a:r>
                  <a:rPr lang="en-US" altLang="ko-KR" dirty="0" smtClean="0"/>
                  <a:t>, (9.19) means </a:t>
                </a:r>
                <a14:m>
                  <m:oMath xmlns:m="http://schemas.openxmlformats.org/officeDocument/2006/math">
                    <m:r>
                      <a:rPr lang="en-US" altLang="ko-KR" b="0" i="1" smtClean="0">
                        <a:latin typeface="Cambria Math"/>
                      </a:rPr>
                      <m:t>𝑏</m:t>
                    </m:r>
                  </m:oMath>
                </a14:m>
                <a:r>
                  <a:rPr lang="en-US" altLang="ko-KR" dirty="0" smtClean="0"/>
                  <a:t> can be expressed as a nonnegative linear combination of columns of coefficient matrix </a:t>
                </a:r>
                <a14:m>
                  <m:oMath xmlns:m="http://schemas.openxmlformats.org/officeDocument/2006/math">
                    <m:r>
                      <a:rPr lang="en-US" altLang="ko-KR" b="0" i="1" smtClean="0">
                        <a:latin typeface="Cambria Math"/>
                      </a:rPr>
                      <m:t>𝐴</m:t>
                    </m:r>
                  </m:oMath>
                </a14:m>
                <a:r>
                  <a:rPr lang="en-US" altLang="ko-KR" dirty="0" smtClean="0"/>
                  <a:t> (</a:t>
                </a:r>
                <a14:m>
                  <m:oMath xmlns:m="http://schemas.openxmlformats.org/officeDocument/2006/math">
                    <m:r>
                      <a:rPr lang="en-US" altLang="ko-KR" b="0" i="1" dirty="0" smtClean="0">
                        <a:latin typeface="Cambria Math"/>
                      </a:rPr>
                      <m:t>𝑏</m:t>
                    </m:r>
                  </m:oMath>
                </a14:m>
                <a:r>
                  <a:rPr lang="en-US" altLang="ko-KR" dirty="0" smtClean="0"/>
                  <a:t> is in a cone generated by the columns of </a:t>
                </a:r>
                <a14:m>
                  <m:oMath xmlns:m="http://schemas.openxmlformats.org/officeDocument/2006/math">
                    <m:r>
                      <a:rPr lang="en-US" altLang="ko-KR" b="0" i="1" smtClean="0">
                        <a:latin typeface="Cambria Math"/>
                      </a:rPr>
                      <m:t>𝐴</m:t>
                    </m:r>
                  </m:oMath>
                </a14:m>
                <a:r>
                  <a:rPr lang="en-US" altLang="ko-KR" dirty="0" smtClean="0"/>
                  <a:t>).</a:t>
                </a:r>
              </a:p>
              <a:p>
                <a:pPr>
                  <a:defRPr/>
                </a:pPr>
                <a:r>
                  <a:rPr lang="en-US" altLang="ko-KR" dirty="0" smtClean="0">
                    <a:solidFill>
                      <a:srgbClr val="0000FF"/>
                    </a:solidFill>
                  </a:rPr>
                  <a:t>(</a:t>
                </a:r>
                <a:r>
                  <a:rPr lang="en-US" altLang="ko-KR" dirty="0" err="1" smtClean="0">
                    <a:solidFill>
                      <a:srgbClr val="0000FF"/>
                    </a:solidFill>
                  </a:rPr>
                  <a:t>Caratheodory’s</a:t>
                </a:r>
                <a:r>
                  <a:rPr lang="en-US" altLang="ko-KR" dirty="0" smtClean="0">
                    <a:solidFill>
                      <a:srgbClr val="0000FF"/>
                    </a:solidFill>
                  </a:rPr>
                  <a:t> theorem)</a:t>
                </a:r>
                <a:r>
                  <a:rPr lang="en-US" altLang="ko-KR" dirty="0" smtClean="0"/>
                  <a:t>:  Let </a:t>
                </a:r>
                <a14:m>
                  <m:oMath xmlns:m="http://schemas.openxmlformats.org/officeDocument/2006/math">
                    <m:r>
                      <a:rPr lang="en-US" altLang="ko-KR" b="0" i="1" smtClean="0">
                        <a:latin typeface="Cambria Math" panose="02040503050406030204" pitchFamily="18" charset="0"/>
                      </a:rPr>
                      <m:t>𝑆</m:t>
                    </m:r>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𝐴</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𝐴</m:t>
                        </m:r>
                      </m:e>
                      <m:sub>
                        <m:r>
                          <a:rPr lang="en-US" altLang="ko-KR" b="0" i="1" smtClean="0">
                            <a:latin typeface="Cambria Math" panose="02040503050406030204" pitchFamily="18" charset="0"/>
                          </a:rPr>
                          <m:t>𝑛</m:t>
                        </m:r>
                      </m:sub>
                    </m:sSub>
                    <m:r>
                      <a:rPr lang="en-US" altLang="ko-KR" b="0" i="1" smtClean="0">
                        <a:latin typeface="Cambria Math" panose="02040503050406030204" pitchFamily="18" charset="0"/>
                      </a:rPr>
                      <m:t>}</m:t>
                    </m:r>
                  </m:oMath>
                </a14:m>
                <a:r>
                  <a:rPr lang="en-US" altLang="ko-KR" dirty="0" smtClean="0"/>
                  <a:t> be a set of vectors in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𝑅</m:t>
                        </m:r>
                      </m:e>
                      <m:sup>
                        <m:r>
                          <a:rPr lang="en-US" altLang="ko-KR" b="0" i="1" smtClean="0">
                            <a:latin typeface="Cambria Math" panose="02040503050406030204" pitchFamily="18" charset="0"/>
                          </a:rPr>
                          <m:t>𝑚</m:t>
                        </m:r>
                      </m:sup>
                    </m:sSup>
                  </m:oMath>
                </a14:m>
                <a:r>
                  <a:rPr lang="en-US" altLang="ko-KR" dirty="0" smtClean="0"/>
                  <a:t>. If </a:t>
                </a:r>
                <a:r>
                  <a:rPr lang="en-US" altLang="ko-KR" dirty="0"/>
                  <a:t>a vector </a:t>
                </a:r>
                <a14:m>
                  <m:oMath xmlns:m="http://schemas.openxmlformats.org/officeDocument/2006/math">
                    <m:r>
                      <a:rPr lang="en-US" altLang="ko-KR" i="1">
                        <a:latin typeface="Cambria Math"/>
                      </a:rPr>
                      <m:t>𝑏</m:t>
                    </m:r>
                    <m:r>
                      <a:rPr lang="en-US" altLang="ko-KR" i="1">
                        <a:latin typeface="Cambria Math"/>
                        <a:ea typeface="Cambria Math"/>
                      </a:rPr>
                      <m:t>∈</m:t>
                    </m:r>
                    <m:sSup>
                      <m:sSupPr>
                        <m:ctrlPr>
                          <a:rPr lang="en-US" altLang="ko-KR" i="1">
                            <a:latin typeface="Cambria Math" panose="02040503050406030204" pitchFamily="18" charset="0"/>
                            <a:ea typeface="Cambria Math"/>
                          </a:rPr>
                        </m:ctrlPr>
                      </m:sSupPr>
                      <m:e>
                        <m:r>
                          <a:rPr lang="en-US" altLang="ko-KR" i="1">
                            <a:latin typeface="Cambria Math"/>
                            <a:ea typeface="Cambria Math"/>
                          </a:rPr>
                          <m:t>𝑅</m:t>
                        </m:r>
                      </m:e>
                      <m:sup>
                        <m:r>
                          <a:rPr lang="en-US" altLang="ko-KR" i="1">
                            <a:latin typeface="Cambria Math"/>
                            <a:ea typeface="Cambria Math"/>
                          </a:rPr>
                          <m:t>𝑚</m:t>
                        </m:r>
                      </m:sup>
                    </m:sSup>
                  </m:oMath>
                </a14:m>
                <a:r>
                  <a:rPr lang="en-US" altLang="ko-KR" dirty="0"/>
                  <a:t> is in the convex hull of </a:t>
                </a:r>
                <a:r>
                  <a:rPr lang="en-US" altLang="ko-KR" dirty="0" smtClean="0"/>
                  <a:t>the </a:t>
                </a:r>
                <a:r>
                  <a:rPr lang="en-US" altLang="ko-KR" dirty="0"/>
                  <a:t>set </a:t>
                </a:r>
                <a14:m>
                  <m:oMath xmlns:m="http://schemas.openxmlformats.org/officeDocument/2006/math">
                    <m:r>
                      <a:rPr lang="en-US" altLang="ko-KR" i="1">
                        <a:latin typeface="Cambria Math"/>
                      </a:rPr>
                      <m:t>𝑆</m:t>
                    </m:r>
                  </m:oMath>
                </a14:m>
                <a:r>
                  <a:rPr lang="en-US" altLang="ko-KR" dirty="0"/>
                  <a:t>, then </a:t>
                </a:r>
                <a14:m>
                  <m:oMath xmlns:m="http://schemas.openxmlformats.org/officeDocument/2006/math">
                    <m:r>
                      <a:rPr lang="en-US" altLang="ko-KR" i="1">
                        <a:latin typeface="Cambria Math"/>
                      </a:rPr>
                      <m:t>𝑏</m:t>
                    </m:r>
                  </m:oMath>
                </a14:m>
                <a:r>
                  <a:rPr lang="en-US" altLang="ko-KR" dirty="0"/>
                  <a:t> can be expressed as a convex combination of at most </a:t>
                </a:r>
                <a14:m>
                  <m:oMath xmlns:m="http://schemas.openxmlformats.org/officeDocument/2006/math">
                    <m:r>
                      <a:rPr lang="en-US" altLang="ko-KR" i="1">
                        <a:latin typeface="Cambria Math"/>
                      </a:rPr>
                      <m:t>𝑚</m:t>
                    </m:r>
                    <m:r>
                      <a:rPr lang="en-US" altLang="ko-KR" i="1">
                        <a:latin typeface="Cambria Math"/>
                      </a:rPr>
                      <m:t>+1</m:t>
                    </m:r>
                  </m:oMath>
                </a14:m>
                <a:r>
                  <a:rPr lang="en-US" altLang="ko-KR" dirty="0"/>
                  <a:t> points of </a:t>
                </a:r>
                <a14:m>
                  <m:oMath xmlns:m="http://schemas.openxmlformats.org/officeDocument/2006/math">
                    <m:r>
                      <a:rPr lang="en-US" altLang="ko-KR" i="1">
                        <a:latin typeface="Cambria Math"/>
                      </a:rPr>
                      <m:t>𝑆</m:t>
                    </m:r>
                  </m:oMath>
                </a14:m>
                <a:r>
                  <a:rPr lang="en-US" altLang="ko-KR" dirty="0"/>
                  <a:t>.</a:t>
                </a:r>
              </a:p>
              <a:p>
                <a:pPr eaLnBrk="1" hangingPunct="1">
                  <a:defRPr/>
                </a:pPr>
                <a:r>
                  <a:rPr lang="en-US" altLang="ko-KR" dirty="0" smtClean="0"/>
                  <a:t>Theorem </a:t>
                </a:r>
                <a:r>
                  <a:rPr lang="en-US" altLang="ko-KR" dirty="0"/>
                  <a:t>9.3 can be used to </a:t>
                </a:r>
                <a:r>
                  <a:rPr lang="en-US" altLang="ko-KR" dirty="0" smtClean="0"/>
                  <a:t>prove the </a:t>
                </a:r>
                <a:r>
                  <a:rPr lang="en-US" altLang="ko-KR" dirty="0" err="1" smtClean="0"/>
                  <a:t>Caratheodory’s</a:t>
                </a:r>
                <a:r>
                  <a:rPr lang="en-US" altLang="ko-KR" dirty="0" smtClean="0"/>
                  <a:t> theorem.</a:t>
                </a:r>
                <a:endParaRPr lang="en-US" altLang="ko-KR" dirty="0"/>
              </a:p>
              <a:p>
                <a:pPr eaLnBrk="1" hangingPunct="1">
                  <a:buNone/>
                  <a:defRPr/>
                </a:pPr>
                <a:r>
                  <a:rPr lang="en-US" altLang="ko-KR" dirty="0"/>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𝑗</m:t>
                        </m:r>
                        <m:r>
                          <a:rPr lang="en-US" altLang="ko-KR" i="1">
                            <a:latin typeface="Cambria Math"/>
                          </a:rPr>
                          <m:t>=1</m:t>
                        </m:r>
                      </m:sub>
                      <m:sup>
                        <m:r>
                          <a:rPr lang="en-US" altLang="ko-KR" i="1">
                            <a:latin typeface="Cambria Math"/>
                          </a:rPr>
                          <m:t>𝑛</m:t>
                        </m:r>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𝑗</m:t>
                            </m:r>
                          </m:sub>
                        </m:sSub>
                      </m:e>
                    </m:nary>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𝑖</m:t>
                        </m:r>
                      </m:sub>
                    </m:sSub>
                  </m:oMath>
                </a14:m>
                <a:r>
                  <a:rPr lang="en-US" altLang="ko-KR" dirty="0">
                    <a:sym typeface="Symbol" pitchFamily="18" charset="2"/>
                  </a:rPr>
                  <a:t> 	  </a:t>
                </a:r>
                <a14:m>
                  <m:oMath xmlns:m="http://schemas.openxmlformats.org/officeDocument/2006/math">
                    <m:d>
                      <m:dPr>
                        <m:ctrlPr>
                          <a:rPr lang="en-US" altLang="ko-KR" i="1">
                            <a:latin typeface="Cambria Math" panose="02040503050406030204" pitchFamily="18" charset="0"/>
                            <a:sym typeface="Symbol" pitchFamily="18" charset="2"/>
                          </a:rPr>
                        </m:ctrlPr>
                      </m:dPr>
                      <m:e>
                        <m:r>
                          <a:rPr lang="en-US" altLang="ko-KR" i="1">
                            <a:latin typeface="Cambria Math"/>
                            <a:sym typeface="Symbol" pitchFamily="18" charset="2"/>
                          </a:rPr>
                          <m:t>𝑖</m:t>
                        </m:r>
                        <m:r>
                          <a:rPr lang="en-US" altLang="ko-KR" i="1">
                            <a:latin typeface="Cambria Math"/>
                            <a:sym typeface="Symbol" pitchFamily="18" charset="2"/>
                          </a:rPr>
                          <m:t>=1, 2, …,</m:t>
                        </m:r>
                        <m:r>
                          <a:rPr lang="en-US" altLang="ko-KR" i="1">
                            <a:latin typeface="Cambria Math"/>
                            <a:sym typeface="Symbol" pitchFamily="18" charset="2"/>
                          </a:rPr>
                          <m:t>𝑚</m:t>
                        </m:r>
                      </m:e>
                    </m:d>
                  </m:oMath>
                </a14:m>
                <a:r>
                  <a:rPr lang="en-US" altLang="ko-KR" dirty="0">
                    <a:sym typeface="Symbol" pitchFamily="18" charset="2"/>
                  </a:rPr>
                  <a:t>		(9.19)     </a:t>
                </a:r>
                <a14:m>
                  <m:oMath xmlns:m="http://schemas.openxmlformats.org/officeDocument/2006/math">
                    <m:r>
                      <a:rPr lang="en-US" altLang="ko-KR" i="1">
                        <a:latin typeface="Cambria Math"/>
                        <a:sym typeface="Symbol" pitchFamily="18" charset="2"/>
                      </a:rPr>
                      <m:t>(</m:t>
                    </m:r>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panose="02040503050406030204" pitchFamily="18" charset="0"/>
                            <a:sym typeface="Symbol" pitchFamily="18" charset="2"/>
                          </a:rPr>
                          <m:t>𝑗</m:t>
                        </m:r>
                        <m:r>
                          <a:rPr lang="en-US" altLang="ko-KR" b="0" i="1" smtClean="0">
                            <a:latin typeface="Cambria Math" panose="02040503050406030204" pitchFamily="18" charset="0"/>
                            <a:sym typeface="Symbol" pitchFamily="18" charset="2"/>
                          </a:rPr>
                          <m:t>=1</m:t>
                        </m:r>
                      </m:sub>
                      <m:sup>
                        <m:r>
                          <a:rPr lang="en-US" altLang="ko-KR" b="0" i="1" smtClean="0">
                            <a:latin typeface="Cambria Math" panose="02040503050406030204" pitchFamily="18" charset="0"/>
                            <a:sym typeface="Symbol" pitchFamily="18" charset="2"/>
                          </a:rPr>
                          <m:t>𝑛</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panose="02040503050406030204" pitchFamily="18" charset="0"/>
                                <a:sym typeface="Symbol" pitchFamily="18" charset="2"/>
                              </a:rPr>
                              <m:t>𝐴</m:t>
                            </m:r>
                          </m:e>
                          <m:sub>
                            <m:r>
                              <a:rPr lang="en-US" altLang="ko-KR" b="0" i="1" smtClean="0">
                                <a:latin typeface="Cambria Math" panose="02040503050406030204" pitchFamily="18" charset="0"/>
                                <a:sym typeface="Symbol" pitchFamily="18" charset="2"/>
                              </a:rPr>
                              <m:t>𝑗</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panose="02040503050406030204" pitchFamily="18" charset="0"/>
                                <a:sym typeface="Symbol" pitchFamily="18" charset="2"/>
                              </a:rPr>
                              <m:t>𝑥</m:t>
                            </m:r>
                          </m:e>
                          <m:sub>
                            <m:r>
                              <a:rPr lang="en-US" altLang="ko-KR" b="0" i="1" smtClean="0">
                                <a:latin typeface="Cambria Math" panose="02040503050406030204" pitchFamily="18" charset="0"/>
                                <a:sym typeface="Symbol" pitchFamily="18" charset="2"/>
                              </a:rPr>
                              <m:t>𝑗</m:t>
                            </m:r>
                          </m:sub>
                        </m:sSub>
                      </m:e>
                    </m:nary>
                    <m:r>
                      <a:rPr lang="en-US" altLang="ko-KR" b="0" i="1" smtClean="0">
                        <a:latin typeface="Cambria Math" panose="02040503050406030204" pitchFamily="18" charset="0"/>
                        <a:sym typeface="Symbol" pitchFamily="18" charset="2"/>
                      </a:rPr>
                      <m:t>=</m:t>
                    </m:r>
                    <m:r>
                      <a:rPr lang="en-US" altLang="ko-KR" b="0" i="1" smtClean="0">
                        <a:latin typeface="Cambria Math" panose="02040503050406030204" pitchFamily="18" charset="0"/>
                        <a:sym typeface="Symbol" pitchFamily="18" charset="2"/>
                      </a:rPr>
                      <m:t>𝑏</m:t>
                    </m:r>
                    <m:r>
                      <a:rPr lang="en-US" altLang="ko-KR" b="0" i="1" smtClean="0">
                        <a:latin typeface="Cambria Math" panose="02040503050406030204" pitchFamily="18" charset="0"/>
                        <a:sym typeface="Symbol" pitchFamily="18" charset="2"/>
                      </a:rPr>
                      <m:t>)</m:t>
                    </m:r>
                  </m:oMath>
                </a14:m>
                <a:endParaRPr lang="en-US" altLang="ko-KR" dirty="0">
                  <a:sym typeface="Symbol" pitchFamily="18" charset="2"/>
                </a:endParaRPr>
              </a:p>
              <a:p>
                <a:pPr eaLnBrk="1" hangingPunct="1">
                  <a:buNone/>
                  <a:defRPr/>
                </a:pPr>
                <a:r>
                  <a:rPr lang="en-US" altLang="ko-KR" dirty="0">
                    <a:sym typeface="Symbol" pitchFamily="18" charset="2"/>
                  </a:rPr>
                  <a:t>		    </a:t>
                </a:r>
                <a14:m>
                  <m:oMath xmlns:m="http://schemas.openxmlformats.org/officeDocument/2006/math">
                    <m:nary>
                      <m:naryPr>
                        <m:chr m:val="∑"/>
                        <m:limLoc m:val="subSup"/>
                        <m:ctrlPr>
                          <a:rPr lang="en-US" altLang="ko-KR" i="1">
                            <a:latin typeface="Cambria Math" panose="02040503050406030204" pitchFamily="18" charset="0"/>
                            <a:sym typeface="Symbol" pitchFamily="18" charset="2"/>
                          </a:rPr>
                        </m:ctrlPr>
                      </m:naryPr>
                      <m:sub>
                        <m:r>
                          <m:rPr>
                            <m:brk m:alnAt="25"/>
                          </m:rPr>
                          <a:rPr lang="en-US" altLang="ko-KR" i="1">
                            <a:latin typeface="Cambria Math"/>
                            <a:sym typeface="Symbol" pitchFamily="18" charset="2"/>
                          </a:rPr>
                          <m:t>𝑗</m:t>
                        </m:r>
                        <m:r>
                          <a:rPr lang="en-US" altLang="ko-KR" i="1">
                            <a:latin typeface="Cambria Math"/>
                            <a:sym typeface="Symbol" pitchFamily="18" charset="2"/>
                          </a:rPr>
                          <m:t>=1</m:t>
                        </m:r>
                      </m:sub>
                      <m:sup>
                        <m:r>
                          <a:rPr lang="en-US" altLang="ko-KR" i="1">
                            <a:latin typeface="Cambria Math"/>
                            <a:sym typeface="Symbol" pitchFamily="18" charset="2"/>
                          </a:rPr>
                          <m:t>𝑛</m:t>
                        </m:r>
                      </m:sup>
                      <m:e>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𝑥</m:t>
                            </m:r>
                          </m:e>
                          <m:sub>
                            <m:r>
                              <a:rPr lang="en-US" altLang="ko-KR" i="1">
                                <a:latin typeface="Cambria Math"/>
                                <a:sym typeface="Symbol" pitchFamily="18" charset="2"/>
                              </a:rPr>
                              <m:t>𝑗</m:t>
                            </m:r>
                          </m:sub>
                        </m:sSub>
                      </m:e>
                    </m:nary>
                    <m:r>
                      <a:rPr lang="en-US" altLang="ko-KR" i="1">
                        <a:latin typeface="Cambria Math"/>
                        <a:sym typeface="Symbol" pitchFamily="18" charset="2"/>
                      </a:rPr>
                      <m:t>=1</m:t>
                    </m:r>
                  </m:oMath>
                </a14:m>
                <a:r>
                  <a:rPr lang="en-US" altLang="ko-KR" dirty="0" smtClean="0">
                    <a:sym typeface="Symbol" pitchFamily="18" charset="2"/>
                  </a:rPr>
                  <a:t>					 </a:t>
                </a:r>
                <a14:m>
                  <m:oMath xmlns:m="http://schemas.openxmlformats.org/officeDocument/2006/math">
                    <m:r>
                      <a:rPr lang="en-US" altLang="ko-KR" i="1">
                        <a:latin typeface="Cambria Math"/>
                        <a:sym typeface="Symbol" pitchFamily="18" charset="2"/>
                      </a:rPr>
                      <m:t>(</m:t>
                    </m:r>
                    <m:nary>
                      <m:naryPr>
                        <m:chr m:val="∑"/>
                        <m:limLoc m:val="subSup"/>
                        <m:ctrlPr>
                          <a:rPr lang="en-US" altLang="ko-KR" i="1">
                            <a:latin typeface="Cambria Math" panose="02040503050406030204" pitchFamily="18" charset="0"/>
                            <a:sym typeface="Symbol" pitchFamily="18" charset="2"/>
                          </a:rPr>
                        </m:ctrlPr>
                      </m:naryPr>
                      <m:sub>
                        <m:r>
                          <m:rPr>
                            <m:brk m:alnAt="25"/>
                          </m:rPr>
                          <a:rPr lang="en-US" altLang="ko-KR" i="1">
                            <a:latin typeface="Cambria Math" panose="02040503050406030204" pitchFamily="18" charset="0"/>
                            <a:sym typeface="Symbol" pitchFamily="18" charset="2"/>
                          </a:rPr>
                          <m:t>𝑗</m:t>
                        </m:r>
                        <m:r>
                          <a:rPr lang="en-US" altLang="ko-KR" i="1">
                            <a:latin typeface="Cambria Math" panose="02040503050406030204" pitchFamily="18" charset="0"/>
                            <a:sym typeface="Symbol" pitchFamily="18" charset="2"/>
                          </a:rPr>
                          <m:t>=1</m:t>
                        </m:r>
                      </m:sub>
                      <m:sup>
                        <m:r>
                          <a:rPr lang="en-US" altLang="ko-KR" i="1">
                            <a:latin typeface="Cambria Math" panose="02040503050406030204" pitchFamily="18" charset="0"/>
                            <a:sym typeface="Symbol" pitchFamily="18" charset="2"/>
                          </a:rPr>
                          <m:t>𝑛</m:t>
                        </m:r>
                      </m:sup>
                      <m:e>
                        <m:sSub>
                          <m:sSubPr>
                            <m:ctrlPr>
                              <a:rPr lang="en-US" altLang="ko-KR" i="1">
                                <a:latin typeface="Cambria Math" panose="02040503050406030204" pitchFamily="18" charset="0"/>
                                <a:sym typeface="Symbol" pitchFamily="18" charset="2"/>
                              </a:rPr>
                            </m:ctrlPr>
                          </m:sSubPr>
                          <m:e>
                            <m:r>
                              <a:rPr lang="en-US" altLang="ko-KR" i="1">
                                <a:latin typeface="Cambria Math" panose="02040503050406030204" pitchFamily="18" charset="0"/>
                                <a:sym typeface="Symbol" pitchFamily="18" charset="2"/>
                              </a:rPr>
                              <m:t>𝑥</m:t>
                            </m:r>
                          </m:e>
                          <m:sub>
                            <m:r>
                              <a:rPr lang="en-US" altLang="ko-KR" i="1">
                                <a:latin typeface="Cambria Math" panose="02040503050406030204" pitchFamily="18" charset="0"/>
                                <a:sym typeface="Symbol" pitchFamily="18" charset="2"/>
                              </a:rPr>
                              <m:t>𝑗</m:t>
                            </m:r>
                          </m:sub>
                        </m:sSub>
                      </m:e>
                    </m:nary>
                    <m:r>
                      <a:rPr lang="en-US" altLang="ko-KR" i="1">
                        <a:latin typeface="Cambria Math" panose="02040503050406030204" pitchFamily="18" charset="0"/>
                        <a:sym typeface="Symbol" pitchFamily="18" charset="2"/>
                      </a:rPr>
                      <m:t>=</m:t>
                    </m:r>
                    <m:r>
                      <a:rPr lang="en-US" altLang="ko-KR" b="0" i="1" smtClean="0">
                        <a:latin typeface="Cambria Math" panose="02040503050406030204" pitchFamily="18" charset="0"/>
                        <a:sym typeface="Symbol" pitchFamily="18" charset="2"/>
                      </a:rPr>
                      <m:t>1</m:t>
                    </m:r>
                    <m:r>
                      <a:rPr lang="en-US" altLang="ko-KR" i="1">
                        <a:latin typeface="Cambria Math" panose="02040503050406030204" pitchFamily="18" charset="0"/>
                        <a:sym typeface="Symbol" pitchFamily="18" charset="2"/>
                      </a:rPr>
                      <m:t>)</m:t>
                    </m:r>
                  </m:oMath>
                </a14:m>
                <a:endParaRPr lang="en-US" altLang="ko-KR" dirty="0">
                  <a:sym typeface="Symbol" pitchFamily="18" charset="2"/>
                </a:endParaRPr>
              </a:p>
              <a:p>
                <a:pPr eaLnBrk="1" hangingPunct="1">
                  <a:buNone/>
                  <a:defRPr/>
                </a:pPr>
                <a:r>
                  <a:rPr lang="en-US" altLang="ko-KR" dirty="0">
                    <a:sym typeface="Symbol" pitchFamily="18" charset="2"/>
                  </a:rPr>
                  <a:t>		        </a:t>
                </a:r>
                <a14:m>
                  <m:oMath xmlns:m="http://schemas.openxmlformats.org/officeDocument/2006/math">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𝑥</m:t>
                        </m:r>
                      </m:e>
                      <m:sub>
                        <m:r>
                          <a:rPr lang="en-US" altLang="ko-KR" i="1">
                            <a:latin typeface="Cambria Math"/>
                            <a:sym typeface="Symbol" pitchFamily="18" charset="2"/>
                          </a:rPr>
                          <m:t>𝑗</m:t>
                        </m:r>
                      </m:sub>
                    </m:sSub>
                    <m:r>
                      <a:rPr lang="en-US" altLang="ko-KR" i="1">
                        <a:latin typeface="Cambria Math"/>
                        <a:ea typeface="Cambria Math"/>
                        <a:sym typeface="Symbol" pitchFamily="18" charset="2"/>
                      </a:rPr>
                      <m:t>≥0</m:t>
                    </m:r>
                  </m:oMath>
                </a14:m>
                <a:r>
                  <a:rPr lang="en-US" altLang="ko-KR" dirty="0">
                    <a:sym typeface="Symbol" pitchFamily="18" charset="2"/>
                  </a:rPr>
                  <a:t>	  </a:t>
                </a:r>
                <a14:m>
                  <m:oMath xmlns:m="http://schemas.openxmlformats.org/officeDocument/2006/math">
                    <m:d>
                      <m:dPr>
                        <m:ctrlPr>
                          <a:rPr lang="en-US" altLang="ko-KR" i="1">
                            <a:latin typeface="Cambria Math" panose="02040503050406030204" pitchFamily="18" charset="0"/>
                            <a:sym typeface="Symbol" pitchFamily="18" charset="2"/>
                          </a:rPr>
                        </m:ctrlPr>
                      </m:dPr>
                      <m:e>
                        <m:r>
                          <a:rPr lang="en-US" altLang="ko-KR" i="1">
                            <a:latin typeface="Cambria Math"/>
                            <a:sym typeface="Symbol" pitchFamily="18" charset="2"/>
                          </a:rPr>
                          <m:t>𝑗</m:t>
                        </m:r>
                        <m:r>
                          <a:rPr lang="en-US" altLang="ko-KR" i="1">
                            <a:latin typeface="Cambria Math"/>
                            <a:sym typeface="Symbol" pitchFamily="18" charset="2"/>
                          </a:rPr>
                          <m:t>=1, 2, …,</m:t>
                        </m:r>
                        <m:r>
                          <a:rPr lang="en-US" altLang="ko-KR" i="1">
                            <a:latin typeface="Cambria Math"/>
                            <a:sym typeface="Symbol" pitchFamily="18" charset="2"/>
                          </a:rPr>
                          <m:t>𝑛</m:t>
                        </m:r>
                      </m:e>
                    </m:d>
                  </m:oMath>
                </a14:m>
                <a:r>
                  <a:rPr lang="en-US" altLang="ko-KR" dirty="0">
                    <a:sym typeface="Symbol" pitchFamily="18" charset="2"/>
                  </a:rPr>
                  <a:t>,</a:t>
                </a:r>
                <a:r>
                  <a:rPr lang="en-US" altLang="ko-KR" dirty="0"/>
                  <a:t> </a:t>
                </a:r>
              </a:p>
              <a:p>
                <a:pPr eaLnBrk="1" hangingPunct="1">
                  <a:buNone/>
                  <a:defRPr/>
                </a:pPr>
                <a:r>
                  <a:rPr lang="en-US" altLang="ko-KR" dirty="0"/>
                  <a:t>	which means </a:t>
                </a:r>
                <a14:m>
                  <m:oMath xmlns:m="http://schemas.openxmlformats.org/officeDocument/2006/math">
                    <m:r>
                      <a:rPr lang="en-US" altLang="ko-KR" i="1">
                        <a:latin typeface="Cambria Math"/>
                      </a:rPr>
                      <m:t>𝑏</m:t>
                    </m:r>
                    <m:r>
                      <a:rPr lang="en-US" altLang="ko-KR" i="1">
                        <a:latin typeface="Cambria Math"/>
                        <a:ea typeface="Cambria Math"/>
                      </a:rPr>
                      <m:t>∈</m:t>
                    </m:r>
                    <m:sSup>
                      <m:sSupPr>
                        <m:ctrlPr>
                          <a:rPr lang="en-US" altLang="ko-KR" i="1">
                            <a:latin typeface="Cambria Math" panose="02040503050406030204" pitchFamily="18" charset="0"/>
                            <a:ea typeface="Cambria Math"/>
                          </a:rPr>
                        </m:ctrlPr>
                      </m:sSupPr>
                      <m:e>
                        <m:r>
                          <a:rPr lang="en-US" altLang="ko-KR" i="1">
                            <a:latin typeface="Cambria Math"/>
                            <a:ea typeface="Cambria Math"/>
                          </a:rPr>
                          <m:t>𝑅</m:t>
                        </m:r>
                      </m:e>
                      <m:sup>
                        <m:r>
                          <a:rPr lang="en-US" altLang="ko-KR" i="1">
                            <a:latin typeface="Cambria Math"/>
                            <a:ea typeface="Cambria Math"/>
                          </a:rPr>
                          <m:t>𝑚</m:t>
                        </m:r>
                      </m:sup>
                    </m:sSup>
                  </m:oMath>
                </a14:m>
                <a:r>
                  <a:rPr lang="en-US" altLang="ko-KR" dirty="0"/>
                  <a:t> can be expressed as a convex combination of column vectors of </a:t>
                </a:r>
                <a14:m>
                  <m:oMath xmlns:m="http://schemas.openxmlformats.org/officeDocument/2006/math">
                    <m:r>
                      <a:rPr lang="en-US" altLang="ko-KR" i="1">
                        <a:latin typeface="Cambria Math"/>
                      </a:rPr>
                      <m:t>𝐴</m:t>
                    </m:r>
                  </m:oMath>
                </a14:m>
                <a:r>
                  <a:rPr lang="en-US" altLang="ko-KR" dirty="0" smtClean="0"/>
                  <a:t> (Each column vector of </a:t>
                </a:r>
                <a14:m>
                  <m:oMath xmlns:m="http://schemas.openxmlformats.org/officeDocument/2006/math">
                    <m:r>
                      <a:rPr lang="en-US" altLang="ko-KR" b="0" i="1" smtClean="0">
                        <a:latin typeface="Cambria Math" panose="02040503050406030204" pitchFamily="18" charset="0"/>
                      </a:rPr>
                      <m:t>𝐴</m:t>
                    </m:r>
                  </m:oMath>
                </a14:m>
                <a:r>
                  <a:rPr lang="en-US" altLang="ko-KR" dirty="0" smtClean="0"/>
                  <a:t> is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𝐴</m:t>
                        </m:r>
                      </m:e>
                      <m:sub>
                        <m:r>
                          <a:rPr lang="en-US" altLang="ko-KR" b="0" i="1" smtClean="0">
                            <a:latin typeface="Cambria Math" panose="02040503050406030204" pitchFamily="18" charset="0"/>
                          </a:rPr>
                          <m:t>𝑖</m:t>
                        </m:r>
                      </m:sub>
                    </m:sSub>
                    <m:r>
                      <a:rPr lang="en-US" altLang="ko-KR"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𝑆</m:t>
                    </m:r>
                  </m:oMath>
                </a14:m>
                <a:r>
                  <a:rPr lang="en-US" altLang="ko-KR" dirty="0" smtClean="0"/>
                  <a:t>).   </a:t>
                </a:r>
                <a:r>
                  <a:rPr lang="en-US" altLang="ko-KR" dirty="0"/>
                  <a:t>The Theorem can now be said that we need at most </a:t>
                </a:r>
                <a14:m>
                  <m:oMath xmlns:m="http://schemas.openxmlformats.org/officeDocument/2006/math">
                    <m:r>
                      <a:rPr lang="en-US" altLang="ko-KR" i="1">
                        <a:latin typeface="Cambria Math"/>
                      </a:rPr>
                      <m:t>𝑚</m:t>
                    </m:r>
                    <m:r>
                      <a:rPr lang="en-US" altLang="ko-KR" i="1">
                        <a:latin typeface="Cambria Math"/>
                      </a:rPr>
                      <m:t>+1</m:t>
                    </m:r>
                  </m:oMath>
                </a14:m>
                <a:r>
                  <a:rPr lang="en-US" altLang="ko-KR" dirty="0"/>
                  <a:t> variables positive.</a:t>
                </a:r>
                <a:endParaRPr lang="en-US" altLang="ko-KR" dirty="0" smtClean="0"/>
              </a:p>
              <a:p>
                <a:pPr marL="0" indent="0" eaLnBrk="1" hangingPunct="1">
                  <a:buFont typeface="Wingdings" pitchFamily="2" charset="2"/>
                  <a:buNone/>
                  <a:defRPr/>
                </a:pPr>
                <a:r>
                  <a:rPr lang="en-US" altLang="ko-KR" dirty="0" smtClean="0"/>
                  <a:t>     </a:t>
                </a:r>
              </a:p>
              <a:p>
                <a:pPr eaLnBrk="1" hangingPunct="1">
                  <a:buFont typeface="Wingdings" pitchFamily="2" charset="2"/>
                  <a:buNone/>
                  <a:defRPr/>
                </a:pPr>
                <a:r>
                  <a:rPr lang="en-US" altLang="ko-KR" dirty="0"/>
                  <a:t>	</a:t>
                </a:r>
                <a:endParaRPr lang="en-US" altLang="ko-KR" dirty="0" smtClean="0"/>
              </a:p>
            </p:txBody>
          </p:sp>
        </mc:Choice>
        <mc:Fallback xmlns="">
          <p:sp>
            <p:nvSpPr>
              <p:cNvPr id="17411" name="내용 개체 틀 2"/>
              <p:cNvSpPr>
                <a:spLocks noGrp="1" noRot="1" noChangeAspect="1" noMove="1" noResize="1" noEditPoints="1" noAdjustHandles="1" noChangeArrowheads="1" noChangeShapeType="1" noTextEdit="1"/>
              </p:cNvSpPr>
              <p:nvPr>
                <p:ph idx="1"/>
              </p:nvPr>
            </p:nvSpPr>
            <p:spPr>
              <a:xfrm>
                <a:off x="433388" y="764704"/>
                <a:ext cx="8405812" cy="5531899"/>
              </a:xfrm>
              <a:blipFill>
                <a:blip r:embed="rId2"/>
                <a:stretch>
                  <a:fillRect l="-653" t="-661" r="-1305"/>
                </a:stretch>
              </a:blipFill>
            </p:spPr>
            <p:txBody>
              <a:bodyPr/>
              <a:lstStyle/>
              <a:p>
                <a:r>
                  <a:rPr lang="ko-KR" altLang="en-US">
                    <a:noFill/>
                  </a:rPr>
                  <a:t> </a:t>
                </a:r>
              </a:p>
            </p:txBody>
          </p:sp>
        </mc:Fallback>
      </mc:AlternateContent>
      <p:sp>
        <p:nvSpPr>
          <p:cNvPr id="4"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5" name="슬라이드 번호 개체 틀 4"/>
          <p:cNvSpPr>
            <a:spLocks noGrp="1"/>
          </p:cNvSpPr>
          <p:nvPr>
            <p:ph type="sldNum" sz="quarter" idx="12"/>
          </p:nvPr>
        </p:nvSpPr>
        <p:spPr/>
        <p:txBody>
          <a:bodyPr/>
          <a:lstStyle/>
          <a:p>
            <a:pPr>
              <a:defRPr/>
            </a:pPr>
            <a:fld id="{C73409CA-259A-417D-A09B-B50819ABC967}" type="slidenum">
              <a:rPr lang="en-US" altLang="ko-KR" smtClean="0"/>
              <a:pPr>
                <a:defRPr/>
              </a:pPr>
              <a:t>16</a:t>
            </a:fld>
            <a:endParaRPr lang="en-US" altLang="ko-K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p:cNvSpPr>
            <a:spLocks noGrp="1"/>
          </p:cNvSpPr>
          <p:nvPr>
            <p:ph type="title"/>
          </p:nvPr>
        </p:nvSpPr>
        <p:spPr/>
        <p:txBody>
          <a:bodyPr/>
          <a:lstStyle/>
          <a:p>
            <a:endParaRPr lang="ko-KR" altLang="en-US" smtClean="0"/>
          </a:p>
        </p:txBody>
      </p:sp>
      <mc:AlternateContent xmlns:mc="http://schemas.openxmlformats.org/markup-compatibility/2006" xmlns:a14="http://schemas.microsoft.com/office/drawing/2010/main">
        <mc:Choice Requires="a14">
          <p:sp>
            <p:nvSpPr>
              <p:cNvPr id="18435" name="내용 개체 틀 2"/>
              <p:cNvSpPr>
                <a:spLocks noGrp="1"/>
              </p:cNvSpPr>
              <p:nvPr>
                <p:ph idx="1"/>
              </p:nvPr>
            </p:nvSpPr>
            <p:spPr>
              <a:xfrm>
                <a:off x="433388" y="971550"/>
                <a:ext cx="8405812" cy="4995085"/>
              </a:xfrm>
            </p:spPr>
            <p:txBody>
              <a:bodyPr/>
              <a:lstStyle/>
              <a:p>
                <a:r>
                  <a:rPr lang="en-US" altLang="ko-KR" dirty="0" smtClean="0">
                    <a:solidFill>
                      <a:srgbClr val="0000FF"/>
                    </a:solidFill>
                  </a:rPr>
                  <a:t>Thm 9.4 </a:t>
                </a:r>
                <a:r>
                  <a:rPr lang="en-US" altLang="ko-KR" dirty="0" smtClean="0"/>
                  <a:t>:  Every unsolvable system of linear inequalities in </a:t>
                </a:r>
                <a14:m>
                  <m:oMath xmlns:m="http://schemas.openxmlformats.org/officeDocument/2006/math">
                    <m:r>
                      <a:rPr lang="en-US" altLang="ko-KR" b="0" i="1" smtClean="0">
                        <a:latin typeface="Cambria Math"/>
                      </a:rPr>
                      <m:t>𝑛</m:t>
                    </m:r>
                  </m:oMath>
                </a14:m>
                <a:r>
                  <a:rPr lang="en-US" altLang="ko-KR" dirty="0" smtClean="0"/>
                  <a:t> variables contains an unsolvable subsystem of at most </a:t>
                </a:r>
                <a14:m>
                  <m:oMath xmlns:m="http://schemas.openxmlformats.org/officeDocument/2006/math">
                    <m:r>
                      <a:rPr lang="en-US" altLang="ko-KR" b="0" i="1" smtClean="0">
                        <a:latin typeface="Cambria Math"/>
                      </a:rPr>
                      <m:t>𝑛</m:t>
                    </m:r>
                    <m:r>
                      <a:rPr lang="en-US" altLang="ko-KR" b="0" i="1" smtClean="0">
                        <a:latin typeface="Cambria Math"/>
                      </a:rPr>
                      <m:t>+1</m:t>
                    </m:r>
                  </m:oMath>
                </a14:m>
                <a:r>
                  <a:rPr lang="en-US" altLang="ko-KR" dirty="0" smtClean="0"/>
                  <a:t> inequalities.</a:t>
                </a:r>
              </a:p>
              <a:p>
                <a:pPr eaLnBrk="1" hangingPunct="1">
                  <a:buFont typeface="Wingdings" pitchFamily="2" charset="2"/>
                  <a:buNone/>
                </a:pPr>
                <a:r>
                  <a:rPr lang="en-US" altLang="ko-KR" dirty="0" smtClean="0"/>
                  <a:t>	</a:t>
                </a:r>
                <a:r>
                  <a:rPr lang="en-US" altLang="ko-KR" dirty="0" smtClean="0">
                    <a:solidFill>
                      <a:srgbClr val="0000FF"/>
                    </a:solidFill>
                  </a:rPr>
                  <a:t>Pf)</a:t>
                </a:r>
                <a:r>
                  <a:rPr lang="en-US" altLang="ko-KR" dirty="0" smtClean="0"/>
                  <a:t>  If </a:t>
                </a:r>
                <a14:m>
                  <m:oMath xmlns:m="http://schemas.openxmlformats.org/officeDocument/2006/math">
                    <m:r>
                      <a:rPr lang="en-US" altLang="ko-KR" b="0" i="1" smtClean="0">
                        <a:latin typeface="Cambria Math"/>
                      </a:rPr>
                      <m:t>𝐴𝑥</m:t>
                    </m:r>
                    <m:r>
                      <a:rPr lang="en-US" altLang="ko-KR" b="0" i="1" smtClean="0">
                        <a:latin typeface="Cambria Math"/>
                        <a:ea typeface="Cambria Math"/>
                      </a:rPr>
                      <m:t>≤</m:t>
                    </m:r>
                    <m:r>
                      <a:rPr lang="en-US" altLang="ko-KR" b="0" i="1" smtClean="0">
                        <a:latin typeface="Cambria Math"/>
                        <a:ea typeface="Cambria Math"/>
                      </a:rPr>
                      <m:t>𝑏</m:t>
                    </m:r>
                  </m:oMath>
                </a14:m>
                <a:r>
                  <a:rPr lang="en-US" altLang="ko-KR" dirty="0" smtClean="0">
                    <a:sym typeface="Symbol" pitchFamily="18" charset="2"/>
                  </a:rPr>
                  <a:t> unsolvable, then, by Theorem 9.2, there exists </a:t>
                </a:r>
                <a14:m>
                  <m:oMath xmlns:m="http://schemas.openxmlformats.org/officeDocument/2006/math">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oMath>
                </a14:m>
                <a:r>
                  <a:rPr lang="en-US" altLang="ko-KR" dirty="0" smtClean="0">
                    <a:sym typeface="Symbol" pitchFamily="18" charset="2"/>
                  </a:rPr>
                  <a:t> which satisfies </a:t>
                </a:r>
                <a14:m>
                  <m:oMath xmlns:m="http://schemas.openxmlformats.org/officeDocument/2006/math">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e>
                    </m:d>
                    <m:r>
                      <a:rPr lang="en-US" altLang="ko-KR" b="0" i="1" smtClean="0">
                        <a:latin typeface="Cambria Math"/>
                        <a:sym typeface="Symbol" pitchFamily="18" charset="2"/>
                      </a:rPr>
                      <m:t>′</m:t>
                    </m:r>
                    <m:r>
                      <a:rPr lang="en-US" altLang="ko-KR" b="0" i="1" smtClean="0">
                        <a:latin typeface="Cambria Math"/>
                        <a:sym typeface="Symbol" pitchFamily="18" charset="2"/>
                      </a:rPr>
                      <m:t>𝐴</m:t>
                    </m:r>
                    <m:r>
                      <a:rPr lang="en-US" altLang="ko-KR" b="0" i="1" smtClean="0">
                        <a:latin typeface="Cambria Math"/>
                        <a:sym typeface="Symbol" pitchFamily="18" charset="2"/>
                      </a:rPr>
                      <m:t>=0</m:t>
                    </m:r>
                  </m:oMath>
                </a14:m>
                <a:r>
                  <a:rPr lang="en-US" altLang="ko-KR" dirty="0" smtClean="0">
                    <a:sym typeface="Symbol" pitchFamily="18" charset="2"/>
                  </a:rPr>
                  <a:t>, </a:t>
                </a:r>
                <a14:m>
                  <m:oMath xmlns:m="http://schemas.openxmlformats.org/officeDocument/2006/math">
                    <m:d>
                      <m:dPr>
                        <m:ctrlPr>
                          <a:rPr lang="en-US" altLang="ko-KR" i="1" smtClean="0">
                            <a:latin typeface="Cambria Math" panose="02040503050406030204" pitchFamily="18" charset="0"/>
                            <a:sym typeface="Symbol" pitchFamily="18" charset="2"/>
                          </a:rPr>
                        </m:ctrlPr>
                      </m:dPr>
                      <m:e>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e>
                    </m:d>
                    <m:r>
                      <a:rPr lang="en-US" altLang="ko-KR" b="0" i="1" smtClean="0">
                        <a:latin typeface="Cambria Math"/>
                        <a:sym typeface="Symbol" pitchFamily="18" charset="2"/>
                      </a:rPr>
                      <m:t>′</m:t>
                    </m:r>
                    <m:r>
                      <a:rPr lang="en-US" altLang="ko-KR" b="0" i="1" smtClean="0">
                        <a:latin typeface="Cambria Math"/>
                        <a:sym typeface="Symbol" pitchFamily="18" charset="2"/>
                      </a:rPr>
                      <m:t>𝑏</m:t>
                    </m:r>
                    <m:r>
                      <a:rPr lang="en-US" altLang="ko-KR" b="0" i="1" smtClean="0">
                        <a:latin typeface="Cambria Math"/>
                        <a:sym typeface="Symbol" pitchFamily="18" charset="2"/>
                      </a:rPr>
                      <m:t>&lt;0</m:t>
                    </m:r>
                  </m:oMath>
                </a14:m>
                <a:r>
                  <a:rPr lang="en-US" altLang="ko-KR" dirty="0" smtClean="0">
                    <a:sym typeface="Symbol" pitchFamily="18" charset="2"/>
                  </a:rPr>
                  <a:t>.</a:t>
                </a:r>
              </a:p>
              <a:p>
                <a:pPr eaLnBrk="1" hangingPunct="1">
                  <a:buNone/>
                </a:pPr>
                <a:r>
                  <a:rPr lang="en-US" altLang="ko-KR" dirty="0" smtClean="0">
                    <a:sym typeface="Symbol" pitchFamily="18" charset="2"/>
                  </a:rPr>
                  <a:t>	Denote </a:t>
                </a:r>
                <a14:m>
                  <m:oMath xmlns:m="http://schemas.openxmlformats.org/officeDocument/2006/math">
                    <m:d>
                      <m:dPr>
                        <m:ctrlPr>
                          <a:rPr lang="en-US" altLang="ko-KR" i="1" smtClean="0">
                            <a:latin typeface="Cambria Math" panose="02040503050406030204" pitchFamily="18" charset="0"/>
                            <a:sym typeface="Symbol" pitchFamily="18" charset="2"/>
                          </a:rPr>
                        </m:ctrlPr>
                      </m:dPr>
                      <m:e>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e>
                    </m:d>
                    <m:r>
                      <a:rPr lang="en-US" altLang="ko-KR" b="0" i="1" smtClean="0">
                        <a:latin typeface="Cambria Math"/>
                        <a:sym typeface="Symbol" pitchFamily="18" charset="2"/>
                      </a:rPr>
                      <m:t>′</m:t>
                    </m:r>
                    <m:r>
                      <a:rPr lang="en-US" altLang="ko-KR" b="0" i="1" smtClean="0">
                        <a:latin typeface="Cambria Math"/>
                        <a:sym typeface="Symbol" pitchFamily="18" charset="2"/>
                      </a:rPr>
                      <m:t>𝑏</m:t>
                    </m:r>
                  </m:oMath>
                </a14:m>
                <a:r>
                  <a:rPr lang="en-US" altLang="ko-KR" dirty="0" smtClean="0">
                    <a:sym typeface="Symbol" pitchFamily="18" charset="2"/>
                  </a:rPr>
                  <a:t> by </a:t>
                </a:r>
                <a14:m>
                  <m:oMath xmlns:m="http://schemas.openxmlformats.org/officeDocument/2006/math">
                    <m:r>
                      <a:rPr lang="en-US" altLang="ko-KR" b="0" i="1" smtClean="0">
                        <a:latin typeface="Cambria Math"/>
                        <a:sym typeface="Symbol" pitchFamily="18" charset="2"/>
                      </a:rPr>
                      <m:t>𝑐</m:t>
                    </m:r>
                  </m:oMath>
                </a14:m>
                <a:r>
                  <a:rPr lang="en-US" altLang="ko-KR" dirty="0" smtClean="0">
                    <a:sym typeface="Symbol" pitchFamily="18" charset="2"/>
                  </a:rPr>
                  <a:t> (e.g. </a:t>
                </a:r>
                <a14:m>
                  <m:oMath xmlns:m="http://schemas.openxmlformats.org/officeDocument/2006/math">
                    <m:r>
                      <a:rPr lang="en-US" altLang="ko-KR" b="0" i="1" smtClean="0">
                        <a:latin typeface="Cambria Math"/>
                        <a:sym typeface="Symbol" pitchFamily="18" charset="2"/>
                      </a:rPr>
                      <m:t>−1</m:t>
                    </m:r>
                  </m:oMath>
                </a14:m>
                <a:r>
                  <a:rPr lang="en-US" altLang="ko-KR" dirty="0" smtClean="0">
                    <a:sym typeface="Symbol" pitchFamily="18" charset="2"/>
                  </a:rPr>
                  <a:t>, note that if </a:t>
                </a:r>
                <a14:m>
                  <m:oMath xmlns:m="http://schemas.openxmlformats.org/officeDocument/2006/math">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oMath>
                </a14:m>
                <a:r>
                  <a:rPr lang="en-US" altLang="ko-KR" dirty="0" smtClean="0">
                    <a:sym typeface="Symbol" pitchFamily="18" charset="2"/>
                  </a:rPr>
                  <a:t> is a feasible solution to above, then </a:t>
                </a:r>
                <a14:m>
                  <m:oMath xmlns:m="http://schemas.openxmlformats.org/officeDocument/2006/math">
                    <m:r>
                      <a:rPr lang="ko-KR" altLang="en-US" i="1">
                        <a:latin typeface="Cambria Math"/>
                        <a:sym typeface="Symbol" pitchFamily="18" charset="2"/>
                      </a:rPr>
                      <m:t>𝜆</m:t>
                    </m:r>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r>
                      <a:rPr lang="en-US" altLang="ko-KR" b="0" i="1" smtClean="0">
                        <a:latin typeface="Cambria Math"/>
                        <a:sym typeface="Symbol" pitchFamily="18" charset="2"/>
                      </a:rPr>
                      <m:t>,  </m:t>
                    </m:r>
                    <m:r>
                      <a:rPr lang="ko-KR" altLang="en-US" i="1">
                        <a:latin typeface="Cambria Math"/>
                        <a:sym typeface="Symbol" pitchFamily="18" charset="2"/>
                      </a:rPr>
                      <m:t>𝜆</m:t>
                    </m:r>
                    <m:r>
                      <a:rPr lang="en-US" altLang="ko-KR" b="0" i="1" smtClean="0">
                        <a:latin typeface="Cambria Math"/>
                        <a:sym typeface="Symbol" pitchFamily="18" charset="2"/>
                      </a:rPr>
                      <m:t>&gt;0</m:t>
                    </m:r>
                  </m:oMath>
                </a14:m>
                <a:r>
                  <a:rPr lang="en-US" altLang="ko-KR" dirty="0" smtClean="0">
                    <a:sym typeface="Symbol" pitchFamily="18" charset="2"/>
                  </a:rPr>
                  <a:t> is also feasible, so the actual value of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d>
                          <m:dPr>
                            <m:ctrlPr>
                              <a:rPr lang="en-US" altLang="ko-KR" i="1" smtClean="0">
                                <a:latin typeface="Cambria Math" panose="02040503050406030204" pitchFamily="18" charset="0"/>
                                <a:sym typeface="Symbol" pitchFamily="18" charset="2"/>
                              </a:rPr>
                            </m:ctrlPr>
                          </m:dPr>
                          <m:e>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e>
                        </m:d>
                      </m:e>
                      <m:sup>
                        <m:r>
                          <a:rPr lang="en-US" altLang="ko-KR" b="0" i="1" smtClean="0">
                            <a:latin typeface="Cambria Math"/>
                            <a:sym typeface="Symbol" pitchFamily="18" charset="2"/>
                          </a:rPr>
                          <m:t>′</m:t>
                        </m:r>
                      </m:sup>
                    </m:sSup>
                    <m:r>
                      <a:rPr lang="en-US" altLang="ko-KR" b="0" i="1" smtClean="0">
                        <a:latin typeface="Cambria Math"/>
                        <a:sym typeface="Symbol" pitchFamily="18" charset="2"/>
                      </a:rPr>
                      <m:t>𝑏</m:t>
                    </m:r>
                  </m:oMath>
                </a14:m>
                <a:r>
                  <a:rPr lang="en-US" altLang="ko-KR" dirty="0" smtClean="0">
                    <a:sym typeface="Symbol" pitchFamily="18" charset="2"/>
                  </a:rPr>
                  <a:t> can be chosen as any negative value.), and consider the system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r>
                      <a:rPr lang="en-US" altLang="ko-KR" b="0" i="1" smtClean="0">
                        <a:latin typeface="Cambria Math"/>
                        <a:sym typeface="Symbol" pitchFamily="18" charset="2"/>
                      </a:rPr>
                      <m:t>𝐴</m:t>
                    </m:r>
                    <m:r>
                      <a:rPr lang="en-US" altLang="ko-KR" b="0" i="1" smtClean="0">
                        <a:latin typeface="Cambria Math"/>
                        <a:sym typeface="Symbol" pitchFamily="18" charset="2"/>
                      </a:rPr>
                      <m:t>=0,  </m:t>
                    </m:r>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𝑏</m:t>
                    </m:r>
                    <m:r>
                      <a:rPr lang="en-US" altLang="ko-KR" b="0" i="1" smtClean="0">
                        <a:latin typeface="Cambria Math"/>
                        <a:sym typeface="Symbol" pitchFamily="18" charset="2"/>
                      </a:rPr>
                      <m:t>=</m:t>
                    </m:r>
                    <m:r>
                      <a:rPr lang="en-US" altLang="ko-KR" b="0" i="1" smtClean="0">
                        <a:latin typeface="Cambria Math"/>
                        <a:sym typeface="Symbol" pitchFamily="18" charset="2"/>
                      </a:rPr>
                      <m:t>𝑐</m:t>
                    </m:r>
                  </m:oMath>
                </a14:m>
                <a:r>
                  <a:rPr lang="en-US" altLang="ko-KR" dirty="0" smtClean="0">
                    <a:sym typeface="Symbol" pitchFamily="18" charset="2"/>
                  </a:rPr>
                  <a:t> consisting of </a:t>
                </a:r>
                <a14:m>
                  <m:oMath xmlns:m="http://schemas.openxmlformats.org/officeDocument/2006/math">
                    <m:r>
                      <a:rPr lang="en-US" altLang="ko-KR" b="0" i="1" smtClean="0">
                        <a:latin typeface="Cambria Math"/>
                        <a:sym typeface="Symbol" pitchFamily="18" charset="2"/>
                      </a:rPr>
                      <m:t>𝑛</m:t>
                    </m:r>
                    <m:r>
                      <a:rPr lang="en-US" altLang="ko-KR" b="0" i="1" smtClean="0">
                        <a:latin typeface="Cambria Math"/>
                        <a:sym typeface="Symbol" pitchFamily="18" charset="2"/>
                      </a:rPr>
                      <m:t>+1</m:t>
                    </m:r>
                  </m:oMath>
                </a14:m>
                <a:r>
                  <a:rPr lang="en-US" altLang="ko-KR" dirty="0" smtClean="0">
                    <a:sym typeface="Symbol" pitchFamily="18" charset="2"/>
                  </a:rPr>
                  <a:t> equations.  Since </a:t>
                </a:r>
                <a14:m>
                  <m:oMath xmlns:m="http://schemas.openxmlformats.org/officeDocument/2006/math">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oMath>
                </a14:m>
                <a:r>
                  <a:rPr lang="en-US" altLang="ko-KR" dirty="0" smtClean="0">
                    <a:sym typeface="Symbol" pitchFamily="18" charset="2"/>
                  </a:rPr>
                  <a:t> is a nonnegative solution, Theorem 9.3 guarantees the existence of nonnegative solution </a:t>
                </a:r>
                <a14:m>
                  <m:oMath xmlns:m="http://schemas.openxmlformats.org/officeDocument/2006/math">
                    <m:acc>
                      <m:accPr>
                        <m:chr m:val="̅"/>
                        <m:ctrlPr>
                          <a:rPr lang="en-US" altLang="ko-KR" i="1" smtClean="0">
                            <a:latin typeface="Cambria Math" panose="02040503050406030204" pitchFamily="18" charset="0"/>
                            <a:sym typeface="Symbol" pitchFamily="18" charset="2"/>
                          </a:rPr>
                        </m:ctrlPr>
                      </m:accPr>
                      <m:e>
                        <m:r>
                          <a:rPr lang="en-US" altLang="ko-KR" b="0" i="1" smtClean="0">
                            <a:latin typeface="Cambria Math"/>
                            <a:sym typeface="Symbol" pitchFamily="18" charset="2"/>
                          </a:rPr>
                          <m:t>𝑦</m:t>
                        </m:r>
                      </m:e>
                    </m:acc>
                  </m:oMath>
                </a14:m>
                <a:r>
                  <a:rPr lang="en-US" altLang="ko-KR" dirty="0" smtClean="0">
                    <a:sym typeface="Symbol" pitchFamily="18" charset="2"/>
                  </a:rPr>
                  <a:t> with at most </a:t>
                </a:r>
                <a14:m>
                  <m:oMath xmlns:m="http://schemas.openxmlformats.org/officeDocument/2006/math">
                    <m:r>
                      <a:rPr lang="en-US" altLang="ko-KR" b="0" i="1" smtClean="0">
                        <a:latin typeface="Cambria Math"/>
                        <a:sym typeface="Symbol" pitchFamily="18" charset="2"/>
                      </a:rPr>
                      <m:t>𝑛</m:t>
                    </m:r>
                    <m:r>
                      <a:rPr lang="en-US" altLang="ko-KR" b="0" i="1" smtClean="0">
                        <a:latin typeface="Cambria Math"/>
                        <a:sym typeface="Symbol" pitchFamily="18" charset="2"/>
                      </a:rPr>
                      <m:t>+1</m:t>
                    </m:r>
                  </m:oMath>
                </a14:m>
                <a:r>
                  <a:rPr lang="en-US" altLang="ko-KR" dirty="0" smtClean="0">
                    <a:sym typeface="Symbol" pitchFamily="18" charset="2"/>
                  </a:rPr>
                  <a:t> positive components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oMath>
                </a14:m>
                <a:r>
                  <a:rPr lang="en-US" altLang="ko-KR" dirty="0" smtClean="0">
                    <a:sym typeface="Symbol" pitchFamily="18" charset="2"/>
                  </a:rPr>
                  <a:t>.  </a:t>
                </a:r>
              </a:p>
              <a:p>
                <a:pPr eaLnBrk="1" hangingPunct="1">
                  <a:buFont typeface="Wingdings" pitchFamily="2" charset="2"/>
                  <a:buNone/>
                </a:pPr>
                <a:r>
                  <a:rPr lang="en-US" altLang="ko-KR" dirty="0" smtClean="0">
                    <a:sym typeface="Symbol" pitchFamily="18" charset="2"/>
                  </a:rPr>
                  <a:t>	The desired subsystem consists of those inequalities </a:t>
                </a:r>
                <a14:m>
                  <m:oMath xmlns:m="http://schemas.openxmlformats.org/officeDocument/2006/math">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𝑗</m:t>
                        </m:r>
                        <m:r>
                          <a:rPr lang="en-US" altLang="ko-KR" b="0" i="1" smtClean="0">
                            <a:latin typeface="Cambria Math"/>
                            <a:sym typeface="Symbol" pitchFamily="18" charset="2"/>
                          </a:rPr>
                          <m:t>=1</m:t>
                        </m:r>
                      </m:sub>
                      <m:sup>
                        <m:r>
                          <a:rPr lang="en-US" altLang="ko-KR" b="0" i="1" smtClean="0">
                            <a:latin typeface="Cambria Math"/>
                            <a:sym typeface="Symbol" pitchFamily="18" charset="2"/>
                          </a:rPr>
                          <m:t>𝑛</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𝑎</m:t>
                            </m:r>
                          </m:e>
                          <m:sub>
                            <m:r>
                              <a:rPr lang="en-US" altLang="ko-KR" b="0" i="1" smtClean="0">
                                <a:latin typeface="Cambria Math"/>
                                <a:sym typeface="Symbol" pitchFamily="18" charset="2"/>
                              </a:rPr>
                              <m:t>𝑖𝑗</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𝑗</m:t>
                            </m:r>
                          </m:sub>
                        </m:sSub>
                      </m:e>
                    </m:nary>
                    <m:r>
                      <a:rPr lang="en-US" altLang="ko-KR" i="1" smtClean="0">
                        <a:latin typeface="Cambria Math"/>
                        <a:ea typeface="Cambria Math"/>
                        <a:sym typeface="Symbol" pitchFamily="18" charset="2"/>
                      </a:rPr>
                      <m:t>≤</m:t>
                    </m:r>
                    <m:sSub>
                      <m:sSubPr>
                        <m:ctrlPr>
                          <a:rPr lang="en-US" altLang="ko-KR"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𝑏</m:t>
                        </m:r>
                      </m:e>
                      <m:sub>
                        <m:r>
                          <a:rPr lang="en-US" altLang="ko-KR" b="0" i="1" smtClean="0">
                            <a:latin typeface="Cambria Math"/>
                            <a:ea typeface="Cambria Math"/>
                            <a:sym typeface="Symbol" pitchFamily="18" charset="2"/>
                          </a:rPr>
                          <m:t>𝑖</m:t>
                        </m:r>
                      </m:sub>
                    </m:sSub>
                  </m:oMath>
                </a14:m>
                <a:r>
                  <a:rPr lang="en-US" altLang="ko-KR" dirty="0" smtClean="0">
                    <a:sym typeface="Symbol" pitchFamily="18" charset="2"/>
                  </a:rPr>
                  <a:t> for which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acc>
                          <m:accPr>
                            <m:chr m:val="̅"/>
                            <m:ctrlPr>
                              <a:rPr lang="en-US" altLang="ko-KR" i="1" smtClean="0">
                                <a:latin typeface="Cambria Math" panose="02040503050406030204" pitchFamily="18" charset="0"/>
                                <a:sym typeface="Symbol" pitchFamily="18" charset="2"/>
                              </a:rPr>
                            </m:ctrlPr>
                          </m:accPr>
                          <m:e>
                            <m:r>
                              <a:rPr lang="en-US" altLang="ko-KR" b="0" i="1" smtClean="0">
                                <a:latin typeface="Cambria Math"/>
                                <a:sym typeface="Symbol" pitchFamily="18" charset="2"/>
                              </a:rPr>
                              <m:t>𝑦</m:t>
                            </m:r>
                          </m:e>
                        </m:acc>
                      </m:e>
                      <m:sub>
                        <m:r>
                          <a:rPr lang="en-US" altLang="ko-KR" b="0" i="1" smtClean="0">
                            <a:latin typeface="Cambria Math"/>
                            <a:sym typeface="Symbol" pitchFamily="18" charset="2"/>
                          </a:rPr>
                          <m:t>𝑖</m:t>
                        </m:r>
                      </m:sub>
                    </m:sSub>
                    <m:r>
                      <a:rPr lang="en-US" altLang="ko-KR" b="0" i="1" smtClean="0">
                        <a:latin typeface="Cambria Math"/>
                        <a:sym typeface="Symbol" pitchFamily="18" charset="2"/>
                      </a:rPr>
                      <m:t>&gt;0</m:t>
                    </m:r>
                  </m:oMath>
                </a14:m>
                <a:r>
                  <a:rPr lang="en-US" altLang="ko-KR" dirty="0" smtClean="0">
                    <a:sym typeface="Symbol" pitchFamily="18" charset="2"/>
                  </a:rPr>
                  <a:t>; since </a:t>
                </a:r>
                <a14:m>
                  <m:oMath xmlns:m="http://schemas.openxmlformats.org/officeDocument/2006/math">
                    <m:nary>
                      <m:naryPr>
                        <m:chr m:val="∑"/>
                        <m:limLoc m:val="subSup"/>
                        <m:supHide m:val="on"/>
                        <m:ctrlPr>
                          <a:rPr lang="en-US" altLang="ko-KR" i="1" smtClean="0">
                            <a:latin typeface="Cambria Math" panose="02040503050406030204" pitchFamily="18" charset="0"/>
                            <a:sym typeface="Symbol" pitchFamily="18" charset="2"/>
                          </a:rPr>
                        </m:ctrlPr>
                      </m:naryPr>
                      <m:sub>
                        <m:r>
                          <m:rPr>
                            <m:brk m:alnAt="9"/>
                          </m:rPr>
                          <a:rPr lang="en-US" altLang="ko-KR" b="0" i="1" smtClean="0">
                            <a:latin typeface="Cambria Math"/>
                            <a:sym typeface="Symbol" pitchFamily="18" charset="2"/>
                          </a:rPr>
                          <m:t>𝑖</m:t>
                        </m:r>
                      </m:sub>
                      <m:sup/>
                      <m:e>
                        <m:sSub>
                          <m:sSubPr>
                            <m:ctrlPr>
                              <a:rPr lang="en-US" altLang="ko-KR" b="0" i="1" smtClean="0">
                                <a:latin typeface="Cambria Math" panose="02040503050406030204" pitchFamily="18" charset="0"/>
                                <a:sym typeface="Symbol" pitchFamily="18" charset="2"/>
                              </a:rPr>
                            </m:ctrlPr>
                          </m:sSubPr>
                          <m:e>
                            <m:acc>
                              <m:accPr>
                                <m:chr m:val="̅"/>
                                <m:ctrlPr>
                                  <a:rPr lang="en-US" altLang="ko-KR" b="0" i="1" smtClean="0">
                                    <a:latin typeface="Cambria Math" panose="02040503050406030204" pitchFamily="18" charset="0"/>
                                    <a:sym typeface="Symbol" pitchFamily="18" charset="2"/>
                                  </a:rPr>
                                </m:ctrlPr>
                              </m:accPr>
                              <m:e>
                                <m:r>
                                  <a:rPr lang="en-US" altLang="ko-KR" b="0" i="1" smtClean="0">
                                    <a:latin typeface="Cambria Math"/>
                                    <a:sym typeface="Symbol" pitchFamily="18" charset="2"/>
                                  </a:rPr>
                                  <m:t>𝑦</m:t>
                                </m:r>
                              </m:e>
                            </m:acc>
                          </m:e>
                          <m:sub>
                            <m:r>
                              <a:rPr lang="en-US" altLang="ko-KR" b="0" i="1" smtClean="0">
                                <a:latin typeface="Cambria Math"/>
                                <a:sym typeface="Symbol" pitchFamily="18" charset="2"/>
                              </a:rPr>
                              <m:t>𝑖</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𝑎</m:t>
                            </m:r>
                          </m:e>
                          <m:sub>
                            <m:r>
                              <a:rPr lang="en-US" altLang="ko-KR" b="0" i="1" smtClean="0">
                                <a:latin typeface="Cambria Math"/>
                                <a:sym typeface="Symbol" pitchFamily="18" charset="2"/>
                              </a:rPr>
                              <m:t>𝑖𝑗</m:t>
                            </m:r>
                          </m:sub>
                        </m:sSub>
                      </m:e>
                    </m:nary>
                    <m:r>
                      <a:rPr lang="en-US" altLang="ko-KR" b="0" i="1" smtClean="0">
                        <a:latin typeface="Cambria Math"/>
                        <a:sym typeface="Symbol" pitchFamily="18" charset="2"/>
                      </a:rPr>
                      <m:t>=0</m:t>
                    </m:r>
                  </m:oMath>
                </a14:m>
                <a:r>
                  <a:rPr lang="en-US" altLang="ko-KR" dirty="0" smtClean="0">
                    <a:sym typeface="Symbol" pitchFamily="18" charset="2"/>
                  </a:rPr>
                  <a:t> for all </a:t>
                </a:r>
                <a14:m>
                  <m:oMath xmlns:m="http://schemas.openxmlformats.org/officeDocument/2006/math">
                    <m:r>
                      <a:rPr lang="en-US" altLang="ko-KR" b="0" i="1" smtClean="0">
                        <a:latin typeface="Cambria Math"/>
                        <a:sym typeface="Symbol" pitchFamily="18" charset="2"/>
                      </a:rPr>
                      <m:t>𝑗</m:t>
                    </m:r>
                  </m:oMath>
                </a14:m>
                <a:r>
                  <a:rPr lang="en-US" altLang="ko-KR" dirty="0" smtClean="0">
                    <a:sym typeface="Symbol" pitchFamily="18" charset="2"/>
                  </a:rPr>
                  <a:t> but </a:t>
                </a:r>
                <a14:m>
                  <m:oMath xmlns:m="http://schemas.openxmlformats.org/officeDocument/2006/math">
                    <m:nary>
                      <m:naryPr>
                        <m:chr m:val="∑"/>
                        <m:limLoc m:val="subSup"/>
                        <m:supHide m:val="on"/>
                        <m:ctrlPr>
                          <a:rPr lang="en-US" altLang="ko-KR" i="1" smtClean="0">
                            <a:latin typeface="Cambria Math" panose="02040503050406030204" pitchFamily="18" charset="0"/>
                            <a:sym typeface="Symbol" pitchFamily="18" charset="2"/>
                          </a:rPr>
                        </m:ctrlPr>
                      </m:naryPr>
                      <m:sub>
                        <m:r>
                          <m:rPr>
                            <m:brk m:alnAt="9"/>
                          </m:rPr>
                          <a:rPr lang="en-US" altLang="ko-KR" b="0" i="1" smtClean="0">
                            <a:latin typeface="Cambria Math"/>
                            <a:sym typeface="Symbol" pitchFamily="18" charset="2"/>
                          </a:rPr>
                          <m:t>𝑖</m:t>
                        </m:r>
                      </m:sub>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sSub>
                          <m:sSubPr>
                            <m:ctrlPr>
                              <a:rPr lang="en-US" altLang="ko-KR" b="0" i="1" smtClean="0">
                                <a:latin typeface="Cambria Math" panose="02040503050406030204" pitchFamily="18" charset="0"/>
                                <a:sym typeface="Symbol" pitchFamily="18" charset="2"/>
                              </a:rPr>
                            </m:ctrlPr>
                          </m:sSubPr>
                          <m:e>
                            <m:acc>
                              <m:accPr>
                                <m:chr m:val="̅"/>
                                <m:ctrlPr>
                                  <a:rPr lang="en-US" altLang="ko-KR" b="0" i="1" smtClean="0">
                                    <a:latin typeface="Cambria Math" panose="02040503050406030204" pitchFamily="18" charset="0"/>
                                    <a:sym typeface="Symbol" pitchFamily="18" charset="2"/>
                                  </a:rPr>
                                </m:ctrlPr>
                              </m:accPr>
                              <m:e>
                                <m:r>
                                  <a:rPr lang="en-US" altLang="ko-KR" b="0" i="1" smtClean="0">
                                    <a:latin typeface="Cambria Math"/>
                                    <a:sym typeface="Symbol" pitchFamily="18" charset="2"/>
                                  </a:rPr>
                                  <m:t>𝑦</m:t>
                                </m:r>
                              </m:e>
                            </m:acc>
                          </m:e>
                          <m:sub>
                            <m:r>
                              <a:rPr lang="en-US" altLang="ko-KR" b="0" i="1" smtClean="0">
                                <a:latin typeface="Cambria Math"/>
                                <a:sym typeface="Symbol" pitchFamily="18" charset="2"/>
                              </a:rPr>
                              <m:t>𝑖</m:t>
                            </m:r>
                          </m:sub>
                        </m:sSub>
                      </m:e>
                    </m:nary>
                    <m:r>
                      <a:rPr lang="en-US" altLang="ko-KR" b="0" i="1" smtClean="0">
                        <a:latin typeface="Cambria Math"/>
                        <a:sym typeface="Symbol" pitchFamily="18" charset="2"/>
                      </a:rPr>
                      <m:t>=</m:t>
                    </m:r>
                    <m:r>
                      <a:rPr lang="en-US" altLang="ko-KR" b="0" i="1" smtClean="0">
                        <a:latin typeface="Cambria Math"/>
                        <a:sym typeface="Symbol" pitchFamily="18" charset="2"/>
                      </a:rPr>
                      <m:t>𝑐</m:t>
                    </m:r>
                    <m:r>
                      <a:rPr lang="en-US" altLang="ko-KR" b="0" i="1" smtClean="0">
                        <a:latin typeface="Cambria Math"/>
                        <a:sym typeface="Symbol" pitchFamily="18" charset="2"/>
                      </a:rPr>
                      <m:t>&lt;0</m:t>
                    </m:r>
                  </m:oMath>
                </a14:m>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This subsystem is unsolvable.	  </a:t>
                </a:r>
              </a:p>
              <a:p>
                <a:pPr eaLnBrk="1" hangingPunct="1">
                  <a:buFont typeface="Wingdings" pitchFamily="2" charset="2"/>
                  <a:buNone/>
                </a:pPr>
                <a:r>
                  <a:rPr lang="en-US" altLang="ko-KR" dirty="0" smtClean="0">
                    <a:sym typeface="Symbol" pitchFamily="18" charset="2"/>
                  </a:rPr>
                  <a:t>   </a:t>
                </a:r>
              </a:p>
            </p:txBody>
          </p:sp>
        </mc:Choice>
        <mc:Fallback xmlns="">
          <p:sp>
            <p:nvSpPr>
              <p:cNvPr id="18435" name="내용 개체 틀 2"/>
              <p:cNvSpPr>
                <a:spLocks noGrp="1" noRot="1" noChangeAspect="1" noMove="1" noResize="1" noEditPoints="1" noAdjustHandles="1" noChangeArrowheads="1" noChangeShapeType="1" noTextEdit="1"/>
              </p:cNvSpPr>
              <p:nvPr>
                <p:ph idx="1"/>
              </p:nvPr>
            </p:nvSpPr>
            <p:spPr>
              <a:xfrm>
                <a:off x="433388" y="971550"/>
                <a:ext cx="8405812" cy="4995085"/>
              </a:xfrm>
              <a:blipFill rotWithShape="1">
                <a:blip r:embed="rId2"/>
                <a:stretch>
                  <a:fillRect l="-580" t="-732" r="-1160"/>
                </a:stretch>
              </a:blipFill>
            </p:spPr>
            <p:txBody>
              <a:bodyPr/>
              <a:lstStyle/>
              <a:p>
                <a:r>
                  <a:rPr lang="ko-KR" altLang="en-US">
                    <a:noFill/>
                  </a:rPr>
                  <a:t> </a:t>
                </a:r>
              </a:p>
            </p:txBody>
          </p:sp>
        </mc:Fallback>
      </mc:AlternateContent>
      <p:sp>
        <p:nvSpPr>
          <p:cNvPr id="4"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5" name="슬라이드 번호 개체 틀 4"/>
          <p:cNvSpPr>
            <a:spLocks noGrp="1"/>
          </p:cNvSpPr>
          <p:nvPr>
            <p:ph type="sldNum" sz="quarter" idx="12"/>
          </p:nvPr>
        </p:nvSpPr>
        <p:spPr/>
        <p:txBody>
          <a:bodyPr/>
          <a:lstStyle/>
          <a:p>
            <a:pPr>
              <a:defRPr/>
            </a:pPr>
            <a:fld id="{A826D5F0-2A09-4EBD-92EC-277BB48BA146}" type="slidenum">
              <a:rPr lang="en-US" altLang="ko-KR" smtClean="0"/>
              <a:pPr>
                <a:defRPr/>
              </a:pPr>
              <a:t>17</a:t>
            </a:fld>
            <a:endParaRPr lang="en-US" altLang="ko-K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2054" name="슬라이드 번호 개체 틀 5"/>
          <p:cNvSpPr>
            <a:spLocks noGrp="1"/>
          </p:cNvSpPr>
          <p:nvPr>
            <p:ph type="sldNum" sz="quarter" idx="12"/>
          </p:nvPr>
        </p:nvSpPr>
        <p:spPr/>
        <p:txBody>
          <a:bodyPr/>
          <a:lstStyle/>
          <a:p>
            <a:pPr>
              <a:defRPr/>
            </a:pPr>
            <a:fld id="{3AAF5282-FE20-4175-8F12-DE8787ED1B5E}" type="slidenum">
              <a:rPr lang="en-US" altLang="ko-KR"/>
              <a:pPr>
                <a:defRPr/>
              </a:pPr>
              <a:t>2</a:t>
            </a:fld>
            <a:endParaRPr lang="en-US" altLang="ko-KR"/>
          </a:p>
        </p:txBody>
      </p:sp>
      <mc:AlternateContent xmlns:mc="http://schemas.openxmlformats.org/markup-compatibility/2006" xmlns:a14="http://schemas.microsoft.com/office/drawing/2010/main">
        <mc:Choice Requires="a14">
          <p:sp>
            <p:nvSpPr>
              <p:cNvPr id="4102" name="Rectangle 3"/>
              <p:cNvSpPr>
                <a:spLocks noGrp="1" noChangeArrowheads="1"/>
              </p:cNvSpPr>
              <p:nvPr>
                <p:ph type="body" idx="1"/>
              </p:nvPr>
            </p:nvSpPr>
            <p:spPr>
              <a:xfrm>
                <a:off x="428625" y="381000"/>
                <a:ext cx="8334375" cy="4490717"/>
              </a:xfrm>
            </p:spPr>
            <p:txBody>
              <a:bodyPr/>
              <a:lstStyle/>
              <a:p>
                <a:pPr eaLnBrk="1" hangingPunct="1"/>
                <a:r>
                  <a:rPr lang="en-US" altLang="ko-KR" dirty="0" smtClean="0">
                    <a:solidFill>
                      <a:srgbClr val="0000FF"/>
                    </a:solidFill>
                  </a:rPr>
                  <a:t>Take linear combination of constraints with multiplier </a:t>
                </a:r>
                <a14:m>
                  <m:oMath xmlns:m="http://schemas.openxmlformats.org/officeDocument/2006/math">
                    <m:sSub>
                      <m:sSubPr>
                        <m:ctrlPr>
                          <a:rPr lang="en-US" altLang="ko-KR" i="1" smtClean="0">
                            <a:solidFill>
                              <a:srgbClr val="0000FF"/>
                            </a:solidFill>
                            <a:latin typeface="Cambria Math" panose="02040503050406030204" pitchFamily="18" charset="0"/>
                          </a:rPr>
                        </m:ctrlPr>
                      </m:sSubPr>
                      <m:e>
                        <m:r>
                          <a:rPr lang="en-US" altLang="ko-KR" b="0" i="1" smtClean="0">
                            <a:solidFill>
                              <a:srgbClr val="0000FF"/>
                            </a:solidFill>
                            <a:latin typeface="Cambria Math"/>
                          </a:rPr>
                          <m:t>𝑦</m:t>
                        </m:r>
                      </m:e>
                      <m:sub>
                        <m:r>
                          <a:rPr lang="en-US" altLang="ko-KR" b="0" i="1" smtClean="0">
                            <a:solidFill>
                              <a:srgbClr val="0000FF"/>
                            </a:solidFill>
                            <a:latin typeface="Cambria Math"/>
                          </a:rPr>
                          <m:t>𝑖</m:t>
                        </m:r>
                      </m:sub>
                    </m:sSub>
                  </m:oMath>
                </a14:m>
                <a:r>
                  <a:rPr lang="en-US" altLang="ko-KR" i="1" baseline="-25000" dirty="0" smtClean="0"/>
                  <a:t> </a:t>
                </a:r>
                <a:r>
                  <a:rPr lang="en-US" altLang="ko-KR" i="1" dirty="0" smtClean="0"/>
                  <a:t> </a:t>
                </a:r>
                <a:r>
                  <a:rPr lang="en-US" altLang="ko-KR" dirty="0" smtClean="0"/>
                  <a:t>for constraint </a:t>
                </a:r>
                <a14:m>
                  <m:oMath xmlns:m="http://schemas.openxmlformats.org/officeDocument/2006/math">
                    <m:r>
                      <a:rPr lang="en-US" altLang="ko-KR" b="0" i="1" smtClean="0">
                        <a:latin typeface="Cambria Math"/>
                      </a:rPr>
                      <m:t>𝑖</m:t>
                    </m:r>
                  </m:oMath>
                </a14:m>
                <a:r>
                  <a:rPr lang="en-US" altLang="ko-KR" i="1" dirty="0" smtClean="0"/>
                  <a:t>.</a:t>
                </a:r>
                <a:r>
                  <a:rPr lang="en-US" altLang="ko-KR" dirty="0" smtClean="0"/>
                  <a:t> </a:t>
                </a:r>
              </a:p>
              <a:p>
                <a:pPr eaLnBrk="1" hangingPunct="1">
                  <a:buFont typeface="Wingdings" pitchFamily="2" charset="2"/>
                  <a:buNone/>
                </a:pP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𝑖</m:t>
                        </m:r>
                      </m:sub>
                    </m:sSub>
                    <m:r>
                      <a:rPr lang="en-US" altLang="ko-KR" i="1" smtClean="0">
                        <a:latin typeface="Cambria Math"/>
                        <a:ea typeface="Cambria Math"/>
                      </a:rPr>
                      <m:t>≥</m:t>
                    </m:r>
                    <m:r>
                      <a:rPr lang="en-US" altLang="ko-KR" b="0" i="1" smtClean="0">
                        <a:latin typeface="Cambria Math"/>
                        <a:ea typeface="Cambria Math"/>
                      </a:rPr>
                      <m:t>0</m:t>
                    </m:r>
                  </m:oMath>
                </a14:m>
                <a:r>
                  <a:rPr lang="en-US" altLang="ko-KR" dirty="0" smtClean="0">
                    <a:sym typeface="Symbol" pitchFamily="18" charset="2"/>
                  </a:rPr>
                  <a:t> for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𝐼</m:t>
                    </m:r>
                  </m:oMath>
                </a14:m>
                <a:r>
                  <a:rPr lang="en-US" altLang="ko-KR" i="1"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oMath>
                </a14:m>
                <a:r>
                  <a:rPr lang="en-US" altLang="ko-KR" i="1" dirty="0" smtClean="0"/>
                  <a:t> </a:t>
                </a:r>
                <a:r>
                  <a:rPr lang="en-US" altLang="ko-KR" dirty="0" smtClean="0">
                    <a:sym typeface="Symbol" pitchFamily="18" charset="2"/>
                  </a:rPr>
                  <a:t>unrestricted in sign for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𝐸</m:t>
                    </m:r>
                  </m:oMath>
                </a14:m>
                <a:r>
                  <a:rPr lang="en-US" altLang="ko-KR" i="1" dirty="0" smtClean="0">
                    <a:sym typeface="Symbol" pitchFamily="18" charset="2"/>
                  </a:rPr>
                  <a:t>   </a:t>
                </a:r>
                <a:r>
                  <a:rPr lang="en-US" altLang="ko-KR" dirty="0" smtClean="0">
                    <a:sym typeface="Symbol" pitchFamily="18" charset="2"/>
                  </a:rPr>
                  <a:t>   doesn’t change the direction of the inequality.</a:t>
                </a:r>
              </a:p>
              <a:p>
                <a:pPr eaLnBrk="1" hangingPunct="1">
                  <a:buFont typeface="Wingdings" pitchFamily="2" charset="2"/>
                  <a:buNone/>
                </a:pPr>
                <a:endParaRPr lang="en-US" altLang="ko-KR" dirty="0">
                  <a:sym typeface="Symbol" pitchFamily="18" charset="2"/>
                </a:endParaRPr>
              </a:p>
              <a:p>
                <a:pPr indent="0" eaLnBrk="1" hangingPunct="1">
                  <a:buFont typeface="Wingdings" pitchFamily="2" charset="2"/>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d>
                      <m:dPr>
                        <m:ctrlPr>
                          <a:rPr lang="en-US" altLang="ko-KR" i="1" smtClean="0">
                            <a:latin typeface="Cambria Math" panose="02040503050406030204" pitchFamily="18" charset="0"/>
                            <a:sym typeface="Symbol" pitchFamily="18" charset="2"/>
                          </a:rPr>
                        </m:ctrlPr>
                      </m:dPr>
                      <m:e>
                        <m:nary>
                          <m:naryPr>
                            <m:chr m:val="∑"/>
                            <m:limLoc m:val="subSup"/>
                            <m:ctrlPr>
                              <a:rPr lang="en-US" altLang="ko-KR"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𝑗</m:t>
                            </m:r>
                            <m:r>
                              <a:rPr lang="en-US" altLang="ko-KR" b="0" i="1" smtClean="0">
                                <a:latin typeface="Cambria Math"/>
                                <a:sym typeface="Symbol" pitchFamily="18" charset="2"/>
                              </a:rPr>
                              <m:t>=1</m:t>
                            </m:r>
                          </m:sub>
                          <m:sup>
                            <m:r>
                              <a:rPr lang="en-US" altLang="ko-KR" b="0" i="1" smtClean="0">
                                <a:latin typeface="Cambria Math"/>
                                <a:sym typeface="Symbol" pitchFamily="18" charset="2"/>
                              </a:rPr>
                              <m:t>𝑛</m:t>
                            </m:r>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𝑎</m:t>
                                </m:r>
                              </m:e>
                              <m:sub>
                                <m:r>
                                  <a:rPr lang="en-US" altLang="ko-KR" b="0" i="1" smtClean="0">
                                    <a:latin typeface="Cambria Math"/>
                                    <a:sym typeface="Symbol" pitchFamily="18" charset="2"/>
                                  </a:rPr>
                                  <m:t>𝑖𝑗</m:t>
                                </m:r>
                              </m:sub>
                            </m:sSub>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𝑗</m:t>
                                </m:r>
                              </m:sub>
                            </m:sSub>
                          </m:e>
                        </m:nary>
                      </m:e>
                    </m:d>
                    <m:r>
                      <a:rPr lang="en-US" altLang="ko-KR" i="1" smtClean="0">
                        <a:latin typeface="Cambria Math"/>
                        <a:ea typeface="Cambria Math"/>
                        <a:sym typeface="Symbol" pitchFamily="18" charset="2"/>
                      </a:rPr>
                      <m:t>≤</m:t>
                    </m:r>
                    <m:sSub>
                      <m:sSubPr>
                        <m:ctrlPr>
                          <a:rPr lang="en-US" altLang="ko-KR"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𝑦</m:t>
                        </m:r>
                      </m:e>
                      <m:sub>
                        <m:r>
                          <a:rPr lang="en-US" altLang="ko-KR" b="0" i="1" smtClean="0">
                            <a:latin typeface="Cambria Math"/>
                            <a:ea typeface="Cambria Math"/>
                            <a:sym typeface="Symbol" pitchFamily="18" charset="2"/>
                          </a:rPr>
                          <m:t>𝑖</m:t>
                        </m:r>
                      </m:sub>
                    </m:sSub>
                    <m:sSub>
                      <m:sSubPr>
                        <m:ctrlPr>
                          <a:rPr lang="en-US" altLang="ko-KR"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𝑏</m:t>
                        </m:r>
                      </m:e>
                      <m:sub>
                        <m:r>
                          <a:rPr lang="en-US" altLang="ko-KR" b="0" i="1" smtClean="0">
                            <a:latin typeface="Cambria Math"/>
                            <a:ea typeface="Cambria Math"/>
                            <a:sym typeface="Symbol" pitchFamily="18" charset="2"/>
                          </a:rPr>
                          <m:t>𝑖</m:t>
                        </m:r>
                      </m:sub>
                    </m:sSub>
                  </m:oMath>
                </a14:m>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0, </m:t>
                    </m:r>
                    <m:r>
                      <a:rPr lang="en-US" altLang="ko-KR" b="0" i="1" smtClean="0">
                        <a:latin typeface="Cambria Math"/>
                        <a:ea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𝐼</m:t>
                    </m:r>
                  </m:oMath>
                </a14:m>
                <a:endParaRPr lang="en-US" altLang="ko-KR" dirty="0" smtClean="0">
                  <a:sym typeface="Symbol" pitchFamily="18" charset="2"/>
                </a:endParaRPr>
              </a:p>
              <a:p>
                <a:pPr indent="0" eaLnBrk="1" hangingPunct="1">
                  <a:buNone/>
                </a:pPr>
                <a:r>
                  <a:rPr lang="en-US" altLang="ko-KR" dirty="0">
                    <a:sym typeface="Symbol" pitchFamily="18" charset="2"/>
                  </a:rPr>
                  <a:t>	</a:t>
                </a:r>
                <a14:m>
                  <m:oMath xmlns:m="http://schemas.openxmlformats.org/officeDocument/2006/math">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𝑦</m:t>
                        </m:r>
                      </m:e>
                      <m:sub>
                        <m:r>
                          <a:rPr lang="en-US" altLang="ko-KR" i="1">
                            <a:latin typeface="Cambria Math"/>
                            <a:sym typeface="Symbol" pitchFamily="18" charset="2"/>
                          </a:rPr>
                          <m:t>𝑖</m:t>
                        </m:r>
                      </m:sub>
                    </m:sSub>
                    <m:d>
                      <m:dPr>
                        <m:ctrlPr>
                          <a:rPr lang="en-US" altLang="ko-KR" i="1">
                            <a:latin typeface="Cambria Math" panose="02040503050406030204" pitchFamily="18" charset="0"/>
                            <a:sym typeface="Symbol" pitchFamily="18" charset="2"/>
                          </a:rPr>
                        </m:ctrlPr>
                      </m:dPr>
                      <m:e>
                        <m:nary>
                          <m:naryPr>
                            <m:chr m:val="∑"/>
                            <m:limLoc m:val="subSup"/>
                            <m:ctrlPr>
                              <a:rPr lang="en-US" altLang="ko-KR" i="1">
                                <a:latin typeface="Cambria Math" panose="02040503050406030204" pitchFamily="18" charset="0"/>
                                <a:sym typeface="Symbol" pitchFamily="18" charset="2"/>
                              </a:rPr>
                            </m:ctrlPr>
                          </m:naryPr>
                          <m:sub>
                            <m:r>
                              <m:rPr>
                                <m:brk m:alnAt="25"/>
                              </m:rPr>
                              <a:rPr lang="en-US" altLang="ko-KR" i="1">
                                <a:latin typeface="Cambria Math"/>
                                <a:sym typeface="Symbol" pitchFamily="18" charset="2"/>
                              </a:rPr>
                              <m:t>𝑗</m:t>
                            </m:r>
                            <m:r>
                              <a:rPr lang="en-US" altLang="ko-KR" i="1">
                                <a:latin typeface="Cambria Math"/>
                                <a:sym typeface="Symbol" pitchFamily="18" charset="2"/>
                              </a:rPr>
                              <m:t>=1</m:t>
                            </m:r>
                          </m:sub>
                          <m:sup>
                            <m:r>
                              <a:rPr lang="en-US" altLang="ko-KR" i="1">
                                <a:latin typeface="Cambria Math"/>
                                <a:sym typeface="Symbol" pitchFamily="18" charset="2"/>
                              </a:rPr>
                              <m:t>𝑛</m:t>
                            </m:r>
                          </m:sup>
                          <m:e>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𝑎</m:t>
                                </m:r>
                              </m:e>
                              <m:sub>
                                <m:r>
                                  <a:rPr lang="en-US" altLang="ko-KR" i="1">
                                    <a:latin typeface="Cambria Math"/>
                                    <a:sym typeface="Symbol" pitchFamily="18" charset="2"/>
                                  </a:rPr>
                                  <m:t>𝑖𝑗</m:t>
                                </m:r>
                              </m:sub>
                            </m:sSub>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𝑥</m:t>
                                </m:r>
                              </m:e>
                              <m:sub>
                                <m:r>
                                  <a:rPr lang="en-US" altLang="ko-KR" i="1">
                                    <a:latin typeface="Cambria Math"/>
                                    <a:sym typeface="Symbol" pitchFamily="18" charset="2"/>
                                  </a:rPr>
                                  <m:t>𝑗</m:t>
                                </m:r>
                              </m:sub>
                            </m:sSub>
                          </m:e>
                        </m:nary>
                      </m:e>
                    </m:d>
                    <m:r>
                      <a:rPr lang="en-US" altLang="ko-KR" b="0" i="1" smtClean="0">
                        <a:latin typeface="Cambria Math"/>
                        <a:sym typeface="Symbol" pitchFamily="18" charset="2"/>
                      </a:rPr>
                      <m:t>=</m:t>
                    </m:r>
                    <m:sSub>
                      <m:sSubPr>
                        <m:ctrlPr>
                          <a:rPr lang="en-US" altLang="ko-KR" i="1">
                            <a:latin typeface="Cambria Math" panose="02040503050406030204" pitchFamily="18" charset="0"/>
                            <a:ea typeface="Cambria Math"/>
                            <a:sym typeface="Symbol" pitchFamily="18" charset="2"/>
                          </a:rPr>
                        </m:ctrlPr>
                      </m:sSubPr>
                      <m:e>
                        <m:r>
                          <a:rPr lang="en-US" altLang="ko-KR" i="1">
                            <a:latin typeface="Cambria Math"/>
                            <a:ea typeface="Cambria Math"/>
                            <a:sym typeface="Symbol" pitchFamily="18" charset="2"/>
                          </a:rPr>
                          <m:t>𝑦</m:t>
                        </m:r>
                      </m:e>
                      <m:sub>
                        <m:r>
                          <a:rPr lang="en-US" altLang="ko-KR" i="1">
                            <a:latin typeface="Cambria Math"/>
                            <a:ea typeface="Cambria Math"/>
                            <a:sym typeface="Symbol" pitchFamily="18" charset="2"/>
                          </a:rPr>
                          <m:t>𝑖</m:t>
                        </m:r>
                      </m:sub>
                    </m:sSub>
                    <m:sSub>
                      <m:sSubPr>
                        <m:ctrlPr>
                          <a:rPr lang="en-US" altLang="ko-KR" i="1">
                            <a:latin typeface="Cambria Math" panose="02040503050406030204" pitchFamily="18" charset="0"/>
                            <a:ea typeface="Cambria Math"/>
                            <a:sym typeface="Symbol" pitchFamily="18" charset="2"/>
                          </a:rPr>
                        </m:ctrlPr>
                      </m:sSubPr>
                      <m:e>
                        <m:r>
                          <a:rPr lang="en-US" altLang="ko-KR" i="1">
                            <a:latin typeface="Cambria Math"/>
                            <a:ea typeface="Cambria Math"/>
                            <a:sym typeface="Symbol" pitchFamily="18" charset="2"/>
                          </a:rPr>
                          <m:t>𝑏</m:t>
                        </m:r>
                      </m:e>
                      <m:sub>
                        <m:r>
                          <a:rPr lang="en-US" altLang="ko-KR" i="1">
                            <a:latin typeface="Cambria Math"/>
                            <a:ea typeface="Cambria Math"/>
                            <a:sym typeface="Symbol" pitchFamily="18" charset="2"/>
                          </a:rPr>
                          <m:t>𝑖</m:t>
                        </m:r>
                      </m:sub>
                    </m:sSub>
                  </m:oMath>
                </a14:m>
                <a:r>
                  <a:rPr lang="en-US" altLang="ko-KR" dirty="0">
                    <a:sym typeface="Symbol" pitchFamily="18" charset="2"/>
                  </a:rPr>
                  <a:t>,	</a:t>
                </a:r>
                <a14:m>
                  <m:oMath xmlns:m="http://schemas.openxmlformats.org/officeDocument/2006/math">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𝑦</m:t>
                        </m:r>
                      </m:e>
                      <m:sub>
                        <m:r>
                          <a:rPr lang="en-US" altLang="ko-KR" i="1">
                            <a:latin typeface="Cambria Math"/>
                            <a:sym typeface="Symbol" pitchFamily="18" charset="2"/>
                          </a:rPr>
                          <m:t>𝑖</m:t>
                        </m:r>
                      </m:sub>
                    </m:sSub>
                  </m:oMath>
                </a14:m>
                <a:r>
                  <a:rPr lang="en-US" altLang="ko-KR" dirty="0" smtClean="0">
                    <a:sym typeface="Symbol" pitchFamily="18" charset="2"/>
                  </a:rPr>
                  <a:t> unrestricted,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𝐸</m:t>
                    </m:r>
                  </m:oMath>
                </a14:m>
                <a:endParaRPr lang="en-US" altLang="ko-KR" dirty="0" smtClean="0">
                  <a:sym typeface="Symbol" pitchFamily="18" charset="2"/>
                </a:endParaRPr>
              </a:p>
              <a:p>
                <a:pPr indent="0" eaLnBrk="1" hangingPunct="1">
                  <a:buNone/>
                </a:pPr>
                <a:r>
                  <a:rPr lang="en-US" altLang="ko-KR" dirty="0" smtClean="0">
                    <a:sym typeface="Symbol" pitchFamily="18" charset="2"/>
                  </a:rPr>
                  <a:t>Adding up on both sides</a:t>
                </a:r>
              </a:p>
              <a:p>
                <a:pPr indent="0" eaLnBrk="1" hangingPunct="1">
                  <a:buNone/>
                </a:pPr>
                <a:r>
                  <a:rPr lang="en-US" altLang="ko-KR" dirty="0" smtClean="0">
                    <a:sym typeface="Symbol" pitchFamily="18" charset="2"/>
                  </a:rPr>
                  <a:t>  </a:t>
                </a:r>
                <a:r>
                  <a:rPr lang="en-US" altLang="ko-KR" dirty="0" smtClean="0">
                    <a:sym typeface="Symbol"/>
                  </a:rPr>
                  <a:t>	</a:t>
                </a:r>
                <a14:m>
                  <m:oMath xmlns:m="http://schemas.openxmlformats.org/officeDocument/2006/math">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𝑖</m:t>
                        </m:r>
                        <m:r>
                          <a:rPr lang="en-US" altLang="ko-KR" b="0" i="1" smtClean="0">
                            <a:latin typeface="Cambria Math"/>
                            <a:sym typeface="Symbol"/>
                          </a:rPr>
                          <m:t>=1</m:t>
                        </m:r>
                      </m:sub>
                      <m:sup>
                        <m:r>
                          <a:rPr lang="en-US" altLang="ko-KR" b="0" i="1" smtClean="0">
                            <a:latin typeface="Cambria Math"/>
                            <a:sym typeface="Symbol"/>
                          </a:rPr>
                          <m:t>𝑚</m:t>
                        </m:r>
                      </m:sup>
                      <m:e>
                        <m:sSub>
                          <m:sSubPr>
                            <m:ctrlPr>
                              <a:rPr lang="en-US" altLang="ko-KR" i="1" smtClean="0">
                                <a:latin typeface="Cambria Math" panose="02040503050406030204" pitchFamily="18" charset="0"/>
                                <a:sym typeface="Symbol"/>
                              </a:rPr>
                            </m:ctrlPr>
                          </m:sSubPr>
                          <m:e>
                            <m:r>
                              <a:rPr lang="en-US" altLang="ko-KR" b="0" i="1" smtClean="0">
                                <a:latin typeface="Cambria Math"/>
                                <a:sym typeface="Symbol"/>
                              </a:rPr>
                              <m:t>𝑦</m:t>
                            </m:r>
                          </m:e>
                          <m:sub>
                            <m:r>
                              <a:rPr lang="en-US" altLang="ko-KR" b="0" i="1" smtClean="0">
                                <a:latin typeface="Cambria Math"/>
                                <a:sym typeface="Symbol"/>
                              </a:rPr>
                              <m:t>𝑖</m:t>
                            </m:r>
                          </m:sub>
                        </m:sSub>
                      </m:e>
                    </m:nary>
                    <m:d>
                      <m:dPr>
                        <m:ctrlPr>
                          <a:rPr lang="en-US" altLang="ko-KR" i="1" smtClean="0">
                            <a:latin typeface="Cambria Math" panose="02040503050406030204" pitchFamily="18" charset="0"/>
                            <a:sym typeface="Symbol"/>
                          </a:rPr>
                        </m:ctrlPr>
                      </m:dPr>
                      <m:e>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sSub>
                              <m:sSubPr>
                                <m:ctrlPr>
                                  <a:rPr lang="en-US" altLang="ko-KR" i="1" smtClean="0">
                                    <a:latin typeface="Cambria Math" panose="02040503050406030204" pitchFamily="18" charset="0"/>
                                    <a:sym typeface="Symbol"/>
                                  </a:rPr>
                                </m:ctrlPr>
                              </m:sSubPr>
                              <m:e>
                                <m:r>
                                  <a:rPr lang="en-US" altLang="ko-KR" b="0" i="1" smtClean="0">
                                    <a:latin typeface="Cambria Math"/>
                                    <a:sym typeface="Symbol"/>
                                  </a:rPr>
                                  <m:t>𝑎</m:t>
                                </m:r>
                              </m:e>
                              <m:sub>
                                <m:r>
                                  <a:rPr lang="en-US" altLang="ko-KR" b="0" i="1" smtClean="0">
                                    <a:latin typeface="Cambria Math"/>
                                    <a:sym typeface="Symbol"/>
                                  </a:rPr>
                                  <m:t>𝑖𝑗</m:t>
                                </m:r>
                              </m:sub>
                            </m:sSub>
                            <m:sSub>
                              <m:sSubPr>
                                <m:ctrlPr>
                                  <a:rPr lang="en-US" altLang="ko-KR" i="1" smtClean="0">
                                    <a:latin typeface="Cambria Math" panose="02040503050406030204" pitchFamily="18" charset="0"/>
                                    <a:sym typeface="Symbol"/>
                                  </a:rPr>
                                </m:ctrlPr>
                              </m:sSubPr>
                              <m:e>
                                <m:r>
                                  <a:rPr lang="en-US" altLang="ko-KR" b="0" i="1" smtClean="0">
                                    <a:latin typeface="Cambria Math"/>
                                    <a:sym typeface="Symbol"/>
                                  </a:rPr>
                                  <m:t>𝑥</m:t>
                                </m:r>
                              </m:e>
                              <m:sub>
                                <m:r>
                                  <a:rPr lang="en-US" altLang="ko-KR" b="0" i="1" smtClean="0">
                                    <a:latin typeface="Cambria Math"/>
                                    <a:sym typeface="Symbol"/>
                                  </a:rPr>
                                  <m:t>𝑗</m:t>
                                </m:r>
                              </m:sub>
                            </m:sSub>
                          </m:e>
                        </m:nary>
                      </m:e>
                    </m:d>
                    <m:r>
                      <a:rPr lang="en-US" altLang="ko-KR" i="1" smtClean="0">
                        <a:latin typeface="Cambria Math"/>
                        <a:ea typeface="Cambria Math"/>
                        <a:sym typeface="Symbol"/>
                      </a:rPr>
                      <m:t>≤</m:t>
                    </m:r>
                    <m:nary>
                      <m:naryPr>
                        <m:chr m:val="∑"/>
                        <m:limLoc m:val="subSup"/>
                        <m:ctrlPr>
                          <a:rPr lang="en-US" altLang="ko-KR" i="1" smtClean="0">
                            <a:latin typeface="Cambria Math" panose="02040503050406030204" pitchFamily="18" charset="0"/>
                            <a:ea typeface="Cambria Math"/>
                            <a:sym typeface="Symbol"/>
                          </a:rPr>
                        </m:ctrlPr>
                      </m:naryPr>
                      <m:sub>
                        <m:r>
                          <m:rPr>
                            <m:brk m:alnAt="25"/>
                          </m:rPr>
                          <a:rPr lang="en-US" altLang="ko-KR" b="0" i="1" smtClean="0">
                            <a:latin typeface="Cambria Math"/>
                            <a:ea typeface="Cambria Math"/>
                            <a:sym typeface="Symbol"/>
                          </a:rPr>
                          <m:t>𝑖</m:t>
                        </m:r>
                        <m:r>
                          <a:rPr lang="en-US" altLang="ko-KR" b="0" i="1" smtClean="0">
                            <a:latin typeface="Cambria Math"/>
                            <a:ea typeface="Cambria Math"/>
                            <a:sym typeface="Symbol"/>
                          </a:rPr>
                          <m:t>=1</m:t>
                        </m:r>
                      </m:sub>
                      <m:sup>
                        <m:r>
                          <a:rPr lang="en-US" altLang="ko-KR" b="0" i="1" smtClean="0">
                            <a:latin typeface="Cambria Math"/>
                            <a:ea typeface="Cambria Math"/>
                            <a:sym typeface="Symbol"/>
                          </a:rPr>
                          <m:t>𝑚</m:t>
                        </m:r>
                      </m:sup>
                      <m:e>
                        <m:sSub>
                          <m:sSubPr>
                            <m:ctrlPr>
                              <a:rPr lang="en-US" altLang="ko-KR" i="1" smtClean="0">
                                <a:latin typeface="Cambria Math" panose="02040503050406030204" pitchFamily="18" charset="0"/>
                                <a:ea typeface="Cambria Math"/>
                                <a:sym typeface="Symbol"/>
                              </a:rPr>
                            </m:ctrlPr>
                          </m:sSubPr>
                          <m:e>
                            <m:r>
                              <a:rPr lang="en-US" altLang="ko-KR" b="0" i="1" smtClean="0">
                                <a:latin typeface="Cambria Math"/>
                                <a:ea typeface="Cambria Math"/>
                                <a:sym typeface="Symbol"/>
                              </a:rPr>
                              <m:t>𝑦</m:t>
                            </m:r>
                          </m:e>
                          <m:sub>
                            <m:r>
                              <a:rPr lang="en-US" altLang="ko-KR" b="0" i="1" smtClean="0">
                                <a:latin typeface="Cambria Math"/>
                                <a:ea typeface="Cambria Math"/>
                                <a:sym typeface="Symbol"/>
                              </a:rPr>
                              <m:t>𝑖</m:t>
                            </m:r>
                          </m:sub>
                        </m:sSub>
                        <m:sSub>
                          <m:sSubPr>
                            <m:ctrlPr>
                              <a:rPr lang="en-US" altLang="ko-KR" i="1" smtClean="0">
                                <a:latin typeface="Cambria Math" panose="02040503050406030204" pitchFamily="18" charset="0"/>
                                <a:ea typeface="Cambria Math"/>
                                <a:sym typeface="Symbol"/>
                              </a:rPr>
                            </m:ctrlPr>
                          </m:sSubPr>
                          <m:e>
                            <m:r>
                              <a:rPr lang="en-US" altLang="ko-KR" b="0" i="1" smtClean="0">
                                <a:latin typeface="Cambria Math"/>
                                <a:ea typeface="Cambria Math"/>
                                <a:sym typeface="Symbol"/>
                              </a:rPr>
                              <m:t>𝑏</m:t>
                            </m:r>
                          </m:e>
                          <m:sub>
                            <m:r>
                              <a:rPr lang="en-US" altLang="ko-KR" b="0" i="1" smtClean="0">
                                <a:latin typeface="Cambria Math"/>
                                <a:ea typeface="Cambria Math"/>
                                <a:sym typeface="Symbol"/>
                              </a:rPr>
                              <m:t>𝑖</m:t>
                            </m:r>
                          </m:sub>
                        </m:sSub>
                      </m:e>
                    </m:nary>
                  </m:oMath>
                </a14:m>
                <a:endParaRPr lang="en-US" altLang="ko-KR" dirty="0" smtClean="0">
                  <a:sym typeface="Symbol" pitchFamily="18" charset="2"/>
                </a:endParaRPr>
              </a:p>
              <a:p>
                <a:pPr indent="0" eaLnBrk="1" hangingPunct="1">
                  <a:buNone/>
                </a:pPr>
                <a:endParaRPr lang="en-US" altLang="ko-KR" dirty="0">
                  <a:sym typeface="Symbol" pitchFamily="18" charset="2"/>
                </a:endParaRPr>
              </a:p>
              <a:p>
                <a:pPr indent="0" eaLnBrk="1" hangingPunct="1">
                  <a:buNone/>
                </a:pPr>
                <a:r>
                  <a:rPr lang="en-US" altLang="ko-KR" dirty="0" smtClean="0">
                    <a:solidFill>
                      <a:srgbClr val="0000FF"/>
                    </a:solidFill>
                  </a:rPr>
                  <a:t>holds </a:t>
                </a:r>
                <a:r>
                  <a:rPr lang="en-US" altLang="ko-KR" dirty="0">
                    <a:solidFill>
                      <a:srgbClr val="0000FF"/>
                    </a:solidFill>
                  </a:rPr>
                  <a:t>for </a:t>
                </a:r>
                <a14:m>
                  <m:oMath xmlns:m="http://schemas.openxmlformats.org/officeDocument/2006/math">
                    <m:r>
                      <a:rPr lang="en-US" altLang="ko-KR" b="0" i="1" smtClean="0">
                        <a:solidFill>
                          <a:srgbClr val="0000FF"/>
                        </a:solidFill>
                        <a:latin typeface="Cambria Math"/>
                      </a:rPr>
                      <m:t>𝑥</m:t>
                    </m:r>
                  </m:oMath>
                </a14:m>
                <a:r>
                  <a:rPr lang="en-US" altLang="ko-KR" dirty="0" smtClean="0">
                    <a:solidFill>
                      <a:srgbClr val="0000FF"/>
                    </a:solidFill>
                  </a:rPr>
                  <a:t> </a:t>
                </a:r>
                <a:r>
                  <a:rPr lang="en-US" altLang="ko-KR" dirty="0">
                    <a:solidFill>
                      <a:srgbClr val="0000FF"/>
                    </a:solidFill>
                  </a:rPr>
                  <a:t>satisfying (1) and </a:t>
                </a:r>
                <a14:m>
                  <m:oMath xmlns:m="http://schemas.openxmlformats.org/officeDocument/2006/math">
                    <m:sSub>
                      <m:sSubPr>
                        <m:ctrlPr>
                          <a:rPr lang="en-US" altLang="ko-KR" i="1" smtClean="0">
                            <a:solidFill>
                              <a:srgbClr val="0000FF"/>
                            </a:solidFill>
                            <a:latin typeface="Cambria Math" panose="02040503050406030204" pitchFamily="18" charset="0"/>
                          </a:rPr>
                        </m:ctrlPr>
                      </m:sSubPr>
                      <m:e>
                        <m:r>
                          <a:rPr lang="en-US" altLang="ko-KR" b="0" i="1" smtClean="0">
                            <a:solidFill>
                              <a:srgbClr val="0000FF"/>
                            </a:solidFill>
                            <a:latin typeface="Cambria Math"/>
                          </a:rPr>
                          <m:t>𝑦</m:t>
                        </m:r>
                      </m:e>
                      <m:sub>
                        <m:r>
                          <a:rPr lang="en-US" altLang="ko-KR" b="0" i="1" smtClean="0">
                            <a:solidFill>
                              <a:srgbClr val="0000FF"/>
                            </a:solidFill>
                            <a:latin typeface="Cambria Math"/>
                          </a:rPr>
                          <m:t>𝑖</m:t>
                        </m:r>
                      </m:sub>
                    </m:sSub>
                    <m:r>
                      <a:rPr lang="en-US" altLang="ko-KR" i="1" smtClean="0">
                        <a:solidFill>
                          <a:srgbClr val="0000FF"/>
                        </a:solidFill>
                        <a:latin typeface="Cambria Math"/>
                        <a:ea typeface="Cambria Math"/>
                      </a:rPr>
                      <m:t>≥</m:t>
                    </m:r>
                    <m:r>
                      <a:rPr lang="en-US" altLang="ko-KR" b="0" i="1" smtClean="0">
                        <a:solidFill>
                          <a:srgbClr val="0000FF"/>
                        </a:solidFill>
                        <a:latin typeface="Cambria Math"/>
                        <a:ea typeface="Cambria Math"/>
                      </a:rPr>
                      <m:t>0, </m:t>
                    </m:r>
                    <m:r>
                      <a:rPr lang="en-US" altLang="ko-KR" b="0" i="1" smtClean="0">
                        <a:solidFill>
                          <a:srgbClr val="0000FF"/>
                        </a:solidFill>
                        <a:latin typeface="Cambria Math"/>
                        <a:ea typeface="Cambria Math"/>
                      </a:rPr>
                      <m:t>𝑖</m:t>
                    </m:r>
                    <m:r>
                      <a:rPr lang="en-US" altLang="ko-KR" b="0" i="1" smtClean="0">
                        <a:solidFill>
                          <a:srgbClr val="0000FF"/>
                        </a:solidFill>
                        <a:latin typeface="Cambria Math"/>
                        <a:ea typeface="Cambria Math"/>
                      </a:rPr>
                      <m:t>∈</m:t>
                    </m:r>
                    <m:r>
                      <a:rPr lang="en-US" altLang="ko-KR" b="0" i="1" smtClean="0">
                        <a:solidFill>
                          <a:srgbClr val="0000FF"/>
                        </a:solidFill>
                        <a:latin typeface="Cambria Math"/>
                        <a:ea typeface="Cambria Math"/>
                      </a:rPr>
                      <m:t>𝐼</m:t>
                    </m:r>
                  </m:oMath>
                </a14:m>
                <a:r>
                  <a:rPr lang="en-US" altLang="ko-KR" dirty="0">
                    <a:solidFill>
                      <a:srgbClr val="0000FF"/>
                    </a:solidFill>
                    <a:sym typeface="Symbol" pitchFamily="18" charset="2"/>
                  </a:rPr>
                  <a:t>,  </a:t>
                </a:r>
                <a14:m>
                  <m:oMath xmlns:m="http://schemas.openxmlformats.org/officeDocument/2006/math">
                    <m:sSub>
                      <m:sSubPr>
                        <m:ctrlPr>
                          <a:rPr lang="en-US" altLang="ko-KR" i="1" smtClean="0">
                            <a:solidFill>
                              <a:srgbClr val="0000FF"/>
                            </a:solidFill>
                            <a:latin typeface="Cambria Math" panose="02040503050406030204" pitchFamily="18" charset="0"/>
                            <a:sym typeface="Symbol" pitchFamily="18" charset="2"/>
                          </a:rPr>
                        </m:ctrlPr>
                      </m:sSubPr>
                      <m:e>
                        <m:r>
                          <a:rPr lang="en-US" altLang="ko-KR" b="0" i="1" smtClean="0">
                            <a:solidFill>
                              <a:srgbClr val="0000FF"/>
                            </a:solidFill>
                            <a:latin typeface="Cambria Math"/>
                            <a:sym typeface="Symbol" pitchFamily="18" charset="2"/>
                          </a:rPr>
                          <m:t>𝑦</m:t>
                        </m:r>
                      </m:e>
                      <m:sub>
                        <m:r>
                          <a:rPr lang="en-US" altLang="ko-KR" b="0" i="1" smtClean="0">
                            <a:solidFill>
                              <a:srgbClr val="0000FF"/>
                            </a:solidFill>
                            <a:latin typeface="Cambria Math"/>
                            <a:sym typeface="Symbol" pitchFamily="18" charset="2"/>
                          </a:rPr>
                          <m:t>𝑖</m:t>
                        </m:r>
                      </m:sub>
                    </m:sSub>
                  </m:oMath>
                </a14:m>
                <a:r>
                  <a:rPr lang="en-US" altLang="ko-KR" dirty="0" smtClean="0">
                    <a:solidFill>
                      <a:srgbClr val="0000FF"/>
                    </a:solidFill>
                    <a:sym typeface="Symbol" pitchFamily="18" charset="2"/>
                  </a:rPr>
                  <a:t> </a:t>
                </a:r>
                <a:r>
                  <a:rPr lang="en-US" altLang="ko-KR" dirty="0">
                    <a:solidFill>
                      <a:srgbClr val="0000FF"/>
                    </a:solidFill>
                    <a:sym typeface="Symbol" pitchFamily="18" charset="2"/>
                  </a:rPr>
                  <a:t>unrestricted </a:t>
                </a:r>
                <a14:m>
                  <m:oMath xmlns:m="http://schemas.openxmlformats.org/officeDocument/2006/math">
                    <m:r>
                      <a:rPr lang="en-US" altLang="ko-KR" b="0" i="1" smtClean="0">
                        <a:solidFill>
                          <a:srgbClr val="0000FF"/>
                        </a:solidFill>
                        <a:latin typeface="Cambria Math"/>
                        <a:sym typeface="Symbol" pitchFamily="18" charset="2"/>
                      </a:rPr>
                      <m:t>𝑖</m:t>
                    </m:r>
                    <m:r>
                      <a:rPr lang="en-US" altLang="ko-KR" b="0" i="1" smtClean="0">
                        <a:solidFill>
                          <a:srgbClr val="0000FF"/>
                        </a:solidFill>
                        <a:latin typeface="Cambria Math"/>
                        <a:ea typeface="Cambria Math"/>
                        <a:sym typeface="Symbol" pitchFamily="18" charset="2"/>
                      </a:rPr>
                      <m:t>∈</m:t>
                    </m:r>
                    <m:r>
                      <a:rPr lang="en-US" altLang="ko-KR" b="0" i="1" smtClean="0">
                        <a:solidFill>
                          <a:srgbClr val="0000FF"/>
                        </a:solidFill>
                        <a:latin typeface="Cambria Math"/>
                        <a:ea typeface="Cambria Math"/>
                        <a:sym typeface="Symbol" pitchFamily="18" charset="2"/>
                      </a:rPr>
                      <m:t>𝐸</m:t>
                    </m:r>
                  </m:oMath>
                </a14:m>
                <a:r>
                  <a:rPr lang="en-US" altLang="ko-KR" dirty="0">
                    <a:solidFill>
                      <a:srgbClr val="0000FF"/>
                    </a:solidFill>
                    <a:sym typeface="Symbol" pitchFamily="18" charset="2"/>
                  </a:rPr>
                  <a:t>.</a:t>
                </a:r>
                <a:r>
                  <a:rPr lang="en-US" altLang="ko-KR" dirty="0"/>
                  <a:t> </a:t>
                </a:r>
                <a:endParaRPr lang="en-US" altLang="ko-KR" dirty="0">
                  <a:sym typeface="Symbol" pitchFamily="18" charset="2"/>
                </a:endParaRPr>
              </a:p>
              <a:p>
                <a:pPr indent="0" eaLnBrk="1" hangingPunct="1">
                  <a:buNone/>
                </a:pPr>
                <a:r>
                  <a:rPr lang="en-US" altLang="ko-KR" dirty="0" smtClean="0">
                    <a:sym typeface="Symbol" pitchFamily="18" charset="2"/>
                  </a:rPr>
                  <a:t>Now </a:t>
                </a:r>
                <a14:m>
                  <m:oMath xmlns:m="http://schemas.openxmlformats.org/officeDocument/2006/math">
                    <m:nary>
                      <m:naryPr>
                        <m:chr m:val="∑"/>
                        <m:limLoc m:val="subSup"/>
                        <m:ctrlPr>
                          <a:rPr lang="en-US" altLang="ko-KR" i="1">
                            <a:latin typeface="Cambria Math" panose="02040503050406030204" pitchFamily="18" charset="0"/>
                            <a:sym typeface="Symbol"/>
                          </a:rPr>
                        </m:ctrlPr>
                      </m:naryPr>
                      <m:sub>
                        <m:r>
                          <m:rPr>
                            <m:brk m:alnAt="25"/>
                          </m:rPr>
                          <a:rPr lang="en-US" altLang="ko-KR" i="1">
                            <a:latin typeface="Cambria Math"/>
                            <a:sym typeface="Symbol"/>
                          </a:rPr>
                          <m:t>𝑖</m:t>
                        </m:r>
                        <m:r>
                          <a:rPr lang="en-US" altLang="ko-KR" i="1">
                            <a:latin typeface="Cambria Math"/>
                            <a:sym typeface="Symbol"/>
                          </a:rPr>
                          <m:t>=1</m:t>
                        </m:r>
                      </m:sub>
                      <m:sup>
                        <m:r>
                          <a:rPr lang="en-US" altLang="ko-KR" i="1">
                            <a:latin typeface="Cambria Math"/>
                            <a:sym typeface="Symbol"/>
                          </a:rPr>
                          <m:t>𝑚</m:t>
                        </m:r>
                      </m:sup>
                      <m:e>
                        <m:sSub>
                          <m:sSubPr>
                            <m:ctrlPr>
                              <a:rPr lang="en-US" altLang="ko-KR" i="1">
                                <a:latin typeface="Cambria Math" panose="02040503050406030204" pitchFamily="18" charset="0"/>
                                <a:sym typeface="Symbol"/>
                              </a:rPr>
                            </m:ctrlPr>
                          </m:sSubPr>
                          <m:e>
                            <m:r>
                              <a:rPr lang="en-US" altLang="ko-KR" i="1">
                                <a:latin typeface="Cambria Math"/>
                                <a:sym typeface="Symbol"/>
                              </a:rPr>
                              <m:t>𝑦</m:t>
                            </m:r>
                          </m:e>
                          <m:sub>
                            <m:r>
                              <a:rPr lang="en-US" altLang="ko-KR" i="1">
                                <a:latin typeface="Cambria Math"/>
                                <a:sym typeface="Symbol"/>
                              </a:rPr>
                              <m:t>𝑖</m:t>
                            </m:r>
                          </m:sub>
                        </m:sSub>
                      </m:e>
                    </m:nary>
                    <m:d>
                      <m:dPr>
                        <m:ctrlPr>
                          <a:rPr lang="en-US" altLang="ko-KR" i="1">
                            <a:latin typeface="Cambria Math" panose="02040503050406030204" pitchFamily="18" charset="0"/>
                            <a:sym typeface="Symbol"/>
                          </a:rPr>
                        </m:ctrlPr>
                      </m:dPr>
                      <m:e>
                        <m:nary>
                          <m:naryPr>
                            <m:chr m:val="∑"/>
                            <m:limLoc m:val="subSup"/>
                            <m:ctrlPr>
                              <a:rPr lang="en-US" altLang="ko-KR" i="1">
                                <a:latin typeface="Cambria Math" panose="02040503050406030204" pitchFamily="18" charset="0"/>
                                <a:sym typeface="Symbol"/>
                              </a:rPr>
                            </m:ctrlPr>
                          </m:naryPr>
                          <m:sub>
                            <m:r>
                              <m:rPr>
                                <m:brk m:alnAt="25"/>
                              </m:rPr>
                              <a:rPr lang="en-US" altLang="ko-KR" i="1">
                                <a:latin typeface="Cambria Math"/>
                                <a:sym typeface="Symbol"/>
                              </a:rPr>
                              <m:t>𝑗</m:t>
                            </m:r>
                            <m:r>
                              <a:rPr lang="en-US" altLang="ko-KR" i="1">
                                <a:latin typeface="Cambria Math"/>
                                <a:sym typeface="Symbol"/>
                              </a:rPr>
                              <m:t>=1</m:t>
                            </m:r>
                          </m:sub>
                          <m:sup>
                            <m:r>
                              <a:rPr lang="en-US" altLang="ko-KR" i="1">
                                <a:latin typeface="Cambria Math"/>
                                <a:sym typeface="Symbol"/>
                              </a:rPr>
                              <m:t>𝑛</m:t>
                            </m:r>
                          </m:sup>
                          <m:e>
                            <m:sSub>
                              <m:sSubPr>
                                <m:ctrlPr>
                                  <a:rPr lang="en-US" altLang="ko-KR" i="1">
                                    <a:latin typeface="Cambria Math" panose="02040503050406030204" pitchFamily="18" charset="0"/>
                                    <a:sym typeface="Symbol"/>
                                  </a:rPr>
                                </m:ctrlPr>
                              </m:sSubPr>
                              <m:e>
                                <m:r>
                                  <a:rPr lang="en-US" altLang="ko-KR" i="1">
                                    <a:latin typeface="Cambria Math"/>
                                    <a:sym typeface="Symbol"/>
                                  </a:rPr>
                                  <m:t>𝑎</m:t>
                                </m:r>
                              </m:e>
                              <m:sub>
                                <m:r>
                                  <a:rPr lang="en-US" altLang="ko-KR" i="1">
                                    <a:latin typeface="Cambria Math"/>
                                    <a:sym typeface="Symbol"/>
                                  </a:rPr>
                                  <m:t>𝑖𝑗</m:t>
                                </m:r>
                              </m:sub>
                            </m:sSub>
                            <m:sSub>
                              <m:sSubPr>
                                <m:ctrlPr>
                                  <a:rPr lang="en-US" altLang="ko-KR" i="1">
                                    <a:latin typeface="Cambria Math" panose="02040503050406030204" pitchFamily="18" charset="0"/>
                                    <a:sym typeface="Symbol"/>
                                  </a:rPr>
                                </m:ctrlPr>
                              </m:sSubPr>
                              <m:e>
                                <m:r>
                                  <a:rPr lang="en-US" altLang="ko-KR" i="1">
                                    <a:latin typeface="Cambria Math"/>
                                    <a:sym typeface="Symbol"/>
                                  </a:rPr>
                                  <m:t>𝑥</m:t>
                                </m:r>
                              </m:e>
                              <m:sub>
                                <m:r>
                                  <a:rPr lang="en-US" altLang="ko-KR" i="1">
                                    <a:latin typeface="Cambria Math"/>
                                    <a:sym typeface="Symbol"/>
                                  </a:rPr>
                                  <m:t>𝑗</m:t>
                                </m:r>
                              </m:sub>
                            </m:sSub>
                          </m:e>
                        </m:nary>
                      </m:e>
                    </m:d>
                    <m:r>
                      <a:rPr lang="en-US" altLang="ko-KR" b="0" i="1" smtClean="0">
                        <a:latin typeface="Cambria Math"/>
                        <a:sym typeface="Symbol"/>
                      </a:rPr>
                      <m:t>=</m:t>
                    </m:r>
                    <m:nary>
                      <m:naryPr>
                        <m:chr m:val="∑"/>
                        <m:limLoc m:val="subSup"/>
                        <m:ctrlPr>
                          <a:rPr lang="en-US" altLang="ko-KR" b="0"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d>
                          <m:dPr>
                            <m:ctrlPr>
                              <a:rPr lang="en-US" altLang="ko-KR" b="0" i="1" smtClean="0">
                                <a:latin typeface="Cambria Math" panose="02040503050406030204" pitchFamily="18" charset="0"/>
                                <a:sym typeface="Symbol"/>
                              </a:rPr>
                            </m:ctrlPr>
                          </m:dPr>
                          <m:e>
                            <m:nary>
                              <m:naryPr>
                                <m:chr m:val="∑"/>
                                <m:limLoc m:val="subSup"/>
                                <m:ctrlPr>
                                  <a:rPr lang="en-US" altLang="ko-KR" b="0" i="1" smtClean="0">
                                    <a:latin typeface="Cambria Math" panose="02040503050406030204" pitchFamily="18" charset="0"/>
                                    <a:sym typeface="Symbol"/>
                                  </a:rPr>
                                </m:ctrlPr>
                              </m:naryPr>
                              <m:sub>
                                <m:r>
                                  <m:rPr>
                                    <m:brk m:alnAt="25"/>
                                  </m:rPr>
                                  <a:rPr lang="en-US" altLang="ko-KR" b="0" i="1" smtClean="0">
                                    <a:latin typeface="Cambria Math"/>
                                    <a:sym typeface="Symbol"/>
                                  </a:rPr>
                                  <m:t>𝑖</m:t>
                                </m:r>
                                <m:r>
                                  <a:rPr lang="en-US" altLang="ko-KR" b="0" i="1" smtClean="0">
                                    <a:latin typeface="Cambria Math"/>
                                    <a:sym typeface="Symbol"/>
                                  </a:rPr>
                                  <m:t>=1</m:t>
                                </m:r>
                              </m:sub>
                              <m:sup>
                                <m:r>
                                  <a:rPr lang="en-US" altLang="ko-KR" b="0" i="1" smtClean="0">
                                    <a:latin typeface="Cambria Math"/>
                                    <a:sym typeface="Symbol"/>
                                  </a:rPr>
                                  <m:t>𝑚</m:t>
                                </m:r>
                              </m:sup>
                              <m:e>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𝑎</m:t>
                                    </m:r>
                                  </m:e>
                                  <m:sub>
                                    <m:r>
                                      <a:rPr lang="en-US" altLang="ko-KR" b="0" i="1" smtClean="0">
                                        <a:latin typeface="Cambria Math"/>
                                        <a:sym typeface="Symbol"/>
                                      </a:rPr>
                                      <m:t>𝑖𝑗</m:t>
                                    </m:r>
                                  </m:sub>
                                </m:sSub>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𝑦</m:t>
                                    </m:r>
                                  </m:e>
                                  <m:sub>
                                    <m:r>
                                      <a:rPr lang="en-US" altLang="ko-KR" b="0" i="1" smtClean="0">
                                        <a:latin typeface="Cambria Math"/>
                                        <a:sym typeface="Symbol"/>
                                      </a:rPr>
                                      <m:t>𝑖</m:t>
                                    </m:r>
                                  </m:sub>
                                </m:sSub>
                              </m:e>
                            </m:nary>
                          </m:e>
                        </m:d>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𝑥</m:t>
                            </m:r>
                          </m:e>
                          <m:sub>
                            <m:r>
                              <a:rPr lang="en-US" altLang="ko-KR" b="0" i="1" smtClean="0">
                                <a:latin typeface="Cambria Math"/>
                                <a:sym typeface="Symbol"/>
                              </a:rPr>
                              <m:t>𝑗</m:t>
                            </m:r>
                          </m:sub>
                        </m:sSub>
                      </m:e>
                    </m:nary>
                    <m:r>
                      <a:rPr lang="en-US" altLang="ko-KR" i="1">
                        <a:latin typeface="Cambria Math"/>
                        <a:ea typeface="Cambria Math"/>
                        <a:sym typeface="Symbol"/>
                      </a:rPr>
                      <m:t>≤</m:t>
                    </m:r>
                    <m:nary>
                      <m:naryPr>
                        <m:chr m:val="∑"/>
                        <m:limLoc m:val="subSup"/>
                        <m:ctrlPr>
                          <a:rPr lang="en-US" altLang="ko-KR" i="1">
                            <a:latin typeface="Cambria Math" panose="02040503050406030204" pitchFamily="18" charset="0"/>
                            <a:ea typeface="Cambria Math"/>
                            <a:sym typeface="Symbol"/>
                          </a:rPr>
                        </m:ctrlPr>
                      </m:naryPr>
                      <m:sub>
                        <m:r>
                          <m:rPr>
                            <m:brk m:alnAt="25"/>
                          </m:rPr>
                          <a:rPr lang="en-US" altLang="ko-KR" i="1">
                            <a:latin typeface="Cambria Math"/>
                            <a:ea typeface="Cambria Math"/>
                            <a:sym typeface="Symbol"/>
                          </a:rPr>
                          <m:t>𝑖</m:t>
                        </m:r>
                        <m:r>
                          <a:rPr lang="en-US" altLang="ko-KR" i="1">
                            <a:latin typeface="Cambria Math"/>
                            <a:ea typeface="Cambria Math"/>
                            <a:sym typeface="Symbol"/>
                          </a:rPr>
                          <m:t>=1</m:t>
                        </m:r>
                      </m:sub>
                      <m:sup>
                        <m:r>
                          <a:rPr lang="en-US" altLang="ko-KR" i="1">
                            <a:latin typeface="Cambria Math"/>
                            <a:ea typeface="Cambria Math"/>
                            <a:sym typeface="Symbol"/>
                          </a:rPr>
                          <m:t>𝑚</m:t>
                        </m:r>
                      </m:sup>
                      <m:e>
                        <m:sSub>
                          <m:sSubPr>
                            <m:ctrlPr>
                              <a:rPr lang="en-US" altLang="ko-KR" i="1">
                                <a:latin typeface="Cambria Math" panose="02040503050406030204" pitchFamily="18" charset="0"/>
                                <a:ea typeface="Cambria Math"/>
                                <a:sym typeface="Symbol"/>
                              </a:rPr>
                            </m:ctrlPr>
                          </m:sSubPr>
                          <m:e>
                            <m:r>
                              <a:rPr lang="en-US" altLang="ko-KR" i="1">
                                <a:latin typeface="Cambria Math"/>
                                <a:ea typeface="Cambria Math"/>
                                <a:sym typeface="Symbol"/>
                              </a:rPr>
                              <m:t>𝑦</m:t>
                            </m:r>
                          </m:e>
                          <m:sub>
                            <m:r>
                              <a:rPr lang="en-US" altLang="ko-KR" i="1">
                                <a:latin typeface="Cambria Math"/>
                                <a:ea typeface="Cambria Math"/>
                                <a:sym typeface="Symbol"/>
                              </a:rPr>
                              <m:t>𝑖</m:t>
                            </m:r>
                          </m:sub>
                        </m:sSub>
                        <m:sSub>
                          <m:sSubPr>
                            <m:ctrlPr>
                              <a:rPr lang="en-US" altLang="ko-KR" i="1">
                                <a:latin typeface="Cambria Math" panose="02040503050406030204" pitchFamily="18" charset="0"/>
                                <a:ea typeface="Cambria Math"/>
                                <a:sym typeface="Symbol"/>
                              </a:rPr>
                            </m:ctrlPr>
                          </m:sSubPr>
                          <m:e>
                            <m:r>
                              <a:rPr lang="en-US" altLang="ko-KR" i="1">
                                <a:latin typeface="Cambria Math"/>
                                <a:ea typeface="Cambria Math"/>
                                <a:sym typeface="Symbol"/>
                              </a:rPr>
                              <m:t>𝑏</m:t>
                            </m:r>
                          </m:e>
                          <m:sub>
                            <m:r>
                              <a:rPr lang="en-US" altLang="ko-KR" i="1">
                                <a:latin typeface="Cambria Math"/>
                                <a:ea typeface="Cambria Math"/>
                                <a:sym typeface="Symbol"/>
                              </a:rPr>
                              <m:t>𝑖</m:t>
                            </m:r>
                          </m:sub>
                        </m:sSub>
                      </m:e>
                    </m:nary>
                  </m:oMath>
                </a14:m>
                <a:endParaRPr lang="en-US" altLang="ko-KR" dirty="0" smtClean="0">
                  <a:sym typeface="Symbol" pitchFamily="18" charset="2"/>
                </a:endParaRPr>
              </a:p>
            </p:txBody>
          </p:sp>
        </mc:Choice>
        <mc:Fallback xmlns="">
          <p:sp>
            <p:nvSpPr>
              <p:cNvPr id="4102" name="Rectangle 3"/>
              <p:cNvSpPr>
                <a:spLocks noGrp="1" noRot="1" noChangeAspect="1" noMove="1" noResize="1" noEditPoints="1" noAdjustHandles="1" noChangeArrowheads="1" noChangeShapeType="1" noTextEdit="1"/>
              </p:cNvSpPr>
              <p:nvPr>
                <p:ph type="body" idx="1"/>
              </p:nvPr>
            </p:nvSpPr>
            <p:spPr>
              <a:xfrm>
                <a:off x="428625" y="381000"/>
                <a:ext cx="8334375" cy="4490717"/>
              </a:xfrm>
              <a:blipFill rotWithShape="1">
                <a:blip r:embed="rId3"/>
                <a:stretch>
                  <a:fillRect l="-585" t="-815" b="-14674"/>
                </a:stretch>
              </a:blipFill>
            </p:spPr>
            <p:txBody>
              <a:bodyPr/>
              <a:lstStyle/>
              <a:p>
                <a:r>
                  <a:rPr lang="ko-KR" altLang="en-US">
                    <a:noFill/>
                  </a:rPr>
                  <a:t> </a:t>
                </a:r>
              </a:p>
            </p:txBody>
          </p:sp>
        </mc:Fallback>
      </mc:AlternateContent>
      <p:sp>
        <p:nvSpPr>
          <p:cNvPr id="4104" name="Rectangle 6"/>
          <p:cNvSpPr>
            <a:spLocks noChangeArrowheads="1"/>
          </p:cNvSpPr>
          <p:nvPr/>
        </p:nvSpPr>
        <p:spPr bwMode="auto">
          <a:xfrm>
            <a:off x="4303440" y="4406493"/>
            <a:ext cx="1276672" cy="45720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4105" name="Rectangle 7"/>
          <p:cNvSpPr>
            <a:spLocks noChangeArrowheads="1"/>
          </p:cNvSpPr>
          <p:nvPr/>
        </p:nvSpPr>
        <p:spPr bwMode="auto">
          <a:xfrm>
            <a:off x="6084168" y="4406493"/>
            <a:ext cx="1114425" cy="45720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4106" name="Line 8"/>
          <p:cNvSpPr>
            <a:spLocks noChangeShapeType="1"/>
          </p:cNvSpPr>
          <p:nvPr/>
        </p:nvSpPr>
        <p:spPr bwMode="auto">
          <a:xfrm>
            <a:off x="6665640" y="4939893"/>
            <a:ext cx="0" cy="361315"/>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4107" name="Line 9"/>
          <p:cNvSpPr>
            <a:spLocks noChangeShapeType="1"/>
          </p:cNvSpPr>
          <p:nvPr/>
        </p:nvSpPr>
        <p:spPr bwMode="auto">
          <a:xfrm flipH="1">
            <a:off x="4274864" y="4920843"/>
            <a:ext cx="581025" cy="276225"/>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4108" name="Text Box 10"/>
              <p:cNvSpPr txBox="1">
                <a:spLocks noChangeArrowheads="1"/>
              </p:cNvSpPr>
              <p:nvPr/>
            </p:nvSpPr>
            <p:spPr bwMode="auto">
              <a:xfrm>
                <a:off x="2268877" y="5229200"/>
                <a:ext cx="2807179" cy="7325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charset="-127"/>
                    <a:ea typeface="굴림" charset="-127"/>
                  </a:defRPr>
                </a:lvl1pPr>
                <a:lvl2pPr marL="742950" indent="-285750" eaLnBrk="0" hangingPunct="0">
                  <a:defRPr kumimoji="1" sz="2400">
                    <a:solidFill>
                      <a:schemeClr val="tx1"/>
                    </a:solidFill>
                    <a:latin typeface="굴림" charset="-127"/>
                    <a:ea typeface="굴림" charset="-127"/>
                  </a:defRPr>
                </a:lvl2pPr>
                <a:lvl3pPr marL="1143000" indent="-228600" eaLnBrk="0" hangingPunct="0">
                  <a:defRPr kumimoji="1" sz="2400">
                    <a:solidFill>
                      <a:schemeClr val="tx1"/>
                    </a:solidFill>
                    <a:latin typeface="굴림" charset="-127"/>
                    <a:ea typeface="굴림" charset="-127"/>
                  </a:defRPr>
                </a:lvl3pPr>
                <a:lvl4pPr marL="1600200" indent="-228600" eaLnBrk="0" hangingPunct="0">
                  <a:defRPr kumimoji="1" sz="2400">
                    <a:solidFill>
                      <a:schemeClr val="tx1"/>
                    </a:solidFill>
                    <a:latin typeface="굴림" charset="-127"/>
                    <a:ea typeface="굴림" charset="-127"/>
                  </a:defRPr>
                </a:lvl4pPr>
                <a:lvl5pPr marL="2057400" indent="-228600" eaLnBrk="0" hangingPunct="0">
                  <a:defRPr kumimoji="1" sz="2400">
                    <a:solidFill>
                      <a:schemeClr val="tx1"/>
                    </a:solidFill>
                    <a:latin typeface="굴림" charset="-127"/>
                    <a:ea typeface="굴림" charset="-127"/>
                  </a:defRPr>
                </a:lvl5pPr>
                <a:lvl6pPr marL="2514600" indent="-228600" eaLnBrk="0" fontAlgn="base" hangingPunct="0">
                  <a:spcBef>
                    <a:spcPct val="0"/>
                  </a:spcBef>
                  <a:spcAft>
                    <a:spcPct val="0"/>
                  </a:spcAft>
                  <a:defRPr kumimoji="1" sz="2400">
                    <a:solidFill>
                      <a:schemeClr val="tx1"/>
                    </a:solidFill>
                    <a:latin typeface="굴림" charset="-127"/>
                    <a:ea typeface="굴림" charset="-127"/>
                  </a:defRPr>
                </a:lvl6pPr>
                <a:lvl7pPr marL="2971800" indent="-228600" eaLnBrk="0" fontAlgn="base" hangingPunct="0">
                  <a:spcBef>
                    <a:spcPct val="0"/>
                  </a:spcBef>
                  <a:spcAft>
                    <a:spcPct val="0"/>
                  </a:spcAft>
                  <a:defRPr kumimoji="1" sz="2400">
                    <a:solidFill>
                      <a:schemeClr val="tx1"/>
                    </a:solidFill>
                    <a:latin typeface="굴림" charset="-127"/>
                    <a:ea typeface="굴림" charset="-127"/>
                  </a:defRPr>
                </a:lvl7pPr>
                <a:lvl8pPr marL="3429000" indent="-228600" eaLnBrk="0" fontAlgn="base" hangingPunct="0">
                  <a:spcBef>
                    <a:spcPct val="0"/>
                  </a:spcBef>
                  <a:spcAft>
                    <a:spcPct val="0"/>
                  </a:spcAft>
                  <a:defRPr kumimoji="1" sz="2400">
                    <a:solidFill>
                      <a:schemeClr val="tx1"/>
                    </a:solidFill>
                    <a:latin typeface="굴림" charset="-127"/>
                    <a:ea typeface="굴림" charset="-127"/>
                  </a:defRPr>
                </a:lvl8pPr>
                <a:lvl9pPr marL="3886200" indent="-228600"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r>
                  <a:rPr lang="en-US" altLang="ko-KR" sz="2000" dirty="0" smtClean="0">
                    <a:latin typeface="Times New Roman" pitchFamily="18" charset="0"/>
                    <a:cs typeface="Times New Roman" pitchFamily="18" charset="0"/>
                  </a:rPr>
                  <a:t>Compare this with primal</a:t>
                </a:r>
              </a:p>
              <a:p>
                <a:pPr eaLnBrk="1" hangingPunct="1"/>
                <a:r>
                  <a:rPr lang="en-US" altLang="ko-KR" sz="2000" dirty="0" smtClean="0">
                    <a:latin typeface="Times New Roman" pitchFamily="18" charset="0"/>
                    <a:cs typeface="Times New Roman" pitchFamily="18" charset="0"/>
                  </a:rPr>
                  <a:t>objective coefficient </a:t>
                </a:r>
                <a14:m>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𝑗</m:t>
                        </m:r>
                      </m:sub>
                    </m:sSub>
                  </m:oMath>
                </a14:m>
                <a:endParaRPr lang="en-US" altLang="ko-KR" sz="2000" dirty="0">
                  <a:latin typeface="Times New Roman" pitchFamily="18" charset="0"/>
                  <a:cs typeface="Times New Roman" pitchFamily="18" charset="0"/>
                </a:endParaRPr>
              </a:p>
            </p:txBody>
          </p:sp>
        </mc:Choice>
        <mc:Fallback xmlns="">
          <p:sp>
            <p:nvSpPr>
              <p:cNvPr id="4108" name="Text Box 10"/>
              <p:cNvSpPr txBox="1">
                <a:spLocks noRot="1" noChangeAspect="1" noMove="1" noResize="1" noEditPoints="1" noAdjustHandles="1" noChangeArrowheads="1" noChangeShapeType="1" noTextEdit="1"/>
              </p:cNvSpPr>
              <p:nvPr/>
            </p:nvSpPr>
            <p:spPr bwMode="auto">
              <a:xfrm>
                <a:off x="2268877" y="5229200"/>
                <a:ext cx="2807179" cy="732573"/>
              </a:xfrm>
              <a:prstGeom prst="rect">
                <a:avLst/>
              </a:prstGeom>
              <a:blipFill rotWithShape="1">
                <a:blip r:embed="rId4"/>
                <a:stretch>
                  <a:fillRect l="-2169" t="-4167" r="-1952" b="-108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4109" name="Text Box 11"/>
          <p:cNvSpPr txBox="1">
            <a:spLocks noChangeArrowheads="1"/>
          </p:cNvSpPr>
          <p:nvPr/>
        </p:nvSpPr>
        <p:spPr bwMode="auto">
          <a:xfrm>
            <a:off x="5796136" y="5229200"/>
            <a:ext cx="1493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charset="-127"/>
                <a:ea typeface="굴림" charset="-127"/>
              </a:defRPr>
            </a:lvl1pPr>
            <a:lvl2pPr marL="742950" indent="-285750" eaLnBrk="0" hangingPunct="0">
              <a:defRPr kumimoji="1" sz="2400">
                <a:solidFill>
                  <a:schemeClr val="tx1"/>
                </a:solidFill>
                <a:latin typeface="굴림" charset="-127"/>
                <a:ea typeface="굴림" charset="-127"/>
              </a:defRPr>
            </a:lvl2pPr>
            <a:lvl3pPr marL="1143000" indent="-228600" eaLnBrk="0" hangingPunct="0">
              <a:defRPr kumimoji="1" sz="2400">
                <a:solidFill>
                  <a:schemeClr val="tx1"/>
                </a:solidFill>
                <a:latin typeface="굴림" charset="-127"/>
                <a:ea typeface="굴림" charset="-127"/>
              </a:defRPr>
            </a:lvl3pPr>
            <a:lvl4pPr marL="1600200" indent="-228600" eaLnBrk="0" hangingPunct="0">
              <a:defRPr kumimoji="1" sz="2400">
                <a:solidFill>
                  <a:schemeClr val="tx1"/>
                </a:solidFill>
                <a:latin typeface="굴림" charset="-127"/>
                <a:ea typeface="굴림" charset="-127"/>
              </a:defRPr>
            </a:lvl4pPr>
            <a:lvl5pPr marL="2057400" indent="-228600" eaLnBrk="0" hangingPunct="0">
              <a:defRPr kumimoji="1" sz="2400">
                <a:solidFill>
                  <a:schemeClr val="tx1"/>
                </a:solidFill>
                <a:latin typeface="굴림" charset="-127"/>
                <a:ea typeface="굴림" charset="-127"/>
              </a:defRPr>
            </a:lvl5pPr>
            <a:lvl6pPr marL="2514600" indent="-228600" eaLnBrk="0" fontAlgn="base" hangingPunct="0">
              <a:spcBef>
                <a:spcPct val="0"/>
              </a:spcBef>
              <a:spcAft>
                <a:spcPct val="0"/>
              </a:spcAft>
              <a:defRPr kumimoji="1" sz="2400">
                <a:solidFill>
                  <a:schemeClr val="tx1"/>
                </a:solidFill>
                <a:latin typeface="굴림" charset="-127"/>
                <a:ea typeface="굴림" charset="-127"/>
              </a:defRPr>
            </a:lvl6pPr>
            <a:lvl7pPr marL="2971800" indent="-228600" eaLnBrk="0" fontAlgn="base" hangingPunct="0">
              <a:spcBef>
                <a:spcPct val="0"/>
              </a:spcBef>
              <a:spcAft>
                <a:spcPct val="0"/>
              </a:spcAft>
              <a:defRPr kumimoji="1" sz="2400">
                <a:solidFill>
                  <a:schemeClr val="tx1"/>
                </a:solidFill>
                <a:latin typeface="굴림" charset="-127"/>
                <a:ea typeface="굴림" charset="-127"/>
              </a:defRPr>
            </a:lvl7pPr>
            <a:lvl8pPr marL="3429000" indent="-228600" eaLnBrk="0" fontAlgn="base" hangingPunct="0">
              <a:spcBef>
                <a:spcPct val="0"/>
              </a:spcBef>
              <a:spcAft>
                <a:spcPct val="0"/>
              </a:spcAft>
              <a:defRPr kumimoji="1" sz="2400">
                <a:solidFill>
                  <a:schemeClr val="tx1"/>
                </a:solidFill>
                <a:latin typeface="굴림" charset="-127"/>
                <a:ea typeface="굴림" charset="-127"/>
              </a:defRPr>
            </a:lvl8pPr>
            <a:lvl9pPr marL="3886200" indent="-228600" eaLnBrk="0" fontAlgn="base" hangingPunct="0">
              <a:spcBef>
                <a:spcPct val="0"/>
              </a:spcBef>
              <a:spcAft>
                <a:spcPct val="0"/>
              </a:spcAft>
              <a:defRPr kumimoji="1" sz="2400">
                <a:solidFill>
                  <a:schemeClr val="tx1"/>
                </a:solidFill>
                <a:latin typeface="굴림" charset="-127"/>
                <a:ea typeface="굴림" charset="-127"/>
              </a:defRPr>
            </a:lvl9pPr>
          </a:lstStyle>
          <a:p>
            <a:pPr eaLnBrk="1" hangingPunct="1"/>
            <a:r>
              <a:rPr lang="en-US" altLang="ko-KR" sz="2000" dirty="0">
                <a:latin typeface="Times New Roman" pitchFamily="18" charset="0"/>
                <a:cs typeface="Times New Roman" pitchFamily="18" charset="0"/>
              </a:rPr>
              <a:t>Want this as </a:t>
            </a:r>
          </a:p>
          <a:p>
            <a:pPr eaLnBrk="1" hangingPunct="1"/>
            <a:r>
              <a:rPr lang="en-US" altLang="ko-KR" sz="2000" dirty="0">
                <a:latin typeface="Times New Roman" pitchFamily="18" charset="0"/>
                <a:cs typeface="Times New Roman" pitchFamily="18" charset="0"/>
              </a:rPr>
              <a:t>upper bound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날짜 개체 틀 3"/>
          <p:cNvSpPr>
            <a:spLocks noGrp="1"/>
          </p:cNvSpPr>
          <p:nvPr>
            <p:ph type="dt" sz="quarter" idx="10"/>
          </p:nvPr>
        </p:nvSpPr>
        <p:spPr>
          <a:xfrm>
            <a:off x="539750" y="6940624"/>
            <a:ext cx="1905000" cy="304800"/>
          </a:xfrm>
        </p:spPr>
        <p:txBody>
          <a:bodyPr/>
          <a:lstStyle/>
          <a:p>
            <a:pPr>
              <a:defRPr/>
            </a:pPr>
            <a:r>
              <a:rPr lang="en-US" altLang="ko-KR" dirty="0" smtClean="0"/>
              <a:t>OR-1 Opt. 2018</a:t>
            </a:r>
            <a:endParaRPr lang="en-US" altLang="ko-KR" dirty="0"/>
          </a:p>
        </p:txBody>
      </p:sp>
      <p:sp>
        <p:nvSpPr>
          <p:cNvPr id="3082" name="슬라이드 번호 개체 틀 5"/>
          <p:cNvSpPr>
            <a:spLocks noGrp="1"/>
          </p:cNvSpPr>
          <p:nvPr>
            <p:ph type="sldNum" sz="quarter" idx="12"/>
          </p:nvPr>
        </p:nvSpPr>
        <p:spPr>
          <a:xfrm>
            <a:off x="6843713" y="6940624"/>
            <a:ext cx="1905000" cy="304800"/>
          </a:xfrm>
        </p:spPr>
        <p:txBody>
          <a:bodyPr/>
          <a:lstStyle/>
          <a:p>
            <a:pPr>
              <a:defRPr/>
            </a:pPr>
            <a:fld id="{290DD14D-1AE0-4020-812D-0F35B5FCADA7}" type="slidenum">
              <a:rPr lang="en-US" altLang="ko-KR"/>
              <a:pPr>
                <a:defRPr/>
              </a:pPr>
              <a:t>3</a:t>
            </a:fld>
            <a:endParaRPr lang="en-US" altLang="ko-KR"/>
          </a:p>
        </p:txBody>
      </p:sp>
      <mc:AlternateContent xmlns:mc="http://schemas.openxmlformats.org/markup-compatibility/2006" xmlns:a14="http://schemas.microsoft.com/office/drawing/2010/main">
        <mc:Choice Requires="a14">
          <p:sp>
            <p:nvSpPr>
              <p:cNvPr id="5124" name="Rectangle 3"/>
              <p:cNvSpPr>
                <a:spLocks noGrp="1" noChangeArrowheads="1"/>
              </p:cNvSpPr>
              <p:nvPr>
                <p:ph type="body" idx="1"/>
              </p:nvPr>
            </p:nvSpPr>
            <p:spPr>
              <a:xfrm>
                <a:off x="395536" y="260648"/>
                <a:ext cx="8352928" cy="6021841"/>
              </a:xfrm>
            </p:spPr>
            <p:txBody>
              <a:bodyPr/>
              <a:lstStyle/>
              <a:p>
                <a:pPr indent="0" eaLnBrk="1" hangingPunct="1">
                  <a:buNone/>
                </a:pPr>
                <a:r>
                  <a:rPr lang="en-US" altLang="ko-KR" dirty="0" smtClean="0"/>
                  <a:t>	</a:t>
                </a:r>
                <a:r>
                  <a:rPr lang="en-US" altLang="ko-KR" dirty="0">
                    <a:sym typeface="Symbol"/>
                  </a:rPr>
                  <a:t> </a:t>
                </a:r>
                <a14:m>
                  <m:oMath xmlns:m="http://schemas.openxmlformats.org/officeDocument/2006/math">
                    <m:nary>
                      <m:naryPr>
                        <m:chr m:val="∑"/>
                        <m:limLoc m:val="subSup"/>
                        <m:ctrlPr>
                          <a:rPr lang="en-US" altLang="ko-KR" i="1">
                            <a:latin typeface="Cambria Math" panose="02040503050406030204" pitchFamily="18" charset="0"/>
                            <a:sym typeface="Symbol"/>
                          </a:rPr>
                        </m:ctrlPr>
                      </m:naryPr>
                      <m:sub>
                        <m:r>
                          <m:rPr>
                            <m:brk m:alnAt="25"/>
                          </m:rPr>
                          <a:rPr lang="en-US" altLang="ko-KR" i="1">
                            <a:latin typeface="Cambria Math"/>
                            <a:sym typeface="Symbol"/>
                          </a:rPr>
                          <m:t>𝑖</m:t>
                        </m:r>
                        <m:r>
                          <a:rPr lang="en-US" altLang="ko-KR" i="1">
                            <a:latin typeface="Cambria Math"/>
                            <a:sym typeface="Symbol"/>
                          </a:rPr>
                          <m:t>=1</m:t>
                        </m:r>
                      </m:sub>
                      <m:sup>
                        <m:r>
                          <a:rPr lang="en-US" altLang="ko-KR" i="1">
                            <a:latin typeface="Cambria Math"/>
                            <a:sym typeface="Symbol"/>
                          </a:rPr>
                          <m:t>𝑚</m:t>
                        </m:r>
                      </m:sup>
                      <m:e>
                        <m:sSub>
                          <m:sSubPr>
                            <m:ctrlPr>
                              <a:rPr lang="en-US" altLang="ko-KR" i="1">
                                <a:latin typeface="Cambria Math" panose="02040503050406030204" pitchFamily="18" charset="0"/>
                                <a:sym typeface="Symbol"/>
                              </a:rPr>
                            </m:ctrlPr>
                          </m:sSubPr>
                          <m:e>
                            <m:r>
                              <a:rPr lang="en-US" altLang="ko-KR" i="1">
                                <a:latin typeface="Cambria Math"/>
                                <a:sym typeface="Symbol"/>
                              </a:rPr>
                              <m:t>𝑦</m:t>
                            </m:r>
                          </m:e>
                          <m:sub>
                            <m:r>
                              <a:rPr lang="en-US" altLang="ko-KR" i="1">
                                <a:latin typeface="Cambria Math"/>
                                <a:sym typeface="Symbol"/>
                              </a:rPr>
                              <m:t>𝑖</m:t>
                            </m:r>
                          </m:sub>
                        </m:sSub>
                      </m:e>
                    </m:nary>
                    <m:d>
                      <m:dPr>
                        <m:ctrlPr>
                          <a:rPr lang="en-US" altLang="ko-KR" i="1">
                            <a:latin typeface="Cambria Math" panose="02040503050406030204" pitchFamily="18" charset="0"/>
                            <a:sym typeface="Symbol"/>
                          </a:rPr>
                        </m:ctrlPr>
                      </m:dPr>
                      <m:e>
                        <m:nary>
                          <m:naryPr>
                            <m:chr m:val="∑"/>
                            <m:limLoc m:val="subSup"/>
                            <m:ctrlPr>
                              <a:rPr lang="en-US" altLang="ko-KR" i="1">
                                <a:latin typeface="Cambria Math" panose="02040503050406030204" pitchFamily="18" charset="0"/>
                                <a:sym typeface="Symbol"/>
                              </a:rPr>
                            </m:ctrlPr>
                          </m:naryPr>
                          <m:sub>
                            <m:r>
                              <m:rPr>
                                <m:brk m:alnAt="25"/>
                              </m:rPr>
                              <a:rPr lang="en-US" altLang="ko-KR" i="1">
                                <a:latin typeface="Cambria Math"/>
                                <a:sym typeface="Symbol"/>
                              </a:rPr>
                              <m:t>𝑗</m:t>
                            </m:r>
                            <m:r>
                              <a:rPr lang="en-US" altLang="ko-KR" i="1">
                                <a:latin typeface="Cambria Math"/>
                                <a:sym typeface="Symbol"/>
                              </a:rPr>
                              <m:t>=1</m:t>
                            </m:r>
                          </m:sub>
                          <m:sup>
                            <m:r>
                              <a:rPr lang="en-US" altLang="ko-KR" i="1">
                                <a:latin typeface="Cambria Math"/>
                                <a:sym typeface="Symbol"/>
                              </a:rPr>
                              <m:t>𝑛</m:t>
                            </m:r>
                          </m:sup>
                          <m:e>
                            <m:sSub>
                              <m:sSubPr>
                                <m:ctrlPr>
                                  <a:rPr lang="en-US" altLang="ko-KR" i="1">
                                    <a:latin typeface="Cambria Math" panose="02040503050406030204" pitchFamily="18" charset="0"/>
                                    <a:sym typeface="Symbol"/>
                                  </a:rPr>
                                </m:ctrlPr>
                              </m:sSubPr>
                              <m:e>
                                <m:r>
                                  <a:rPr lang="en-US" altLang="ko-KR" i="1">
                                    <a:latin typeface="Cambria Math"/>
                                    <a:sym typeface="Symbol"/>
                                  </a:rPr>
                                  <m:t>𝑎</m:t>
                                </m:r>
                              </m:e>
                              <m:sub>
                                <m:r>
                                  <a:rPr lang="en-US" altLang="ko-KR" i="1">
                                    <a:latin typeface="Cambria Math"/>
                                    <a:sym typeface="Symbol"/>
                                  </a:rPr>
                                  <m:t>𝑖𝑗</m:t>
                                </m:r>
                              </m:sub>
                            </m:sSub>
                            <m:sSub>
                              <m:sSubPr>
                                <m:ctrlPr>
                                  <a:rPr lang="en-US" altLang="ko-KR" i="1">
                                    <a:latin typeface="Cambria Math" panose="02040503050406030204" pitchFamily="18" charset="0"/>
                                    <a:sym typeface="Symbol"/>
                                  </a:rPr>
                                </m:ctrlPr>
                              </m:sSubPr>
                              <m:e>
                                <m:r>
                                  <a:rPr lang="en-US" altLang="ko-KR" i="1">
                                    <a:latin typeface="Cambria Math"/>
                                    <a:sym typeface="Symbol"/>
                                  </a:rPr>
                                  <m:t>𝑥</m:t>
                                </m:r>
                              </m:e>
                              <m:sub>
                                <m:r>
                                  <a:rPr lang="en-US" altLang="ko-KR" i="1">
                                    <a:latin typeface="Cambria Math"/>
                                    <a:sym typeface="Symbol"/>
                                  </a:rPr>
                                  <m:t>𝑗</m:t>
                                </m:r>
                              </m:sub>
                            </m:sSub>
                          </m:e>
                        </m:nary>
                      </m:e>
                    </m:d>
                    <m:r>
                      <a:rPr lang="en-US" altLang="ko-KR" i="1">
                        <a:latin typeface="Cambria Math"/>
                        <a:sym typeface="Symbol"/>
                      </a:rPr>
                      <m:t>=</m:t>
                    </m:r>
                    <m:nary>
                      <m:naryPr>
                        <m:chr m:val="∑"/>
                        <m:limLoc m:val="subSup"/>
                        <m:ctrlPr>
                          <a:rPr lang="en-US" altLang="ko-KR" i="1">
                            <a:latin typeface="Cambria Math" panose="02040503050406030204" pitchFamily="18" charset="0"/>
                            <a:sym typeface="Symbol"/>
                          </a:rPr>
                        </m:ctrlPr>
                      </m:naryPr>
                      <m:sub>
                        <m:r>
                          <m:rPr>
                            <m:brk m:alnAt="25"/>
                          </m:rPr>
                          <a:rPr lang="en-US" altLang="ko-KR" i="1">
                            <a:latin typeface="Cambria Math"/>
                            <a:sym typeface="Symbol"/>
                          </a:rPr>
                          <m:t>𝑗</m:t>
                        </m:r>
                        <m:r>
                          <a:rPr lang="en-US" altLang="ko-KR" i="1">
                            <a:latin typeface="Cambria Math"/>
                            <a:sym typeface="Symbol"/>
                          </a:rPr>
                          <m:t>=1</m:t>
                        </m:r>
                      </m:sub>
                      <m:sup>
                        <m:r>
                          <a:rPr lang="en-US" altLang="ko-KR" i="1">
                            <a:latin typeface="Cambria Math"/>
                            <a:sym typeface="Symbol"/>
                          </a:rPr>
                          <m:t>𝑛</m:t>
                        </m:r>
                      </m:sup>
                      <m:e>
                        <m:d>
                          <m:dPr>
                            <m:ctrlPr>
                              <a:rPr lang="en-US" altLang="ko-KR" i="1">
                                <a:latin typeface="Cambria Math" panose="02040503050406030204" pitchFamily="18" charset="0"/>
                                <a:sym typeface="Symbol"/>
                              </a:rPr>
                            </m:ctrlPr>
                          </m:dPr>
                          <m:e>
                            <m:nary>
                              <m:naryPr>
                                <m:chr m:val="∑"/>
                                <m:limLoc m:val="subSup"/>
                                <m:ctrlPr>
                                  <a:rPr lang="en-US" altLang="ko-KR" i="1">
                                    <a:latin typeface="Cambria Math" panose="02040503050406030204" pitchFamily="18" charset="0"/>
                                    <a:sym typeface="Symbol"/>
                                  </a:rPr>
                                </m:ctrlPr>
                              </m:naryPr>
                              <m:sub>
                                <m:r>
                                  <m:rPr>
                                    <m:brk m:alnAt="25"/>
                                  </m:rPr>
                                  <a:rPr lang="en-US" altLang="ko-KR" i="1">
                                    <a:latin typeface="Cambria Math"/>
                                    <a:sym typeface="Symbol"/>
                                  </a:rPr>
                                  <m:t>𝑖</m:t>
                                </m:r>
                                <m:r>
                                  <a:rPr lang="en-US" altLang="ko-KR" i="1">
                                    <a:latin typeface="Cambria Math"/>
                                    <a:sym typeface="Symbol"/>
                                  </a:rPr>
                                  <m:t>=1</m:t>
                                </m:r>
                              </m:sub>
                              <m:sup>
                                <m:r>
                                  <a:rPr lang="en-US" altLang="ko-KR" i="1">
                                    <a:latin typeface="Cambria Math"/>
                                    <a:sym typeface="Symbol"/>
                                  </a:rPr>
                                  <m:t>𝑚</m:t>
                                </m:r>
                              </m:sup>
                              <m:e>
                                <m:sSub>
                                  <m:sSubPr>
                                    <m:ctrlPr>
                                      <a:rPr lang="en-US" altLang="ko-KR" i="1">
                                        <a:latin typeface="Cambria Math" panose="02040503050406030204" pitchFamily="18" charset="0"/>
                                        <a:sym typeface="Symbol"/>
                                      </a:rPr>
                                    </m:ctrlPr>
                                  </m:sSubPr>
                                  <m:e>
                                    <m:r>
                                      <a:rPr lang="en-US" altLang="ko-KR" i="1">
                                        <a:latin typeface="Cambria Math"/>
                                        <a:sym typeface="Symbol"/>
                                      </a:rPr>
                                      <m:t>𝑎</m:t>
                                    </m:r>
                                  </m:e>
                                  <m:sub>
                                    <m:r>
                                      <a:rPr lang="en-US" altLang="ko-KR" i="1">
                                        <a:latin typeface="Cambria Math"/>
                                        <a:sym typeface="Symbol"/>
                                      </a:rPr>
                                      <m:t>𝑖𝑗</m:t>
                                    </m:r>
                                  </m:sub>
                                </m:sSub>
                                <m:sSub>
                                  <m:sSubPr>
                                    <m:ctrlPr>
                                      <a:rPr lang="en-US" altLang="ko-KR" i="1">
                                        <a:latin typeface="Cambria Math" panose="02040503050406030204" pitchFamily="18" charset="0"/>
                                        <a:sym typeface="Symbol"/>
                                      </a:rPr>
                                    </m:ctrlPr>
                                  </m:sSubPr>
                                  <m:e>
                                    <m:r>
                                      <a:rPr lang="en-US" altLang="ko-KR" i="1">
                                        <a:latin typeface="Cambria Math"/>
                                        <a:sym typeface="Symbol"/>
                                      </a:rPr>
                                      <m:t>𝑦</m:t>
                                    </m:r>
                                  </m:e>
                                  <m:sub>
                                    <m:r>
                                      <a:rPr lang="en-US" altLang="ko-KR" i="1">
                                        <a:latin typeface="Cambria Math"/>
                                        <a:sym typeface="Symbol"/>
                                      </a:rPr>
                                      <m:t>𝑖</m:t>
                                    </m:r>
                                  </m:sub>
                                </m:sSub>
                              </m:e>
                            </m:nary>
                          </m:e>
                        </m:d>
                        <m:sSub>
                          <m:sSubPr>
                            <m:ctrlPr>
                              <a:rPr lang="en-US" altLang="ko-KR" i="1">
                                <a:latin typeface="Cambria Math" panose="02040503050406030204" pitchFamily="18" charset="0"/>
                                <a:sym typeface="Symbol"/>
                              </a:rPr>
                            </m:ctrlPr>
                          </m:sSubPr>
                          <m:e>
                            <m:r>
                              <a:rPr lang="en-US" altLang="ko-KR" i="1">
                                <a:latin typeface="Cambria Math"/>
                                <a:sym typeface="Symbol"/>
                              </a:rPr>
                              <m:t>𝑥</m:t>
                            </m:r>
                          </m:e>
                          <m:sub>
                            <m:r>
                              <a:rPr lang="en-US" altLang="ko-KR" i="1">
                                <a:latin typeface="Cambria Math"/>
                                <a:sym typeface="Symbol"/>
                              </a:rPr>
                              <m:t>𝑗</m:t>
                            </m:r>
                          </m:sub>
                        </m:sSub>
                      </m:e>
                    </m:nary>
                    <m:r>
                      <a:rPr lang="en-US" altLang="ko-KR" i="1">
                        <a:latin typeface="Cambria Math"/>
                        <a:ea typeface="Cambria Math"/>
                        <a:sym typeface="Symbol"/>
                      </a:rPr>
                      <m:t>≤</m:t>
                    </m:r>
                    <m:nary>
                      <m:naryPr>
                        <m:chr m:val="∑"/>
                        <m:limLoc m:val="subSup"/>
                        <m:ctrlPr>
                          <a:rPr lang="en-US" altLang="ko-KR" i="1">
                            <a:latin typeface="Cambria Math" panose="02040503050406030204" pitchFamily="18" charset="0"/>
                            <a:ea typeface="Cambria Math"/>
                            <a:sym typeface="Symbol"/>
                          </a:rPr>
                        </m:ctrlPr>
                      </m:naryPr>
                      <m:sub>
                        <m:r>
                          <m:rPr>
                            <m:brk m:alnAt="25"/>
                          </m:rPr>
                          <a:rPr lang="en-US" altLang="ko-KR" i="1">
                            <a:latin typeface="Cambria Math"/>
                            <a:ea typeface="Cambria Math"/>
                            <a:sym typeface="Symbol"/>
                          </a:rPr>
                          <m:t>𝑖</m:t>
                        </m:r>
                        <m:r>
                          <a:rPr lang="en-US" altLang="ko-KR" i="1">
                            <a:latin typeface="Cambria Math"/>
                            <a:ea typeface="Cambria Math"/>
                            <a:sym typeface="Symbol"/>
                          </a:rPr>
                          <m:t>=1</m:t>
                        </m:r>
                      </m:sub>
                      <m:sup>
                        <m:r>
                          <a:rPr lang="en-US" altLang="ko-KR" i="1">
                            <a:latin typeface="Cambria Math"/>
                            <a:ea typeface="Cambria Math"/>
                            <a:sym typeface="Symbol"/>
                          </a:rPr>
                          <m:t>𝑚</m:t>
                        </m:r>
                      </m:sup>
                      <m:e>
                        <m:sSub>
                          <m:sSubPr>
                            <m:ctrlPr>
                              <a:rPr lang="en-US" altLang="ko-KR" i="1">
                                <a:latin typeface="Cambria Math" panose="02040503050406030204" pitchFamily="18" charset="0"/>
                                <a:ea typeface="Cambria Math"/>
                                <a:sym typeface="Symbol"/>
                              </a:rPr>
                            </m:ctrlPr>
                          </m:sSubPr>
                          <m:e>
                            <m:r>
                              <a:rPr lang="en-US" altLang="ko-KR" i="1">
                                <a:latin typeface="Cambria Math"/>
                                <a:ea typeface="Cambria Math"/>
                                <a:sym typeface="Symbol"/>
                              </a:rPr>
                              <m:t>𝑦</m:t>
                            </m:r>
                          </m:e>
                          <m:sub>
                            <m:r>
                              <a:rPr lang="en-US" altLang="ko-KR" i="1">
                                <a:latin typeface="Cambria Math"/>
                                <a:ea typeface="Cambria Math"/>
                                <a:sym typeface="Symbol"/>
                              </a:rPr>
                              <m:t>𝑖</m:t>
                            </m:r>
                          </m:sub>
                        </m:sSub>
                        <m:sSub>
                          <m:sSubPr>
                            <m:ctrlPr>
                              <a:rPr lang="en-US" altLang="ko-KR" i="1">
                                <a:latin typeface="Cambria Math" panose="02040503050406030204" pitchFamily="18" charset="0"/>
                                <a:ea typeface="Cambria Math"/>
                                <a:sym typeface="Symbol"/>
                              </a:rPr>
                            </m:ctrlPr>
                          </m:sSubPr>
                          <m:e>
                            <m:r>
                              <a:rPr lang="en-US" altLang="ko-KR" i="1">
                                <a:latin typeface="Cambria Math"/>
                                <a:ea typeface="Cambria Math"/>
                                <a:sym typeface="Symbol"/>
                              </a:rPr>
                              <m:t>𝑏</m:t>
                            </m:r>
                          </m:e>
                          <m:sub>
                            <m:r>
                              <a:rPr lang="en-US" altLang="ko-KR" i="1">
                                <a:latin typeface="Cambria Math"/>
                                <a:ea typeface="Cambria Math"/>
                                <a:sym typeface="Symbol"/>
                              </a:rPr>
                              <m:t>𝑖</m:t>
                            </m:r>
                          </m:sub>
                        </m:sSub>
                      </m:e>
                    </m:nary>
                  </m:oMath>
                </a14:m>
                <a:endParaRPr lang="en-US" altLang="ko-KR" dirty="0" smtClean="0"/>
              </a:p>
              <a:p>
                <a:pPr indent="0" eaLnBrk="1" hangingPunct="1">
                  <a:buFont typeface="Wingdings" pitchFamily="2" charset="2"/>
                  <a:buNone/>
                </a:pPr>
                <a:r>
                  <a:rPr lang="en-US" altLang="ko-KR" dirty="0" smtClean="0"/>
                  <a:t>Make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𝑖</m:t>
                            </m:r>
                          </m:sub>
                        </m:sSub>
                      </m:e>
                    </m:nary>
                    <m:r>
                      <a:rPr lang="en-US" altLang="ko-KR" i="1" smtClean="0">
                        <a:latin typeface="Cambria Math"/>
                        <a:ea typeface="Cambria Math"/>
                      </a:rPr>
                      <m:t>≥</m:t>
                    </m:r>
                    <m:sSub>
                      <m:sSubPr>
                        <m:ctrlPr>
                          <a:rPr lang="en-US" altLang="ko-KR" i="1" smtClean="0">
                            <a:latin typeface="Cambria Math" panose="02040503050406030204" pitchFamily="18" charset="0"/>
                            <a:ea typeface="Cambria Math"/>
                          </a:rPr>
                        </m:ctrlPr>
                      </m:sSubPr>
                      <m:e>
                        <m:r>
                          <a:rPr lang="en-US" altLang="ko-KR" b="0" i="1" smtClean="0">
                            <a:latin typeface="Cambria Math"/>
                            <a:ea typeface="Cambria Math"/>
                          </a:rPr>
                          <m:t>𝑐</m:t>
                        </m:r>
                      </m:e>
                      <m:sub>
                        <m:r>
                          <a:rPr lang="en-US" altLang="ko-KR" b="0" i="1" smtClean="0">
                            <a:latin typeface="Cambria Math"/>
                            <a:ea typeface="Cambria Math"/>
                          </a:rPr>
                          <m:t>𝑗</m:t>
                        </m:r>
                      </m:sub>
                    </m:sSub>
                  </m:oMath>
                </a14:m>
                <a:r>
                  <a:rPr lang="en-US" altLang="ko-KR" dirty="0" smtClean="0"/>
                  <a:t>,	     if </a:t>
                </a:r>
                <a14:m>
                  <m:oMath xmlns:m="http://schemas.openxmlformats.org/officeDocument/2006/math">
                    <m:r>
                      <a:rPr lang="en-US" altLang="ko-KR" b="0" i="1" smtClean="0">
                        <a:latin typeface="Cambria Math"/>
                      </a:rPr>
                      <m:t>𝑗</m:t>
                    </m:r>
                    <m:r>
                      <a:rPr lang="en-US" altLang="ko-KR" b="0" i="1" smtClean="0">
                        <a:latin typeface="Cambria Math"/>
                        <a:ea typeface="Cambria Math"/>
                      </a:rPr>
                      <m:t>∈</m:t>
                    </m:r>
                    <m:r>
                      <a:rPr lang="en-US" altLang="ko-KR" b="0" i="1" smtClean="0">
                        <a:latin typeface="Cambria Math"/>
                        <a:ea typeface="Cambria Math"/>
                      </a:rPr>
                      <m:t>𝑅</m:t>
                    </m:r>
                  </m:oMath>
                </a14:m>
                <a:endParaRPr lang="en-US" altLang="ko-KR" dirty="0" smtClean="0"/>
              </a:p>
              <a:p>
                <a:pPr indent="0" eaLnBrk="1" hangingPunct="1">
                  <a:buNone/>
                </a:pPr>
                <a:r>
                  <a:rPr lang="en-US" altLang="ko-KR" dirty="0"/>
                  <a:t>	</a:t>
                </a:r>
                <a:r>
                  <a:rPr lang="en-US" altLang="ko-KR" dirty="0" smtClean="0"/>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𝑖</m:t>
                        </m:r>
                        <m:r>
                          <a:rPr lang="en-US" altLang="ko-KR" i="1">
                            <a:latin typeface="Cambria Math"/>
                          </a:rPr>
                          <m:t>=1</m:t>
                        </m:r>
                      </m:sub>
                      <m:sup>
                        <m:r>
                          <a:rPr lang="en-US" altLang="ko-KR" i="1">
                            <a:latin typeface="Cambria Math"/>
                          </a:rPr>
                          <m:t>𝑚</m:t>
                        </m:r>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𝑖</m:t>
                            </m:r>
                          </m:sub>
                        </m:sSub>
                      </m:e>
                    </m:nary>
                    <m:r>
                      <a:rPr lang="en-US" altLang="ko-KR" b="0" i="1" smtClean="0">
                        <a:latin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𝑐</m:t>
                        </m:r>
                      </m:e>
                      <m:sub>
                        <m:r>
                          <a:rPr lang="en-US" altLang="ko-KR" i="1">
                            <a:latin typeface="Cambria Math"/>
                            <a:ea typeface="Cambria Math"/>
                          </a:rPr>
                          <m:t>𝑗</m:t>
                        </m:r>
                      </m:sub>
                    </m:sSub>
                  </m:oMath>
                </a14:m>
                <a:r>
                  <a:rPr lang="en-US" altLang="ko-KR" dirty="0"/>
                  <a:t>,	     if </a:t>
                </a:r>
                <a14:m>
                  <m:oMath xmlns:m="http://schemas.openxmlformats.org/officeDocument/2006/math">
                    <m:r>
                      <a:rPr lang="en-US" altLang="ko-KR" i="1">
                        <a:latin typeface="Cambria Math"/>
                      </a:rPr>
                      <m:t>𝑗</m:t>
                    </m:r>
                    <m:r>
                      <a:rPr lang="en-US" altLang="ko-KR" i="1">
                        <a:latin typeface="Cambria Math"/>
                        <a:ea typeface="Cambria Math"/>
                      </a:rPr>
                      <m:t>∈</m:t>
                    </m:r>
                    <m:r>
                      <a:rPr lang="en-US" altLang="ko-KR" b="0" i="1" smtClean="0">
                        <a:latin typeface="Cambria Math"/>
                        <a:ea typeface="Cambria Math"/>
                      </a:rPr>
                      <m:t>𝐹</m:t>
                    </m:r>
                  </m:oMath>
                </a14:m>
                <a:endParaRPr lang="en-US" altLang="ko-KR" dirty="0" smtClean="0"/>
              </a:p>
              <a:p>
                <a:pPr indent="0" eaLnBrk="1" hangingPunct="1">
                  <a:buNone/>
                </a:pPr>
                <a:endParaRPr lang="en-US" altLang="ko-KR" dirty="0" smtClean="0">
                  <a:sym typeface="Symbol"/>
                </a:endParaRPr>
              </a:p>
              <a:p>
                <a:pPr indent="0" eaLnBrk="1" hangingPunct="1">
                  <a:buNone/>
                </a:pPr>
                <a:r>
                  <a:rPr lang="en-US" altLang="ko-KR" dirty="0" smtClean="0">
                    <a:sym typeface="Symbol"/>
                  </a:rPr>
                  <a:t>	</a:t>
                </a:r>
                <a14:m>
                  <m:oMath xmlns:m="http://schemas.openxmlformats.org/officeDocument/2006/math">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sSub>
                          <m:sSubPr>
                            <m:ctrlPr>
                              <a:rPr lang="en-US" altLang="ko-KR" i="1" smtClean="0">
                                <a:latin typeface="Cambria Math" panose="02040503050406030204" pitchFamily="18" charset="0"/>
                                <a:sym typeface="Symbol"/>
                              </a:rPr>
                            </m:ctrlPr>
                          </m:sSubPr>
                          <m:e>
                            <m:r>
                              <a:rPr lang="en-US" altLang="ko-KR" b="0" i="1" smtClean="0">
                                <a:latin typeface="Cambria Math"/>
                                <a:sym typeface="Symbol"/>
                              </a:rPr>
                              <m:t>𝑐</m:t>
                            </m:r>
                          </m:e>
                          <m:sub>
                            <m:r>
                              <a:rPr lang="en-US" altLang="ko-KR" b="0" i="1" smtClean="0">
                                <a:latin typeface="Cambria Math"/>
                                <a:sym typeface="Symbol"/>
                              </a:rPr>
                              <m:t>𝑗</m:t>
                            </m:r>
                          </m:sub>
                        </m:sSub>
                        <m:sSub>
                          <m:sSubPr>
                            <m:ctrlPr>
                              <a:rPr lang="en-US" altLang="ko-KR" i="1" smtClean="0">
                                <a:latin typeface="Cambria Math" panose="02040503050406030204" pitchFamily="18" charset="0"/>
                                <a:sym typeface="Symbol"/>
                              </a:rPr>
                            </m:ctrlPr>
                          </m:sSubPr>
                          <m:e>
                            <m:r>
                              <a:rPr lang="en-US" altLang="ko-KR" b="0" i="1" smtClean="0">
                                <a:latin typeface="Cambria Math"/>
                                <a:sym typeface="Symbol"/>
                              </a:rPr>
                              <m:t>𝑥</m:t>
                            </m:r>
                          </m:e>
                          <m:sub>
                            <m:r>
                              <a:rPr lang="en-US" altLang="ko-KR" b="0" i="1" smtClean="0">
                                <a:latin typeface="Cambria Math"/>
                                <a:sym typeface="Symbol"/>
                              </a:rPr>
                              <m:t>𝑗</m:t>
                            </m:r>
                          </m:sub>
                        </m:sSub>
                      </m:e>
                    </m:nary>
                    <m:r>
                      <a:rPr lang="en-US" altLang="ko-KR" i="1" smtClean="0">
                        <a:latin typeface="Cambria Math"/>
                        <a:ea typeface="Cambria Math"/>
                        <a:sym typeface="Symbol"/>
                      </a:rPr>
                      <m:t>≤</m:t>
                    </m:r>
                    <m:nary>
                      <m:naryPr>
                        <m:chr m:val="∑"/>
                        <m:limLoc m:val="subSup"/>
                        <m:ctrlPr>
                          <a:rPr lang="en-US" altLang="ko-KR" i="1" smtClean="0">
                            <a:latin typeface="Cambria Math" panose="02040503050406030204" pitchFamily="18" charset="0"/>
                            <a:ea typeface="Cambria Math"/>
                            <a:sym typeface="Symbol"/>
                          </a:rPr>
                        </m:ctrlPr>
                      </m:naryPr>
                      <m:sub>
                        <m:r>
                          <m:rPr>
                            <m:brk m:alnAt="25"/>
                          </m:rPr>
                          <a:rPr lang="en-US" altLang="ko-KR" b="0" i="1" smtClean="0">
                            <a:latin typeface="Cambria Math"/>
                            <a:ea typeface="Cambria Math"/>
                            <a:sym typeface="Symbol"/>
                          </a:rPr>
                          <m:t>𝑗</m:t>
                        </m:r>
                        <m:r>
                          <a:rPr lang="en-US" altLang="ko-KR" b="0" i="1" smtClean="0">
                            <a:latin typeface="Cambria Math"/>
                            <a:ea typeface="Cambria Math"/>
                            <a:sym typeface="Symbol"/>
                          </a:rPr>
                          <m:t>=1</m:t>
                        </m:r>
                      </m:sub>
                      <m:sup>
                        <m:r>
                          <a:rPr lang="en-US" altLang="ko-KR" b="0" i="1" smtClean="0">
                            <a:latin typeface="Cambria Math"/>
                            <a:ea typeface="Cambria Math"/>
                            <a:sym typeface="Symbol"/>
                          </a:rPr>
                          <m:t>𝑛</m:t>
                        </m:r>
                      </m:sup>
                      <m:e>
                        <m:d>
                          <m:dPr>
                            <m:ctrlPr>
                              <a:rPr lang="en-US" altLang="ko-KR" i="1" smtClean="0">
                                <a:latin typeface="Cambria Math" panose="02040503050406030204" pitchFamily="18" charset="0"/>
                                <a:ea typeface="Cambria Math"/>
                                <a:sym typeface="Symbol"/>
                              </a:rPr>
                            </m:ctrlPr>
                          </m:dPr>
                          <m:e>
                            <m:nary>
                              <m:naryPr>
                                <m:chr m:val="∑"/>
                                <m:limLoc m:val="subSup"/>
                                <m:ctrlPr>
                                  <a:rPr lang="en-US" altLang="ko-KR" i="1" smtClean="0">
                                    <a:latin typeface="Cambria Math" panose="02040503050406030204" pitchFamily="18" charset="0"/>
                                    <a:ea typeface="Cambria Math"/>
                                    <a:sym typeface="Symbol"/>
                                  </a:rPr>
                                </m:ctrlPr>
                              </m:naryPr>
                              <m:sub>
                                <m:r>
                                  <m:rPr>
                                    <m:brk m:alnAt="25"/>
                                  </m:rPr>
                                  <a:rPr lang="en-US" altLang="ko-KR" b="0" i="1" smtClean="0">
                                    <a:latin typeface="Cambria Math"/>
                                    <a:ea typeface="Cambria Math"/>
                                    <a:sym typeface="Symbol"/>
                                  </a:rPr>
                                  <m:t>𝑖</m:t>
                                </m:r>
                                <m:r>
                                  <a:rPr lang="en-US" altLang="ko-KR" b="0" i="1" smtClean="0">
                                    <a:latin typeface="Cambria Math"/>
                                    <a:ea typeface="Cambria Math"/>
                                    <a:sym typeface="Symbol"/>
                                  </a:rPr>
                                  <m:t>=1</m:t>
                                </m:r>
                              </m:sub>
                              <m:sup>
                                <m:r>
                                  <a:rPr lang="en-US" altLang="ko-KR" b="0" i="1" smtClean="0">
                                    <a:latin typeface="Cambria Math"/>
                                    <a:ea typeface="Cambria Math"/>
                                    <a:sym typeface="Symbol"/>
                                  </a:rPr>
                                  <m:t>𝑚</m:t>
                                </m:r>
                              </m:sup>
                              <m:e>
                                <m:sSub>
                                  <m:sSubPr>
                                    <m:ctrlPr>
                                      <a:rPr lang="en-US" altLang="ko-KR" i="1" smtClean="0">
                                        <a:latin typeface="Cambria Math" panose="02040503050406030204" pitchFamily="18" charset="0"/>
                                        <a:ea typeface="Cambria Math"/>
                                        <a:sym typeface="Symbol"/>
                                      </a:rPr>
                                    </m:ctrlPr>
                                  </m:sSubPr>
                                  <m:e>
                                    <m:r>
                                      <a:rPr lang="en-US" altLang="ko-KR" b="0" i="1" smtClean="0">
                                        <a:latin typeface="Cambria Math"/>
                                        <a:ea typeface="Cambria Math"/>
                                        <a:sym typeface="Symbol"/>
                                      </a:rPr>
                                      <m:t>𝑎</m:t>
                                    </m:r>
                                  </m:e>
                                  <m:sub>
                                    <m:r>
                                      <a:rPr lang="en-US" altLang="ko-KR" b="0" i="1" smtClean="0">
                                        <a:latin typeface="Cambria Math"/>
                                        <a:ea typeface="Cambria Math"/>
                                        <a:sym typeface="Symbol"/>
                                      </a:rPr>
                                      <m:t>𝑖𝑗</m:t>
                                    </m:r>
                                  </m:sub>
                                </m:sSub>
                                <m:sSub>
                                  <m:sSubPr>
                                    <m:ctrlPr>
                                      <a:rPr lang="en-US" altLang="ko-KR" i="1" smtClean="0">
                                        <a:latin typeface="Cambria Math" panose="02040503050406030204" pitchFamily="18" charset="0"/>
                                        <a:ea typeface="Cambria Math"/>
                                        <a:sym typeface="Symbol"/>
                                      </a:rPr>
                                    </m:ctrlPr>
                                  </m:sSubPr>
                                  <m:e>
                                    <m:r>
                                      <a:rPr lang="en-US" altLang="ko-KR" b="0" i="1" smtClean="0">
                                        <a:latin typeface="Cambria Math"/>
                                        <a:ea typeface="Cambria Math"/>
                                        <a:sym typeface="Symbol"/>
                                      </a:rPr>
                                      <m:t>𝑦</m:t>
                                    </m:r>
                                  </m:e>
                                  <m:sub>
                                    <m:r>
                                      <a:rPr lang="en-US" altLang="ko-KR" b="0" i="1" smtClean="0">
                                        <a:latin typeface="Cambria Math"/>
                                        <a:ea typeface="Cambria Math"/>
                                        <a:sym typeface="Symbol"/>
                                      </a:rPr>
                                      <m:t>𝑖</m:t>
                                    </m:r>
                                  </m:sub>
                                </m:sSub>
                              </m:e>
                            </m:nary>
                          </m:e>
                        </m:d>
                        <m:sSub>
                          <m:sSubPr>
                            <m:ctrlPr>
                              <a:rPr lang="en-US" altLang="ko-KR" i="1" smtClean="0">
                                <a:latin typeface="Cambria Math" panose="02040503050406030204" pitchFamily="18" charset="0"/>
                                <a:ea typeface="Cambria Math"/>
                                <a:sym typeface="Symbol"/>
                              </a:rPr>
                            </m:ctrlPr>
                          </m:sSubPr>
                          <m:e>
                            <m:r>
                              <a:rPr lang="en-US" altLang="ko-KR" b="0" i="1" smtClean="0">
                                <a:latin typeface="Cambria Math"/>
                                <a:ea typeface="Cambria Math"/>
                                <a:sym typeface="Symbol"/>
                              </a:rPr>
                              <m:t>𝑥</m:t>
                            </m:r>
                          </m:e>
                          <m:sub>
                            <m:r>
                              <a:rPr lang="en-US" altLang="ko-KR" b="0" i="1" smtClean="0">
                                <a:latin typeface="Cambria Math"/>
                                <a:ea typeface="Cambria Math"/>
                                <a:sym typeface="Symbol"/>
                              </a:rPr>
                              <m:t>𝑗</m:t>
                            </m:r>
                          </m:sub>
                        </m:sSub>
                      </m:e>
                    </m:nary>
                  </m:oMath>
                </a14:m>
                <a:r>
                  <a:rPr lang="en-US" altLang="ko-KR" dirty="0" smtClean="0"/>
                  <a:t>,	</a:t>
                </a:r>
                <a14:m>
                  <m:oMath xmlns:m="http://schemas.openxmlformats.org/officeDocument/2006/math">
                    <m:r>
                      <a:rPr lang="en-US" altLang="ko-KR" i="1" smtClean="0">
                        <a:latin typeface="Cambria Math"/>
                        <a:ea typeface="Cambria Math"/>
                      </a:rPr>
                      <m:t>∀</m:t>
                    </m:r>
                    <m:r>
                      <a:rPr lang="en-US" altLang="ko-KR" b="0" i="1" smtClean="0">
                        <a:latin typeface="Cambria Math"/>
                        <a:ea typeface="Cambria Math"/>
                      </a:rPr>
                      <m:t> </m:t>
                    </m:r>
                    <m:r>
                      <a:rPr lang="en-US" altLang="ko-KR" b="0" i="1" smtClean="0">
                        <a:latin typeface="Cambria Math"/>
                        <a:ea typeface="Cambria Math"/>
                      </a:rPr>
                      <m:t>𝑥</m:t>
                    </m:r>
                  </m:oMath>
                </a14:m>
                <a:r>
                  <a:rPr lang="en-US" altLang="ko-KR" dirty="0" smtClean="0"/>
                  <a:t> satisfying (2)</a:t>
                </a:r>
              </a:p>
              <a:p>
                <a:pPr indent="0" eaLnBrk="1" hangingPunct="1">
                  <a:buNone/>
                </a:pPr>
                <a:r>
                  <a:rPr lang="en-US" altLang="ko-KR" dirty="0" smtClean="0">
                    <a:sym typeface="Symbol"/>
                  </a:rPr>
                  <a:t>	</a:t>
                </a:r>
                <a14:m>
                  <m:oMath xmlns:m="http://schemas.openxmlformats.org/officeDocument/2006/math">
                    <m:nary>
                      <m:naryPr>
                        <m:chr m:val="∑"/>
                        <m:limLoc m:val="subSup"/>
                        <m:ctrlPr>
                          <a:rPr lang="en-US" altLang="ko-KR" i="1" smtClean="0">
                            <a:latin typeface="Cambria Math" panose="02040503050406030204" pitchFamily="18" charset="0"/>
                            <a:sym typeface="Symbol"/>
                          </a:rPr>
                        </m:ctrlPr>
                      </m:naryPr>
                      <m:sub>
                        <m:r>
                          <m:rPr>
                            <m:brk m:alnAt="25"/>
                          </m:rPr>
                          <a:rPr lang="en-US" altLang="ko-KR" b="0" i="1" smtClean="0">
                            <a:latin typeface="Cambria Math"/>
                            <a:sym typeface="Symbol"/>
                          </a:rPr>
                          <m:t>𝑗</m:t>
                        </m:r>
                        <m:r>
                          <a:rPr lang="en-US" altLang="ko-KR" b="0" i="1" smtClean="0">
                            <a:latin typeface="Cambria Math"/>
                            <a:sym typeface="Symbol"/>
                          </a:rPr>
                          <m:t>=1</m:t>
                        </m:r>
                      </m:sub>
                      <m:sup>
                        <m:r>
                          <a:rPr lang="en-US" altLang="ko-KR" b="0" i="1" smtClean="0">
                            <a:latin typeface="Cambria Math"/>
                            <a:sym typeface="Symbol"/>
                          </a:rPr>
                          <m:t>𝑛</m:t>
                        </m:r>
                      </m:sup>
                      <m:e>
                        <m:sSub>
                          <m:sSubPr>
                            <m:ctrlPr>
                              <a:rPr lang="en-US" altLang="ko-KR" i="1" smtClean="0">
                                <a:latin typeface="Cambria Math" panose="02040503050406030204" pitchFamily="18" charset="0"/>
                                <a:sym typeface="Symbol"/>
                              </a:rPr>
                            </m:ctrlPr>
                          </m:sSubPr>
                          <m:e>
                            <m:r>
                              <a:rPr lang="en-US" altLang="ko-KR" b="0" i="1" smtClean="0">
                                <a:latin typeface="Cambria Math"/>
                                <a:sym typeface="Symbol"/>
                              </a:rPr>
                              <m:t>𝑐</m:t>
                            </m:r>
                          </m:e>
                          <m:sub>
                            <m:r>
                              <a:rPr lang="en-US" altLang="ko-KR" b="0" i="1" smtClean="0">
                                <a:latin typeface="Cambria Math"/>
                                <a:sym typeface="Symbol"/>
                              </a:rPr>
                              <m:t>𝑗</m:t>
                            </m:r>
                          </m:sub>
                        </m:sSub>
                        <m:sSub>
                          <m:sSubPr>
                            <m:ctrlPr>
                              <a:rPr lang="en-US" altLang="ko-KR" i="1" smtClean="0">
                                <a:latin typeface="Cambria Math" panose="02040503050406030204" pitchFamily="18" charset="0"/>
                                <a:sym typeface="Symbol"/>
                              </a:rPr>
                            </m:ctrlPr>
                          </m:sSubPr>
                          <m:e>
                            <m:r>
                              <a:rPr lang="en-US" altLang="ko-KR" b="0" i="1" smtClean="0">
                                <a:latin typeface="Cambria Math"/>
                                <a:sym typeface="Symbol"/>
                              </a:rPr>
                              <m:t>𝑥</m:t>
                            </m:r>
                          </m:e>
                          <m:sub>
                            <m:r>
                              <a:rPr lang="en-US" altLang="ko-KR" b="0" i="1" smtClean="0">
                                <a:latin typeface="Cambria Math"/>
                                <a:sym typeface="Symbol"/>
                              </a:rPr>
                              <m:t>𝑗</m:t>
                            </m:r>
                          </m:sub>
                        </m:sSub>
                      </m:e>
                    </m:nary>
                    <m:r>
                      <a:rPr lang="en-US" altLang="ko-KR" i="1" smtClean="0">
                        <a:latin typeface="Cambria Math"/>
                        <a:ea typeface="Cambria Math"/>
                        <a:sym typeface="Symbol"/>
                      </a:rPr>
                      <m:t>≤</m:t>
                    </m:r>
                    <m:nary>
                      <m:naryPr>
                        <m:chr m:val="∑"/>
                        <m:limLoc m:val="subSup"/>
                        <m:ctrlPr>
                          <a:rPr lang="en-US" altLang="ko-KR" i="1" smtClean="0">
                            <a:latin typeface="Cambria Math" panose="02040503050406030204" pitchFamily="18" charset="0"/>
                            <a:ea typeface="Cambria Math"/>
                            <a:sym typeface="Symbol"/>
                          </a:rPr>
                        </m:ctrlPr>
                      </m:naryPr>
                      <m:sub>
                        <m:r>
                          <m:rPr>
                            <m:brk m:alnAt="25"/>
                          </m:rPr>
                          <a:rPr lang="en-US" altLang="ko-KR" b="0" i="1" smtClean="0">
                            <a:latin typeface="Cambria Math"/>
                            <a:ea typeface="Cambria Math"/>
                            <a:sym typeface="Symbol"/>
                          </a:rPr>
                          <m:t>𝑖</m:t>
                        </m:r>
                        <m:r>
                          <a:rPr lang="en-US" altLang="ko-KR" b="0" i="1" smtClean="0">
                            <a:latin typeface="Cambria Math"/>
                            <a:ea typeface="Cambria Math"/>
                            <a:sym typeface="Symbol"/>
                          </a:rPr>
                          <m:t>=1</m:t>
                        </m:r>
                      </m:sub>
                      <m:sup>
                        <m:r>
                          <a:rPr lang="en-US" altLang="ko-KR" b="0" i="1" smtClean="0">
                            <a:latin typeface="Cambria Math"/>
                            <a:ea typeface="Cambria Math"/>
                            <a:sym typeface="Symbol"/>
                          </a:rPr>
                          <m:t>𝑚</m:t>
                        </m:r>
                      </m:sup>
                      <m:e>
                        <m:sSub>
                          <m:sSubPr>
                            <m:ctrlPr>
                              <a:rPr lang="en-US" altLang="ko-KR" i="1" smtClean="0">
                                <a:latin typeface="Cambria Math" panose="02040503050406030204" pitchFamily="18" charset="0"/>
                                <a:ea typeface="Cambria Math"/>
                                <a:sym typeface="Symbol"/>
                              </a:rPr>
                            </m:ctrlPr>
                          </m:sSubPr>
                          <m:e>
                            <m:r>
                              <a:rPr lang="en-US" altLang="ko-KR" b="0" i="1" smtClean="0">
                                <a:latin typeface="Cambria Math"/>
                                <a:ea typeface="Cambria Math"/>
                                <a:sym typeface="Symbol"/>
                              </a:rPr>
                              <m:t>𝑏</m:t>
                            </m:r>
                          </m:e>
                          <m:sub>
                            <m:r>
                              <a:rPr lang="en-US" altLang="ko-KR" b="0" i="1" smtClean="0">
                                <a:latin typeface="Cambria Math"/>
                                <a:ea typeface="Cambria Math"/>
                                <a:sym typeface="Symbol"/>
                              </a:rPr>
                              <m:t>𝑖</m:t>
                            </m:r>
                          </m:sub>
                        </m:sSub>
                        <m:sSub>
                          <m:sSubPr>
                            <m:ctrlPr>
                              <a:rPr lang="en-US" altLang="ko-KR" i="1" smtClean="0">
                                <a:latin typeface="Cambria Math" panose="02040503050406030204" pitchFamily="18" charset="0"/>
                                <a:ea typeface="Cambria Math"/>
                                <a:sym typeface="Symbol"/>
                              </a:rPr>
                            </m:ctrlPr>
                          </m:sSubPr>
                          <m:e>
                            <m:r>
                              <a:rPr lang="en-US" altLang="ko-KR" b="0" i="1" smtClean="0">
                                <a:latin typeface="Cambria Math"/>
                                <a:ea typeface="Cambria Math"/>
                                <a:sym typeface="Symbol"/>
                              </a:rPr>
                              <m:t>𝑦</m:t>
                            </m:r>
                          </m:e>
                          <m:sub>
                            <m:r>
                              <a:rPr lang="en-US" altLang="ko-KR" b="0" i="1" smtClean="0">
                                <a:latin typeface="Cambria Math"/>
                                <a:ea typeface="Cambria Math"/>
                                <a:sym typeface="Symbol"/>
                              </a:rPr>
                              <m:t>𝑖</m:t>
                            </m:r>
                          </m:sub>
                        </m:sSub>
                      </m:e>
                    </m:nary>
                  </m:oMath>
                </a14:m>
                <a:r>
                  <a:rPr lang="en-US" altLang="ko-KR" dirty="0" smtClean="0"/>
                  <a:t>,	</a:t>
                </a:r>
                <a14:m>
                  <m:oMath xmlns:m="http://schemas.openxmlformats.org/officeDocument/2006/math">
                    <m:r>
                      <a:rPr lang="en-US" altLang="ko-KR" i="1" smtClean="0">
                        <a:latin typeface="Cambria Math"/>
                        <a:ea typeface="Cambria Math"/>
                      </a:rPr>
                      <m:t>∀</m:t>
                    </m:r>
                    <m:r>
                      <a:rPr lang="en-US" altLang="ko-KR" b="0" i="1" smtClean="0">
                        <a:latin typeface="Cambria Math"/>
                        <a:ea typeface="Cambria Math"/>
                      </a:rPr>
                      <m:t> </m:t>
                    </m:r>
                    <m:r>
                      <a:rPr lang="en-US" altLang="ko-KR" b="0" i="1" smtClean="0">
                        <a:latin typeface="Cambria Math"/>
                        <a:ea typeface="Cambria Math"/>
                      </a:rPr>
                      <m:t>𝑥</m:t>
                    </m:r>
                  </m:oMath>
                </a14:m>
                <a:r>
                  <a:rPr lang="en-US" altLang="ko-KR" dirty="0" smtClean="0"/>
                  <a:t> satisfying (1), (2) (i.e. for primal feasible </a:t>
                </a:r>
                <a14:m>
                  <m:oMath xmlns:m="http://schemas.openxmlformats.org/officeDocument/2006/math">
                    <m:r>
                      <a:rPr lang="en-US" altLang="ko-KR" b="0" i="1" smtClean="0">
                        <a:latin typeface="Cambria Math"/>
                      </a:rPr>
                      <m:t>𝑥</m:t>
                    </m:r>
                  </m:oMath>
                </a14:m>
                <a:r>
                  <a:rPr lang="en-US" altLang="ko-KR" dirty="0" smtClean="0"/>
                  <a:t>) &amp; </a:t>
                </a:r>
                <a14:m>
                  <m:oMath xmlns:m="http://schemas.openxmlformats.org/officeDocument/2006/math">
                    <m:r>
                      <a:rPr lang="en-US" altLang="ko-KR" b="0" i="1" smtClean="0">
                        <a:latin typeface="Cambria Math"/>
                      </a:rPr>
                      <m:t>𝑦</m:t>
                    </m:r>
                  </m:oMath>
                </a14:m>
                <a:r>
                  <a:rPr lang="en-US" altLang="ko-KR" dirty="0" smtClean="0"/>
                  <a:t> satisfying the given conditions. </a:t>
                </a:r>
              </a:p>
              <a:p>
                <a:pPr indent="0" eaLnBrk="1" hangingPunct="1">
                  <a:buNone/>
                </a:pPr>
                <a:r>
                  <a:rPr lang="en-US" altLang="ko-KR" dirty="0" smtClean="0">
                    <a:sym typeface="Symbol"/>
                  </a:rPr>
                  <a:t>	Gives weak duality relationship.</a:t>
                </a:r>
              </a:p>
              <a:p>
                <a:pPr indent="0" eaLnBrk="1" hangingPunct="1">
                  <a:buNone/>
                </a:pPr>
                <a:endParaRPr lang="en-US" altLang="ko-KR" dirty="0" smtClean="0"/>
              </a:p>
              <a:p>
                <a:pPr indent="0" eaLnBrk="1" hangingPunct="1">
                  <a:buNone/>
                </a:pPr>
                <a:r>
                  <a:rPr lang="en-US" altLang="ko-KR" dirty="0" smtClean="0"/>
                  <a:t>We want strong bound, hence solve</a:t>
                </a:r>
              </a:p>
              <a:p>
                <a:pPr indent="0" eaLnBrk="1" hangingPunct="1">
                  <a:buNone/>
                </a:pPr>
                <a:r>
                  <a:rPr lang="en-US" altLang="ko-KR" dirty="0" smtClean="0"/>
                  <a:t>	min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sSub>
                          <m:sSubPr>
                            <m:ctrlPr>
                              <a:rPr lang="en-US" altLang="ko-KR"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𝑖</m:t>
                            </m:r>
                          </m:sub>
                        </m:sSub>
                      </m:e>
                    </m:nary>
                  </m:oMath>
                </a14:m>
                <a:endParaRPr lang="en-US" altLang="ko-KR" dirty="0" smtClean="0"/>
              </a:p>
              <a:p>
                <a:pPr indent="0" eaLnBrk="1" hangingPunct="1">
                  <a:buNone/>
                </a:pPr>
                <a:r>
                  <a:rPr lang="en-US" altLang="ko-KR" dirty="0"/>
                  <a:t>	</a:t>
                </a:r>
                <a:r>
                  <a:rPr lang="en-US" altLang="ko-KR" dirty="0" err="1" smtClean="0"/>
                  <a:t>s.t.</a:t>
                </a:r>
                <a:r>
                  <a:rPr lang="en-US" altLang="ko-KR" dirty="0" smtClean="0"/>
                  <a:t>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𝑖</m:t>
                            </m:r>
                          </m:sub>
                        </m:sSub>
                      </m:e>
                    </m:nary>
                    <m:r>
                      <a:rPr lang="en-US" altLang="ko-KR" i="1" smtClean="0">
                        <a:latin typeface="Cambria Math"/>
                        <a:ea typeface="Cambria Math"/>
                      </a:rPr>
                      <m:t>≥</m:t>
                    </m:r>
                    <m:sSub>
                      <m:sSubPr>
                        <m:ctrlPr>
                          <a:rPr lang="en-US" altLang="ko-KR" i="1" smtClean="0">
                            <a:latin typeface="Cambria Math" panose="02040503050406030204" pitchFamily="18" charset="0"/>
                            <a:ea typeface="Cambria Math"/>
                          </a:rPr>
                        </m:ctrlPr>
                      </m:sSubPr>
                      <m:e>
                        <m:r>
                          <a:rPr lang="en-US" altLang="ko-KR" b="0" i="1" smtClean="0">
                            <a:latin typeface="Cambria Math"/>
                            <a:ea typeface="Cambria Math"/>
                          </a:rPr>
                          <m:t>𝑐</m:t>
                        </m:r>
                      </m:e>
                      <m:sub>
                        <m:r>
                          <a:rPr lang="en-US" altLang="ko-KR" b="0" i="1" smtClean="0">
                            <a:latin typeface="Cambria Math"/>
                            <a:ea typeface="Cambria Math"/>
                          </a:rPr>
                          <m:t>𝑗</m:t>
                        </m:r>
                      </m:sub>
                    </m:sSub>
                  </m:oMath>
                </a14:m>
                <a:r>
                  <a:rPr lang="en-US" altLang="ko-KR" dirty="0" smtClean="0"/>
                  <a:t>,	</a:t>
                </a:r>
                <a14:m>
                  <m:oMath xmlns:m="http://schemas.openxmlformats.org/officeDocument/2006/math">
                    <m:r>
                      <a:rPr lang="en-US" altLang="ko-KR" b="0" i="0" smtClean="0">
                        <a:latin typeface="Cambria Math"/>
                      </a:rPr>
                      <m:t>(</m:t>
                    </m:r>
                    <m:r>
                      <a:rPr lang="en-US" altLang="ko-KR" b="0" i="1" smtClean="0">
                        <a:latin typeface="Cambria Math"/>
                      </a:rPr>
                      <m:t>𝑗</m:t>
                    </m:r>
                    <m:r>
                      <a:rPr lang="en-US" altLang="ko-KR" b="0" i="1" smtClean="0">
                        <a:latin typeface="Cambria Math"/>
                        <a:ea typeface="Cambria Math"/>
                      </a:rPr>
                      <m:t>∈</m:t>
                    </m:r>
                    <m:r>
                      <a:rPr lang="en-US" altLang="ko-KR" b="0" i="1" smtClean="0">
                        <a:latin typeface="Cambria Math"/>
                        <a:ea typeface="Cambria Math"/>
                      </a:rPr>
                      <m:t>𝑅</m:t>
                    </m:r>
                    <m:r>
                      <a:rPr lang="en-US" altLang="ko-KR" b="0" i="1" smtClean="0">
                        <a:latin typeface="Cambria Math"/>
                        <a:ea typeface="Cambria Math"/>
                      </a:rPr>
                      <m:t>)</m:t>
                    </m:r>
                  </m:oMath>
                </a14:m>
                <a:endParaRPr lang="en-US" altLang="ko-KR" dirty="0" smtClean="0"/>
              </a:p>
              <a:p>
                <a:pPr indent="0" eaLnBrk="1" hangingPunct="1">
                  <a:buNone/>
                </a:pPr>
                <a:r>
                  <a:rPr lang="en-US" altLang="ko-KR" dirty="0"/>
                  <a:t>	 </a:t>
                </a:r>
                <a:r>
                  <a:rPr lang="en-US" altLang="ko-KR" dirty="0" smtClean="0"/>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𝑖</m:t>
                        </m:r>
                        <m:r>
                          <a:rPr lang="en-US" altLang="ko-KR" i="1">
                            <a:latin typeface="Cambria Math"/>
                          </a:rPr>
                          <m:t>=1</m:t>
                        </m:r>
                      </m:sub>
                      <m:sup>
                        <m:r>
                          <a:rPr lang="en-US" altLang="ko-KR" i="1">
                            <a:latin typeface="Cambria Math"/>
                          </a:rPr>
                          <m:t>𝑚</m:t>
                        </m:r>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𝑖</m:t>
                            </m:r>
                          </m:sub>
                        </m:sSub>
                      </m:e>
                    </m:nary>
                    <m:r>
                      <a:rPr lang="en-US" altLang="ko-KR" b="0" i="1" smtClean="0">
                        <a:latin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𝑐</m:t>
                        </m:r>
                      </m:e>
                      <m:sub>
                        <m:r>
                          <a:rPr lang="en-US" altLang="ko-KR" i="1">
                            <a:latin typeface="Cambria Math"/>
                            <a:ea typeface="Cambria Math"/>
                          </a:rPr>
                          <m:t>𝑗</m:t>
                        </m:r>
                      </m:sub>
                    </m:sSub>
                  </m:oMath>
                </a14:m>
                <a:r>
                  <a:rPr lang="en-US" altLang="ko-KR" dirty="0"/>
                  <a:t>,	</a:t>
                </a:r>
                <a14:m>
                  <m:oMath xmlns:m="http://schemas.openxmlformats.org/officeDocument/2006/math">
                    <m:r>
                      <a:rPr lang="en-US" altLang="ko-KR" b="0" i="0" smtClean="0">
                        <a:latin typeface="Cambria Math"/>
                      </a:rPr>
                      <m:t>(</m:t>
                    </m:r>
                    <m:r>
                      <a:rPr lang="en-US" altLang="ko-KR" i="1">
                        <a:latin typeface="Cambria Math"/>
                      </a:rPr>
                      <m:t>𝑗</m:t>
                    </m:r>
                    <m:r>
                      <a:rPr lang="en-US" altLang="ko-KR" i="1">
                        <a:latin typeface="Cambria Math"/>
                        <a:ea typeface="Cambria Math"/>
                      </a:rPr>
                      <m:t>∈</m:t>
                    </m:r>
                    <m:r>
                      <a:rPr lang="en-US" altLang="ko-KR" b="0" i="1" smtClean="0">
                        <a:latin typeface="Cambria Math"/>
                        <a:ea typeface="Cambria Math"/>
                      </a:rPr>
                      <m:t>𝐹</m:t>
                    </m:r>
                    <m:r>
                      <a:rPr lang="en-US" altLang="ko-KR" b="0" i="1" smtClean="0">
                        <a:latin typeface="Cambria Math"/>
                        <a:ea typeface="Cambria Math"/>
                      </a:rPr>
                      <m:t>)</m:t>
                    </m:r>
                  </m:oMath>
                </a14:m>
                <a:r>
                  <a:rPr lang="en-US" altLang="ko-KR" dirty="0" smtClean="0"/>
                  <a:t>	   </a:t>
                </a:r>
                <a:r>
                  <a:rPr lang="en-US" altLang="ko-KR" dirty="0" smtClean="0">
                    <a:solidFill>
                      <a:srgbClr val="FF0000"/>
                    </a:solidFill>
                  </a:rPr>
                  <a:t>(dual problem)</a:t>
                </a:r>
                <a:r>
                  <a:rPr lang="en-US" altLang="ko-KR" dirty="0" smtClean="0"/>
                  <a:t>	   (9.9)</a:t>
                </a:r>
              </a:p>
              <a:p>
                <a:pPr indent="0" eaLnBrk="1" hangingPunct="1">
                  <a:buNone/>
                </a:pPr>
                <a:r>
                  <a:rPr lang="en-US" altLang="ko-KR" dirty="0"/>
                  <a:t>	</a:t>
                </a: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𝑖</m:t>
                        </m:r>
                      </m:sub>
                    </m:sSub>
                    <m:r>
                      <a:rPr lang="en-US" altLang="ko-KR" i="1" smtClean="0">
                        <a:latin typeface="Cambria Math"/>
                        <a:ea typeface="Cambria Math"/>
                      </a:rPr>
                      <m:t>≥</m:t>
                    </m:r>
                    <m:r>
                      <a:rPr lang="en-US" altLang="ko-KR" b="0" i="1" smtClean="0">
                        <a:latin typeface="Cambria Math"/>
                        <a:ea typeface="Cambria Math"/>
                      </a:rPr>
                      <m:t>0</m:t>
                    </m:r>
                  </m:oMath>
                </a14:m>
                <a:r>
                  <a:rPr lang="en-US" altLang="ko-KR" dirty="0" smtClean="0"/>
                  <a:t>,	  (</a:t>
                </a:r>
                <a14:m>
                  <m:oMath xmlns:m="http://schemas.openxmlformats.org/officeDocument/2006/math">
                    <m:r>
                      <a:rPr lang="en-US" altLang="ko-KR" b="0" i="1" smtClean="0">
                        <a:latin typeface="Cambria Math"/>
                      </a:rPr>
                      <m:t>𝑖</m:t>
                    </m:r>
                    <m:r>
                      <a:rPr lang="en-US" altLang="ko-KR" b="0" i="1" smtClean="0">
                        <a:latin typeface="Cambria Math"/>
                        <a:ea typeface="Cambria Math"/>
                      </a:rPr>
                      <m:t>∈</m:t>
                    </m:r>
                    <m:r>
                      <a:rPr lang="en-US" altLang="ko-KR" b="0" i="1" smtClean="0">
                        <a:latin typeface="Cambria Math"/>
                        <a:ea typeface="Cambria Math"/>
                      </a:rPr>
                      <m:t>𝐼</m:t>
                    </m:r>
                    <m:r>
                      <a:rPr lang="en-US" altLang="ko-KR" b="0" i="1" smtClean="0">
                        <a:latin typeface="Cambria Math"/>
                        <a:ea typeface="Cambria Math"/>
                      </a:rPr>
                      <m:t>)</m:t>
                    </m:r>
                  </m:oMath>
                </a14:m>
                <a:endParaRPr lang="en-US" altLang="ko-KR" dirty="0" smtClean="0"/>
              </a:p>
              <a:p>
                <a:pPr indent="0" eaLnBrk="1" hangingPunct="1">
                  <a:buNone/>
                </a:pPr>
                <a:r>
                  <a:rPr lang="en-US" altLang="ko-KR" dirty="0"/>
                  <a:t>	</a:t>
                </a:r>
                <a:r>
                  <a:rPr lang="en-US" altLang="ko-KR" dirty="0" smtClean="0"/>
                  <a:t>	(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𝑖</m:t>
                        </m:r>
                      </m:sub>
                    </m:sSub>
                  </m:oMath>
                </a14:m>
                <a:r>
                  <a:rPr lang="en-US" altLang="ko-KR" dirty="0" smtClean="0"/>
                  <a:t> free,	  </a:t>
                </a:r>
                <a14:m>
                  <m:oMath xmlns:m="http://schemas.openxmlformats.org/officeDocument/2006/math">
                    <m:r>
                      <a:rPr lang="en-US" altLang="ko-KR" b="0" i="0" smtClean="0">
                        <a:latin typeface="Cambria Math"/>
                      </a:rPr>
                      <m:t>(</m:t>
                    </m:r>
                    <m:r>
                      <a:rPr lang="en-US" altLang="ko-KR" b="0" i="1" smtClean="0">
                        <a:latin typeface="Cambria Math"/>
                      </a:rPr>
                      <m:t>𝑖</m:t>
                    </m:r>
                    <m:r>
                      <a:rPr lang="en-US" altLang="ko-KR" b="0" i="1" smtClean="0">
                        <a:latin typeface="Cambria Math"/>
                        <a:ea typeface="Cambria Math"/>
                      </a:rPr>
                      <m:t>∈</m:t>
                    </m:r>
                    <m:r>
                      <a:rPr lang="en-US" altLang="ko-KR" b="0" i="1" smtClean="0">
                        <a:latin typeface="Cambria Math"/>
                        <a:ea typeface="Cambria Math"/>
                      </a:rPr>
                      <m:t>𝐸</m:t>
                    </m:r>
                    <m:r>
                      <a:rPr lang="en-US" altLang="ko-KR" b="0" i="1" smtClean="0">
                        <a:latin typeface="Cambria Math"/>
                        <a:ea typeface="Cambria Math"/>
                      </a:rPr>
                      <m:t>)</m:t>
                    </m:r>
                  </m:oMath>
                </a14:m>
                <a:r>
                  <a:rPr lang="en-US" altLang="ko-KR" dirty="0" smtClean="0"/>
                  <a:t> )</a:t>
                </a:r>
              </a:p>
            </p:txBody>
          </p:sp>
        </mc:Choice>
        <mc:Fallback xmlns="">
          <p:sp>
            <p:nvSpPr>
              <p:cNvPr id="5124" name="Rectangle 3"/>
              <p:cNvSpPr>
                <a:spLocks noGrp="1" noRot="1" noChangeAspect="1" noMove="1" noResize="1" noEditPoints="1" noAdjustHandles="1" noChangeArrowheads="1" noChangeShapeType="1" noTextEdit="1"/>
              </p:cNvSpPr>
              <p:nvPr>
                <p:ph type="body" idx="1"/>
              </p:nvPr>
            </p:nvSpPr>
            <p:spPr>
              <a:xfrm>
                <a:off x="395536" y="260648"/>
                <a:ext cx="8352928" cy="6021841"/>
              </a:xfrm>
              <a:blipFill rotWithShape="1">
                <a:blip r:embed="rId3"/>
                <a:stretch>
                  <a:fillRect t="-7490" b="-911"/>
                </a:stretch>
              </a:blipFill>
            </p:spPr>
            <p:txBody>
              <a:bodyPr/>
              <a:lstStyle/>
              <a:p>
                <a:r>
                  <a:rPr lang="ko-KR" altLang="en-US">
                    <a:noFill/>
                  </a:rPr>
                  <a:t> </a:t>
                </a:r>
              </a:p>
            </p:txBody>
          </p:sp>
        </mc:Fallback>
      </mc:AlternateContent>
      <p:sp>
        <p:nvSpPr>
          <p:cNvPr id="5135" name="Rectangle 6"/>
          <p:cNvSpPr>
            <a:spLocks noChangeArrowheads="1"/>
          </p:cNvSpPr>
          <p:nvPr/>
        </p:nvSpPr>
        <p:spPr bwMode="auto">
          <a:xfrm>
            <a:off x="4427984" y="260648"/>
            <a:ext cx="1302891" cy="45720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7171" name="슬라이드 번호 개체 틀 5"/>
          <p:cNvSpPr>
            <a:spLocks noGrp="1"/>
          </p:cNvSpPr>
          <p:nvPr>
            <p:ph type="sldNum" sz="quarter" idx="12"/>
          </p:nvPr>
        </p:nvSpPr>
        <p:spPr/>
        <p:txBody>
          <a:bodyPr/>
          <a:lstStyle/>
          <a:p>
            <a:pPr>
              <a:defRPr/>
            </a:pPr>
            <a:fld id="{44DF15BC-7233-4569-95E1-9231080708AC}" type="slidenum">
              <a:rPr lang="en-US" altLang="ko-KR"/>
              <a:pPr>
                <a:defRPr/>
              </a:pPr>
              <a:t>4</a:t>
            </a:fld>
            <a:endParaRPr lang="en-US" altLang="ko-KR"/>
          </a:p>
        </p:txBody>
      </p:sp>
      <p:sp>
        <p:nvSpPr>
          <p:cNvPr id="6148" name="Rectangle 3"/>
          <p:cNvSpPr>
            <a:spLocks noGrp="1" noChangeArrowheads="1"/>
          </p:cNvSpPr>
          <p:nvPr>
            <p:ph type="body" idx="1"/>
          </p:nvPr>
        </p:nvSpPr>
        <p:spPr>
          <a:xfrm>
            <a:off x="558800" y="381000"/>
            <a:ext cx="8001000" cy="412750"/>
          </a:xfrm>
        </p:spPr>
        <p:txBody>
          <a:bodyPr/>
          <a:lstStyle/>
          <a:p>
            <a:pPr eaLnBrk="1" hangingPunct="1">
              <a:buFont typeface="Wingdings" pitchFamily="2" charset="2"/>
              <a:buNone/>
            </a:pPr>
            <a:r>
              <a:rPr lang="en-US" altLang="ko-KR" dirty="0" smtClean="0"/>
              <a:t>			Primal-Dual Correspondence</a:t>
            </a:r>
          </a:p>
        </p:txBody>
      </p:sp>
      <mc:AlternateContent xmlns:mc="http://schemas.openxmlformats.org/markup-compatibility/2006" xmlns:a14="http://schemas.microsoft.com/office/drawing/2010/main">
        <mc:Choice Requires="a14">
          <p:graphicFrame>
            <p:nvGraphicFramePr>
              <p:cNvPr id="279580" name="Group 28"/>
              <p:cNvGraphicFramePr>
                <a:graphicFrameLocks noGrp="1"/>
              </p:cNvGraphicFramePr>
              <p:nvPr>
                <p:extLst>
                  <p:ext uri="{D42A27DB-BD31-4B8C-83A1-F6EECF244321}">
                    <p14:modId xmlns:p14="http://schemas.microsoft.com/office/powerpoint/2010/main" val="1804962443"/>
                  </p:ext>
                </p:extLst>
              </p:nvPr>
            </p:nvGraphicFramePr>
            <p:xfrm>
              <a:off x="1676400" y="990600"/>
              <a:ext cx="5791200" cy="2819400"/>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Primal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Dual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maximize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minimize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1" lang="en-US" altLang="ko-KR" sz="2000" b="0" i="1" u="none" strike="noStrike" cap="none" normalizeH="0" baseline="0" smtClean="0">
                                        <a:ln>
                                          <a:noFill/>
                                        </a:ln>
                                        <a:solidFill>
                                          <a:schemeClr val="tx1"/>
                                        </a:solidFill>
                                        <a:effectLst/>
                                        <a:latin typeface="Cambria Math" panose="02040503050406030204" pitchFamily="18" charset="0"/>
                                        <a:ea typeface="굴림" pitchFamily="50" charset="-127"/>
                                        <a:cs typeface="Times New Roman" pitchFamily="18" charset="0"/>
                                      </a:rPr>
                                    </m:ctrlPr>
                                  </m:sSubPr>
                                  <m:e>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rPr>
                                      <m:t>𝑥</m:t>
                                    </m:r>
                                  </m:e>
                                  <m:sub>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rPr>
                                      <m:t>𝑗</m:t>
                                    </m:r>
                                  </m:sub>
                                </m:sSub>
                                <m:r>
                                  <a:rPr kumimoji="1" lang="en-US" altLang="ko-KR" sz="2000" b="0" i="1" u="none" strike="noStrike" cap="none" normalizeH="0" baseline="0" smtClean="0">
                                    <a:ln>
                                      <a:noFill/>
                                    </a:ln>
                                    <a:solidFill>
                                      <a:schemeClr val="tx1"/>
                                    </a:solidFill>
                                    <a:effectLst/>
                                    <a:latin typeface="Cambria Math"/>
                                    <a:ea typeface="Cambria Math"/>
                                    <a:cs typeface="Times New Roman" pitchFamily="18" charset="0"/>
                                  </a:rPr>
                                  <m:t>≥0</m:t>
                                </m:r>
                              </m:oMath>
                            </m:oMathPara>
                          </a14:m>
                          <a:endParaRPr kumimoji="1" lang="en-US" altLang="ko-KR" sz="2000" b="0" i="1"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 xmlns:m="http://schemas.openxmlformats.org/officeDocument/2006/math">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sym typeface="Symbol" pitchFamily="18" charset="2"/>
                                </a:rPr>
                                <m:t>𝑗</m:t>
                              </m:r>
                            </m:oMath>
                          </a14:m>
                          <a:r>
                            <a:rPr kumimoji="1" lang="en-US" altLang="ko-KR" sz="2000" b="0" i="1"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rPr>
                            <a:t> </a:t>
                          </a:r>
                          <a:r>
                            <a:rPr kumimoji="1" lang="en-US" altLang="ko-KR" sz="2000" b="0" i="0" u="none" strike="noStrike" cap="none" normalizeH="0" baseline="0" dirty="0" err="1" smtClean="0">
                              <a:ln>
                                <a:noFill/>
                              </a:ln>
                              <a:solidFill>
                                <a:schemeClr val="tx1"/>
                              </a:solidFill>
                              <a:effectLst/>
                              <a:latin typeface="Times New Roman" pitchFamily="18" charset="0"/>
                              <a:ea typeface="굴림" pitchFamily="50" charset="-127"/>
                              <a:cs typeface="Times New Roman" pitchFamily="18" charset="0"/>
                              <a:sym typeface="Symbol" pitchFamily="18" charset="2"/>
                            </a:rPr>
                            <a:t>th</a:t>
                          </a: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rPr>
                            <a:t> constraint  </a:t>
                          </a:r>
                          <a14:m>
                            <m:oMath xmlns:m="http://schemas.openxmlformats.org/officeDocument/2006/math">
                              <m:r>
                                <a:rPr kumimoji="1" lang="en-US" altLang="ko-KR" sz="2000" b="0" i="1" u="none" strike="noStrike" cap="none" normalizeH="0" baseline="0" smtClean="0">
                                  <a:ln>
                                    <a:noFill/>
                                  </a:ln>
                                  <a:solidFill>
                                    <a:schemeClr val="tx1"/>
                                  </a:solidFill>
                                  <a:effectLst/>
                                  <a:latin typeface="Cambria Math"/>
                                  <a:ea typeface="Cambria Math"/>
                                  <a:cs typeface="Times New Roman" pitchFamily="18" charset="0"/>
                                  <a:sym typeface="Symbol" pitchFamily="18" charset="2"/>
                                </a:rPr>
                                <m:t>≥</m:t>
                              </m:r>
                            </m:oMath>
                          </a14:m>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rPr>
                            <a:t> </a:t>
                          </a:r>
                          <a:endPar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free </a:t>
                          </a:r>
                          <a:r>
                            <a:rPr kumimoji="1" lang="en-US" altLang="ko-KR" sz="2000" b="0" i="1"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 </a:t>
                          </a:r>
                          <a14:m>
                            <m:oMath xmlns:m="http://schemas.openxmlformats.org/officeDocument/2006/math">
                              <m:sSub>
                                <m:sSubPr>
                                  <m:ctrlPr>
                                    <a:rPr kumimoji="1" lang="en-US" altLang="ko-KR" sz="2000" b="0" i="1" u="none" strike="noStrike" cap="none" normalizeH="0" baseline="0" smtClean="0">
                                      <a:ln>
                                        <a:noFill/>
                                      </a:ln>
                                      <a:solidFill>
                                        <a:schemeClr val="tx1"/>
                                      </a:solidFill>
                                      <a:effectLst/>
                                      <a:latin typeface="Cambria Math" panose="02040503050406030204" pitchFamily="18" charset="0"/>
                                      <a:ea typeface="굴림" pitchFamily="50" charset="-127"/>
                                      <a:cs typeface="Times New Roman" pitchFamily="18" charset="0"/>
                                    </a:rPr>
                                  </m:ctrlPr>
                                </m:sSubPr>
                                <m:e>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rPr>
                                    <m:t>𝑥</m:t>
                                  </m:r>
                                </m:e>
                                <m:sub>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rPr>
                                    <m:t>𝑗</m:t>
                                  </m:r>
                                </m:sub>
                              </m:sSub>
                            </m:oMath>
                          </a14:m>
                          <a:endParaRPr kumimoji="1" lang="en-US" altLang="ko-KR" sz="2000" b="0" i="1" u="none" strike="noStrike" cap="none" normalizeH="0" baseline="-25000" dirty="0" smtClean="0">
                            <a:ln>
                              <a:noFill/>
                            </a:ln>
                            <a:solidFill>
                              <a:schemeClr val="tx1"/>
                            </a:solidFill>
                            <a:effectLst/>
                            <a:latin typeface="Times New Roman" pitchFamily="18" charset="0"/>
                            <a:ea typeface="굴림" pitchFamily="50" charset="-127"/>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 xmlns:m="http://schemas.openxmlformats.org/officeDocument/2006/math">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sym typeface="Symbol" pitchFamily="18" charset="2"/>
                                </a:rPr>
                                <m:t>𝑗</m:t>
                              </m:r>
                            </m:oMath>
                          </a14:m>
                          <a:r>
                            <a:rPr kumimoji="1" lang="en-US" altLang="ko-KR" sz="2000" b="0" i="1"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rPr>
                            <a:t> </a:t>
                          </a:r>
                          <a:r>
                            <a:rPr kumimoji="1" lang="en-US" altLang="ko-KR" sz="2000" b="0" i="0" u="none" strike="noStrike" cap="none" normalizeH="0" baseline="0" dirty="0" err="1" smtClean="0">
                              <a:ln>
                                <a:noFill/>
                              </a:ln>
                              <a:solidFill>
                                <a:schemeClr val="tx1"/>
                              </a:solidFill>
                              <a:effectLst/>
                              <a:latin typeface="Times New Roman" pitchFamily="18" charset="0"/>
                              <a:ea typeface="굴림" pitchFamily="50" charset="-127"/>
                              <a:cs typeface="Times New Roman" pitchFamily="18" charset="0"/>
                              <a:sym typeface="Symbol" pitchFamily="18" charset="2"/>
                            </a:rPr>
                            <a:t>th</a:t>
                          </a: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rPr>
                            <a:t> constraint  </a:t>
                          </a:r>
                          <a14:m>
                            <m:oMath xmlns:m="http://schemas.openxmlformats.org/officeDocument/2006/math">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sym typeface="Symbol" pitchFamily="18" charset="2"/>
                                </a:rPr>
                                <m:t>=</m:t>
                              </m:r>
                            </m:oMath>
                          </a14:m>
                          <a:endPar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 xmlns:m="http://schemas.openxmlformats.org/officeDocument/2006/math">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sym typeface="Symbol" pitchFamily="18" charset="2"/>
                                </a:rPr>
                                <m:t>𝑖</m:t>
                              </m:r>
                            </m:oMath>
                          </a14:m>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rPr>
                            <a:t> </a:t>
                          </a:r>
                          <a:r>
                            <a:rPr kumimoji="1" lang="en-US" altLang="ko-KR" sz="2000" b="0" i="0" u="none" strike="noStrike" cap="none" normalizeH="0" baseline="0" dirty="0" err="1" smtClean="0">
                              <a:ln>
                                <a:noFill/>
                              </a:ln>
                              <a:solidFill>
                                <a:schemeClr val="tx1"/>
                              </a:solidFill>
                              <a:effectLst/>
                              <a:latin typeface="Times New Roman" pitchFamily="18" charset="0"/>
                              <a:ea typeface="굴림" pitchFamily="50" charset="-127"/>
                              <a:cs typeface="Times New Roman" pitchFamily="18" charset="0"/>
                              <a:sym typeface="Symbol" pitchFamily="18" charset="2"/>
                            </a:rPr>
                            <a:t>th</a:t>
                          </a: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rPr>
                            <a:t> constraint  </a:t>
                          </a:r>
                          <a14:m>
                            <m:oMath xmlns:m="http://schemas.openxmlformats.org/officeDocument/2006/math">
                              <m:r>
                                <a:rPr kumimoji="1" lang="en-US" altLang="ko-KR" sz="2000" b="0" i="1" u="none" strike="noStrike" cap="none" normalizeH="0" baseline="0" smtClean="0">
                                  <a:ln>
                                    <a:noFill/>
                                  </a:ln>
                                  <a:solidFill>
                                    <a:schemeClr val="tx1"/>
                                  </a:solidFill>
                                  <a:effectLst/>
                                  <a:latin typeface="Cambria Math"/>
                                  <a:ea typeface="Cambria Math"/>
                                  <a:cs typeface="Times New Roman" pitchFamily="18" charset="0"/>
                                  <a:sym typeface="Symbol" pitchFamily="18" charset="2"/>
                                </a:rPr>
                                <m:t>≤</m:t>
                              </m:r>
                            </m:oMath>
                          </a14:m>
                          <a:endPar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1" lang="en-US" altLang="ko-KR" sz="2000" b="0" i="1" u="none" strike="noStrike" cap="none" normalizeH="0" baseline="0" smtClean="0">
                                        <a:ln>
                                          <a:noFill/>
                                        </a:ln>
                                        <a:solidFill>
                                          <a:schemeClr val="tx1"/>
                                        </a:solidFill>
                                        <a:effectLst/>
                                        <a:latin typeface="Cambria Math" panose="02040503050406030204" pitchFamily="18" charset="0"/>
                                        <a:ea typeface="굴림" pitchFamily="50" charset="-127"/>
                                        <a:cs typeface="Times New Roman" pitchFamily="18" charset="0"/>
                                      </a:rPr>
                                    </m:ctrlPr>
                                  </m:sSubPr>
                                  <m:e>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rPr>
                                      <m:t>𝑦</m:t>
                                    </m:r>
                                  </m:e>
                                  <m:sub>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rPr>
                                      <m:t>𝑖</m:t>
                                    </m:r>
                                  </m:sub>
                                </m:sSub>
                                <m:r>
                                  <a:rPr kumimoji="1" lang="en-US" altLang="ko-KR" sz="2000" b="0" i="1" u="none" strike="noStrike" cap="none" normalizeH="0" baseline="0" smtClean="0">
                                    <a:ln>
                                      <a:noFill/>
                                    </a:ln>
                                    <a:solidFill>
                                      <a:schemeClr val="tx1"/>
                                    </a:solidFill>
                                    <a:effectLst/>
                                    <a:latin typeface="Cambria Math"/>
                                    <a:ea typeface="Cambria Math"/>
                                    <a:cs typeface="Times New Roman" pitchFamily="18" charset="0"/>
                                  </a:rPr>
                                  <m:t>≥0</m:t>
                                </m:r>
                              </m:oMath>
                            </m:oMathPara>
                          </a14:m>
                          <a:endPar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400">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14:m>
                            <m:oMath xmlns:m="http://schemas.openxmlformats.org/officeDocument/2006/math">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sym typeface="Symbol" pitchFamily="18" charset="2"/>
                                </a:rPr>
                                <m:t>𝑖</m:t>
                              </m:r>
                            </m:oMath>
                          </a14:m>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rPr>
                            <a:t> </a:t>
                          </a:r>
                          <a:r>
                            <a:rPr kumimoji="1" lang="en-US" altLang="ko-KR" sz="2000" b="0" i="0" u="none" strike="noStrike" cap="none" normalizeH="0" baseline="0" dirty="0" err="1" smtClean="0">
                              <a:ln>
                                <a:noFill/>
                              </a:ln>
                              <a:solidFill>
                                <a:schemeClr val="tx1"/>
                              </a:solidFill>
                              <a:effectLst/>
                              <a:latin typeface="Times New Roman" pitchFamily="18" charset="0"/>
                              <a:ea typeface="굴림" pitchFamily="50" charset="-127"/>
                              <a:cs typeface="Times New Roman" pitchFamily="18" charset="0"/>
                              <a:sym typeface="Symbol" pitchFamily="18" charset="2"/>
                            </a:rPr>
                            <a:t>th</a:t>
                          </a: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rPr>
                            <a:t> constraint  </a:t>
                          </a:r>
                          <a14:m>
                            <m:oMath xmlns:m="http://schemas.openxmlformats.org/officeDocument/2006/math">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sym typeface="Symbol" pitchFamily="18" charset="2"/>
                                </a:rPr>
                                <m:t>=</m:t>
                              </m:r>
                            </m:oMath>
                          </a14:m>
                          <a:endPar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sym typeface="Symbol" pitchFamily="18" charset="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free </a:t>
                          </a:r>
                          <a:r>
                            <a:rPr kumimoji="1" lang="en-US" altLang="ko-KR" sz="2000" b="0" i="1"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 </a:t>
                          </a:r>
                          <a14:m>
                            <m:oMath xmlns:m="http://schemas.openxmlformats.org/officeDocument/2006/math">
                              <m:sSub>
                                <m:sSubPr>
                                  <m:ctrlPr>
                                    <a:rPr kumimoji="1" lang="en-US" altLang="ko-KR" sz="2000" b="0" i="1" u="none" strike="noStrike" cap="none" normalizeH="0" baseline="0" smtClean="0">
                                      <a:ln>
                                        <a:noFill/>
                                      </a:ln>
                                      <a:solidFill>
                                        <a:schemeClr val="tx1"/>
                                      </a:solidFill>
                                      <a:effectLst/>
                                      <a:latin typeface="Cambria Math" panose="02040503050406030204" pitchFamily="18" charset="0"/>
                                      <a:ea typeface="굴림" pitchFamily="50" charset="-127"/>
                                      <a:cs typeface="Times New Roman" pitchFamily="18" charset="0"/>
                                    </a:rPr>
                                  </m:ctrlPr>
                                </m:sSubPr>
                                <m:e>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rPr>
                                    <m:t>𝑦</m:t>
                                  </m:r>
                                </m:e>
                                <m:sub>
                                  <m:r>
                                    <a:rPr kumimoji="1" lang="en-US" altLang="ko-KR" sz="2000" b="0" i="1" u="none" strike="noStrike" cap="none" normalizeH="0" baseline="0" smtClean="0">
                                      <a:ln>
                                        <a:noFill/>
                                      </a:ln>
                                      <a:solidFill>
                                        <a:schemeClr val="tx1"/>
                                      </a:solidFill>
                                      <a:effectLst/>
                                      <a:latin typeface="Cambria Math"/>
                                      <a:ea typeface="굴림" pitchFamily="50" charset="-127"/>
                                      <a:cs typeface="Times New Roman" pitchFamily="18" charset="0"/>
                                    </a:rPr>
                                    <m:t>𝑖</m:t>
                                  </m:r>
                                </m:sub>
                              </m:sSub>
                            </m:oMath>
                          </a14:m>
                          <a:endParaRPr kumimoji="1" lang="en-US" altLang="ko-KR" sz="2000" b="0" i="1" u="none" strike="noStrike" cap="none" normalizeH="0" baseline="-25000" dirty="0" smtClean="0">
                            <a:ln>
                              <a:noFill/>
                            </a:ln>
                            <a:solidFill>
                              <a:schemeClr val="tx1"/>
                            </a:solidFill>
                            <a:effectLst/>
                            <a:latin typeface="Times New Roman" pitchFamily="18" charset="0"/>
                            <a:ea typeface="굴림" pitchFamily="50" charset="-127"/>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mc:Choice>
        <mc:Fallback xmlns="">
          <p:graphicFrame>
            <p:nvGraphicFramePr>
              <p:cNvPr id="279580" name="Group 28"/>
              <p:cNvGraphicFramePr>
                <a:graphicFrameLocks noGrp="1"/>
              </p:cNvGraphicFramePr>
              <p:nvPr>
                <p:extLst>
                  <p:ext uri="{D42A27DB-BD31-4B8C-83A1-F6EECF244321}">
                    <p14:modId xmlns:p14="http://schemas.microsoft.com/office/powerpoint/2010/main" val="1804962443"/>
                  </p:ext>
                </p:extLst>
              </p:nvPr>
            </p:nvGraphicFramePr>
            <p:xfrm>
              <a:off x="1676400" y="990600"/>
              <a:ext cx="5791200" cy="2819400"/>
            </p:xfrm>
            <a:graphic>
              <a:graphicData uri="http://schemas.openxmlformats.org/drawingml/2006/table">
                <a:tbl>
                  <a:tblPr/>
                  <a:tblGrid>
                    <a:gridCol w="2895600"/>
                    <a:gridCol w="2895600"/>
                  </a:tblGrid>
                  <a:tr h="457200">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Primal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Dual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Times New Roman" pitchFamily="18" charset="0"/>
                            </a:rPr>
                            <a:t>maximize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5000"/>
                            </a:lnSpc>
                            <a:spcBef>
                              <a:spcPct val="20000"/>
                            </a:spcBef>
                            <a:spcAft>
                              <a:spcPct val="0"/>
                            </a:spcAft>
                            <a:buClr>
                              <a:schemeClr val="accent2"/>
                            </a:buClr>
                            <a:buSzTx/>
                            <a:buFont typeface="Wingdings" pitchFamily="2" charset="2"/>
                            <a:buNone/>
                            <a:tabLst/>
                          </a:pPr>
                          <a:r>
                            <a:rPr kumimoji="1" lang="en-US" altLang="ko-KR" sz="2000" b="0" i="0" u="none" strike="noStrike" cap="none" normalizeH="0" baseline="0" smtClean="0">
                              <a:ln>
                                <a:noFill/>
                              </a:ln>
                              <a:solidFill>
                                <a:schemeClr val="tx1"/>
                              </a:solidFill>
                              <a:effectLst/>
                              <a:latin typeface="Times New Roman" pitchFamily="18" charset="0"/>
                              <a:ea typeface="굴림" pitchFamily="50" charset="-127"/>
                              <a:cs typeface="Times New Roman" pitchFamily="18" charset="0"/>
                            </a:rPr>
                            <a:t>minimize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endParaRPr lang="ko-K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t="-201333" r="-100000" b="-324000"/>
                          </a:stretch>
                        </a:blipFill>
                      </a:tcPr>
                    </a:tc>
                    <a:tc>
                      <a:txBody>
                        <a:bodyPr/>
                        <a:lstStyle/>
                        <a:p>
                          <a:endParaRPr lang="ko-K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100000" t="-201333" b="-324000"/>
                          </a:stretch>
                        </a:blipFill>
                      </a:tcPr>
                    </a:tc>
                  </a:tr>
                  <a:tr h="457200">
                    <a:tc>
                      <a:txBody>
                        <a:bodyPr/>
                        <a:lstStyle/>
                        <a:p>
                          <a:endParaRPr lang="ko-K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t="-301333" r="-100000" b="-224000"/>
                          </a:stretch>
                        </a:blipFill>
                      </a:tcPr>
                    </a:tc>
                    <a:tc>
                      <a:txBody>
                        <a:bodyPr/>
                        <a:lstStyle/>
                        <a:p>
                          <a:endParaRPr lang="ko-K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100000" t="-301333" b="-224000"/>
                          </a:stretch>
                        </a:blipFill>
                      </a:tcPr>
                    </a:tc>
                  </a:tr>
                  <a:tr h="457200">
                    <a:tc>
                      <a:txBody>
                        <a:bodyPr/>
                        <a:lstStyle/>
                        <a:p>
                          <a:endParaRPr lang="ko-K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t="-401333" r="-100000" b="-124000"/>
                          </a:stretch>
                        </a:blipFill>
                      </a:tcPr>
                    </a:tc>
                    <a:tc>
                      <a:txBody>
                        <a:bodyPr/>
                        <a:lstStyle/>
                        <a:p>
                          <a:endParaRPr lang="ko-K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100000" t="-401333" b="-124000"/>
                          </a:stretch>
                        </a:blipFill>
                      </a:tcPr>
                    </a:tc>
                  </a:tr>
                  <a:tr h="533400">
                    <a:tc>
                      <a:txBody>
                        <a:bodyPr/>
                        <a:lstStyle/>
                        <a:p>
                          <a:endParaRPr lang="ko-K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3"/>
                          <a:stretch>
                            <a:fillRect t="-432184" r="-100000" b="-6897"/>
                          </a:stretch>
                        </a:blipFill>
                      </a:tcPr>
                    </a:tc>
                    <a:tc>
                      <a:txBody>
                        <a:bodyPr/>
                        <a:lstStyle/>
                        <a:p>
                          <a:endParaRPr lang="ko-K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3"/>
                          <a:stretch>
                            <a:fillRect l="-100000" t="-432184" b="-6897"/>
                          </a:stretch>
                        </a:blipFill>
                      </a:tcPr>
                    </a:tc>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433388" y="971550"/>
                <a:ext cx="8405812" cy="5260158"/>
              </a:xfrm>
            </p:spPr>
            <p:txBody>
              <a:bodyPr/>
              <a:lstStyle/>
              <a:p>
                <a:r>
                  <a:rPr lang="en-US" altLang="ko-KR" dirty="0" smtClean="0"/>
                  <a:t>The dual of the dual is the primal</a:t>
                </a:r>
                <a:r>
                  <a:rPr lang="en-US" altLang="ko-KR" dirty="0"/>
                  <a:t>:</a:t>
                </a:r>
                <a:endParaRPr lang="en-US" altLang="ko-KR" dirty="0" smtClean="0"/>
              </a:p>
              <a:p>
                <a:pPr indent="0">
                  <a:buNone/>
                </a:pPr>
                <a:r>
                  <a:rPr lang="en-US" altLang="ko-KR" dirty="0" smtClean="0"/>
                  <a:t>Problem (9.9) may be presented as</a:t>
                </a:r>
              </a:p>
              <a:p>
                <a:pPr indent="0" eaLnBrk="1" hangingPunct="1">
                  <a:buNone/>
                </a:pPr>
                <a:r>
                  <a:rPr lang="en-US" altLang="ko-KR" dirty="0"/>
                  <a:t>	</a:t>
                </a:r>
                <a:r>
                  <a:rPr lang="en-US" altLang="ko-KR" dirty="0" smtClean="0"/>
                  <a:t>max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𝑖</m:t>
                        </m:r>
                        <m:r>
                          <a:rPr lang="en-US" altLang="ko-KR" i="1">
                            <a:latin typeface="Cambria Math"/>
                          </a:rPr>
                          <m:t>=1</m:t>
                        </m:r>
                      </m:sub>
                      <m:sup>
                        <m:r>
                          <a:rPr lang="en-US" altLang="ko-KR" i="1">
                            <a:latin typeface="Cambria Math"/>
                          </a:rPr>
                          <m:t>𝑚</m:t>
                        </m:r>
                      </m:sup>
                      <m:e>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𝑖</m:t>
                            </m:r>
                          </m:sub>
                        </m:sSub>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𝑖</m:t>
                            </m:r>
                          </m:sub>
                        </m:sSub>
                      </m:e>
                    </m:nary>
                  </m:oMath>
                </a14:m>
                <a:endParaRPr lang="en-US" altLang="ko-KR" dirty="0"/>
              </a:p>
              <a:p>
                <a:pPr indent="0" eaLnBrk="1" hangingPunct="1">
                  <a:buNone/>
                </a:pPr>
                <a:r>
                  <a:rPr lang="en-US" altLang="ko-KR" dirty="0"/>
                  <a:t>	</a:t>
                </a:r>
                <a:r>
                  <a:rPr lang="en-US" altLang="ko-KR" dirty="0" err="1"/>
                  <a:t>s.t.</a:t>
                </a:r>
                <a:r>
                  <a:rPr lang="en-US" altLang="ko-KR" dirty="0"/>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𝑖</m:t>
                        </m:r>
                        <m:r>
                          <a:rPr lang="en-US" altLang="ko-KR" i="1">
                            <a:latin typeface="Cambria Math"/>
                          </a:rPr>
                          <m:t>=1</m:t>
                        </m:r>
                      </m:sub>
                      <m:sup>
                        <m:r>
                          <a:rPr lang="en-US" altLang="ko-KR" i="1">
                            <a:latin typeface="Cambria Math"/>
                          </a:rPr>
                          <m:t>𝑚</m:t>
                        </m:r>
                      </m:sup>
                      <m:e>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𝑖</m:t>
                            </m:r>
                          </m:sub>
                        </m:sSub>
                      </m:e>
                    </m:nary>
                    <m:r>
                      <a:rPr lang="en-US" altLang="ko-KR" i="1" smtClean="0">
                        <a:latin typeface="Cambria Math"/>
                        <a:ea typeface="Cambria Math"/>
                      </a:rPr>
                      <m:t>≤</m:t>
                    </m:r>
                    <m:r>
                      <a:rPr lang="en-US" altLang="ko-KR" b="0" i="1" smtClean="0">
                        <a:latin typeface="Cambria Math"/>
                        <a:ea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𝑐</m:t>
                        </m:r>
                      </m:e>
                      <m:sub>
                        <m:r>
                          <a:rPr lang="en-US" altLang="ko-KR" i="1">
                            <a:latin typeface="Cambria Math"/>
                            <a:ea typeface="Cambria Math"/>
                          </a:rPr>
                          <m:t>𝑗</m:t>
                        </m:r>
                      </m:sub>
                    </m:sSub>
                  </m:oMath>
                </a14:m>
                <a:r>
                  <a:rPr lang="en-US" altLang="ko-KR" dirty="0"/>
                  <a:t>,	</a:t>
                </a:r>
                <a:r>
                  <a:rPr lang="en-US" altLang="ko-KR" dirty="0" smtClean="0"/>
                  <a:t>(</a:t>
                </a:r>
                <a14:m>
                  <m:oMath xmlns:m="http://schemas.openxmlformats.org/officeDocument/2006/math">
                    <m:r>
                      <a:rPr lang="en-US" altLang="ko-KR" i="1">
                        <a:latin typeface="Cambria Math"/>
                      </a:rPr>
                      <m:t>𝑗</m:t>
                    </m:r>
                    <m:r>
                      <a:rPr lang="en-US" altLang="ko-KR" i="1">
                        <a:latin typeface="Cambria Math"/>
                        <a:ea typeface="Cambria Math"/>
                      </a:rPr>
                      <m:t>∈</m:t>
                    </m:r>
                    <m:r>
                      <a:rPr lang="en-US" altLang="ko-KR" i="1">
                        <a:latin typeface="Cambria Math"/>
                        <a:ea typeface="Cambria Math"/>
                      </a:rPr>
                      <m:t>𝑅</m:t>
                    </m:r>
                  </m:oMath>
                </a14:m>
                <a:r>
                  <a:rPr lang="en-US" altLang="ko-KR" dirty="0" smtClean="0"/>
                  <a:t>)</a:t>
                </a:r>
                <a:endParaRPr lang="en-US" altLang="ko-KR" dirty="0"/>
              </a:p>
              <a:p>
                <a:pPr indent="0" eaLnBrk="1" hangingPunct="1">
                  <a:buNone/>
                </a:pPr>
                <a:r>
                  <a:rPr lang="en-US" altLang="ko-KR" dirty="0"/>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𝑖</m:t>
                        </m:r>
                        <m:r>
                          <a:rPr lang="en-US" altLang="ko-KR" i="1">
                            <a:latin typeface="Cambria Math"/>
                          </a:rPr>
                          <m:t>=1</m:t>
                        </m:r>
                      </m:sub>
                      <m:sup>
                        <m:r>
                          <a:rPr lang="en-US" altLang="ko-KR" i="1">
                            <a:latin typeface="Cambria Math"/>
                          </a:rPr>
                          <m:t>𝑚</m:t>
                        </m:r>
                      </m:sup>
                      <m:e>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𝑖</m:t>
                            </m:r>
                          </m:sub>
                        </m:sSub>
                      </m:e>
                    </m:nary>
                    <m:r>
                      <a:rPr lang="en-US" altLang="ko-KR" i="1">
                        <a:latin typeface="Cambria Math"/>
                      </a:rPr>
                      <m:t>=</m:t>
                    </m:r>
                    <m:r>
                      <a:rPr lang="en-US" altLang="ko-KR" b="0" i="1" smtClean="0">
                        <a:latin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𝑐</m:t>
                        </m:r>
                      </m:e>
                      <m:sub>
                        <m:r>
                          <a:rPr lang="en-US" altLang="ko-KR" i="1">
                            <a:latin typeface="Cambria Math"/>
                            <a:ea typeface="Cambria Math"/>
                          </a:rPr>
                          <m:t>𝑗</m:t>
                        </m:r>
                      </m:sub>
                    </m:sSub>
                  </m:oMath>
                </a14:m>
                <a:r>
                  <a:rPr lang="en-US" altLang="ko-KR" dirty="0"/>
                  <a:t>,	</a:t>
                </a:r>
                <a:r>
                  <a:rPr lang="en-US" altLang="ko-KR" dirty="0" smtClean="0"/>
                  <a:t>	(</a:t>
                </a:r>
                <a14:m>
                  <m:oMath xmlns:m="http://schemas.openxmlformats.org/officeDocument/2006/math">
                    <m:r>
                      <a:rPr lang="en-US" altLang="ko-KR" i="1">
                        <a:latin typeface="Cambria Math"/>
                      </a:rPr>
                      <m:t>𝑗</m:t>
                    </m:r>
                    <m:r>
                      <a:rPr lang="en-US" altLang="ko-KR" i="1">
                        <a:latin typeface="Cambria Math"/>
                        <a:ea typeface="Cambria Math"/>
                      </a:rPr>
                      <m:t>∈</m:t>
                    </m:r>
                    <m:r>
                      <a:rPr lang="en-US" altLang="ko-KR" i="1">
                        <a:latin typeface="Cambria Math"/>
                        <a:ea typeface="Cambria Math"/>
                      </a:rPr>
                      <m:t>𝐹</m:t>
                    </m:r>
                  </m:oMath>
                </a14:m>
                <a:r>
                  <a:rPr lang="en-US" altLang="ko-KR" dirty="0" smtClean="0"/>
                  <a:t>)</a:t>
                </a:r>
                <a:r>
                  <a:rPr lang="en-US" altLang="ko-KR" dirty="0"/>
                  <a:t>	</a:t>
                </a:r>
              </a:p>
              <a:p>
                <a:pPr indent="0" eaLnBrk="1" hangingPunct="1">
                  <a:buNone/>
                </a:pPr>
                <a:r>
                  <a:rPr lang="en-US" altLang="ko-KR" dirty="0"/>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𝑖</m:t>
                        </m:r>
                      </m:sub>
                    </m:sSub>
                    <m:r>
                      <a:rPr lang="en-US" altLang="ko-KR" i="1">
                        <a:latin typeface="Cambria Math"/>
                        <a:ea typeface="Cambria Math"/>
                      </a:rPr>
                      <m:t>≥0</m:t>
                    </m:r>
                  </m:oMath>
                </a14:m>
                <a:r>
                  <a:rPr lang="en-US" altLang="ko-KR" dirty="0"/>
                  <a:t>,	  </a:t>
                </a:r>
                <a:r>
                  <a:rPr lang="en-US" altLang="ko-KR" dirty="0" smtClean="0"/>
                  <a:t>	(</a:t>
                </a:r>
                <a14:m>
                  <m:oMath xmlns:m="http://schemas.openxmlformats.org/officeDocument/2006/math">
                    <m:r>
                      <a:rPr lang="en-US" altLang="ko-KR" i="1">
                        <a:latin typeface="Cambria Math"/>
                      </a:rPr>
                      <m:t>𝑖</m:t>
                    </m:r>
                    <m:r>
                      <a:rPr lang="en-US" altLang="ko-KR" i="1">
                        <a:latin typeface="Cambria Math"/>
                        <a:ea typeface="Cambria Math"/>
                      </a:rPr>
                      <m:t>∈</m:t>
                    </m:r>
                    <m:r>
                      <a:rPr lang="en-US" altLang="ko-KR" i="1">
                        <a:latin typeface="Cambria Math"/>
                        <a:ea typeface="Cambria Math"/>
                      </a:rPr>
                      <m:t>𝐼</m:t>
                    </m:r>
                  </m:oMath>
                </a14:m>
                <a:r>
                  <a:rPr lang="en-US" altLang="ko-KR" dirty="0" smtClean="0"/>
                  <a:t>)</a:t>
                </a:r>
                <a:endParaRPr lang="en-US" altLang="ko-KR" dirty="0"/>
              </a:p>
              <a:p>
                <a:pPr indent="0" eaLnBrk="1" hangingPunct="1">
                  <a:buNone/>
                </a:pPr>
                <a:endParaRPr lang="en-US" altLang="ko-KR" dirty="0" smtClean="0"/>
              </a:p>
              <a:p>
                <a:pPr indent="0" eaLnBrk="1" hangingPunct="1">
                  <a:buNone/>
                </a:pPr>
                <a:r>
                  <a:rPr lang="en-US" altLang="ko-KR" dirty="0" smtClean="0"/>
                  <a:t>and its dual problem is</a:t>
                </a:r>
              </a:p>
              <a:p>
                <a:pPr indent="0" eaLnBrk="1" hangingPunct="1">
                  <a:buNone/>
                </a:pPr>
                <a:r>
                  <a:rPr lang="en-US" altLang="ko-KR" dirty="0"/>
                  <a:t>	</a:t>
                </a:r>
                <a:r>
                  <a:rPr lang="en-US" altLang="ko-KR" dirty="0" smtClean="0"/>
                  <a:t>min   </a:t>
                </a:r>
                <a14:m>
                  <m:oMath xmlns:m="http://schemas.openxmlformats.org/officeDocument/2006/math">
                    <m:nary>
                      <m:naryPr>
                        <m:chr m:val="∑"/>
                        <m:ctrlPr>
                          <a:rPr lang="en-US" altLang="ko-KR" i="1">
                            <a:latin typeface="Cambria Math" panose="02040503050406030204" pitchFamily="18" charset="0"/>
                          </a:rPr>
                        </m:ctrlPr>
                      </m:naryPr>
                      <m:sub>
                        <m:r>
                          <m:rPr>
                            <m:brk m:alnAt="23"/>
                          </m:rPr>
                          <a:rPr lang="en-US" altLang="ko-KR" i="1">
                            <a:latin typeface="Cambria Math"/>
                          </a:rPr>
                          <m:t>𝑗</m:t>
                        </m:r>
                        <m:r>
                          <a:rPr lang="en-US" altLang="ko-KR" i="1">
                            <a:latin typeface="Cambria Math"/>
                          </a:rPr>
                          <m:t>=1</m:t>
                        </m:r>
                      </m:sub>
                      <m:sup>
                        <m:r>
                          <a:rPr lang="en-US" altLang="ko-KR" i="1">
                            <a:latin typeface="Cambria Math"/>
                          </a:rPr>
                          <m:t>𝑛</m:t>
                        </m:r>
                      </m:sup>
                      <m:e>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𝑐</m:t>
                            </m:r>
                          </m:e>
                          <m:sub>
                            <m:r>
                              <a:rPr lang="en-US" altLang="ko-KR" i="1">
                                <a:latin typeface="Cambria Math"/>
                              </a:rPr>
                              <m:t>𝑗</m:t>
                            </m:r>
                          </m:sub>
                        </m:sSub>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𝑗</m:t>
                            </m:r>
                          </m:sub>
                        </m:sSub>
                      </m:e>
                    </m:nary>
                  </m:oMath>
                </a14:m>
                <a:endParaRPr lang="en-US" altLang="ko-KR" dirty="0"/>
              </a:p>
              <a:p>
                <a:pPr indent="0" eaLnBrk="1" hangingPunct="1">
                  <a:buNone/>
                </a:pPr>
                <a:r>
                  <a:rPr lang="en-US" altLang="ko-KR" dirty="0"/>
                  <a:t>	</a:t>
                </a:r>
                <a:r>
                  <a:rPr lang="en-US" altLang="ko-KR" dirty="0" err="1" smtClean="0"/>
                  <a:t>s.t.</a:t>
                </a:r>
                <a:r>
                  <a:rPr lang="en-US" altLang="ko-KR" dirty="0" smtClean="0"/>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𝑗</m:t>
                        </m:r>
                        <m:r>
                          <a:rPr lang="en-US" altLang="ko-KR" i="1">
                            <a:latin typeface="Cambria Math"/>
                          </a:rPr>
                          <m:t>=1</m:t>
                        </m:r>
                      </m:sub>
                      <m:sup>
                        <m:r>
                          <a:rPr lang="en-US" altLang="ko-KR" i="1">
                            <a:latin typeface="Cambria Math"/>
                          </a:rPr>
                          <m:t>𝑛</m:t>
                        </m:r>
                      </m:sup>
                      <m:e>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𝑗</m:t>
                            </m:r>
                          </m:sub>
                        </m:sSub>
                      </m:e>
                    </m:nary>
                    <m:r>
                      <a:rPr lang="en-US" altLang="ko-KR" i="1" smtClean="0">
                        <a:latin typeface="Cambria Math"/>
                        <a:ea typeface="Cambria Math"/>
                      </a:rPr>
                      <m:t>≥</m:t>
                    </m:r>
                    <m:r>
                      <a:rPr lang="en-US" altLang="ko-KR" b="0" i="1" smtClean="0">
                        <a:latin typeface="Cambria Math"/>
                        <a:ea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𝑏</m:t>
                        </m:r>
                      </m:e>
                      <m:sub>
                        <m:r>
                          <a:rPr lang="en-US" altLang="ko-KR" i="1">
                            <a:latin typeface="Cambria Math"/>
                            <a:ea typeface="Cambria Math"/>
                          </a:rPr>
                          <m:t>𝑖</m:t>
                        </m:r>
                      </m:sub>
                    </m:sSub>
                    <m:r>
                      <a:rPr lang="en-US" altLang="ko-KR" i="1">
                        <a:latin typeface="Cambria Math"/>
                        <a:ea typeface="Cambria Math"/>
                      </a:rPr>
                      <m:t>,   </m:t>
                    </m:r>
                  </m:oMath>
                </a14:m>
                <a:r>
                  <a:rPr lang="en-US" altLang="ko-KR" dirty="0" smtClean="0"/>
                  <a:t>	</a:t>
                </a:r>
                <a:r>
                  <a:rPr lang="en-US" altLang="ko-KR" dirty="0">
                    <a:ea typeface="Cambria Math"/>
                  </a:rPr>
                  <a:t> </a:t>
                </a:r>
                <a14:m>
                  <m:oMath xmlns:m="http://schemas.openxmlformats.org/officeDocument/2006/math">
                    <m:r>
                      <a:rPr lang="en-US" altLang="ko-KR" i="1">
                        <a:latin typeface="Cambria Math"/>
                        <a:ea typeface="Cambria Math"/>
                      </a:rPr>
                      <m:t>(</m:t>
                    </m:r>
                    <m:r>
                      <a:rPr lang="en-US" altLang="ko-KR" i="1">
                        <a:latin typeface="Cambria Math"/>
                        <a:ea typeface="Cambria Math"/>
                      </a:rPr>
                      <m:t>𝑖</m:t>
                    </m:r>
                    <m:r>
                      <a:rPr lang="en-US" altLang="ko-KR" i="1">
                        <a:latin typeface="Cambria Math"/>
                        <a:ea typeface="Cambria Math"/>
                      </a:rPr>
                      <m:t>∈</m:t>
                    </m:r>
                    <m:r>
                      <a:rPr lang="en-US" altLang="ko-KR" i="1">
                        <a:latin typeface="Cambria Math"/>
                        <a:ea typeface="Cambria Math"/>
                      </a:rPr>
                      <m:t>𝐼</m:t>
                    </m:r>
                  </m:oMath>
                </a14:m>
                <a:r>
                  <a:rPr lang="en-US" altLang="ko-KR" dirty="0"/>
                  <a:t>)</a:t>
                </a:r>
              </a:p>
              <a:p>
                <a:pPr indent="0" eaLnBrk="1" hangingPunct="1">
                  <a:buNone/>
                </a:pPr>
                <a:r>
                  <a:rPr lang="en-US" altLang="ko-KR" dirty="0"/>
                  <a:t>	 </a:t>
                </a:r>
                <a:r>
                  <a:rPr lang="en-US" altLang="ko-KR" dirty="0" smtClean="0"/>
                  <a:t>       </a:t>
                </a:r>
                <a14:m>
                  <m:oMath xmlns:m="http://schemas.openxmlformats.org/officeDocument/2006/math">
                    <m:nary>
                      <m:naryPr>
                        <m:chr m:val="∑"/>
                        <m:limLoc m:val="subSup"/>
                        <m:ctrlPr>
                          <a:rPr lang="en-US" altLang="ko-KR" i="1">
                            <a:latin typeface="Cambria Math" panose="02040503050406030204" pitchFamily="18" charset="0"/>
                          </a:rPr>
                        </m:ctrlPr>
                      </m:naryPr>
                      <m:sub>
                        <m:r>
                          <m:rPr>
                            <m:brk m:alnAt="25"/>
                          </m:rPr>
                          <a:rPr lang="en-US" altLang="ko-KR" i="1">
                            <a:latin typeface="Cambria Math"/>
                          </a:rPr>
                          <m:t>𝑗</m:t>
                        </m:r>
                        <m:r>
                          <a:rPr lang="en-US" altLang="ko-KR" i="1">
                            <a:latin typeface="Cambria Math"/>
                          </a:rPr>
                          <m:t>=1</m:t>
                        </m:r>
                      </m:sub>
                      <m:sup>
                        <m:r>
                          <a:rPr lang="en-US" altLang="ko-KR" i="1">
                            <a:latin typeface="Cambria Math"/>
                          </a:rPr>
                          <m:t>𝑛</m:t>
                        </m:r>
                      </m:sup>
                      <m:e>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𝑗</m:t>
                            </m:r>
                          </m:sub>
                        </m:sSub>
                      </m:e>
                    </m:nary>
                    <m:r>
                      <a:rPr lang="en-US" altLang="ko-KR" i="1">
                        <a:latin typeface="Cambria Math"/>
                      </a:rPr>
                      <m:t>=</m:t>
                    </m:r>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𝑖</m:t>
                        </m:r>
                      </m:sub>
                    </m:sSub>
                    <m:r>
                      <a:rPr lang="en-US" altLang="ko-KR" i="1">
                        <a:latin typeface="Cambria Math"/>
                      </a:rPr>
                      <m:t>, </m:t>
                    </m:r>
                  </m:oMath>
                </a14:m>
                <a:r>
                  <a:rPr lang="en-US" altLang="ko-KR" dirty="0" smtClean="0"/>
                  <a:t>	</a:t>
                </a:r>
                <a:r>
                  <a:rPr lang="en-US" altLang="ko-KR" dirty="0"/>
                  <a:t> </a:t>
                </a:r>
                <a14:m>
                  <m:oMath xmlns:m="http://schemas.openxmlformats.org/officeDocument/2006/math">
                    <m:r>
                      <a:rPr lang="en-US" altLang="ko-KR" i="1">
                        <a:latin typeface="Cambria Math"/>
                      </a:rPr>
                      <m:t>(</m:t>
                    </m:r>
                    <m:r>
                      <a:rPr lang="en-US" altLang="ko-KR" i="1">
                        <a:latin typeface="Cambria Math"/>
                      </a:rPr>
                      <m:t>𝑖</m:t>
                    </m:r>
                    <m:r>
                      <a:rPr lang="en-US" altLang="ko-KR" i="1">
                        <a:latin typeface="Cambria Math"/>
                        <a:ea typeface="Cambria Math"/>
                      </a:rPr>
                      <m:t>∈</m:t>
                    </m:r>
                    <m:r>
                      <a:rPr lang="en-US" altLang="ko-KR" i="1">
                        <a:latin typeface="Cambria Math"/>
                        <a:ea typeface="Cambria Math"/>
                      </a:rPr>
                      <m:t>𝐸</m:t>
                    </m:r>
                    <m:r>
                      <a:rPr lang="en-US" altLang="ko-KR" i="1">
                        <a:latin typeface="Cambria Math"/>
                        <a:ea typeface="Cambria Math"/>
                      </a:rPr>
                      <m:t>) </m:t>
                    </m:r>
                  </m:oMath>
                </a14:m>
                <a:r>
                  <a:rPr lang="en-US" altLang="ko-KR" dirty="0"/>
                  <a:t>		</a:t>
                </a:r>
              </a:p>
              <a:p>
                <a:pPr indent="0" eaLnBrk="1" hangingPunct="1">
                  <a:buNone/>
                </a:pPr>
                <a:r>
                  <a:rPr lang="en-US" altLang="ko-KR" dirty="0"/>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𝑗</m:t>
                        </m:r>
                      </m:sub>
                    </m:sSub>
                    <m:r>
                      <a:rPr lang="en-US" altLang="ko-KR" i="1">
                        <a:latin typeface="Cambria Math"/>
                        <a:ea typeface="Cambria Math"/>
                      </a:rPr>
                      <m:t>≥0,   </m:t>
                    </m:r>
                  </m:oMath>
                </a14:m>
                <a:r>
                  <a:rPr lang="en-US" altLang="ko-KR" dirty="0" smtClean="0">
                    <a:ea typeface="Cambria Math"/>
                  </a:rPr>
                  <a:t>		</a:t>
                </a:r>
                <a:r>
                  <a:rPr lang="en-US" altLang="ko-KR" dirty="0">
                    <a:ea typeface="Cambria Math"/>
                  </a:rPr>
                  <a:t> </a:t>
                </a:r>
                <a14:m>
                  <m:oMath xmlns:m="http://schemas.openxmlformats.org/officeDocument/2006/math">
                    <m:r>
                      <a:rPr lang="en-US" altLang="ko-KR" i="1">
                        <a:latin typeface="Cambria Math"/>
                        <a:ea typeface="Cambria Math"/>
                      </a:rPr>
                      <m:t>(</m:t>
                    </m:r>
                    <m:r>
                      <a:rPr lang="en-US" altLang="ko-KR" i="1">
                        <a:latin typeface="Cambria Math"/>
                        <a:ea typeface="Cambria Math"/>
                      </a:rPr>
                      <m:t>𝑗</m:t>
                    </m:r>
                    <m:r>
                      <a:rPr lang="en-US" altLang="ko-KR" i="1">
                        <a:latin typeface="Cambria Math"/>
                        <a:ea typeface="Cambria Math"/>
                      </a:rPr>
                      <m:t>∈</m:t>
                    </m:r>
                    <m:r>
                      <a:rPr lang="en-US" altLang="ko-KR" i="1">
                        <a:latin typeface="Cambria Math"/>
                        <a:ea typeface="Cambria Math"/>
                      </a:rPr>
                      <m:t>𝑅</m:t>
                    </m:r>
                    <m:r>
                      <a:rPr lang="en-US" altLang="ko-KR" i="1">
                        <a:latin typeface="Cambria Math"/>
                        <a:ea typeface="Cambria Math"/>
                      </a:rPr>
                      <m:t>)</m:t>
                    </m:r>
                  </m:oMath>
                </a14:m>
                <a:endParaRPr lang="en-US" altLang="ko-KR" dirty="0">
                  <a:ea typeface="Cambria Math"/>
                </a:endParaRPr>
              </a:p>
              <a:p>
                <a:pPr indent="0" eaLnBrk="1" hangingPunct="1">
                  <a:buNone/>
                </a:pPr>
                <a:r>
                  <a:rPr lang="en-US" altLang="ko-KR" dirty="0" smtClean="0"/>
                  <a:t>which is just another presentation of (9.1).</a:t>
                </a:r>
                <a:r>
                  <a:rPr lang="en-US" altLang="ko-KR" dirty="0"/>
                  <a:t>	</a:t>
                </a:r>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433388" y="971550"/>
                <a:ext cx="8405812" cy="5260158"/>
              </a:xfrm>
              <a:blipFill rotWithShape="1">
                <a:blip r:embed="rId2"/>
                <a:stretch>
                  <a:fillRect l="-580" t="-695" b="-695"/>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pPr>
              <a:defRPr/>
            </a:pPr>
            <a:r>
              <a:rPr lang="en-US" altLang="ko-KR" dirty="0" smtClean="0"/>
              <a:t>OR-1 Opt. 2018</a:t>
            </a:r>
            <a:endParaRPr lang="en-US" altLang="ko-KR" dirty="0"/>
          </a:p>
        </p:txBody>
      </p:sp>
      <p:sp>
        <p:nvSpPr>
          <p:cNvPr id="5" name="슬라이드 번호 개체 틀 4"/>
          <p:cNvSpPr>
            <a:spLocks noGrp="1"/>
          </p:cNvSpPr>
          <p:nvPr>
            <p:ph type="sldNum" sz="quarter" idx="12"/>
          </p:nvPr>
        </p:nvSpPr>
        <p:spPr/>
        <p:txBody>
          <a:bodyPr/>
          <a:lstStyle/>
          <a:p>
            <a:pPr>
              <a:defRPr/>
            </a:pPr>
            <a:fld id="{604D2479-4938-4252-A7CB-96A6251E4816}" type="slidenum">
              <a:rPr lang="en-US" altLang="ko-KR" smtClean="0"/>
              <a:pPr>
                <a:defRPr/>
              </a:pPr>
              <a:t>5</a:t>
            </a:fld>
            <a:endParaRPr lang="en-US" altLang="ko-KR" dirty="0"/>
          </a:p>
        </p:txBody>
      </p:sp>
    </p:spTree>
    <p:extLst>
      <p:ext uri="{BB962C8B-B14F-4D97-AF65-F5344CB8AC3E}">
        <p14:creationId xmlns:p14="http://schemas.microsoft.com/office/powerpoint/2010/main" val="135824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4108" name="슬라이드 번호 개체 틀 5"/>
          <p:cNvSpPr>
            <a:spLocks noGrp="1"/>
          </p:cNvSpPr>
          <p:nvPr>
            <p:ph type="sldNum" sz="quarter" idx="12"/>
          </p:nvPr>
        </p:nvSpPr>
        <p:spPr/>
        <p:txBody>
          <a:bodyPr/>
          <a:lstStyle/>
          <a:p>
            <a:pPr>
              <a:defRPr/>
            </a:pPr>
            <a:fld id="{E067C056-CF57-476E-9AC5-D1D9911B9DA6}" type="slidenum">
              <a:rPr lang="en-US" altLang="ko-KR"/>
              <a:pPr>
                <a:defRPr/>
              </a:pPr>
              <a:t>6</a:t>
            </a:fld>
            <a:endParaRPr lang="en-US" altLang="ko-KR"/>
          </a:p>
        </p:txBody>
      </p:sp>
      <mc:AlternateContent xmlns:mc="http://schemas.openxmlformats.org/markup-compatibility/2006" xmlns:a14="http://schemas.microsoft.com/office/drawing/2010/main">
        <mc:Choice Requires="a14">
          <p:sp>
            <p:nvSpPr>
              <p:cNvPr id="7172" name="Rectangle 3"/>
              <p:cNvSpPr>
                <a:spLocks noGrp="1" noChangeArrowheads="1"/>
              </p:cNvSpPr>
              <p:nvPr>
                <p:ph type="body" idx="1"/>
              </p:nvPr>
            </p:nvSpPr>
            <p:spPr>
              <a:xfrm>
                <a:off x="317054" y="188913"/>
                <a:ext cx="8647434" cy="6104043"/>
              </a:xfrm>
            </p:spPr>
            <p:txBody>
              <a:bodyPr/>
              <a:lstStyle/>
              <a:p>
                <a:pPr eaLnBrk="1" hangingPunct="1"/>
                <a:r>
                  <a:rPr lang="en-US" altLang="ko-KR" dirty="0" smtClean="0">
                    <a:solidFill>
                      <a:srgbClr val="0000FF"/>
                    </a:solidFill>
                  </a:rPr>
                  <a:t>Obtaining dual of unusual form</a:t>
                </a:r>
              </a:p>
              <a:p>
                <a:pPr eaLnBrk="1" hangingPunct="1"/>
                <a:r>
                  <a:rPr lang="en-US" altLang="ko-KR" dirty="0" smtClean="0">
                    <a:solidFill>
                      <a:srgbClr val="0000FF"/>
                    </a:solidFill>
                  </a:rPr>
                  <a:t>Ex)	</a:t>
                </a:r>
                <a:r>
                  <a:rPr lang="en-US" altLang="ko-KR" dirty="0" smtClean="0"/>
                  <a:t>max  </a:t>
                </a:r>
                <a14:m>
                  <m:oMath xmlns:m="http://schemas.openxmlformats.org/officeDocument/2006/math">
                    <m:r>
                      <a:rPr lang="en-US" altLang="ko-KR" b="0" i="1" smtClean="0">
                        <a:latin typeface="Cambria Math"/>
                      </a:rPr>
                      <m:t>3</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+2</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rPr>
                      <m:t>+5</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3</m:t>
                        </m:r>
                      </m:sub>
                    </m:sSub>
                  </m:oMath>
                </a14:m>
                <a:r>
                  <a:rPr lang="en-US" altLang="ko-KR" dirty="0" smtClean="0">
                    <a:solidFill>
                      <a:srgbClr val="0000FF"/>
                    </a:solidFill>
                  </a:rPr>
                  <a:t>		           </a:t>
                </a:r>
                <a:r>
                  <a:rPr lang="en-US" altLang="ko-KR" dirty="0" smtClean="0"/>
                  <a:t>max  </a:t>
                </a:r>
                <a14:m>
                  <m:oMath xmlns:m="http://schemas.openxmlformats.org/officeDocument/2006/math">
                    <m:r>
                      <a:rPr lang="en-US" altLang="ko-KR" b="0" i="1" smtClean="0">
                        <a:latin typeface="Cambria Math"/>
                      </a:rPr>
                      <m:t>3</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+2</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rPr>
                      <m:t>+5</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3</m:t>
                        </m:r>
                      </m:sub>
                    </m:sSub>
                  </m:oMath>
                </a14:m>
                <a:endParaRPr lang="en-US" altLang="ko-KR" dirty="0" smtClean="0">
                  <a:solidFill>
                    <a:srgbClr val="0000FF"/>
                  </a:solidFill>
                </a:endParaRPr>
              </a:p>
              <a:p>
                <a:pPr marL="284400" indent="0" eaLnBrk="1" hangingPunct="1">
                  <a:buNone/>
                </a:pPr>
                <a:r>
                  <a:rPr lang="en-US" altLang="ko-KR" dirty="0">
                    <a:solidFill>
                      <a:srgbClr val="0000FF"/>
                    </a:solidFill>
                  </a:rPr>
                  <a:t>	</a:t>
                </a:r>
                <a:r>
                  <a:rPr lang="en-US" altLang="ko-KR" dirty="0" err="1" smtClean="0"/>
                  <a:t>s.t.</a:t>
                </a:r>
                <a:r>
                  <a:rPr lang="en-US" altLang="ko-KR" dirty="0"/>
                  <a:t> </a:t>
                </a:r>
                <a:r>
                  <a:rPr lang="en-US" altLang="ko-KR" dirty="0" smtClean="0"/>
                  <a:t>   </a:t>
                </a:r>
                <a14:m>
                  <m:oMath xmlns:m="http://schemas.openxmlformats.org/officeDocument/2006/math">
                    <m:r>
                      <a:rPr lang="en-US" altLang="ko-KR" b="0" i="1" smtClean="0">
                        <a:latin typeface="Cambria Math"/>
                      </a:rPr>
                      <m:t>5</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+3</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3</m:t>
                        </m:r>
                      </m:sub>
                    </m:sSub>
                    <m:r>
                      <a:rPr lang="en-US" altLang="ko-KR" b="0" i="1" smtClean="0">
                        <a:latin typeface="Cambria Math"/>
                      </a:rPr>
                      <m:t>=−8</m:t>
                    </m:r>
                  </m:oMath>
                </a14:m>
                <a:r>
                  <a:rPr lang="en-US" altLang="ko-KR" dirty="0" smtClean="0">
                    <a:solidFill>
                      <a:srgbClr val="0000FF"/>
                    </a:solidFill>
                  </a:rPr>
                  <a:t>   	           </a:t>
                </a:r>
                <a:r>
                  <a:rPr lang="en-US" altLang="ko-KR" dirty="0" err="1" smtClean="0"/>
                  <a:t>s.t.</a:t>
                </a:r>
                <a:r>
                  <a:rPr lang="en-US" altLang="ko-KR" dirty="0" smtClean="0"/>
                  <a:t>    </a:t>
                </a:r>
                <a14:m>
                  <m:oMath xmlns:m="http://schemas.openxmlformats.org/officeDocument/2006/math">
                    <m:r>
                      <a:rPr lang="en-US" altLang="ko-KR" i="1">
                        <a:latin typeface="Cambria Math"/>
                      </a:rPr>
                      <m:t>5</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1</m:t>
                        </m:r>
                      </m:sub>
                    </m:sSub>
                    <m:r>
                      <a:rPr lang="en-US" altLang="ko-KR" i="1">
                        <a:latin typeface="Cambria Math"/>
                      </a:rPr>
                      <m:t>+3</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2</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3</m:t>
                        </m:r>
                      </m:sub>
                    </m:sSub>
                    <m:r>
                      <a:rPr lang="en-US" altLang="ko-KR" i="1">
                        <a:latin typeface="Cambria Math"/>
                      </a:rPr>
                      <m:t>=−8</m:t>
                    </m:r>
                  </m:oMath>
                </a14:m>
                <a:endParaRPr lang="en-US" altLang="ko-KR" dirty="0" smtClean="0">
                  <a:solidFill>
                    <a:srgbClr val="0000FF"/>
                  </a:solidFill>
                </a:endParaRPr>
              </a:p>
              <a:p>
                <a:pPr marL="284400" indent="0" eaLnBrk="1" hangingPunct="1">
                  <a:buNone/>
                </a:pPr>
                <a:r>
                  <a:rPr lang="en-US" altLang="ko-KR" dirty="0">
                    <a:solidFill>
                      <a:srgbClr val="0000FF"/>
                    </a:solidFill>
                  </a:rPr>
                  <a:t>	</a:t>
                </a:r>
                <a:r>
                  <a:rPr lang="en-US" altLang="ko-KR" dirty="0" smtClean="0">
                    <a:solidFill>
                      <a:srgbClr val="0000FF"/>
                    </a:solidFill>
                  </a:rPr>
                  <a:t>        </a:t>
                </a:r>
                <a14:m>
                  <m:oMath xmlns:m="http://schemas.openxmlformats.org/officeDocument/2006/math">
                    <m:r>
                      <a:rPr lang="en-US" altLang="ko-KR" b="0" i="0" smtClean="0">
                        <a:latin typeface="Cambria Math"/>
                      </a:rPr>
                      <m:t>4</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1</m:t>
                        </m:r>
                      </m:sub>
                    </m:sSub>
                    <m:r>
                      <a:rPr lang="en-US" altLang="ko-KR" i="1">
                        <a:latin typeface="Cambria Math"/>
                      </a:rPr>
                      <m:t>+</m:t>
                    </m:r>
                    <m:r>
                      <a:rPr lang="en-US" altLang="ko-KR" b="0" i="1" smtClean="0">
                        <a:latin typeface="Cambria Math"/>
                      </a:rPr>
                      <m:t>2</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2</m:t>
                        </m:r>
                      </m:sub>
                    </m:sSub>
                    <m:r>
                      <a:rPr lang="en-US" altLang="ko-KR" i="1">
                        <a:latin typeface="Cambria Math"/>
                      </a:rPr>
                      <m:t>+</m:t>
                    </m:r>
                    <m:r>
                      <a:rPr lang="en-US" altLang="ko-KR" b="0" i="1" smtClean="0">
                        <a:latin typeface="Cambria Math"/>
                      </a:rPr>
                      <m:t>8</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3</m:t>
                        </m:r>
                      </m:sub>
                    </m:sSub>
                    <m:r>
                      <a:rPr lang="en-US" altLang="ko-KR" i="1" smtClean="0">
                        <a:latin typeface="Cambria Math"/>
                        <a:ea typeface="Cambria Math"/>
                      </a:rPr>
                      <m:t>≤</m:t>
                    </m:r>
                    <m:r>
                      <a:rPr lang="en-US" altLang="ko-KR" b="0" i="1" smtClean="0">
                        <a:latin typeface="Cambria Math"/>
                        <a:ea typeface="Cambria Math"/>
                      </a:rPr>
                      <m:t>23</m:t>
                    </m:r>
                  </m:oMath>
                </a14:m>
                <a:r>
                  <a:rPr lang="en-US" altLang="ko-KR" dirty="0" smtClean="0">
                    <a:solidFill>
                      <a:srgbClr val="0000FF"/>
                    </a:solidFill>
                  </a:rPr>
                  <a:t>		     </a:t>
                </a:r>
                <a14:m>
                  <m:oMath xmlns:m="http://schemas.openxmlformats.org/officeDocument/2006/math">
                    <m:r>
                      <a:rPr lang="en-US" altLang="ko-KR">
                        <a:latin typeface="Cambria Math"/>
                      </a:rPr>
                      <m:t>4</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1</m:t>
                        </m:r>
                      </m:sub>
                    </m:sSub>
                    <m:r>
                      <a:rPr lang="en-US" altLang="ko-KR" i="1">
                        <a:latin typeface="Cambria Math"/>
                      </a:rPr>
                      <m:t>+2</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2</m:t>
                        </m:r>
                      </m:sub>
                    </m:sSub>
                    <m:r>
                      <a:rPr lang="en-US" altLang="ko-KR" i="1">
                        <a:latin typeface="Cambria Math"/>
                      </a:rPr>
                      <m:t>+8</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3</m:t>
                        </m:r>
                      </m:sub>
                    </m:sSub>
                    <m:r>
                      <a:rPr lang="en-US" altLang="ko-KR" i="1">
                        <a:latin typeface="Cambria Math"/>
                        <a:ea typeface="Cambria Math"/>
                      </a:rPr>
                      <m:t>≤23</m:t>
                    </m:r>
                  </m:oMath>
                </a14:m>
                <a:endParaRPr lang="en-US" altLang="ko-KR" dirty="0" smtClean="0">
                  <a:solidFill>
                    <a:srgbClr val="0000FF"/>
                  </a:solidFill>
                </a:endParaRPr>
              </a:p>
              <a:p>
                <a:pPr marL="284400" indent="0" eaLnBrk="1" hangingPunct="1">
                  <a:buNone/>
                </a:pPr>
                <a:r>
                  <a:rPr lang="en-US" altLang="ko-KR" dirty="0">
                    <a:solidFill>
                      <a:srgbClr val="0000FF"/>
                    </a:solidFill>
                  </a:rPr>
                  <a:t>	</a:t>
                </a:r>
                <a:r>
                  <a:rPr lang="en-US" altLang="ko-KR" dirty="0"/>
                  <a:t> </a:t>
                </a:r>
                <a:r>
                  <a:rPr lang="en-US" altLang="ko-KR" dirty="0" smtClean="0"/>
                  <a:t>       </a:t>
                </a:r>
                <a14:m>
                  <m:oMath xmlns:m="http://schemas.openxmlformats.org/officeDocument/2006/math">
                    <m:r>
                      <a:rPr lang="en-US" altLang="ko-KR" b="0" i="1" smtClean="0">
                        <a:latin typeface="Cambria Math"/>
                      </a:rPr>
                      <m:t>6</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+7</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rPr>
                      <m:t>+3</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3</m:t>
                        </m:r>
                      </m:sub>
                    </m:sSub>
                    <m:r>
                      <a:rPr lang="en-US" altLang="ko-KR" b="0" i="1" smtClean="0">
                        <a:latin typeface="Cambria Math"/>
                        <a:ea typeface="Cambria Math"/>
                      </a:rPr>
                      <m:t>≥1</m:t>
                    </m:r>
                  </m:oMath>
                </a14:m>
                <a:r>
                  <a:rPr lang="en-US" altLang="ko-KR" dirty="0" smtClean="0">
                    <a:solidFill>
                      <a:srgbClr val="0000FF"/>
                    </a:solidFill>
                  </a:rPr>
                  <a:t>		  </a:t>
                </a:r>
                <a:r>
                  <a:rPr lang="en-US" altLang="ko-KR" dirty="0" smtClean="0"/>
                  <a:t> </a:t>
                </a:r>
                <a14:m>
                  <m:oMath xmlns:m="http://schemas.openxmlformats.org/officeDocument/2006/math">
                    <m:r>
                      <a:rPr lang="en-US" altLang="ko-KR" b="0" i="0" smtClean="0">
                        <a:latin typeface="Cambria Math"/>
                      </a:rPr>
                      <m:t>−</m:t>
                    </m:r>
                    <m:r>
                      <a:rPr lang="en-US" altLang="ko-KR" i="1">
                        <a:latin typeface="Cambria Math"/>
                      </a:rPr>
                      <m:t>6</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1</m:t>
                        </m:r>
                      </m:sub>
                    </m:sSub>
                    <m:r>
                      <a:rPr lang="en-US" altLang="ko-KR" b="0" i="1" smtClean="0">
                        <a:latin typeface="Cambria Math"/>
                      </a:rPr>
                      <m:t>−</m:t>
                    </m:r>
                    <m:r>
                      <a:rPr lang="en-US" altLang="ko-KR" i="1">
                        <a:latin typeface="Cambria Math"/>
                      </a:rPr>
                      <m:t>7</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2</m:t>
                        </m:r>
                      </m:sub>
                    </m:sSub>
                    <m:r>
                      <a:rPr lang="en-US" altLang="ko-KR" b="0" i="1" smtClean="0">
                        <a:latin typeface="Cambria Math"/>
                      </a:rPr>
                      <m:t>−</m:t>
                    </m:r>
                    <m:r>
                      <a:rPr lang="en-US" altLang="ko-KR" i="1">
                        <a:latin typeface="Cambria Math"/>
                      </a:rPr>
                      <m:t>3</m:t>
                    </m:r>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3</m:t>
                        </m:r>
                      </m:sub>
                    </m:sSub>
                    <m:r>
                      <a:rPr lang="en-US" altLang="ko-KR" i="1" smtClean="0">
                        <a:latin typeface="Cambria Math"/>
                        <a:ea typeface="Cambria Math"/>
                      </a:rPr>
                      <m:t>≤</m:t>
                    </m:r>
                    <m:r>
                      <a:rPr lang="en-US" altLang="ko-KR" b="0" i="1" smtClean="0">
                        <a:latin typeface="Cambria Math"/>
                        <a:ea typeface="Cambria Math"/>
                      </a:rPr>
                      <m:t>−</m:t>
                    </m:r>
                    <m:r>
                      <a:rPr lang="en-US" altLang="ko-KR" i="1">
                        <a:latin typeface="Cambria Math"/>
                        <a:ea typeface="Cambria Math"/>
                      </a:rPr>
                      <m:t>1</m:t>
                    </m:r>
                  </m:oMath>
                </a14:m>
                <a:endParaRPr lang="en-US" altLang="ko-KR" dirty="0" smtClean="0">
                  <a:solidFill>
                    <a:srgbClr val="0000FF"/>
                  </a:solidFill>
                </a:endParaRPr>
              </a:p>
              <a:p>
                <a:pPr marL="284400" indent="0" eaLnBrk="1" hangingPunct="1">
                  <a:buNone/>
                </a:pPr>
                <a:r>
                  <a:rPr lang="en-US" altLang="ko-KR" dirty="0">
                    <a:solidFill>
                      <a:srgbClr val="0000FF"/>
                    </a:solidFill>
                  </a:rPr>
                  <a:t>	</a:t>
                </a:r>
                <a:r>
                  <a:rPr lang="en-US" altLang="ko-KR" dirty="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i="1" smtClean="0">
                        <a:latin typeface="Cambria Math"/>
                        <a:ea typeface="Cambria Math"/>
                      </a:rPr>
                      <m:t>≤</m:t>
                    </m:r>
                    <m:r>
                      <a:rPr lang="en-US" altLang="ko-KR" b="0" i="1" smtClean="0">
                        <a:latin typeface="Cambria Math"/>
                        <a:ea typeface="Cambria Math"/>
                      </a:rPr>
                      <m:t>4</m:t>
                    </m:r>
                  </m:oMath>
                </a14:m>
                <a:r>
                  <a:rPr lang="en-US" altLang="ko-KR" dirty="0" smtClean="0">
                    <a:solidFill>
                      <a:srgbClr val="0000FF"/>
                    </a:solidFill>
                  </a:rPr>
                  <a:t>, </a:t>
                </a:r>
                <a:r>
                  <a:rPr lang="en-US" altLang="ko-KR" dirty="0" smtClean="0">
                    <a:solidFill>
                      <a:schemeClr val="tx1"/>
                    </a:solidFill>
                  </a:rPr>
                  <a:t>  </a:t>
                </a:r>
                <a14:m>
                  <m:oMath xmlns:m="http://schemas.openxmlformats.org/officeDocument/2006/math">
                    <m:sSub>
                      <m:sSubPr>
                        <m:ctrlPr>
                          <a:rPr lang="en-US" altLang="ko-KR" i="1" smtClean="0">
                            <a:solidFill>
                              <a:schemeClr val="tx1"/>
                            </a:solidFill>
                            <a:latin typeface="Cambria Math" panose="02040503050406030204" pitchFamily="18" charset="0"/>
                          </a:rPr>
                        </m:ctrlPr>
                      </m:sSubPr>
                      <m:e>
                        <m:r>
                          <a:rPr lang="en-US" altLang="ko-KR" b="0" i="1" smtClean="0">
                            <a:solidFill>
                              <a:schemeClr val="tx1"/>
                            </a:solidFill>
                            <a:latin typeface="Cambria Math"/>
                          </a:rPr>
                          <m:t>𝑥</m:t>
                        </m:r>
                      </m:e>
                      <m:sub>
                        <m:r>
                          <a:rPr lang="en-US" altLang="ko-KR" b="0" i="1" smtClean="0">
                            <a:solidFill>
                              <a:schemeClr val="tx1"/>
                            </a:solidFill>
                            <a:latin typeface="Cambria Math"/>
                          </a:rPr>
                          <m:t>3</m:t>
                        </m:r>
                      </m:sub>
                    </m:sSub>
                    <m:r>
                      <a:rPr lang="en-US" altLang="ko-KR" i="1" smtClean="0">
                        <a:solidFill>
                          <a:schemeClr val="tx1"/>
                        </a:solidFill>
                        <a:latin typeface="Cambria Math"/>
                        <a:ea typeface="Cambria Math"/>
                      </a:rPr>
                      <m:t>≥</m:t>
                    </m:r>
                    <m:r>
                      <a:rPr lang="en-US" altLang="ko-KR" b="0" i="1" smtClean="0">
                        <a:solidFill>
                          <a:schemeClr val="tx1"/>
                        </a:solidFill>
                        <a:latin typeface="Cambria Math"/>
                        <a:ea typeface="Cambria Math"/>
                      </a:rPr>
                      <m:t>0</m:t>
                    </m:r>
                  </m:oMath>
                </a14:m>
                <a:r>
                  <a:rPr lang="en-US" altLang="ko-KR" dirty="0" smtClean="0">
                    <a:solidFill>
                      <a:srgbClr val="0000FF"/>
                    </a:solidFill>
                  </a:rPr>
                  <a:t>			       </a:t>
                </a:r>
                <a:r>
                  <a:rPr lang="en-US" altLang="ko-KR" dirty="0" smtClean="0">
                    <a:solidFill>
                      <a:schemeClr val="tx1"/>
                    </a:solidFill>
                  </a:rPr>
                  <a:t> </a:t>
                </a:r>
                <a14:m>
                  <m:oMath xmlns:m="http://schemas.openxmlformats.org/officeDocument/2006/math">
                    <m:sSub>
                      <m:sSubPr>
                        <m:ctrlPr>
                          <a:rPr lang="en-US" altLang="ko-KR" i="1" smtClean="0">
                            <a:solidFill>
                              <a:schemeClr val="tx1"/>
                            </a:solidFill>
                            <a:latin typeface="Cambria Math" panose="02040503050406030204" pitchFamily="18" charset="0"/>
                          </a:rPr>
                        </m:ctrlPr>
                      </m:sSubPr>
                      <m:e>
                        <m:r>
                          <a:rPr lang="en-US" altLang="ko-KR" b="0" i="1" smtClean="0">
                            <a:solidFill>
                              <a:schemeClr val="tx1"/>
                            </a:solidFill>
                            <a:latin typeface="Cambria Math"/>
                          </a:rPr>
                          <m:t>𝑥</m:t>
                        </m:r>
                      </m:e>
                      <m:sub>
                        <m:r>
                          <a:rPr lang="en-US" altLang="ko-KR" b="0" i="1" smtClean="0">
                            <a:solidFill>
                              <a:schemeClr val="tx1"/>
                            </a:solidFill>
                            <a:latin typeface="Cambria Math"/>
                          </a:rPr>
                          <m:t>1</m:t>
                        </m:r>
                      </m:sub>
                    </m:sSub>
                  </m:oMath>
                </a14:m>
                <a:r>
                  <a:rPr lang="en-US" altLang="ko-KR" dirty="0" smtClean="0">
                    <a:solidFill>
                      <a:srgbClr val="0000FF"/>
                    </a:solidFill>
                  </a:rPr>
                  <a:t>		      </a:t>
                </a:r>
                <a:r>
                  <a:rPr lang="en-US" altLang="ko-KR" dirty="0" smtClean="0">
                    <a:solidFill>
                      <a:schemeClr val="tx1"/>
                    </a:solidFill>
                  </a:rPr>
                  <a:t> </a:t>
                </a:r>
                <a14:m>
                  <m:oMath xmlns:m="http://schemas.openxmlformats.org/officeDocument/2006/math">
                    <m:r>
                      <a:rPr lang="en-US" altLang="ko-KR" i="1" smtClean="0">
                        <a:solidFill>
                          <a:schemeClr val="tx1"/>
                        </a:solidFill>
                        <a:latin typeface="Cambria Math"/>
                        <a:ea typeface="Cambria Math"/>
                      </a:rPr>
                      <m:t>≤</m:t>
                    </m:r>
                    <m:r>
                      <a:rPr lang="en-US" altLang="ko-KR" b="0" i="1" smtClean="0">
                        <a:solidFill>
                          <a:schemeClr val="tx1"/>
                        </a:solidFill>
                        <a:latin typeface="Cambria Math"/>
                        <a:ea typeface="Cambria Math"/>
                      </a:rPr>
                      <m:t>4</m:t>
                    </m:r>
                  </m:oMath>
                </a14:m>
                <a:endParaRPr lang="en-US" altLang="ko-KR" dirty="0" smtClean="0">
                  <a:solidFill>
                    <a:srgbClr val="0000FF"/>
                  </a:solidFill>
                </a:endParaRPr>
              </a:p>
              <a:p>
                <a:pPr marL="284400" indent="0" eaLnBrk="1" hangingPunct="1">
                  <a:buNone/>
                </a:pPr>
                <a:r>
                  <a:rPr lang="en-US" altLang="ko-KR" dirty="0">
                    <a:solidFill>
                      <a:srgbClr val="0000FF"/>
                    </a:solidFill>
                  </a:rPr>
                  <a:t>	</a:t>
                </a:r>
                <a:r>
                  <a:rPr lang="en-US" altLang="ko-KR" dirty="0" smtClean="0">
                    <a:solidFill>
                      <a:srgbClr val="0000FF"/>
                    </a:solidFill>
                  </a:rPr>
                  <a:t>							</a:t>
                </a:r>
                <a14:m>
                  <m:oMath xmlns:m="http://schemas.openxmlformats.org/officeDocument/2006/math">
                    <m:sSub>
                      <m:sSubPr>
                        <m:ctrlPr>
                          <a:rPr lang="en-US" altLang="ko-KR" i="1" smtClean="0">
                            <a:solidFill>
                              <a:schemeClr val="tx1"/>
                            </a:solidFill>
                            <a:latin typeface="Cambria Math" panose="02040503050406030204" pitchFamily="18" charset="0"/>
                          </a:rPr>
                        </m:ctrlPr>
                      </m:sSubPr>
                      <m:e>
                        <m:r>
                          <a:rPr lang="en-US" altLang="ko-KR" b="0" i="1" smtClean="0">
                            <a:solidFill>
                              <a:schemeClr val="tx1"/>
                            </a:solidFill>
                            <a:latin typeface="Cambria Math"/>
                          </a:rPr>
                          <m:t>𝑥</m:t>
                        </m:r>
                      </m:e>
                      <m:sub>
                        <m:r>
                          <a:rPr lang="en-US" altLang="ko-KR" b="0" i="1" smtClean="0">
                            <a:solidFill>
                              <a:schemeClr val="tx1"/>
                            </a:solidFill>
                            <a:latin typeface="Cambria Math"/>
                          </a:rPr>
                          <m:t>3</m:t>
                        </m:r>
                      </m:sub>
                    </m:sSub>
                  </m:oMath>
                </a14:m>
                <a:r>
                  <a:rPr lang="en-US" altLang="ko-KR" dirty="0" smtClean="0">
                    <a:solidFill>
                      <a:schemeClr val="tx1"/>
                    </a:solidFill>
                  </a:rPr>
                  <a:t>   </a:t>
                </a:r>
                <a14:m>
                  <m:oMath xmlns:m="http://schemas.openxmlformats.org/officeDocument/2006/math">
                    <m:r>
                      <a:rPr lang="en-US" altLang="ko-KR" i="1" dirty="0" smtClean="0">
                        <a:solidFill>
                          <a:schemeClr val="tx1"/>
                        </a:solidFill>
                        <a:latin typeface="Cambria Math"/>
                        <a:ea typeface="Cambria Math"/>
                      </a:rPr>
                      <m:t>≥</m:t>
                    </m:r>
                    <m:r>
                      <a:rPr lang="en-US" altLang="ko-KR" b="0" i="1" dirty="0" smtClean="0">
                        <a:solidFill>
                          <a:schemeClr val="tx1"/>
                        </a:solidFill>
                        <a:latin typeface="Cambria Math"/>
                        <a:ea typeface="Cambria Math"/>
                      </a:rPr>
                      <m:t>0</m:t>
                    </m:r>
                  </m:oMath>
                </a14:m>
                <a:endParaRPr lang="en-US" altLang="ko-KR" dirty="0" smtClean="0">
                  <a:solidFill>
                    <a:srgbClr val="0000FF"/>
                  </a:solidFill>
                </a:endParaRPr>
              </a:p>
              <a:p>
                <a:pPr marL="284400" indent="0" eaLnBrk="1" hangingPunct="1">
                  <a:buNone/>
                </a:pPr>
                <a:r>
                  <a:rPr lang="en-US" altLang="ko-KR" dirty="0" smtClean="0"/>
                  <a:t>Dual problem is			or, by using </a:t>
                </a:r>
                <a14:m>
                  <m:oMath xmlns:m="http://schemas.openxmlformats.org/officeDocument/2006/math">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3</m:t>
                        </m:r>
                      </m:sub>
                    </m:sSub>
                  </m:oMath>
                </a14:m>
                <a:r>
                  <a:rPr lang="en-US" altLang="ko-KR" dirty="0" smtClean="0"/>
                  <a:t> instead of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3</m:t>
                        </m:r>
                      </m:sub>
                    </m:sSub>
                  </m:oMath>
                </a14:m>
                <a:r>
                  <a:rPr lang="en-US" altLang="ko-KR" dirty="0" smtClean="0"/>
                  <a:t>,</a:t>
                </a:r>
              </a:p>
              <a:p>
                <a:pPr marL="284400" indent="0" eaLnBrk="1" hangingPunct="1">
                  <a:buNone/>
                </a:pPr>
                <a:r>
                  <a:rPr lang="en-US" altLang="ko-KR" dirty="0" smtClean="0"/>
                  <a:t>min  </a:t>
                </a:r>
                <a14:m>
                  <m:oMath xmlns:m="http://schemas.openxmlformats.org/officeDocument/2006/math">
                    <m:r>
                      <a:rPr lang="en-US" altLang="ko-KR" b="0" i="1" smtClean="0">
                        <a:latin typeface="Cambria Math"/>
                      </a:rPr>
                      <m:t>−8</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1</m:t>
                        </m:r>
                      </m:sub>
                    </m:sSub>
                    <m:r>
                      <a:rPr lang="en-US" altLang="ko-KR" b="0" i="1" smtClean="0">
                        <a:latin typeface="Cambria Math"/>
                      </a:rPr>
                      <m:t>+23</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2</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3</m:t>
                        </m:r>
                      </m:sub>
                    </m:sSub>
                    <m:r>
                      <a:rPr lang="en-US" altLang="ko-KR" b="0" i="1" smtClean="0">
                        <a:latin typeface="Cambria Math"/>
                      </a:rPr>
                      <m:t>+4</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4</m:t>
                        </m:r>
                      </m:sub>
                    </m:sSub>
                  </m:oMath>
                </a14:m>
                <a:r>
                  <a:rPr lang="en-US" altLang="ko-KR" dirty="0" smtClean="0"/>
                  <a:t>		</a:t>
                </a:r>
                <a:r>
                  <a:rPr lang="en-US" altLang="ko-KR" dirty="0"/>
                  <a:t>min  </a:t>
                </a:r>
                <a14:m>
                  <m:oMath xmlns:m="http://schemas.openxmlformats.org/officeDocument/2006/math">
                    <m:r>
                      <a:rPr lang="en-US" altLang="ko-KR" i="1">
                        <a:latin typeface="Cambria Math"/>
                      </a:rPr>
                      <m:t>−8</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1</m:t>
                        </m:r>
                      </m:sub>
                    </m:sSub>
                    <m:r>
                      <a:rPr lang="en-US" altLang="ko-KR" i="1">
                        <a:latin typeface="Cambria Math"/>
                      </a:rPr>
                      <m:t>+23</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2</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3</m:t>
                        </m:r>
                      </m:sub>
                    </m:sSub>
                    <m:r>
                      <a:rPr lang="en-US" altLang="ko-KR" i="1">
                        <a:latin typeface="Cambria Math"/>
                      </a:rPr>
                      <m:t>+4</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4</m:t>
                        </m:r>
                      </m:sub>
                    </m:sSub>
                  </m:oMath>
                </a14:m>
                <a:endParaRPr lang="en-US" altLang="ko-KR" dirty="0" smtClean="0"/>
              </a:p>
              <a:p>
                <a:pPr marL="284400" indent="0" eaLnBrk="1" hangingPunct="1">
                  <a:buNone/>
                </a:pPr>
                <a:r>
                  <a:rPr lang="en-US" altLang="ko-KR" dirty="0" err="1" smtClean="0"/>
                  <a:t>s.t.</a:t>
                </a:r>
                <a:r>
                  <a:rPr lang="en-US" altLang="ko-KR" dirty="0" smtClean="0"/>
                  <a:t>      </a:t>
                </a:r>
                <a14:m>
                  <m:oMath xmlns:m="http://schemas.openxmlformats.org/officeDocument/2006/math">
                    <m:r>
                      <a:rPr lang="en-US" altLang="ko-KR" b="0" i="1" smtClean="0">
                        <a:latin typeface="Cambria Math"/>
                      </a:rPr>
                      <m:t>5</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1</m:t>
                        </m:r>
                      </m:sub>
                    </m:sSub>
                    <m:r>
                      <a:rPr lang="en-US" altLang="ko-KR" b="0" i="1" smtClean="0">
                        <a:latin typeface="Cambria Math"/>
                      </a:rPr>
                      <m:t>+4</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2</m:t>
                        </m:r>
                      </m:sub>
                    </m:sSub>
                    <m:r>
                      <a:rPr lang="en-US" altLang="ko-KR" b="0" i="1" smtClean="0">
                        <a:latin typeface="Cambria Math"/>
                      </a:rPr>
                      <m:t>−6</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3</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4</m:t>
                        </m:r>
                      </m:sub>
                    </m:sSub>
                    <m:r>
                      <a:rPr lang="en-US" altLang="ko-KR" b="0" i="1" smtClean="0">
                        <a:latin typeface="Cambria Math"/>
                      </a:rPr>
                      <m:t>=3</m:t>
                    </m:r>
                  </m:oMath>
                </a14:m>
                <a:r>
                  <a:rPr lang="en-US" altLang="ko-KR" dirty="0" smtClean="0"/>
                  <a:t>	</a:t>
                </a:r>
                <a:r>
                  <a:rPr lang="en-US" altLang="ko-KR" dirty="0"/>
                  <a:t> s.t.      </a:t>
                </a:r>
                <a14:m>
                  <m:oMath xmlns:m="http://schemas.openxmlformats.org/officeDocument/2006/math">
                    <m:r>
                      <a:rPr lang="en-US" altLang="ko-KR" i="1">
                        <a:latin typeface="Cambria Math"/>
                      </a:rPr>
                      <m:t>5</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1</m:t>
                        </m:r>
                      </m:sub>
                    </m:sSub>
                    <m:r>
                      <a:rPr lang="en-US" altLang="ko-KR" i="1">
                        <a:latin typeface="Cambria Math"/>
                      </a:rPr>
                      <m:t>+4</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2</m:t>
                        </m:r>
                      </m:sub>
                    </m:sSub>
                    <m:r>
                      <a:rPr lang="en-US" altLang="ko-KR" b="0" i="1" smtClean="0">
                        <a:latin typeface="Cambria Math" panose="02040503050406030204" pitchFamily="18" charset="0"/>
                      </a:rPr>
                      <m:t>+</m:t>
                    </m:r>
                    <m:r>
                      <a:rPr lang="en-US" altLang="ko-KR" i="1">
                        <a:latin typeface="Cambria Math"/>
                      </a:rPr>
                      <m:t>6</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3</m:t>
                        </m:r>
                      </m:sub>
                    </m:sSub>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4</m:t>
                        </m:r>
                      </m:sub>
                    </m:sSub>
                    <m:r>
                      <a:rPr lang="en-US" altLang="ko-KR" i="1">
                        <a:latin typeface="Cambria Math"/>
                      </a:rPr>
                      <m:t>=3</m:t>
                    </m:r>
                  </m:oMath>
                </a14:m>
                <a:endParaRPr lang="en-US" altLang="ko-KR" dirty="0" smtClean="0"/>
              </a:p>
              <a:p>
                <a:pPr marL="284400" indent="0" eaLnBrk="1" hangingPunct="1">
                  <a:buNone/>
                </a:pPr>
                <a:r>
                  <a:rPr lang="en-US" altLang="ko-KR" dirty="0" smtClean="0"/>
                  <a:t>	</a:t>
                </a:r>
                <a14:m>
                  <m:oMath xmlns:m="http://schemas.openxmlformats.org/officeDocument/2006/math">
                    <m:r>
                      <a:rPr lang="en-US" altLang="ko-KR" b="0" i="1" smtClean="0">
                        <a:latin typeface="Cambria Math"/>
                      </a:rPr>
                      <m:t>3</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1</m:t>
                        </m:r>
                      </m:sub>
                    </m:sSub>
                    <m:r>
                      <a:rPr lang="en-US" altLang="ko-KR" b="0" i="1" smtClean="0">
                        <a:latin typeface="Cambria Math"/>
                      </a:rPr>
                      <m:t>+2</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2</m:t>
                        </m:r>
                      </m:sub>
                    </m:sSub>
                    <m:r>
                      <a:rPr lang="en-US" altLang="ko-KR" b="0" i="1" smtClean="0">
                        <a:latin typeface="Cambria Math"/>
                      </a:rPr>
                      <m:t>−7</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3</m:t>
                        </m:r>
                      </m:sub>
                    </m:sSub>
                    <m:r>
                      <a:rPr lang="en-US" altLang="ko-KR" b="0" i="1" smtClean="0">
                        <a:latin typeface="Cambria Math"/>
                      </a:rPr>
                      <m:t>          =2</m:t>
                    </m:r>
                  </m:oMath>
                </a14:m>
                <a:r>
                  <a:rPr lang="en-US" altLang="ko-KR" dirty="0"/>
                  <a:t>	 </a:t>
                </a:r>
                <a:r>
                  <a:rPr lang="en-US" altLang="ko-KR" dirty="0" smtClean="0"/>
                  <a:t>           </a:t>
                </a:r>
                <a14:m>
                  <m:oMath xmlns:m="http://schemas.openxmlformats.org/officeDocument/2006/math">
                    <m:r>
                      <a:rPr lang="en-US" altLang="ko-KR" i="1">
                        <a:latin typeface="Cambria Math"/>
                      </a:rPr>
                      <m:t>3</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1</m:t>
                        </m:r>
                      </m:sub>
                    </m:sSub>
                    <m:r>
                      <a:rPr lang="en-US" altLang="ko-KR" i="1">
                        <a:latin typeface="Cambria Math"/>
                      </a:rPr>
                      <m:t>+2</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2</m:t>
                        </m:r>
                      </m:sub>
                    </m:sSub>
                    <m:r>
                      <a:rPr lang="en-US" altLang="ko-KR" b="0" i="1" smtClean="0">
                        <a:latin typeface="Cambria Math" panose="02040503050406030204" pitchFamily="18" charset="0"/>
                      </a:rPr>
                      <m:t>+</m:t>
                    </m:r>
                    <m:r>
                      <a:rPr lang="en-US" altLang="ko-KR" i="1">
                        <a:latin typeface="Cambria Math"/>
                      </a:rPr>
                      <m:t>7</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3</m:t>
                        </m:r>
                      </m:sub>
                    </m:sSub>
                    <m:r>
                      <a:rPr lang="en-US" altLang="ko-KR" i="1">
                        <a:latin typeface="Cambria Math"/>
                      </a:rPr>
                      <m:t>          =2</m:t>
                    </m:r>
                  </m:oMath>
                </a14:m>
                <a:endParaRPr lang="en-US" altLang="ko-KR" dirty="0" smtClean="0"/>
              </a:p>
              <a:p>
                <a:pPr marL="284400" indent="0" eaLnBrk="1" hangingPunct="1">
                  <a:buNone/>
                </a:pP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1</m:t>
                        </m:r>
                      </m:sub>
                    </m:sSub>
                    <m:r>
                      <a:rPr lang="en-US" altLang="ko-KR" b="0" i="1" smtClean="0">
                        <a:latin typeface="Cambria Math"/>
                      </a:rPr>
                      <m:t>+8</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2</m:t>
                        </m:r>
                      </m:sub>
                    </m:sSub>
                    <m:r>
                      <a:rPr lang="en-US" altLang="ko-KR" b="0" i="1" smtClean="0">
                        <a:latin typeface="Cambria Math"/>
                      </a:rPr>
                      <m:t>−3</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3</m:t>
                        </m:r>
                      </m:sub>
                    </m:sSub>
                    <m:r>
                      <a:rPr lang="en-US" altLang="ko-KR" b="0" i="1" smtClean="0">
                        <a:latin typeface="Cambria Math"/>
                      </a:rPr>
                      <m:t>          </m:t>
                    </m:r>
                    <m:r>
                      <a:rPr lang="en-US" altLang="ko-KR" b="0" i="1" smtClean="0">
                        <a:latin typeface="Cambria Math"/>
                        <a:ea typeface="Cambria Math"/>
                      </a:rPr>
                      <m:t>≥5</m:t>
                    </m:r>
                  </m:oMath>
                </a14:m>
                <a:r>
                  <a:rPr lang="en-US" altLang="ko-KR" dirty="0" smtClean="0"/>
                  <a:t>	</a:t>
                </a:r>
                <a:r>
                  <a:rPr lang="en-US" altLang="ko-KR" dirty="0"/>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1</m:t>
                        </m:r>
                      </m:sub>
                    </m:sSub>
                    <m:r>
                      <a:rPr lang="en-US" altLang="ko-KR" i="1">
                        <a:latin typeface="Cambria Math"/>
                      </a:rPr>
                      <m:t>+8</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2</m:t>
                        </m:r>
                      </m:sub>
                    </m:sSub>
                    <m:r>
                      <a:rPr lang="en-US" altLang="ko-KR" b="0" i="1" smtClean="0">
                        <a:latin typeface="Cambria Math" panose="02040503050406030204" pitchFamily="18" charset="0"/>
                      </a:rPr>
                      <m:t>+</m:t>
                    </m:r>
                    <m:r>
                      <a:rPr lang="en-US" altLang="ko-KR" i="1">
                        <a:latin typeface="Cambria Math"/>
                      </a:rPr>
                      <m:t>3</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3</m:t>
                        </m:r>
                      </m:sub>
                    </m:sSub>
                    <m:r>
                      <a:rPr lang="en-US" altLang="ko-KR" i="1">
                        <a:latin typeface="Cambria Math"/>
                      </a:rPr>
                      <m:t>          </m:t>
                    </m:r>
                    <m:r>
                      <a:rPr lang="en-US" altLang="ko-KR" i="1">
                        <a:latin typeface="Cambria Math"/>
                        <a:ea typeface="Cambria Math"/>
                      </a:rPr>
                      <m:t>≥5</m:t>
                    </m:r>
                  </m:oMath>
                </a14:m>
                <a:endParaRPr lang="en-US" altLang="ko-KR" dirty="0" smtClean="0"/>
              </a:p>
              <a:p>
                <a:pPr marL="284400" indent="0" eaLnBrk="1" hangingPunct="1">
                  <a:buNone/>
                </a:pP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2</m:t>
                        </m:r>
                      </m:sub>
                    </m:sSub>
                    <m:r>
                      <a:rPr lang="en-US" altLang="ko-KR" b="0" i="1" smtClean="0">
                        <a:latin typeface="Cambria Math"/>
                      </a:rPr>
                      <m:t>, </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3</m:t>
                        </m:r>
                      </m:sub>
                    </m:sSub>
                    <m:r>
                      <a:rPr lang="en-US" altLang="ko-KR" b="0" i="1" smtClean="0">
                        <a:latin typeface="Cambria Math"/>
                      </a:rPr>
                      <m:t>, </m:t>
                    </m:r>
                    <m:sSub>
                      <m:sSubPr>
                        <m:ctrlPr>
                          <a:rPr lang="en-US" altLang="ko-KR" b="0" i="1" smtClean="0">
                            <a:latin typeface="Cambria Math" panose="02040503050406030204" pitchFamily="18" charset="0"/>
                          </a:rPr>
                        </m:ctrlPr>
                      </m:sSubPr>
                      <m:e>
                        <m:r>
                          <a:rPr lang="en-US" altLang="ko-KR" b="0" i="1" smtClean="0">
                            <a:latin typeface="Cambria Math"/>
                          </a:rPr>
                          <m:t>𝑦</m:t>
                        </m:r>
                      </m:e>
                      <m:sub>
                        <m:r>
                          <a:rPr lang="en-US" altLang="ko-KR" b="0" i="1" smtClean="0">
                            <a:latin typeface="Cambria Math"/>
                          </a:rPr>
                          <m:t>4</m:t>
                        </m:r>
                      </m:sub>
                    </m:sSub>
                    <m:r>
                      <a:rPr lang="en-US" altLang="ko-KR" b="0" i="1" smtClean="0">
                        <a:latin typeface="Cambria Math"/>
                        <a:ea typeface="Cambria Math"/>
                      </a:rPr>
                      <m:t>≥0</m:t>
                    </m:r>
                  </m:oMath>
                </a14:m>
                <a:r>
                  <a:rPr lang="en-US" altLang="ko-KR" dirty="0" smtClean="0"/>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2</m:t>
                        </m:r>
                      </m:sub>
                    </m:sSub>
                    <m:r>
                      <a:rPr lang="en-US" altLang="ko-KR" i="1">
                        <a:latin typeface="Cambria Math"/>
                      </a:rPr>
                      <m:t>, </m:t>
                    </m:r>
                    <m:sSub>
                      <m:sSubPr>
                        <m:ctrlPr>
                          <a:rPr lang="en-US" altLang="ko-KR" i="1">
                            <a:latin typeface="Cambria Math" panose="02040503050406030204" pitchFamily="18" charset="0"/>
                          </a:rPr>
                        </m:ctrlPr>
                      </m:sSubPr>
                      <m:e>
                        <m:r>
                          <a:rPr lang="en-US" altLang="ko-KR" i="1">
                            <a:latin typeface="Cambria Math"/>
                          </a:rPr>
                          <m:t>𝑦</m:t>
                        </m:r>
                      </m:e>
                      <m:sub>
                        <m:r>
                          <a:rPr lang="en-US" altLang="ko-KR" i="1">
                            <a:latin typeface="Cambria Math"/>
                          </a:rPr>
                          <m:t>4</m:t>
                        </m:r>
                      </m:sub>
                    </m:sSub>
                    <m:r>
                      <a:rPr lang="en-US" altLang="ko-KR" i="1">
                        <a:latin typeface="Cambria Math"/>
                        <a:ea typeface="Cambria Math"/>
                      </a:rPr>
                      <m:t>≥0</m:t>
                    </m:r>
                    <m:r>
                      <a:rPr lang="en-US" altLang="ko-KR" b="0" i="1" smtClean="0">
                        <a:latin typeface="Cambria Math" panose="02040503050406030204" pitchFamily="18" charset="0"/>
                        <a:ea typeface="Cambria Math"/>
                      </a:rPr>
                      <m:t>, </m:t>
                    </m:r>
                    <m:sSub>
                      <m:sSubPr>
                        <m:ctrlPr>
                          <a:rPr lang="en-US" altLang="ko-KR" b="0" i="1" smtClean="0">
                            <a:solidFill>
                              <a:srgbClr val="FF0000"/>
                            </a:solidFill>
                            <a:latin typeface="Cambria Math" panose="02040503050406030204" pitchFamily="18" charset="0"/>
                            <a:ea typeface="Cambria Math"/>
                          </a:rPr>
                        </m:ctrlPr>
                      </m:sSubPr>
                      <m:e>
                        <m:r>
                          <a:rPr lang="en-US" altLang="ko-KR" b="0" i="1" smtClean="0">
                            <a:solidFill>
                              <a:srgbClr val="FF0000"/>
                            </a:solidFill>
                            <a:latin typeface="Cambria Math" panose="02040503050406030204" pitchFamily="18" charset="0"/>
                            <a:ea typeface="Cambria Math"/>
                          </a:rPr>
                          <m:t>𝑦</m:t>
                        </m:r>
                      </m:e>
                      <m:sub>
                        <m:r>
                          <a:rPr lang="en-US" altLang="ko-KR" b="0" i="1" smtClean="0">
                            <a:solidFill>
                              <a:srgbClr val="FF0000"/>
                            </a:solidFill>
                            <a:latin typeface="Cambria Math" panose="02040503050406030204" pitchFamily="18" charset="0"/>
                            <a:ea typeface="Cambria Math"/>
                          </a:rPr>
                          <m:t>3</m:t>
                        </m:r>
                      </m:sub>
                    </m:sSub>
                    <m:r>
                      <a:rPr lang="en-US" altLang="ko-KR" b="0" i="1" smtClean="0">
                        <a:solidFill>
                          <a:srgbClr val="FF0000"/>
                        </a:solidFill>
                        <a:latin typeface="Cambria Math" panose="02040503050406030204" pitchFamily="18" charset="0"/>
                        <a:ea typeface="Cambria Math" panose="02040503050406030204" pitchFamily="18" charset="0"/>
                      </a:rPr>
                      <m:t>≤0</m:t>
                    </m:r>
                  </m:oMath>
                </a14:m>
                <a:endParaRPr lang="en-US" altLang="ko-KR" dirty="0"/>
              </a:p>
              <a:p>
                <a:pPr marL="284400" indent="0" eaLnBrk="1" hangingPunct="1">
                  <a:buNone/>
                </a:pPr>
                <a:endParaRPr lang="en-US" altLang="ko-KR" dirty="0"/>
              </a:p>
              <a:p>
                <a:pPr marL="284400" indent="-284400" eaLnBrk="1" hangingPunct="1"/>
                <a:r>
                  <a:rPr lang="en-US" altLang="ko-KR" dirty="0"/>
                  <a:t>If the LP is given in </a:t>
                </a:r>
                <a:r>
                  <a:rPr lang="en-US" altLang="ko-KR" dirty="0">
                    <a:solidFill>
                      <a:srgbClr val="0000FF"/>
                    </a:solidFill>
                  </a:rPr>
                  <a:t>minimization form</a:t>
                </a:r>
                <a:r>
                  <a:rPr lang="en-US" altLang="ko-KR" dirty="0"/>
                  <a:t>, present the problem as (9.9) and then write (9.1).</a:t>
                </a:r>
                <a:endParaRPr lang="en-US" altLang="ko-KR" dirty="0" smtClean="0"/>
              </a:p>
            </p:txBody>
          </p:sp>
        </mc:Choice>
        <mc:Fallback xmlns="">
          <p:sp>
            <p:nvSpPr>
              <p:cNvPr id="7172" name="Rectangle 3"/>
              <p:cNvSpPr>
                <a:spLocks noGrp="1" noRot="1" noChangeAspect="1" noMove="1" noResize="1" noEditPoints="1" noAdjustHandles="1" noChangeArrowheads="1" noChangeShapeType="1" noTextEdit="1"/>
              </p:cNvSpPr>
              <p:nvPr>
                <p:ph type="body" idx="1"/>
              </p:nvPr>
            </p:nvSpPr>
            <p:spPr>
              <a:xfrm>
                <a:off x="317054" y="188913"/>
                <a:ext cx="8647434" cy="6104043"/>
              </a:xfrm>
              <a:blipFill>
                <a:blip r:embed="rId3"/>
                <a:stretch>
                  <a:fillRect l="-634" t="-699" b="-899"/>
                </a:stretch>
              </a:blipFill>
            </p:spPr>
            <p:txBody>
              <a:bodyPr/>
              <a:lstStyle/>
              <a:p>
                <a:r>
                  <a:rPr lang="ko-KR" altLang="en-US">
                    <a:noFill/>
                  </a:rPr>
                  <a:t> </a:t>
                </a:r>
              </a:p>
            </p:txBody>
          </p:sp>
        </mc:Fallback>
      </mc:AlternateContent>
      <p:sp>
        <p:nvSpPr>
          <p:cNvPr id="7181" name="Line 12"/>
          <p:cNvSpPr>
            <a:spLocks noChangeShapeType="1"/>
          </p:cNvSpPr>
          <p:nvPr/>
        </p:nvSpPr>
        <p:spPr bwMode="auto">
          <a:xfrm>
            <a:off x="4534272" y="764704"/>
            <a:ext cx="6858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p:txBody>
          <a:bodyPr/>
          <a:lstStyle/>
          <a:p>
            <a:pPr eaLnBrk="1" hangingPunct="1"/>
            <a:endParaRPr lang="ko-KR" altLang="en-US" smtClean="0"/>
          </a:p>
        </p:txBody>
      </p:sp>
      <mc:AlternateContent xmlns:mc="http://schemas.openxmlformats.org/markup-compatibility/2006" xmlns:a14="http://schemas.microsoft.com/office/drawing/2010/main">
        <mc:Choice Requires="a14">
          <p:sp>
            <p:nvSpPr>
              <p:cNvPr id="8195" name="내용 개체 틀 2"/>
              <p:cNvSpPr>
                <a:spLocks noGrp="1"/>
              </p:cNvSpPr>
              <p:nvPr>
                <p:ph idx="1"/>
              </p:nvPr>
            </p:nvSpPr>
            <p:spPr>
              <a:xfrm>
                <a:off x="357188" y="971550"/>
                <a:ext cx="8482012" cy="2862322"/>
              </a:xfrm>
            </p:spPr>
            <p:txBody>
              <a:bodyPr/>
              <a:lstStyle/>
              <a:p>
                <a:pPr eaLnBrk="1" hangingPunct="1"/>
                <a:r>
                  <a:rPr lang="en-US" altLang="ko-KR" dirty="0" smtClean="0">
                    <a:solidFill>
                      <a:srgbClr val="0000FF"/>
                    </a:solidFill>
                  </a:rPr>
                  <a:t>Thm 9.1 (The Duality Theorem)</a:t>
                </a:r>
                <a:r>
                  <a:rPr lang="en-US" altLang="ko-KR" dirty="0" smtClean="0"/>
                  <a:t>:  If a linear programming problem has an optimal solution, then its dual has an optimal solution and the optimal values of the two problems coincide.  </a:t>
                </a:r>
              </a:p>
              <a:p>
                <a:pPr eaLnBrk="1" hangingPunct="1">
                  <a:buFont typeface="Wingdings" pitchFamily="2" charset="2"/>
                  <a:buNone/>
                </a:pPr>
                <a:r>
                  <a:rPr lang="en-US" altLang="ko-KR" dirty="0" smtClean="0"/>
                  <a:t>	</a:t>
                </a:r>
                <a:r>
                  <a:rPr lang="en-US" altLang="ko-KR" dirty="0" smtClean="0">
                    <a:solidFill>
                      <a:srgbClr val="0000FF"/>
                    </a:solidFill>
                  </a:rPr>
                  <a:t>Pf)</a:t>
                </a:r>
                <a:r>
                  <a:rPr lang="en-US" altLang="ko-KR" dirty="0" smtClean="0"/>
                  <a:t>  proof parallels the idea for standard LP.  At the termination of the simplex method, we identify dual vector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𝑦</m:t>
                        </m:r>
                      </m:e>
                      <m:sup>
                        <m:r>
                          <a:rPr lang="en-US" altLang="ko-KR" b="0" i="1" smtClean="0">
                            <a:latin typeface="Cambria Math"/>
                          </a:rPr>
                          <m:t>∗</m:t>
                        </m:r>
                      </m:sup>
                    </m:sSup>
                  </m:oMath>
                </a14:m>
                <a:r>
                  <a:rPr lang="en-US" altLang="ko-KR" dirty="0" smtClean="0"/>
                  <a:t> from </a:t>
                </a:r>
                <a14:m>
                  <m:oMath xmlns:m="http://schemas.openxmlformats.org/officeDocument/2006/math">
                    <m:r>
                      <a:rPr lang="en-US" altLang="ko-KR" b="0" i="1" smtClean="0">
                        <a:latin typeface="Cambria Math"/>
                      </a:rPr>
                      <m:t>𝑦</m:t>
                    </m:r>
                    <m:r>
                      <a:rPr lang="en-US" altLang="ko-KR" b="0" i="1" smtClean="0">
                        <a:latin typeface="Cambria Math"/>
                      </a:rPr>
                      <m:t>′</m:t>
                    </m:r>
                    <m:r>
                      <a:rPr lang="en-US" altLang="ko-KR" b="0" i="1" smtClean="0">
                        <a:latin typeface="Cambria Math"/>
                      </a:rPr>
                      <m:t>𝐵</m:t>
                    </m:r>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𝐵</m:t>
                        </m:r>
                      </m:sub>
                    </m:sSub>
                    <m:r>
                      <a:rPr lang="en-US" altLang="ko-KR" b="0" i="1" smtClean="0">
                        <a:latin typeface="Cambria Math"/>
                      </a:rPr>
                      <m:t>′</m:t>
                    </m:r>
                  </m:oMath>
                </a14:m>
                <a:r>
                  <a:rPr lang="en-US" altLang="ko-KR" dirty="0" smtClean="0"/>
                  <a:t>  and show that it is dual feasible and </a:t>
                </a:r>
                <a14:m>
                  <m:oMath xmlns:m="http://schemas.openxmlformats.org/officeDocument/2006/math">
                    <m:r>
                      <a:rPr lang="en-US" altLang="ko-KR" b="0" i="1" smtClean="0">
                        <a:latin typeface="Cambria Math"/>
                      </a:rPr>
                      <m:t>𝑏</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𝑦</m:t>
                        </m:r>
                      </m:e>
                      <m:sup>
                        <m:r>
                          <a:rPr lang="en-US" altLang="ko-KR" b="0" i="1" smtClean="0">
                            <a:latin typeface="Cambria Math"/>
                          </a:rPr>
                          <m:t>∗</m:t>
                        </m:r>
                      </m:sup>
                    </m:sSup>
                    <m:r>
                      <a:rPr lang="en-US" altLang="ko-KR" b="0" i="1" smtClean="0">
                        <a:latin typeface="Cambria Math"/>
                      </a:rPr>
                      <m:t>=</m:t>
                    </m:r>
                    <m:r>
                      <a:rPr lang="en-US" altLang="ko-KR" b="0" i="1" smtClean="0">
                        <a:latin typeface="Cambria Math"/>
                      </a:rPr>
                      <m:t>𝑐</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𝑥</m:t>
                        </m:r>
                      </m:e>
                      <m:sup>
                        <m:r>
                          <a:rPr lang="en-US" altLang="ko-KR" b="0" i="1" smtClean="0">
                            <a:latin typeface="Cambria Math"/>
                          </a:rPr>
                          <m:t>∗</m:t>
                        </m:r>
                      </m:sup>
                    </m:sSup>
                  </m:oMath>
                </a14:m>
                <a:r>
                  <a:rPr lang="en-US" altLang="ko-KR" dirty="0" smtClean="0"/>
                  <a:t>.  See text for details.	</a:t>
                </a:r>
                <a:r>
                  <a:rPr lang="en-US" altLang="ko-KR" dirty="0" smtClean="0">
                    <a:sym typeface="Symbol"/>
                  </a:rPr>
                  <a:t></a:t>
                </a:r>
              </a:p>
              <a:p>
                <a:pPr eaLnBrk="1" hangingPunct="1">
                  <a:buFont typeface="Wingdings" pitchFamily="2" charset="2"/>
                  <a:buNone/>
                </a:pPr>
                <a:endParaRPr lang="en-US" altLang="ko-KR" dirty="0">
                  <a:sym typeface="Symbol"/>
                </a:endParaRPr>
              </a:p>
              <a:p>
                <a:pPr eaLnBrk="1" hangingPunct="1"/>
                <a:r>
                  <a:rPr lang="en-US" altLang="ko-KR" dirty="0">
                    <a:solidFill>
                      <a:srgbClr val="0000FF"/>
                    </a:solidFill>
                  </a:rPr>
                  <a:t>Weak duality and strong duality relationship hold for general primal, dual pair.</a:t>
                </a:r>
                <a:endParaRPr lang="ko-KR" altLang="en-US" dirty="0" smtClean="0"/>
              </a:p>
            </p:txBody>
          </p:sp>
        </mc:Choice>
        <mc:Fallback xmlns="">
          <p:sp>
            <p:nvSpPr>
              <p:cNvPr id="8195" name="내용 개체 틀 2"/>
              <p:cNvSpPr>
                <a:spLocks noGrp="1" noRot="1" noChangeAspect="1" noMove="1" noResize="1" noEditPoints="1" noAdjustHandles="1" noChangeArrowheads="1" noChangeShapeType="1" noTextEdit="1"/>
              </p:cNvSpPr>
              <p:nvPr>
                <p:ph idx="1"/>
              </p:nvPr>
            </p:nvSpPr>
            <p:spPr>
              <a:xfrm>
                <a:off x="357188" y="971550"/>
                <a:ext cx="8482012" cy="2862322"/>
              </a:xfrm>
              <a:blipFill rotWithShape="1">
                <a:blip r:embed="rId3"/>
                <a:stretch>
                  <a:fillRect l="-647" t="-1277" r="-863" b="-2128"/>
                </a:stretch>
              </a:blipFill>
            </p:spPr>
            <p:txBody>
              <a:bodyPr/>
              <a:lstStyle/>
              <a:p>
                <a:r>
                  <a:rPr lang="ko-KR" altLang="en-US">
                    <a:noFill/>
                  </a:rPr>
                  <a:t> </a:t>
                </a:r>
              </a:p>
            </p:txBody>
          </p:sp>
        </mc:Fallback>
      </mc:AlternateContent>
      <p:sp>
        <p:nvSpPr>
          <p:cNvPr id="8196"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8197" name="슬라이드 번호 개체 틀 4"/>
          <p:cNvSpPr>
            <a:spLocks noGrp="1"/>
          </p:cNvSpPr>
          <p:nvPr>
            <p:ph type="sldNum" sz="quarter" idx="12"/>
          </p:nvPr>
        </p:nvSpPr>
        <p:spPr/>
        <p:txBody>
          <a:bodyPr/>
          <a:lstStyle/>
          <a:p>
            <a:pPr>
              <a:defRPr/>
            </a:pPr>
            <a:fld id="{F4D5CEC4-E64E-4804-B13F-68913A4298F7}" type="slidenum">
              <a:rPr lang="en-US" altLang="ko-KR"/>
              <a:pPr>
                <a:defRPr/>
              </a:pPr>
              <a:t>7</a:t>
            </a:fld>
            <a:endParaRPr lang="en-US" altLang="ko-K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1"/>
          <p:cNvSpPr>
            <a:spLocks noGrp="1"/>
          </p:cNvSpPr>
          <p:nvPr>
            <p:ph type="title"/>
          </p:nvPr>
        </p:nvSpPr>
        <p:spPr/>
        <p:txBody>
          <a:bodyPr/>
          <a:lstStyle/>
          <a:p>
            <a:endParaRPr lang="ko-KR" altLang="en-US" smtClean="0"/>
          </a:p>
        </p:txBody>
      </p:sp>
      <mc:AlternateContent xmlns:mc="http://schemas.openxmlformats.org/markup-compatibility/2006" xmlns:a14="http://schemas.microsoft.com/office/drawing/2010/main">
        <mc:Choice Requires="a14">
          <p:sp>
            <p:nvSpPr>
              <p:cNvPr id="9219" name="내용 개체 틀 2"/>
              <p:cNvSpPr>
                <a:spLocks noGrp="1"/>
              </p:cNvSpPr>
              <p:nvPr>
                <p:ph idx="1"/>
              </p:nvPr>
            </p:nvSpPr>
            <p:spPr>
              <a:xfrm>
                <a:off x="433388" y="681945"/>
                <a:ext cx="8405812" cy="5534657"/>
              </a:xfrm>
            </p:spPr>
            <p:txBody>
              <a:bodyPr/>
              <a:lstStyle/>
              <a:p>
                <a:r>
                  <a:rPr lang="en-US" altLang="ko-KR" dirty="0" smtClean="0"/>
                  <a:t>Consider a special case of the general LP</a:t>
                </a:r>
              </a:p>
              <a:p>
                <a:pPr>
                  <a:buFont typeface="Wingdings" pitchFamily="2" charset="2"/>
                  <a:buNone/>
                </a:pPr>
                <a:r>
                  <a:rPr lang="en-US" altLang="ko-KR" dirty="0" smtClean="0"/>
                  <a:t>		max  </a:t>
                </a:r>
                <a14:m>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a:rPr>
                          <m:t>𝑐</m:t>
                        </m:r>
                      </m:e>
                      <m:sup>
                        <m:r>
                          <a:rPr lang="en-US" altLang="ko-KR" b="0" i="1" smtClean="0">
                            <a:latin typeface="Cambria Math"/>
                          </a:rPr>
                          <m:t>′</m:t>
                        </m:r>
                      </m:sup>
                    </m:sSup>
                    <m:r>
                      <a:rPr lang="en-US" altLang="ko-KR" b="0" i="1" smtClean="0">
                        <a:latin typeface="Cambria Math"/>
                      </a:rPr>
                      <m:t>𝑥</m:t>
                    </m:r>
                  </m:oMath>
                </a14:m>
                <a:endParaRPr lang="en-US" altLang="ko-KR" dirty="0" smtClean="0"/>
              </a:p>
              <a:p>
                <a:pPr>
                  <a:buFont typeface="Wingdings" pitchFamily="2" charset="2"/>
                  <a:buNone/>
                </a:pPr>
                <a:r>
                  <a:rPr lang="en-US" altLang="ko-KR" dirty="0" smtClean="0"/>
                  <a:t>		</a:t>
                </a:r>
                <a:r>
                  <a:rPr lang="en-US" altLang="ko-KR" dirty="0" err="1" smtClean="0"/>
                  <a:t>s.t.</a:t>
                </a:r>
                <a:r>
                  <a:rPr lang="en-US" altLang="ko-KR" dirty="0" smtClean="0"/>
                  <a:t>    </a:t>
                </a:r>
                <a14:m>
                  <m:oMath xmlns:m="http://schemas.openxmlformats.org/officeDocument/2006/math">
                    <m:r>
                      <a:rPr lang="en-US" altLang="ko-KR" b="0" i="1" smtClean="0">
                        <a:latin typeface="Cambria Math"/>
                      </a:rPr>
                      <m:t>𝐴𝑥</m:t>
                    </m:r>
                    <m:r>
                      <a:rPr lang="en-US" altLang="ko-KR" b="0" i="1" smtClean="0">
                        <a:latin typeface="Cambria Math"/>
                      </a:rPr>
                      <m:t>=</m:t>
                    </m:r>
                    <m:r>
                      <a:rPr lang="en-US" altLang="ko-KR" b="0" i="1" smtClean="0">
                        <a:latin typeface="Cambria Math"/>
                      </a:rPr>
                      <m:t>𝑏</m:t>
                    </m:r>
                  </m:oMath>
                </a14:m>
                <a:endParaRPr lang="en-US" altLang="ko-KR" dirty="0" smtClean="0"/>
              </a:p>
              <a:p>
                <a:pPr>
                  <a:buFont typeface="Wingdings" pitchFamily="2" charset="2"/>
                  <a:buNone/>
                </a:pPr>
                <a:r>
                  <a:rPr lang="en-US" altLang="ko-KR" dirty="0" smtClean="0"/>
                  <a:t>		           </a:t>
                </a:r>
                <a14:m>
                  <m:oMath xmlns:m="http://schemas.openxmlformats.org/officeDocument/2006/math">
                    <m:r>
                      <a:rPr lang="en-US" altLang="ko-KR" b="0" i="1" smtClean="0">
                        <a:latin typeface="Cambria Math"/>
                      </a:rPr>
                      <m:t>𝑥</m:t>
                    </m:r>
                    <m:r>
                      <a:rPr lang="en-US" altLang="ko-KR" b="0" i="1" smtClean="0">
                        <a:latin typeface="Cambria Math"/>
                        <a:ea typeface="Cambria Math"/>
                      </a:rPr>
                      <m:t>≥0</m:t>
                    </m:r>
                  </m:oMath>
                </a14:m>
                <a:r>
                  <a:rPr lang="en-US" altLang="ko-KR" dirty="0" smtClean="0">
                    <a:sym typeface="Symbol" pitchFamily="18" charset="2"/>
                  </a:rPr>
                  <a:t>,</a:t>
                </a:r>
              </a:p>
              <a:p>
                <a:pPr>
                  <a:buFont typeface="Wingdings" pitchFamily="2" charset="2"/>
                  <a:buNone/>
                </a:pPr>
                <a:r>
                  <a:rPr lang="en-US" altLang="ko-KR" dirty="0" smtClean="0">
                    <a:sym typeface="Symbol" pitchFamily="18" charset="2"/>
                  </a:rPr>
                  <a:t>	which is used as standard LP problem by some people (maybe in minimization form). Also it is the augmented form we used when we developed the simplex method in Chapter 2, 3. (</a:t>
                </a:r>
                <a14:m>
                  <m:oMath xmlns:m="http://schemas.openxmlformats.org/officeDocument/2006/math">
                    <m:r>
                      <a:rPr lang="en-US" altLang="ko-KR" b="0" i="1" smtClean="0">
                        <a:latin typeface="Cambria Math"/>
                        <a:sym typeface="Symbol" pitchFamily="18" charset="2"/>
                      </a:rPr>
                      <m:t>𝐴</m:t>
                    </m:r>
                    <m:r>
                      <a:rPr lang="en-US" altLang="ko-KR" b="0" i="1" smtClean="0">
                        <a:latin typeface="Cambria Math"/>
                        <a:sym typeface="Symbol" pitchFamily="18" charset="2"/>
                      </a:rPr>
                      <m:t>:</m:t>
                    </m:r>
                    <m:r>
                      <a:rPr lang="en-US" altLang="ko-KR" b="0" i="1" smtClean="0">
                        <a:latin typeface="Cambria Math"/>
                        <a:sym typeface="Symbol" pitchFamily="18" charset="2"/>
                      </a:rPr>
                      <m:t>𝑚</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𝑛</m:t>
                    </m:r>
                  </m:oMath>
                </a14:m>
                <a:r>
                  <a:rPr lang="en-US" altLang="ko-KR" dirty="0" smtClean="0">
                    <a:sym typeface="Symbol" pitchFamily="18" charset="2"/>
                  </a:rPr>
                  <a:t>, full row rank)</a:t>
                </a:r>
              </a:p>
              <a:p>
                <a:pPr>
                  <a:buFont typeface="Wingdings" pitchFamily="2" charset="2"/>
                  <a:buNone/>
                </a:pPr>
                <a:r>
                  <a:rPr lang="en-US" altLang="ko-KR" dirty="0" smtClean="0">
                    <a:sym typeface="Symbol" pitchFamily="18" charset="2"/>
                  </a:rPr>
                  <a:t>	Its dual is</a:t>
                </a:r>
              </a:p>
              <a:p>
                <a:pPr>
                  <a:buFont typeface="Wingdings" pitchFamily="2" charset="2"/>
                  <a:buNone/>
                </a:pPr>
                <a:r>
                  <a:rPr lang="en-US" altLang="ko-KR" dirty="0" smtClean="0">
                    <a:sym typeface="Symbol" pitchFamily="18" charset="2"/>
                  </a:rPr>
                  <a:t>		min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𝑏</m:t>
                    </m:r>
                  </m:oMath>
                </a14:m>
                <a:endParaRPr lang="en-US" altLang="ko-KR" dirty="0" smtClean="0">
                  <a:sym typeface="Symbol" pitchFamily="18" charset="2"/>
                </a:endParaRPr>
              </a:p>
              <a:p>
                <a:pPr>
                  <a:buFont typeface="Wingdings" pitchFamily="2" charset="2"/>
                  <a:buNone/>
                </a:pPr>
                <a:r>
                  <a:rPr lang="en-US" altLang="ko-KR" dirty="0" smtClean="0">
                    <a:sym typeface="Symbol" pitchFamily="18" charset="2"/>
                  </a:rPr>
                  <a:t>		</a:t>
                </a:r>
                <a:r>
                  <a:rPr lang="en-US" altLang="ko-KR" dirty="0" err="1" smtClean="0">
                    <a:sym typeface="Symbol" pitchFamily="18" charset="2"/>
                  </a:rPr>
                  <a:t>s.t.</a:t>
                </a:r>
                <a:r>
                  <a:rPr lang="en-US" altLang="ko-KR" dirty="0" smtClean="0">
                    <a:sym typeface="Symbol" pitchFamily="18" charset="2"/>
                  </a:rPr>
                  <a:t>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𝑦</m:t>
                        </m:r>
                      </m:e>
                      <m:sup>
                        <m:r>
                          <a:rPr lang="en-US" altLang="ko-KR" b="0" i="1" smtClean="0">
                            <a:latin typeface="Cambria Math"/>
                            <a:sym typeface="Symbol" pitchFamily="18" charset="2"/>
                          </a:rPr>
                          <m:t>′</m:t>
                        </m:r>
                      </m:sup>
                    </m:sSup>
                    <m:r>
                      <a:rPr lang="en-US" altLang="ko-KR" b="0" i="1" smtClean="0">
                        <a:latin typeface="Cambria Math"/>
                        <a:sym typeface="Symbol" pitchFamily="18" charset="2"/>
                      </a:rPr>
                      <m:t>𝐴</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𝑐</m:t>
                    </m:r>
                    <m:r>
                      <a:rPr lang="en-US" altLang="ko-KR" b="0" i="1" smtClean="0">
                        <a:latin typeface="Cambria Math"/>
                        <a:ea typeface="Cambria Math"/>
                        <a:sym typeface="Symbol" pitchFamily="18" charset="2"/>
                      </a:rPr>
                      <m:t>′</m:t>
                    </m:r>
                  </m:oMath>
                </a14:m>
                <a:endParaRPr lang="en-US" altLang="ko-KR" dirty="0" smtClean="0">
                  <a:sym typeface="Symbol" pitchFamily="18" charset="2"/>
                </a:endParaRPr>
              </a:p>
              <a:p>
                <a:pPr>
                  <a:buFont typeface="Wingdings" pitchFamily="2" charset="2"/>
                  <a:buNone/>
                </a:pP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𝑦</m:t>
                    </m:r>
                  </m:oMath>
                </a14:m>
                <a:r>
                  <a:rPr lang="en-US" altLang="ko-KR" dirty="0" smtClean="0">
                    <a:sym typeface="Symbol" pitchFamily="18" charset="2"/>
                  </a:rPr>
                  <a:t> unrestricted</a:t>
                </a:r>
              </a:p>
              <a:p>
                <a:pPr>
                  <a:buFont typeface="Wingdings" pitchFamily="2" charset="2"/>
                  <a:buNone/>
                </a:pPr>
                <a:endParaRPr lang="en-US" altLang="ko-KR" dirty="0" smtClean="0">
                  <a:sym typeface="Symbol" pitchFamily="18" charset="2"/>
                </a:endParaRPr>
              </a:p>
              <a:p>
                <a:r>
                  <a:rPr lang="en-US" altLang="ko-KR" dirty="0" smtClean="0">
                    <a:sym typeface="Symbol" pitchFamily="18" charset="2"/>
                  </a:rPr>
                  <a:t>Suppose we solve the above primal problem using simplex method and find optimal basis </a:t>
                </a:r>
                <a14:m>
                  <m:oMath xmlns:m="http://schemas.openxmlformats.org/officeDocument/2006/math">
                    <m:r>
                      <a:rPr lang="en-US" altLang="ko-KR" b="0" i="1" smtClean="0">
                        <a:latin typeface="Cambria Math"/>
                        <a:sym typeface="Symbol" pitchFamily="18" charset="2"/>
                      </a:rPr>
                      <m:t>𝐵</m:t>
                    </m:r>
                  </m:oMath>
                </a14:m>
                <a:r>
                  <a:rPr lang="en-US" altLang="ko-KR" dirty="0" smtClean="0">
                    <a:sym typeface="Symbol" pitchFamily="18" charset="2"/>
                  </a:rPr>
                  <a:t>.  Then the updated tableau is expressed the same way as we have seen before. </a:t>
                </a:r>
                <a:endParaRPr lang="ko-KR" altLang="en-US" dirty="0" smtClean="0"/>
              </a:p>
            </p:txBody>
          </p:sp>
        </mc:Choice>
        <mc:Fallback xmlns="">
          <p:sp>
            <p:nvSpPr>
              <p:cNvPr id="9219" name="내용 개체 틀 2"/>
              <p:cNvSpPr>
                <a:spLocks noGrp="1" noRot="1" noChangeAspect="1" noMove="1" noResize="1" noEditPoints="1" noAdjustHandles="1" noChangeArrowheads="1" noChangeShapeType="1" noTextEdit="1"/>
              </p:cNvSpPr>
              <p:nvPr>
                <p:ph idx="1"/>
              </p:nvPr>
            </p:nvSpPr>
            <p:spPr>
              <a:xfrm>
                <a:off x="433388" y="681945"/>
                <a:ext cx="8405812" cy="5534657"/>
              </a:xfrm>
              <a:blipFill rotWithShape="1">
                <a:blip r:embed="rId3"/>
                <a:stretch>
                  <a:fillRect l="-580" t="-661" b="-991"/>
                </a:stretch>
              </a:blipFill>
            </p:spPr>
            <p:txBody>
              <a:bodyPr/>
              <a:lstStyle/>
              <a:p>
                <a:r>
                  <a:rPr lang="ko-KR" altLang="en-US">
                    <a:noFill/>
                  </a:rPr>
                  <a:t> </a:t>
                </a:r>
              </a:p>
            </p:txBody>
          </p:sp>
        </mc:Fallback>
      </mc:AlternateContent>
      <p:sp>
        <p:nvSpPr>
          <p:cNvPr id="9220"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9221" name="슬라이드 번호 개체 틀 4"/>
          <p:cNvSpPr>
            <a:spLocks noGrp="1"/>
          </p:cNvSpPr>
          <p:nvPr>
            <p:ph type="sldNum" sz="quarter" idx="12"/>
          </p:nvPr>
        </p:nvSpPr>
        <p:spPr/>
        <p:txBody>
          <a:bodyPr/>
          <a:lstStyle/>
          <a:p>
            <a:pPr>
              <a:defRPr/>
            </a:pPr>
            <a:fld id="{CF9D719E-05F7-448A-9ECC-F6720A459AD7}" type="slidenum">
              <a:rPr lang="en-US" altLang="ko-KR"/>
              <a:pPr>
                <a:defRPr/>
              </a:pPr>
              <a:t>8</a:t>
            </a:fld>
            <a:endParaRPr lang="en-US" altLang="ko-K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p:cNvSpPr>
            <a:spLocks noGrp="1"/>
          </p:cNvSpPr>
          <p:nvPr>
            <p:ph type="title"/>
          </p:nvPr>
        </p:nvSpPr>
        <p:spPr/>
        <p:txBody>
          <a:bodyPr/>
          <a:lstStyle/>
          <a:p>
            <a:endParaRPr lang="ko-KR" altLang="en-US" smtClean="0"/>
          </a:p>
        </p:txBody>
      </p:sp>
      <p:sp>
        <p:nvSpPr>
          <p:cNvPr id="5124" name="날짜 개체 틀 3"/>
          <p:cNvSpPr>
            <a:spLocks noGrp="1"/>
          </p:cNvSpPr>
          <p:nvPr>
            <p:ph type="dt" sz="quarter" idx="10"/>
          </p:nvPr>
        </p:nvSpPr>
        <p:spPr/>
        <p:txBody>
          <a:bodyPr/>
          <a:lstStyle/>
          <a:p>
            <a:pPr>
              <a:defRPr/>
            </a:pPr>
            <a:r>
              <a:rPr lang="en-US" altLang="ko-KR" dirty="0" smtClean="0"/>
              <a:t>OR-1 Opt. 2018</a:t>
            </a:r>
            <a:endParaRPr lang="en-US" altLang="ko-KR" dirty="0"/>
          </a:p>
        </p:txBody>
      </p:sp>
      <p:sp>
        <p:nvSpPr>
          <p:cNvPr id="5125" name="슬라이드 번호 개체 틀 4"/>
          <p:cNvSpPr>
            <a:spLocks noGrp="1"/>
          </p:cNvSpPr>
          <p:nvPr>
            <p:ph type="sldNum" sz="quarter" idx="12"/>
          </p:nvPr>
        </p:nvSpPr>
        <p:spPr/>
        <p:txBody>
          <a:bodyPr/>
          <a:lstStyle/>
          <a:p>
            <a:pPr>
              <a:defRPr/>
            </a:pPr>
            <a:fld id="{B7166160-D28A-4D16-99D9-73827B8CB1AC}" type="slidenum">
              <a:rPr lang="en-US" altLang="ko-KR"/>
              <a:pPr>
                <a:defRPr/>
              </a:pPr>
              <a:t>9</a:t>
            </a:fld>
            <a:endParaRPr lang="en-US" altLang="ko-KR"/>
          </a:p>
        </p:txBody>
      </p:sp>
      <mc:AlternateContent xmlns:mc="http://schemas.openxmlformats.org/markup-compatibility/2006" xmlns:a14="http://schemas.microsoft.com/office/drawing/2010/main">
        <mc:Choice Requires="a14">
          <p:sp>
            <p:nvSpPr>
              <p:cNvPr id="7" name="내용 개체 틀 2"/>
              <p:cNvSpPr txBox="1">
                <a:spLocks/>
              </p:cNvSpPr>
              <p:nvPr/>
            </p:nvSpPr>
            <p:spPr bwMode="auto">
              <a:xfrm>
                <a:off x="433388" y="908720"/>
                <a:ext cx="8405812" cy="3977820"/>
              </a:xfrm>
              <a:prstGeom prst="rect">
                <a:avLst/>
              </a:prstGeom>
              <a:noFill/>
              <a:ln w="9525">
                <a:noFill/>
                <a:miter lim="800000"/>
                <a:headEnd/>
                <a:tailEnd/>
              </a:ln>
            </p:spPr>
            <p:txBody>
              <a:bodyPr>
                <a:spAutoFit/>
              </a:bodyPr>
              <a:lstStyle/>
              <a:p>
                <a:pPr marL="284400" eaLnBrk="0" hangingPunct="0">
                  <a:lnSpc>
                    <a:spcPct val="105000"/>
                  </a:lnSpc>
                  <a:spcBef>
                    <a:spcPct val="20000"/>
                  </a:spcBef>
                  <a:buClr>
                    <a:schemeClr val="accent2"/>
                  </a:buClr>
                  <a:defRPr/>
                </a:pPr>
                <a:r>
                  <a:rPr lang="en-US" altLang="ko-KR" sz="2000" kern="0" dirty="0" smtClean="0">
                    <a:latin typeface="+mn-lt"/>
                    <a:ea typeface="+mn-ea"/>
                  </a:rPr>
                  <a:t>	</a:t>
                </a:r>
                <a14:m>
                  <m:oMath xmlns:m="http://schemas.openxmlformats.org/officeDocument/2006/math">
                    <m:r>
                      <a:rPr lang="en-US" altLang="ko-KR" sz="2000" b="0" i="1" kern="0" smtClean="0">
                        <a:latin typeface="Cambria Math"/>
                        <a:ea typeface="+mn-ea"/>
                      </a:rPr>
                      <m:t>−</m:t>
                    </m:r>
                    <m:r>
                      <a:rPr lang="en-US" altLang="ko-KR" sz="2000" b="0" i="1" kern="0" smtClean="0">
                        <a:latin typeface="Cambria Math"/>
                        <a:ea typeface="+mn-ea"/>
                      </a:rPr>
                      <m:t>𝑧</m:t>
                    </m:r>
                    <m:r>
                      <a:rPr lang="en-US" altLang="ko-KR" sz="2000" b="0" i="1" kern="0" smtClean="0">
                        <a:latin typeface="Cambria Math"/>
                        <a:ea typeface="+mn-ea"/>
                      </a:rPr>
                      <m:t>+0′</m:t>
                    </m:r>
                    <m:sSub>
                      <m:sSubPr>
                        <m:ctrlPr>
                          <a:rPr lang="en-US" altLang="ko-KR" sz="2000" b="0" i="1" kern="0" smtClean="0">
                            <a:latin typeface="Cambria Math" panose="02040503050406030204" pitchFamily="18" charset="0"/>
                            <a:ea typeface="+mn-ea"/>
                          </a:rPr>
                        </m:ctrlPr>
                      </m:sSubPr>
                      <m:e>
                        <m:r>
                          <a:rPr lang="en-US" altLang="ko-KR" sz="2000" b="0" i="1" kern="0" smtClean="0">
                            <a:latin typeface="Cambria Math"/>
                            <a:ea typeface="+mn-ea"/>
                          </a:rPr>
                          <m:t>𝑥</m:t>
                        </m:r>
                      </m:e>
                      <m:sub>
                        <m:r>
                          <a:rPr lang="en-US" altLang="ko-KR" sz="2000" b="0" i="1" kern="0" smtClean="0">
                            <a:latin typeface="Cambria Math"/>
                            <a:ea typeface="+mn-ea"/>
                          </a:rPr>
                          <m:t>𝐵</m:t>
                        </m:r>
                      </m:sub>
                    </m:sSub>
                    <m:r>
                      <a:rPr lang="en-US" altLang="ko-KR" sz="2000" b="0" i="1" kern="0" smtClean="0">
                        <a:latin typeface="Cambria Math"/>
                        <a:ea typeface="+mn-ea"/>
                      </a:rPr>
                      <m:t>+</m:t>
                    </m:r>
                    <m:d>
                      <m:dPr>
                        <m:ctrlPr>
                          <a:rPr lang="en-US" altLang="ko-KR" sz="2000" b="0" i="1" kern="0" smtClean="0">
                            <a:latin typeface="Cambria Math" panose="02040503050406030204" pitchFamily="18" charset="0"/>
                            <a:ea typeface="+mn-ea"/>
                          </a:rPr>
                        </m:ctrlPr>
                      </m:dPr>
                      <m:e>
                        <m:sSub>
                          <m:sSubPr>
                            <m:ctrlPr>
                              <a:rPr lang="en-US" altLang="ko-KR" sz="2000" b="0" i="1" kern="0" smtClean="0">
                                <a:latin typeface="Cambria Math" panose="02040503050406030204" pitchFamily="18" charset="0"/>
                                <a:ea typeface="+mn-ea"/>
                              </a:rPr>
                            </m:ctrlPr>
                          </m:sSubPr>
                          <m:e>
                            <m:r>
                              <a:rPr lang="en-US" altLang="ko-KR" sz="2000" b="0" i="1" kern="0" smtClean="0">
                                <a:latin typeface="Cambria Math"/>
                                <a:ea typeface="+mn-ea"/>
                              </a:rPr>
                              <m:t>𝑐</m:t>
                            </m:r>
                          </m:e>
                          <m:sub>
                            <m:r>
                              <a:rPr lang="en-US" altLang="ko-KR" sz="2000" b="0" i="1" kern="0" smtClean="0">
                                <a:latin typeface="Cambria Math"/>
                                <a:ea typeface="+mn-ea"/>
                              </a:rPr>
                              <m:t>𝑁</m:t>
                            </m:r>
                          </m:sub>
                        </m:sSub>
                        <m:r>
                          <a:rPr lang="en-US" altLang="ko-KR" sz="2000" b="0" i="1" kern="0" smtClean="0">
                            <a:latin typeface="Cambria Math"/>
                            <a:ea typeface="+mn-ea"/>
                          </a:rPr>
                          <m:t>′−</m:t>
                        </m:r>
                        <m:sSub>
                          <m:sSubPr>
                            <m:ctrlPr>
                              <a:rPr lang="en-US" altLang="ko-KR" sz="2000" b="0" i="1" kern="0" smtClean="0">
                                <a:latin typeface="Cambria Math" panose="02040503050406030204" pitchFamily="18" charset="0"/>
                                <a:ea typeface="+mn-ea"/>
                              </a:rPr>
                            </m:ctrlPr>
                          </m:sSubPr>
                          <m:e>
                            <m:r>
                              <a:rPr lang="en-US" altLang="ko-KR" sz="2000" b="0" i="1" kern="0" smtClean="0">
                                <a:latin typeface="Cambria Math"/>
                                <a:ea typeface="+mn-ea"/>
                              </a:rPr>
                              <m:t>𝑐</m:t>
                            </m:r>
                          </m:e>
                          <m:sub>
                            <m:r>
                              <a:rPr lang="en-US" altLang="ko-KR" sz="2000" b="0" i="1" kern="0" smtClean="0">
                                <a:latin typeface="Cambria Math"/>
                                <a:ea typeface="+mn-ea"/>
                              </a:rPr>
                              <m:t>𝐵</m:t>
                            </m:r>
                          </m:sub>
                        </m:sSub>
                        <m:r>
                          <a:rPr lang="en-US" altLang="ko-KR" sz="2000" b="0" i="1" kern="0" smtClean="0">
                            <a:latin typeface="Cambria Math"/>
                            <a:ea typeface="+mn-ea"/>
                          </a:rPr>
                          <m:t>′</m:t>
                        </m:r>
                        <m:sSup>
                          <m:sSupPr>
                            <m:ctrlPr>
                              <a:rPr lang="en-US" altLang="ko-KR" sz="2000" b="0" i="1" kern="0" smtClean="0">
                                <a:latin typeface="Cambria Math" panose="02040503050406030204" pitchFamily="18" charset="0"/>
                                <a:ea typeface="+mn-ea"/>
                              </a:rPr>
                            </m:ctrlPr>
                          </m:sSupPr>
                          <m:e>
                            <m:r>
                              <a:rPr lang="en-US" altLang="ko-KR" sz="2000" b="0" i="1" kern="0" smtClean="0">
                                <a:latin typeface="Cambria Math"/>
                                <a:ea typeface="+mn-ea"/>
                              </a:rPr>
                              <m:t>𝐵</m:t>
                            </m:r>
                          </m:e>
                          <m:sup>
                            <m:r>
                              <a:rPr lang="en-US" altLang="ko-KR" sz="2000" b="0" i="1" kern="0" smtClean="0">
                                <a:latin typeface="Cambria Math"/>
                                <a:ea typeface="+mn-ea"/>
                              </a:rPr>
                              <m:t>−1</m:t>
                            </m:r>
                          </m:sup>
                        </m:sSup>
                        <m:r>
                          <a:rPr lang="en-US" altLang="ko-KR" sz="2000" b="0" i="1" kern="0" smtClean="0">
                            <a:latin typeface="Cambria Math"/>
                            <a:ea typeface="+mn-ea"/>
                          </a:rPr>
                          <m:t>𝑁</m:t>
                        </m:r>
                      </m:e>
                    </m:d>
                    <m:sSub>
                      <m:sSubPr>
                        <m:ctrlPr>
                          <a:rPr lang="en-US" altLang="ko-KR" sz="2000" b="0" i="1" kern="0" smtClean="0">
                            <a:latin typeface="Cambria Math" panose="02040503050406030204" pitchFamily="18" charset="0"/>
                            <a:ea typeface="+mn-ea"/>
                          </a:rPr>
                        </m:ctrlPr>
                      </m:sSubPr>
                      <m:e>
                        <m:r>
                          <a:rPr lang="en-US" altLang="ko-KR" sz="2000" b="0" i="1" kern="0" smtClean="0">
                            <a:latin typeface="Cambria Math"/>
                            <a:ea typeface="+mn-ea"/>
                          </a:rPr>
                          <m:t>𝑥</m:t>
                        </m:r>
                      </m:e>
                      <m:sub>
                        <m:r>
                          <a:rPr lang="en-US" altLang="ko-KR" sz="2000" b="0" i="1" kern="0" smtClean="0">
                            <a:latin typeface="Cambria Math"/>
                            <a:ea typeface="+mn-ea"/>
                          </a:rPr>
                          <m:t>𝑁</m:t>
                        </m:r>
                      </m:sub>
                    </m:sSub>
                    <m:r>
                      <a:rPr lang="en-US" altLang="ko-KR" sz="2000" b="0" i="1" kern="0" smtClean="0">
                        <a:latin typeface="Cambria Math"/>
                        <a:ea typeface="+mn-ea"/>
                      </a:rPr>
                      <m:t>=−</m:t>
                    </m:r>
                    <m:sSub>
                      <m:sSubPr>
                        <m:ctrlPr>
                          <a:rPr lang="en-US" altLang="ko-KR" sz="2000" b="0" i="1" kern="0" smtClean="0">
                            <a:latin typeface="Cambria Math" panose="02040503050406030204" pitchFamily="18" charset="0"/>
                            <a:ea typeface="+mn-ea"/>
                          </a:rPr>
                        </m:ctrlPr>
                      </m:sSubPr>
                      <m:e>
                        <m:r>
                          <a:rPr lang="en-US" altLang="ko-KR" sz="2000" b="0" i="1" kern="0" smtClean="0">
                            <a:latin typeface="Cambria Math"/>
                            <a:ea typeface="+mn-ea"/>
                          </a:rPr>
                          <m:t>𝑐</m:t>
                        </m:r>
                      </m:e>
                      <m:sub>
                        <m:r>
                          <a:rPr lang="en-US" altLang="ko-KR" sz="2000" b="0" i="1" kern="0" smtClean="0">
                            <a:latin typeface="Cambria Math"/>
                            <a:ea typeface="+mn-ea"/>
                          </a:rPr>
                          <m:t>𝐵</m:t>
                        </m:r>
                      </m:sub>
                    </m:sSub>
                    <m:r>
                      <a:rPr lang="en-US" altLang="ko-KR" sz="2000" b="0" i="1" kern="0" smtClean="0">
                        <a:latin typeface="Cambria Math"/>
                        <a:ea typeface="+mn-ea"/>
                      </a:rPr>
                      <m:t>′</m:t>
                    </m:r>
                    <m:sSup>
                      <m:sSupPr>
                        <m:ctrlPr>
                          <a:rPr lang="en-US" altLang="ko-KR" sz="2000" b="0" i="1" kern="0" smtClean="0">
                            <a:latin typeface="Cambria Math" panose="02040503050406030204" pitchFamily="18" charset="0"/>
                            <a:ea typeface="+mn-ea"/>
                          </a:rPr>
                        </m:ctrlPr>
                      </m:sSupPr>
                      <m:e>
                        <m:r>
                          <a:rPr lang="en-US" altLang="ko-KR" sz="2000" b="0" i="1" kern="0" smtClean="0">
                            <a:latin typeface="Cambria Math"/>
                            <a:ea typeface="+mn-ea"/>
                          </a:rPr>
                          <m:t>𝐵</m:t>
                        </m:r>
                      </m:e>
                      <m:sup>
                        <m:r>
                          <a:rPr lang="en-US" altLang="ko-KR" sz="2000" b="0" i="1" kern="0" smtClean="0">
                            <a:latin typeface="Cambria Math"/>
                            <a:ea typeface="+mn-ea"/>
                          </a:rPr>
                          <m:t>−1</m:t>
                        </m:r>
                      </m:sup>
                    </m:sSup>
                    <m:r>
                      <a:rPr lang="en-US" altLang="ko-KR" sz="2000" b="0" i="1" kern="0" smtClean="0">
                        <a:latin typeface="Cambria Math"/>
                        <a:ea typeface="+mn-ea"/>
                      </a:rPr>
                      <m:t>𝑏</m:t>
                    </m:r>
                  </m:oMath>
                </a14:m>
                <a:endParaRPr lang="en-US" altLang="ko-KR" sz="2000" kern="0" dirty="0" smtClean="0">
                  <a:latin typeface="+mn-lt"/>
                  <a:ea typeface="+mn-ea"/>
                </a:endParaRPr>
              </a:p>
              <a:p>
                <a:pPr marL="284400" eaLnBrk="0" hangingPunct="0">
                  <a:lnSpc>
                    <a:spcPct val="105000"/>
                  </a:lnSpc>
                  <a:spcBef>
                    <a:spcPct val="20000"/>
                  </a:spcBef>
                  <a:buClr>
                    <a:schemeClr val="accent2"/>
                  </a:buClr>
                  <a:defRPr/>
                </a:pPr>
                <a:r>
                  <a:rPr lang="en-US" altLang="ko-KR" sz="2000" kern="0" dirty="0">
                    <a:latin typeface="+mn-lt"/>
                    <a:ea typeface="+mn-ea"/>
                  </a:rPr>
                  <a:t>	 </a:t>
                </a:r>
                <a:r>
                  <a:rPr lang="en-US" altLang="ko-KR" sz="2000" kern="0" dirty="0" smtClean="0">
                    <a:latin typeface="+mn-lt"/>
                    <a:ea typeface="+mn-ea"/>
                  </a:rPr>
                  <a:t>         </a:t>
                </a:r>
                <a14:m>
                  <m:oMath xmlns:m="http://schemas.openxmlformats.org/officeDocument/2006/math">
                    <m:sSub>
                      <m:sSubPr>
                        <m:ctrlPr>
                          <a:rPr lang="en-US" altLang="ko-KR" sz="2000" i="1" kern="0" smtClean="0">
                            <a:latin typeface="Cambria Math" panose="02040503050406030204" pitchFamily="18" charset="0"/>
                            <a:ea typeface="+mn-ea"/>
                          </a:rPr>
                        </m:ctrlPr>
                      </m:sSubPr>
                      <m:e>
                        <m:r>
                          <a:rPr lang="en-US" altLang="ko-KR" sz="2000" b="0" i="1" kern="0" smtClean="0">
                            <a:latin typeface="Cambria Math"/>
                            <a:ea typeface="+mn-ea"/>
                          </a:rPr>
                          <m:t>𝑥</m:t>
                        </m:r>
                      </m:e>
                      <m:sub>
                        <m:r>
                          <a:rPr lang="en-US" altLang="ko-KR" sz="2000" b="0" i="1" kern="0" smtClean="0">
                            <a:latin typeface="Cambria Math"/>
                            <a:ea typeface="+mn-ea"/>
                          </a:rPr>
                          <m:t>𝐵</m:t>
                        </m:r>
                      </m:sub>
                    </m:sSub>
                    <m:r>
                      <a:rPr lang="en-US" altLang="ko-KR" sz="2000" b="0" i="1" kern="0" smtClean="0">
                        <a:latin typeface="Cambria Math"/>
                        <a:ea typeface="+mn-ea"/>
                      </a:rPr>
                      <m:t> +                 </m:t>
                    </m:r>
                    <m:sSup>
                      <m:sSupPr>
                        <m:ctrlPr>
                          <a:rPr lang="en-US" altLang="ko-KR" sz="2000" b="0" i="1" kern="0" smtClean="0">
                            <a:latin typeface="Cambria Math" panose="02040503050406030204" pitchFamily="18" charset="0"/>
                            <a:ea typeface="+mn-ea"/>
                          </a:rPr>
                        </m:ctrlPr>
                      </m:sSupPr>
                      <m:e>
                        <m:r>
                          <a:rPr lang="en-US" altLang="ko-KR" sz="2000" b="0" i="1" kern="0" smtClean="0">
                            <a:latin typeface="Cambria Math"/>
                            <a:ea typeface="+mn-ea"/>
                          </a:rPr>
                          <m:t>𝐵</m:t>
                        </m:r>
                      </m:e>
                      <m:sup>
                        <m:r>
                          <a:rPr lang="en-US" altLang="ko-KR" sz="2000" b="0" i="1" kern="0" smtClean="0">
                            <a:latin typeface="Cambria Math"/>
                            <a:ea typeface="+mn-ea"/>
                          </a:rPr>
                          <m:t>−1</m:t>
                        </m:r>
                      </m:sup>
                    </m:sSup>
                    <m:r>
                      <a:rPr lang="en-US" altLang="ko-KR" sz="2000" b="0" i="1" kern="0" smtClean="0">
                        <a:latin typeface="Cambria Math"/>
                        <a:ea typeface="+mn-ea"/>
                      </a:rPr>
                      <m:t>𝑁</m:t>
                    </m:r>
                    <m:sSub>
                      <m:sSubPr>
                        <m:ctrlPr>
                          <a:rPr lang="en-US" altLang="ko-KR" sz="2000" b="0" i="1" kern="0" smtClean="0">
                            <a:latin typeface="Cambria Math" panose="02040503050406030204" pitchFamily="18" charset="0"/>
                            <a:ea typeface="+mn-ea"/>
                          </a:rPr>
                        </m:ctrlPr>
                      </m:sSubPr>
                      <m:e>
                        <m:r>
                          <a:rPr lang="en-US" altLang="ko-KR" sz="2000" b="0" i="1" kern="0" smtClean="0">
                            <a:latin typeface="Cambria Math"/>
                            <a:ea typeface="+mn-ea"/>
                          </a:rPr>
                          <m:t>𝑥</m:t>
                        </m:r>
                      </m:e>
                      <m:sub>
                        <m:r>
                          <a:rPr lang="en-US" altLang="ko-KR" sz="2000" b="0" i="1" kern="0" smtClean="0">
                            <a:latin typeface="Cambria Math"/>
                            <a:ea typeface="+mn-ea"/>
                          </a:rPr>
                          <m:t>𝑁</m:t>
                        </m:r>
                      </m:sub>
                    </m:sSub>
                    <m:r>
                      <a:rPr lang="en-US" altLang="ko-KR" sz="2000" b="0" i="1" kern="0" smtClean="0">
                        <a:latin typeface="Cambria Math"/>
                        <a:ea typeface="+mn-ea"/>
                      </a:rPr>
                      <m:t>     =</m:t>
                    </m:r>
                    <m:sSup>
                      <m:sSupPr>
                        <m:ctrlPr>
                          <a:rPr lang="en-US" altLang="ko-KR" sz="2000" b="0" i="1" kern="0" smtClean="0">
                            <a:latin typeface="Cambria Math" panose="02040503050406030204" pitchFamily="18" charset="0"/>
                            <a:ea typeface="+mn-ea"/>
                          </a:rPr>
                        </m:ctrlPr>
                      </m:sSupPr>
                      <m:e>
                        <m:r>
                          <a:rPr lang="en-US" altLang="ko-KR" sz="2000" b="0" i="1" kern="0" smtClean="0">
                            <a:latin typeface="Cambria Math"/>
                            <a:ea typeface="+mn-ea"/>
                          </a:rPr>
                          <m:t>𝐵</m:t>
                        </m:r>
                      </m:e>
                      <m:sup>
                        <m:r>
                          <a:rPr lang="en-US" altLang="ko-KR" sz="2000" b="0" i="1" kern="0" smtClean="0">
                            <a:latin typeface="Cambria Math"/>
                            <a:ea typeface="+mn-ea"/>
                          </a:rPr>
                          <m:t>−1</m:t>
                        </m:r>
                      </m:sup>
                    </m:sSup>
                    <m:r>
                      <a:rPr lang="en-US" altLang="ko-KR" sz="2000" b="0" i="1" kern="0" smtClean="0">
                        <a:latin typeface="Cambria Math"/>
                        <a:ea typeface="+mn-ea"/>
                      </a:rPr>
                      <m:t>𝑏</m:t>
                    </m:r>
                  </m:oMath>
                </a14:m>
                <a:endParaRPr lang="en-US" altLang="ko-KR" sz="2000" kern="0" dirty="0" smtClean="0">
                  <a:latin typeface="+mn-lt"/>
                  <a:ea typeface="+mn-ea"/>
                </a:endParaRPr>
              </a:p>
              <a:p>
                <a:pPr marL="282575" indent="-282575" eaLnBrk="0" hangingPunct="0">
                  <a:lnSpc>
                    <a:spcPct val="105000"/>
                  </a:lnSpc>
                  <a:spcBef>
                    <a:spcPct val="20000"/>
                  </a:spcBef>
                  <a:buClr>
                    <a:schemeClr val="accent2"/>
                  </a:buClr>
                  <a:buFont typeface="Wingdings" pitchFamily="2" charset="2"/>
                  <a:buChar char="q"/>
                  <a:defRPr/>
                </a:pPr>
                <a:r>
                  <a:rPr lang="en-US" altLang="ko-KR" sz="2000" kern="0" dirty="0" smtClean="0">
                    <a:latin typeface="Times New Roman" pitchFamily="18" charset="0"/>
                    <a:ea typeface="+mn-ea"/>
                    <a:cs typeface="Times New Roman" pitchFamily="18" charset="0"/>
                  </a:rPr>
                  <a:t>Here </a:t>
                </a:r>
                <a:r>
                  <a:rPr lang="en-US" altLang="ko-KR" sz="2000" kern="0" dirty="0">
                    <a:latin typeface="Times New Roman" pitchFamily="18" charset="0"/>
                    <a:ea typeface="+mn-ea"/>
                    <a:cs typeface="Times New Roman" pitchFamily="18" charset="0"/>
                  </a:rPr>
                  <a:t>we don’t have slack variables appearing.</a:t>
                </a:r>
              </a:p>
              <a:p>
                <a:pPr marL="282575" indent="-282575" eaLnBrk="0" hangingPunct="0">
                  <a:lnSpc>
                    <a:spcPct val="105000"/>
                  </a:lnSpc>
                  <a:spcBef>
                    <a:spcPct val="20000"/>
                  </a:spcBef>
                  <a:buClr>
                    <a:schemeClr val="accent2"/>
                  </a:buClr>
                  <a:defRPr/>
                </a:pPr>
                <a:r>
                  <a:rPr lang="en-US" altLang="ko-KR" sz="2000" kern="0" dirty="0">
                    <a:latin typeface="Times New Roman" pitchFamily="18" charset="0"/>
                    <a:ea typeface="+mn-ea"/>
                    <a:cs typeface="Times New Roman" pitchFamily="18" charset="0"/>
                  </a:rPr>
                  <a:t>	Since </a:t>
                </a:r>
                <a14:m>
                  <m:oMath xmlns:m="http://schemas.openxmlformats.org/officeDocument/2006/math">
                    <m:r>
                      <a:rPr lang="en-US" altLang="ko-KR" sz="2000" b="0" i="1" kern="0" smtClean="0">
                        <a:latin typeface="Cambria Math"/>
                        <a:ea typeface="+mn-ea"/>
                        <a:cs typeface="Times New Roman" pitchFamily="18" charset="0"/>
                      </a:rPr>
                      <m:t>𝑦</m:t>
                    </m:r>
                  </m:oMath>
                </a14:m>
                <a:r>
                  <a:rPr lang="en-US" altLang="ko-KR" sz="2000" kern="0" dirty="0" smtClean="0">
                    <a:latin typeface="Times New Roman" pitchFamily="18" charset="0"/>
                    <a:ea typeface="+mn-ea"/>
                    <a:cs typeface="Times New Roman" pitchFamily="18" charset="0"/>
                  </a:rPr>
                  <a:t> </a:t>
                </a:r>
                <a:r>
                  <a:rPr lang="en-US" altLang="ko-KR" sz="2000" kern="0" dirty="0">
                    <a:latin typeface="Times New Roman" pitchFamily="18" charset="0"/>
                    <a:ea typeface="+mn-ea"/>
                    <a:cs typeface="Times New Roman" pitchFamily="18" charset="0"/>
                  </a:rPr>
                  <a:t>is obtained from </a:t>
                </a:r>
                <a14:m>
                  <m:oMath xmlns:m="http://schemas.openxmlformats.org/officeDocument/2006/math">
                    <m:r>
                      <a:rPr lang="en-US" altLang="ko-KR" sz="2000" b="0" i="1" kern="0" smtClean="0">
                        <a:latin typeface="Cambria Math"/>
                        <a:ea typeface="+mn-ea"/>
                        <a:cs typeface="Times New Roman" pitchFamily="18" charset="0"/>
                      </a:rPr>
                      <m:t>𝑦</m:t>
                    </m:r>
                    <m:r>
                      <a:rPr lang="en-US" altLang="ko-KR" sz="2000" b="0" i="1" kern="0" smtClean="0">
                        <a:latin typeface="Cambria Math"/>
                        <a:ea typeface="+mn-ea"/>
                        <a:cs typeface="Times New Roman" pitchFamily="18" charset="0"/>
                      </a:rPr>
                      <m:t>′</m:t>
                    </m:r>
                    <m:r>
                      <a:rPr lang="en-US" altLang="ko-KR" sz="2000" b="0" i="1" kern="0" smtClean="0">
                        <a:latin typeface="Cambria Math"/>
                        <a:ea typeface="+mn-ea"/>
                        <a:cs typeface="Times New Roman" pitchFamily="18" charset="0"/>
                      </a:rPr>
                      <m:t>𝐵</m:t>
                    </m:r>
                    <m:r>
                      <a:rPr lang="en-US" altLang="ko-KR" sz="2000" b="0" i="1" kern="0" smtClean="0">
                        <a:latin typeface="Cambria Math"/>
                        <a:ea typeface="+mn-ea"/>
                        <a:cs typeface="Times New Roman" pitchFamily="18" charset="0"/>
                      </a:rPr>
                      <m:t>=</m:t>
                    </m:r>
                    <m:sSub>
                      <m:sSubPr>
                        <m:ctrlPr>
                          <a:rPr lang="en-US" altLang="ko-KR" sz="2000" b="0" i="1" kern="0" smtClean="0">
                            <a:latin typeface="Cambria Math" panose="02040503050406030204" pitchFamily="18" charset="0"/>
                            <a:ea typeface="+mn-ea"/>
                            <a:cs typeface="Times New Roman" pitchFamily="18" charset="0"/>
                          </a:rPr>
                        </m:ctrlPr>
                      </m:sSubPr>
                      <m:e>
                        <m:r>
                          <a:rPr lang="en-US" altLang="ko-KR" sz="2000" b="0" i="1" kern="0" smtClean="0">
                            <a:latin typeface="Cambria Math"/>
                            <a:ea typeface="+mn-ea"/>
                            <a:cs typeface="Times New Roman" pitchFamily="18" charset="0"/>
                          </a:rPr>
                          <m:t>𝑐</m:t>
                        </m:r>
                      </m:e>
                      <m:sub>
                        <m:r>
                          <a:rPr lang="en-US" altLang="ko-KR" sz="2000" b="0" i="1" kern="0" smtClean="0">
                            <a:latin typeface="Cambria Math"/>
                            <a:ea typeface="+mn-ea"/>
                            <a:cs typeface="Times New Roman" pitchFamily="18" charset="0"/>
                          </a:rPr>
                          <m:t>𝐵</m:t>
                        </m:r>
                      </m:sub>
                    </m:sSub>
                    <m:r>
                      <a:rPr lang="en-US" altLang="ko-KR" sz="2000" b="0" i="1" kern="0" smtClean="0">
                        <a:latin typeface="Cambria Math"/>
                        <a:ea typeface="+mn-ea"/>
                        <a:cs typeface="Times New Roman" pitchFamily="18" charset="0"/>
                      </a:rPr>
                      <m:t>′</m:t>
                    </m:r>
                  </m:oMath>
                </a14:m>
                <a:r>
                  <a:rPr lang="en-US" altLang="ko-KR" sz="2000" kern="0" dirty="0">
                    <a:latin typeface="Times New Roman" pitchFamily="18" charset="0"/>
                    <a:ea typeface="+mn-ea"/>
                    <a:cs typeface="Times New Roman" pitchFamily="18" charset="0"/>
                  </a:rPr>
                  <a:t>, the updated objective coefficients in the </a:t>
                </a:r>
                <a:r>
                  <a:rPr lang="en-US" altLang="ko-KR" sz="2000" kern="0" dirty="0" smtClean="0">
                    <a:latin typeface="Times New Roman" pitchFamily="18" charset="0"/>
                    <a:ea typeface="+mn-ea"/>
                    <a:cs typeface="Times New Roman" pitchFamily="18" charset="0"/>
                  </a:rPr>
                  <a:t>zeroth equation can </a:t>
                </a:r>
                <a:r>
                  <a:rPr lang="en-US" altLang="ko-KR" sz="2000" kern="0" dirty="0">
                    <a:latin typeface="Times New Roman" pitchFamily="18" charset="0"/>
                    <a:ea typeface="+mn-ea"/>
                    <a:cs typeface="Times New Roman" pitchFamily="18" charset="0"/>
                  </a:rPr>
                  <a:t>be regarded as </a:t>
                </a:r>
                <a14:m>
                  <m:oMath xmlns:m="http://schemas.openxmlformats.org/officeDocument/2006/math">
                    <m:sSub>
                      <m:sSubPr>
                        <m:ctrlPr>
                          <a:rPr lang="en-US" altLang="ko-KR" sz="2000" i="1" kern="0" smtClean="0">
                            <a:latin typeface="Cambria Math" panose="02040503050406030204" pitchFamily="18" charset="0"/>
                            <a:ea typeface="+mn-ea"/>
                            <a:cs typeface="Times New Roman" pitchFamily="18" charset="0"/>
                          </a:rPr>
                        </m:ctrlPr>
                      </m:sSubPr>
                      <m:e>
                        <m:r>
                          <a:rPr lang="en-US" altLang="ko-KR" sz="2000" b="0" i="1" kern="0" smtClean="0">
                            <a:latin typeface="Cambria Math"/>
                            <a:ea typeface="+mn-ea"/>
                            <a:cs typeface="Times New Roman" pitchFamily="18" charset="0"/>
                          </a:rPr>
                          <m:t>𝑐</m:t>
                        </m:r>
                      </m:e>
                      <m:sub>
                        <m:r>
                          <a:rPr lang="en-US" altLang="ko-KR" sz="2000" b="0" i="1" kern="0" smtClean="0">
                            <a:latin typeface="Cambria Math"/>
                            <a:ea typeface="+mn-ea"/>
                            <a:cs typeface="Times New Roman" pitchFamily="18" charset="0"/>
                          </a:rPr>
                          <m:t>𝑗</m:t>
                        </m:r>
                      </m:sub>
                    </m:sSub>
                    <m:r>
                      <a:rPr lang="en-US" altLang="ko-KR" sz="2000" b="0" i="1" kern="0" smtClean="0">
                        <a:latin typeface="Cambria Math"/>
                        <a:ea typeface="+mn-ea"/>
                        <a:cs typeface="Times New Roman" pitchFamily="18" charset="0"/>
                      </a:rPr>
                      <m:t>−</m:t>
                    </m:r>
                    <m:r>
                      <a:rPr lang="en-US" altLang="ko-KR" sz="2000" b="0" i="1" kern="0" smtClean="0">
                        <a:latin typeface="Cambria Math"/>
                        <a:ea typeface="+mn-ea"/>
                        <a:cs typeface="Times New Roman" pitchFamily="18" charset="0"/>
                      </a:rPr>
                      <m:t>𝑦</m:t>
                    </m:r>
                    <m:r>
                      <a:rPr lang="en-US" altLang="ko-KR" sz="2000" b="0" i="1" kern="0" smtClean="0">
                        <a:latin typeface="Cambria Math"/>
                        <a:ea typeface="+mn-ea"/>
                        <a:cs typeface="Times New Roman" pitchFamily="18" charset="0"/>
                      </a:rPr>
                      <m:t>′</m:t>
                    </m:r>
                    <m:sSub>
                      <m:sSubPr>
                        <m:ctrlPr>
                          <a:rPr lang="en-US" altLang="ko-KR" sz="2000" b="0" i="1" kern="0" smtClean="0">
                            <a:latin typeface="Cambria Math" panose="02040503050406030204" pitchFamily="18" charset="0"/>
                            <a:ea typeface="+mn-ea"/>
                            <a:cs typeface="Times New Roman" pitchFamily="18" charset="0"/>
                          </a:rPr>
                        </m:ctrlPr>
                      </m:sSubPr>
                      <m:e>
                        <m:r>
                          <a:rPr lang="en-US" altLang="ko-KR" sz="2000" b="0" i="1" kern="0" smtClean="0">
                            <a:latin typeface="Cambria Math"/>
                            <a:ea typeface="+mn-ea"/>
                            <a:cs typeface="Times New Roman" pitchFamily="18" charset="0"/>
                          </a:rPr>
                          <m:t>𝐴</m:t>
                        </m:r>
                      </m:e>
                      <m:sub>
                        <m:r>
                          <a:rPr lang="en-US" altLang="ko-KR" sz="2000" b="0" i="1" kern="0" smtClean="0">
                            <a:latin typeface="Cambria Math"/>
                            <a:ea typeface="+mn-ea"/>
                            <a:cs typeface="Times New Roman" pitchFamily="18" charset="0"/>
                          </a:rPr>
                          <m:t>𝑗</m:t>
                        </m:r>
                      </m:sub>
                    </m:sSub>
                  </m:oMath>
                </a14:m>
                <a:r>
                  <a:rPr lang="en-US" altLang="ko-KR" sz="2000" kern="0" dirty="0">
                    <a:latin typeface="Times New Roman" pitchFamily="18" charset="0"/>
                    <a:ea typeface="+mn-ea"/>
                    <a:cs typeface="Times New Roman" pitchFamily="18" charset="0"/>
                  </a:rPr>
                  <a:t> for all basic and </a:t>
                </a:r>
                <a:r>
                  <a:rPr lang="en-US" altLang="ko-KR" sz="2000" kern="0" dirty="0" err="1">
                    <a:latin typeface="Times New Roman" pitchFamily="18" charset="0"/>
                    <a:ea typeface="+mn-ea"/>
                    <a:cs typeface="Times New Roman" pitchFamily="18" charset="0"/>
                  </a:rPr>
                  <a:t>nonbasic</a:t>
                </a:r>
                <a:r>
                  <a:rPr lang="en-US" altLang="ko-KR" sz="2000" kern="0" dirty="0">
                    <a:latin typeface="Times New Roman" pitchFamily="18" charset="0"/>
                    <a:ea typeface="+mn-ea"/>
                    <a:cs typeface="Times New Roman" pitchFamily="18" charset="0"/>
                  </a:rPr>
                  <a:t> variables.</a:t>
                </a:r>
              </a:p>
              <a:p>
                <a:pPr marL="282575" indent="-282575" eaLnBrk="0" hangingPunct="0">
                  <a:lnSpc>
                    <a:spcPct val="105000"/>
                  </a:lnSpc>
                  <a:spcBef>
                    <a:spcPct val="20000"/>
                  </a:spcBef>
                  <a:buClr>
                    <a:schemeClr val="accent2"/>
                  </a:buClr>
                  <a:defRPr/>
                </a:pPr>
                <a:r>
                  <a:rPr lang="en-US" altLang="ko-KR" sz="2000" kern="0" dirty="0">
                    <a:latin typeface="Times New Roman" pitchFamily="18" charset="0"/>
                    <a:ea typeface="+mn-ea"/>
                    <a:cs typeface="Times New Roman" pitchFamily="18" charset="0"/>
                  </a:rPr>
                  <a:t>	At optimality, we have </a:t>
                </a:r>
                <a14:m>
                  <m:oMath xmlns:m="http://schemas.openxmlformats.org/officeDocument/2006/math">
                    <m:d>
                      <m:dPr>
                        <m:ctrlPr>
                          <a:rPr lang="en-US" altLang="ko-KR" sz="2000" i="1" kern="0" smtClean="0">
                            <a:latin typeface="Cambria Math" panose="02040503050406030204" pitchFamily="18" charset="0"/>
                            <a:ea typeface="+mn-ea"/>
                            <a:cs typeface="Times New Roman" pitchFamily="18" charset="0"/>
                          </a:rPr>
                        </m:ctrlPr>
                      </m:dPr>
                      <m:e>
                        <m:sSub>
                          <m:sSubPr>
                            <m:ctrlPr>
                              <a:rPr lang="en-US" altLang="ko-KR" sz="2000" i="1" kern="0" smtClean="0">
                                <a:latin typeface="Cambria Math" panose="02040503050406030204" pitchFamily="18" charset="0"/>
                                <a:ea typeface="+mn-ea"/>
                                <a:cs typeface="Times New Roman" pitchFamily="18" charset="0"/>
                              </a:rPr>
                            </m:ctrlPr>
                          </m:sSubPr>
                          <m:e>
                            <m:r>
                              <a:rPr lang="en-US" altLang="ko-KR" sz="2000" b="0" i="1" kern="0" smtClean="0">
                                <a:latin typeface="Cambria Math"/>
                                <a:ea typeface="+mn-ea"/>
                                <a:cs typeface="Times New Roman" pitchFamily="18" charset="0"/>
                              </a:rPr>
                              <m:t>𝑐</m:t>
                            </m:r>
                          </m:e>
                          <m:sub>
                            <m:r>
                              <a:rPr lang="en-US" altLang="ko-KR" sz="2000" b="0" i="1" kern="0" smtClean="0">
                                <a:latin typeface="Cambria Math"/>
                                <a:ea typeface="+mn-ea"/>
                                <a:cs typeface="Times New Roman" pitchFamily="18" charset="0"/>
                              </a:rPr>
                              <m:t>𝑗</m:t>
                            </m:r>
                          </m:sub>
                        </m:sSub>
                        <m:r>
                          <a:rPr lang="en-US" altLang="ko-KR" sz="2000" b="0" i="1" kern="0" smtClean="0">
                            <a:latin typeface="Cambria Math"/>
                            <a:ea typeface="+mn-ea"/>
                            <a:cs typeface="Times New Roman" pitchFamily="18" charset="0"/>
                          </a:rPr>
                          <m:t>−</m:t>
                        </m:r>
                        <m:r>
                          <a:rPr lang="en-US" altLang="ko-KR" sz="2000" b="0" i="1" kern="0" smtClean="0">
                            <a:latin typeface="Cambria Math"/>
                            <a:ea typeface="+mn-ea"/>
                            <a:cs typeface="Times New Roman" pitchFamily="18" charset="0"/>
                          </a:rPr>
                          <m:t>𝑦</m:t>
                        </m:r>
                        <m:r>
                          <a:rPr lang="en-US" altLang="ko-KR" sz="2000" b="0" i="1" kern="0" smtClean="0">
                            <a:latin typeface="Cambria Math"/>
                            <a:ea typeface="+mn-ea"/>
                            <a:cs typeface="Times New Roman" pitchFamily="18" charset="0"/>
                          </a:rPr>
                          <m:t>′</m:t>
                        </m:r>
                        <m:sSub>
                          <m:sSubPr>
                            <m:ctrlPr>
                              <a:rPr lang="en-US" altLang="ko-KR" sz="2000" b="0" i="1" kern="0" smtClean="0">
                                <a:latin typeface="Cambria Math" panose="02040503050406030204" pitchFamily="18" charset="0"/>
                                <a:ea typeface="+mn-ea"/>
                                <a:cs typeface="Times New Roman" pitchFamily="18" charset="0"/>
                              </a:rPr>
                            </m:ctrlPr>
                          </m:sSubPr>
                          <m:e>
                            <m:r>
                              <a:rPr lang="en-US" altLang="ko-KR" sz="2000" b="0" i="1" kern="0" smtClean="0">
                                <a:latin typeface="Cambria Math"/>
                                <a:ea typeface="+mn-ea"/>
                                <a:cs typeface="Times New Roman" pitchFamily="18" charset="0"/>
                              </a:rPr>
                              <m:t>𝐴</m:t>
                            </m:r>
                          </m:e>
                          <m:sub>
                            <m:r>
                              <a:rPr lang="en-US" altLang="ko-KR" sz="2000" b="0" i="1" kern="0" smtClean="0">
                                <a:latin typeface="Cambria Math"/>
                                <a:ea typeface="+mn-ea"/>
                                <a:cs typeface="Times New Roman" pitchFamily="18" charset="0"/>
                              </a:rPr>
                              <m:t>𝑗</m:t>
                            </m:r>
                          </m:sub>
                        </m:sSub>
                      </m:e>
                    </m:d>
                    <m:r>
                      <a:rPr lang="en-US" altLang="ko-KR" sz="2000" i="1" kern="0" smtClean="0">
                        <a:latin typeface="Cambria Math"/>
                        <a:ea typeface="Cambria Math"/>
                        <a:cs typeface="Times New Roman" pitchFamily="18" charset="0"/>
                      </a:rPr>
                      <m:t>≤</m:t>
                    </m:r>
                    <m:r>
                      <a:rPr lang="en-US" altLang="ko-KR" sz="2000" b="0" i="1" kern="0" smtClean="0">
                        <a:latin typeface="Cambria Math"/>
                        <a:ea typeface="Cambria Math"/>
                        <a:cs typeface="Times New Roman" pitchFamily="18" charset="0"/>
                      </a:rPr>
                      <m:t>0</m:t>
                    </m:r>
                  </m:oMath>
                </a14:m>
                <a:r>
                  <a:rPr lang="en-US" altLang="ko-KR" sz="2000" kern="0" dirty="0">
                    <a:solidFill>
                      <a:srgbClr val="000000"/>
                    </a:solidFill>
                    <a:latin typeface="Times New Roman" pitchFamily="18" charset="0"/>
                    <a:ea typeface="굴림"/>
                    <a:cs typeface="Times New Roman" pitchFamily="18" charset="0"/>
                    <a:sym typeface="Symbol"/>
                  </a:rPr>
                  <a:t>, or </a:t>
                </a:r>
                <a14:m>
                  <m:oMath xmlns:m="http://schemas.openxmlformats.org/officeDocument/2006/math">
                    <m:r>
                      <a:rPr lang="en-US" altLang="ko-KR" sz="2000" b="0" i="1" kern="0" smtClean="0">
                        <a:solidFill>
                          <a:srgbClr val="000000"/>
                        </a:solidFill>
                        <a:latin typeface="Cambria Math"/>
                        <a:ea typeface="굴림"/>
                        <a:cs typeface="Times New Roman" pitchFamily="18" charset="0"/>
                        <a:sym typeface="Symbol"/>
                      </a:rPr>
                      <m:t>𝑦</m:t>
                    </m:r>
                    <m:r>
                      <a:rPr lang="en-US" altLang="ko-KR" sz="2000" b="0" i="1" kern="0" smtClean="0">
                        <a:solidFill>
                          <a:srgbClr val="000000"/>
                        </a:solidFill>
                        <a:latin typeface="Cambria Math"/>
                        <a:ea typeface="굴림"/>
                        <a:cs typeface="Times New Roman" pitchFamily="18" charset="0"/>
                        <a:sym typeface="Symbol"/>
                      </a:rPr>
                      <m:t>′</m:t>
                    </m:r>
                    <m:sSub>
                      <m:sSubPr>
                        <m:ctrlPr>
                          <a:rPr lang="en-US" altLang="ko-KR" sz="2000" b="0" i="1" kern="0" smtClean="0">
                            <a:solidFill>
                              <a:srgbClr val="000000"/>
                            </a:solidFill>
                            <a:latin typeface="Cambria Math" panose="02040503050406030204" pitchFamily="18" charset="0"/>
                            <a:ea typeface="굴림"/>
                            <a:cs typeface="Times New Roman" pitchFamily="18" charset="0"/>
                            <a:sym typeface="Symbol"/>
                          </a:rPr>
                        </m:ctrlPr>
                      </m:sSubPr>
                      <m:e>
                        <m:r>
                          <a:rPr lang="en-US" altLang="ko-KR" sz="2000" b="0" i="1" kern="0" smtClean="0">
                            <a:solidFill>
                              <a:srgbClr val="000000"/>
                            </a:solidFill>
                            <a:latin typeface="Cambria Math"/>
                            <a:ea typeface="굴림"/>
                            <a:cs typeface="Times New Roman" pitchFamily="18" charset="0"/>
                            <a:sym typeface="Symbol"/>
                          </a:rPr>
                          <m:t>𝐴</m:t>
                        </m:r>
                      </m:e>
                      <m:sub>
                        <m:r>
                          <a:rPr lang="en-US" altLang="ko-KR" sz="2000" b="0" i="1" kern="0" smtClean="0">
                            <a:solidFill>
                              <a:srgbClr val="000000"/>
                            </a:solidFill>
                            <a:latin typeface="Cambria Math"/>
                            <a:ea typeface="굴림"/>
                            <a:cs typeface="Times New Roman" pitchFamily="18" charset="0"/>
                            <a:sym typeface="Symbol"/>
                          </a:rPr>
                          <m:t>𝑗</m:t>
                        </m:r>
                      </m:sub>
                    </m:sSub>
                    <m:r>
                      <a:rPr lang="en-US" altLang="ko-KR" sz="2000" b="0" i="1" kern="0" smtClean="0">
                        <a:solidFill>
                          <a:srgbClr val="000000"/>
                        </a:solidFill>
                        <a:latin typeface="Cambria Math"/>
                        <a:ea typeface="Cambria Math"/>
                        <a:cs typeface="Times New Roman" pitchFamily="18" charset="0"/>
                        <a:sym typeface="Symbol"/>
                      </a:rPr>
                      <m:t>≥</m:t>
                    </m:r>
                    <m:sSub>
                      <m:sSubPr>
                        <m:ctrlPr>
                          <a:rPr lang="en-US" altLang="ko-KR" sz="2000" b="0" i="1" kern="0" smtClean="0">
                            <a:solidFill>
                              <a:srgbClr val="000000"/>
                            </a:solidFill>
                            <a:latin typeface="Cambria Math" panose="02040503050406030204" pitchFamily="18" charset="0"/>
                            <a:ea typeface="Cambria Math"/>
                            <a:cs typeface="Times New Roman" pitchFamily="18" charset="0"/>
                            <a:sym typeface="Symbol"/>
                          </a:rPr>
                        </m:ctrlPr>
                      </m:sSubPr>
                      <m:e>
                        <m:r>
                          <a:rPr lang="en-US" altLang="ko-KR" sz="2000" b="0" i="1" kern="0" smtClean="0">
                            <a:solidFill>
                              <a:srgbClr val="000000"/>
                            </a:solidFill>
                            <a:latin typeface="Cambria Math"/>
                            <a:ea typeface="Cambria Math"/>
                            <a:cs typeface="Times New Roman" pitchFamily="18" charset="0"/>
                            <a:sym typeface="Symbol"/>
                          </a:rPr>
                          <m:t>𝑐</m:t>
                        </m:r>
                      </m:e>
                      <m:sub>
                        <m:r>
                          <a:rPr lang="en-US" altLang="ko-KR" sz="2000" b="0" i="1" kern="0" smtClean="0">
                            <a:solidFill>
                              <a:srgbClr val="000000"/>
                            </a:solidFill>
                            <a:latin typeface="Cambria Math"/>
                            <a:ea typeface="Cambria Math"/>
                            <a:cs typeface="Times New Roman" pitchFamily="18" charset="0"/>
                            <a:sym typeface="Symbol"/>
                          </a:rPr>
                          <m:t>𝑗</m:t>
                        </m:r>
                      </m:sub>
                    </m:sSub>
                  </m:oMath>
                </a14:m>
                <a:r>
                  <a:rPr lang="en-US" altLang="ko-KR" sz="2000" kern="0" dirty="0">
                    <a:solidFill>
                      <a:srgbClr val="000000"/>
                    </a:solidFill>
                    <a:latin typeface="Times New Roman" pitchFamily="18" charset="0"/>
                    <a:ea typeface="굴림"/>
                    <a:cs typeface="Times New Roman" pitchFamily="18" charset="0"/>
                    <a:sym typeface="Symbol"/>
                  </a:rPr>
                  <a:t>, hence </a:t>
                </a:r>
                <a14:m>
                  <m:oMath xmlns:m="http://schemas.openxmlformats.org/officeDocument/2006/math">
                    <m:r>
                      <a:rPr lang="en-US" altLang="ko-KR" sz="2000" b="0" i="1" kern="0" smtClean="0">
                        <a:solidFill>
                          <a:srgbClr val="000000"/>
                        </a:solidFill>
                        <a:latin typeface="Cambria Math"/>
                        <a:ea typeface="굴림"/>
                        <a:cs typeface="Times New Roman" pitchFamily="18" charset="0"/>
                        <a:sym typeface="Symbol"/>
                      </a:rPr>
                      <m:t>𝑦</m:t>
                    </m:r>
                  </m:oMath>
                </a14:m>
                <a:r>
                  <a:rPr lang="en-US" altLang="ko-KR" sz="2000" kern="0" dirty="0" smtClean="0">
                    <a:solidFill>
                      <a:srgbClr val="000000"/>
                    </a:solidFill>
                    <a:latin typeface="Times New Roman" pitchFamily="18" charset="0"/>
                    <a:ea typeface="굴림"/>
                    <a:cs typeface="Times New Roman" pitchFamily="18" charset="0"/>
                    <a:sym typeface="Symbol"/>
                  </a:rPr>
                  <a:t> </a:t>
                </a:r>
                <a:r>
                  <a:rPr lang="en-US" altLang="ko-KR" sz="2000" kern="0" dirty="0">
                    <a:solidFill>
                      <a:srgbClr val="000000"/>
                    </a:solidFill>
                    <a:latin typeface="Times New Roman" pitchFamily="18" charset="0"/>
                    <a:ea typeface="굴림"/>
                    <a:cs typeface="Times New Roman" pitchFamily="18" charset="0"/>
                    <a:sym typeface="Symbol"/>
                  </a:rPr>
                  <a:t>is dual feasible vector.  The dual objective function value is </a:t>
                </a:r>
                <a14:m>
                  <m:oMath xmlns:m="http://schemas.openxmlformats.org/officeDocument/2006/math">
                    <m:sSup>
                      <m:sSupPr>
                        <m:ctrlPr>
                          <a:rPr lang="en-US" altLang="ko-KR" sz="2000" b="0" i="1" kern="0" smtClean="0">
                            <a:solidFill>
                              <a:srgbClr val="000000"/>
                            </a:solidFill>
                            <a:latin typeface="Cambria Math" panose="02040503050406030204" pitchFamily="18" charset="0"/>
                            <a:ea typeface="굴림"/>
                            <a:cs typeface="Times New Roman" pitchFamily="18" charset="0"/>
                            <a:sym typeface="Symbol"/>
                          </a:rPr>
                        </m:ctrlPr>
                      </m:sSupPr>
                      <m:e>
                        <m:r>
                          <a:rPr lang="en-US" altLang="ko-KR" sz="2000" b="0" i="1" kern="0" smtClean="0">
                            <a:solidFill>
                              <a:srgbClr val="000000"/>
                            </a:solidFill>
                            <a:latin typeface="Cambria Math"/>
                            <a:ea typeface="굴림"/>
                            <a:cs typeface="Times New Roman" pitchFamily="18" charset="0"/>
                            <a:sym typeface="Symbol"/>
                          </a:rPr>
                          <m:t>𝑦</m:t>
                        </m:r>
                      </m:e>
                      <m:sup>
                        <m:r>
                          <a:rPr lang="en-US" altLang="ko-KR" sz="2000" b="0" i="1" kern="0" smtClean="0">
                            <a:solidFill>
                              <a:srgbClr val="000000"/>
                            </a:solidFill>
                            <a:latin typeface="Cambria Math"/>
                            <a:ea typeface="굴림"/>
                            <a:cs typeface="Times New Roman" pitchFamily="18" charset="0"/>
                            <a:sym typeface="Symbol"/>
                          </a:rPr>
                          <m:t>′</m:t>
                        </m:r>
                      </m:sup>
                    </m:sSup>
                    <m:r>
                      <a:rPr lang="en-US" altLang="ko-KR" sz="2000" b="0" i="1" kern="0" smtClean="0">
                        <a:solidFill>
                          <a:srgbClr val="000000"/>
                        </a:solidFill>
                        <a:latin typeface="Cambria Math"/>
                        <a:ea typeface="굴림"/>
                        <a:cs typeface="Times New Roman" pitchFamily="18" charset="0"/>
                        <a:sym typeface="Symbol"/>
                      </a:rPr>
                      <m:t>𝑏</m:t>
                    </m:r>
                  </m:oMath>
                </a14:m>
                <a:r>
                  <a:rPr lang="en-US" altLang="ko-KR" sz="2000" kern="0" dirty="0">
                    <a:solidFill>
                      <a:srgbClr val="000000"/>
                    </a:solidFill>
                    <a:latin typeface="Times New Roman" pitchFamily="18" charset="0"/>
                    <a:ea typeface="굴림"/>
                    <a:cs typeface="Times New Roman" pitchFamily="18" charset="0"/>
                    <a:sym typeface="Symbol"/>
                  </a:rPr>
                  <a:t>, which is the same value as the current primal objective function value </a:t>
                </a:r>
                <a14:m>
                  <m:oMath xmlns:m="http://schemas.openxmlformats.org/officeDocument/2006/math">
                    <m:sSub>
                      <m:sSubPr>
                        <m:ctrlPr>
                          <a:rPr lang="en-US" altLang="ko-KR" sz="2000" i="1" kern="0" smtClean="0">
                            <a:solidFill>
                              <a:srgbClr val="000000"/>
                            </a:solidFill>
                            <a:latin typeface="Cambria Math" panose="02040503050406030204" pitchFamily="18" charset="0"/>
                            <a:ea typeface="굴림"/>
                            <a:cs typeface="Times New Roman" pitchFamily="18" charset="0"/>
                            <a:sym typeface="Symbol"/>
                          </a:rPr>
                        </m:ctrlPr>
                      </m:sSubPr>
                      <m:e>
                        <m:r>
                          <a:rPr lang="en-US" altLang="ko-KR" sz="2000" b="0" i="1" kern="0" smtClean="0">
                            <a:solidFill>
                              <a:srgbClr val="000000"/>
                            </a:solidFill>
                            <a:latin typeface="Cambria Math"/>
                            <a:ea typeface="굴림"/>
                            <a:cs typeface="Times New Roman" pitchFamily="18" charset="0"/>
                            <a:sym typeface="Symbol"/>
                          </a:rPr>
                          <m:t>𝑐</m:t>
                        </m:r>
                      </m:e>
                      <m:sub>
                        <m:r>
                          <a:rPr lang="en-US" altLang="ko-KR" sz="2000" b="0" i="1" kern="0" smtClean="0">
                            <a:solidFill>
                              <a:srgbClr val="000000"/>
                            </a:solidFill>
                            <a:latin typeface="Cambria Math"/>
                            <a:ea typeface="굴림"/>
                            <a:cs typeface="Times New Roman" pitchFamily="18" charset="0"/>
                            <a:sym typeface="Symbol"/>
                          </a:rPr>
                          <m:t>𝐵</m:t>
                        </m:r>
                      </m:sub>
                    </m:sSub>
                    <m:r>
                      <a:rPr lang="en-US" altLang="ko-KR" sz="2000" b="0" i="1" kern="0" smtClean="0">
                        <a:solidFill>
                          <a:srgbClr val="000000"/>
                        </a:solidFill>
                        <a:latin typeface="Cambria Math"/>
                        <a:ea typeface="굴림"/>
                        <a:cs typeface="Times New Roman" pitchFamily="18" charset="0"/>
                        <a:sym typeface="Symbol"/>
                      </a:rPr>
                      <m:t>′</m:t>
                    </m:r>
                    <m:sSup>
                      <m:sSupPr>
                        <m:ctrlPr>
                          <a:rPr lang="en-US" altLang="ko-KR" sz="2000" i="1" kern="0" smtClean="0">
                            <a:solidFill>
                              <a:srgbClr val="000000"/>
                            </a:solidFill>
                            <a:latin typeface="Cambria Math" panose="02040503050406030204" pitchFamily="18" charset="0"/>
                            <a:ea typeface="굴림"/>
                            <a:cs typeface="Times New Roman" pitchFamily="18" charset="0"/>
                            <a:sym typeface="Symbol"/>
                          </a:rPr>
                        </m:ctrlPr>
                      </m:sSupPr>
                      <m:e>
                        <m:r>
                          <a:rPr lang="en-US" altLang="ko-KR" sz="2000" b="0" i="1" kern="0" smtClean="0">
                            <a:solidFill>
                              <a:srgbClr val="000000"/>
                            </a:solidFill>
                            <a:latin typeface="Cambria Math"/>
                            <a:ea typeface="굴림"/>
                            <a:cs typeface="Times New Roman" pitchFamily="18" charset="0"/>
                            <a:sym typeface="Symbol"/>
                          </a:rPr>
                          <m:t>𝐵</m:t>
                        </m:r>
                      </m:e>
                      <m:sup>
                        <m:r>
                          <a:rPr lang="en-US" altLang="ko-KR" sz="2000" b="0" i="1" kern="0" smtClean="0">
                            <a:solidFill>
                              <a:srgbClr val="000000"/>
                            </a:solidFill>
                            <a:latin typeface="Cambria Math"/>
                            <a:ea typeface="굴림"/>
                            <a:cs typeface="Times New Roman" pitchFamily="18" charset="0"/>
                            <a:sym typeface="Symbol"/>
                          </a:rPr>
                          <m:t>−1</m:t>
                        </m:r>
                      </m:sup>
                    </m:sSup>
                    <m:r>
                      <a:rPr lang="en-US" altLang="ko-KR" sz="2000" b="0" i="1" kern="0" smtClean="0">
                        <a:solidFill>
                          <a:srgbClr val="000000"/>
                        </a:solidFill>
                        <a:latin typeface="Cambria Math"/>
                        <a:ea typeface="굴림"/>
                        <a:cs typeface="Times New Roman" pitchFamily="18" charset="0"/>
                        <a:sym typeface="Symbol"/>
                      </a:rPr>
                      <m:t>𝑏</m:t>
                    </m:r>
                    <m:r>
                      <a:rPr lang="en-US" altLang="ko-KR" sz="2000" b="0" i="1" kern="0" smtClean="0">
                        <a:solidFill>
                          <a:srgbClr val="000000"/>
                        </a:solidFill>
                        <a:latin typeface="Cambria Math"/>
                        <a:ea typeface="굴림"/>
                        <a:cs typeface="Times New Roman" pitchFamily="18" charset="0"/>
                        <a:sym typeface="Symbol"/>
                      </a:rPr>
                      <m:t>=</m:t>
                    </m:r>
                    <m:sSub>
                      <m:sSubPr>
                        <m:ctrlPr>
                          <a:rPr lang="en-US" altLang="ko-KR" sz="2000" b="0" i="1" kern="0" smtClean="0">
                            <a:solidFill>
                              <a:srgbClr val="000000"/>
                            </a:solidFill>
                            <a:latin typeface="Cambria Math" panose="02040503050406030204" pitchFamily="18" charset="0"/>
                            <a:ea typeface="굴림"/>
                            <a:cs typeface="Times New Roman" pitchFamily="18" charset="0"/>
                            <a:sym typeface="Symbol"/>
                          </a:rPr>
                        </m:ctrlPr>
                      </m:sSubPr>
                      <m:e>
                        <m:r>
                          <a:rPr lang="en-US" altLang="ko-KR" sz="2000" b="0" i="1" kern="0" smtClean="0">
                            <a:solidFill>
                              <a:srgbClr val="000000"/>
                            </a:solidFill>
                            <a:latin typeface="Cambria Math"/>
                            <a:ea typeface="굴림"/>
                            <a:cs typeface="Times New Roman" pitchFamily="18" charset="0"/>
                            <a:sym typeface="Symbol"/>
                          </a:rPr>
                          <m:t>𝑐</m:t>
                        </m:r>
                      </m:e>
                      <m:sub>
                        <m:r>
                          <a:rPr lang="en-US" altLang="ko-KR" sz="2000" b="0" i="1" kern="0" smtClean="0">
                            <a:solidFill>
                              <a:srgbClr val="000000"/>
                            </a:solidFill>
                            <a:latin typeface="Cambria Math"/>
                            <a:ea typeface="굴림"/>
                            <a:cs typeface="Times New Roman" pitchFamily="18" charset="0"/>
                            <a:sym typeface="Symbol"/>
                          </a:rPr>
                          <m:t>𝐵</m:t>
                        </m:r>
                      </m:sub>
                    </m:sSub>
                    <m:r>
                      <a:rPr lang="en-US" altLang="ko-KR" sz="2000" b="0" i="1" kern="0" smtClean="0">
                        <a:solidFill>
                          <a:srgbClr val="000000"/>
                        </a:solidFill>
                        <a:latin typeface="Cambria Math"/>
                        <a:ea typeface="굴림"/>
                        <a:cs typeface="Times New Roman" pitchFamily="18" charset="0"/>
                        <a:sym typeface="Symbol"/>
                      </a:rPr>
                      <m:t>′</m:t>
                    </m:r>
                    <m:sSub>
                      <m:sSubPr>
                        <m:ctrlPr>
                          <a:rPr lang="en-US" altLang="ko-KR" sz="2000" b="0" i="1" kern="0" smtClean="0">
                            <a:solidFill>
                              <a:srgbClr val="000000"/>
                            </a:solidFill>
                            <a:latin typeface="Cambria Math" panose="02040503050406030204" pitchFamily="18" charset="0"/>
                            <a:ea typeface="굴림"/>
                            <a:cs typeface="Times New Roman" pitchFamily="18" charset="0"/>
                            <a:sym typeface="Symbol"/>
                          </a:rPr>
                        </m:ctrlPr>
                      </m:sSubPr>
                      <m:e>
                        <m:r>
                          <a:rPr lang="en-US" altLang="ko-KR" sz="2000" b="0" i="1" kern="0" smtClean="0">
                            <a:solidFill>
                              <a:srgbClr val="000000"/>
                            </a:solidFill>
                            <a:latin typeface="Cambria Math"/>
                            <a:ea typeface="굴림"/>
                            <a:cs typeface="Times New Roman" pitchFamily="18" charset="0"/>
                            <a:sym typeface="Symbol"/>
                          </a:rPr>
                          <m:t>𝑥</m:t>
                        </m:r>
                      </m:e>
                      <m:sub>
                        <m:r>
                          <a:rPr lang="en-US" altLang="ko-KR" sz="2000" b="0" i="1" kern="0" smtClean="0">
                            <a:solidFill>
                              <a:srgbClr val="000000"/>
                            </a:solidFill>
                            <a:latin typeface="Cambria Math"/>
                            <a:ea typeface="굴림"/>
                            <a:cs typeface="Times New Roman" pitchFamily="18" charset="0"/>
                            <a:sym typeface="Symbol"/>
                          </a:rPr>
                          <m:t>𝐵</m:t>
                        </m:r>
                      </m:sub>
                    </m:sSub>
                  </m:oMath>
                </a14:m>
                <a:r>
                  <a:rPr lang="en-US" altLang="ko-KR" sz="2000" kern="0" dirty="0">
                    <a:solidFill>
                      <a:srgbClr val="000000"/>
                    </a:solidFill>
                    <a:latin typeface="Times New Roman" pitchFamily="18" charset="0"/>
                    <a:ea typeface="굴림"/>
                    <a:cs typeface="Times New Roman" pitchFamily="18" charset="0"/>
                    <a:sym typeface="Symbol"/>
                  </a:rPr>
                  <a:t>.  Hence providing the proof that the current solution </a:t>
                </a:r>
                <a14:m>
                  <m:oMath xmlns:m="http://schemas.openxmlformats.org/officeDocument/2006/math">
                    <m:r>
                      <a:rPr lang="en-US" altLang="ko-KR" sz="2000" b="0" i="1" kern="0" smtClean="0">
                        <a:solidFill>
                          <a:srgbClr val="000000"/>
                        </a:solidFill>
                        <a:latin typeface="Cambria Math"/>
                        <a:ea typeface="굴림"/>
                        <a:cs typeface="Times New Roman" pitchFamily="18" charset="0"/>
                        <a:sym typeface="Symbol"/>
                      </a:rPr>
                      <m:t>𝑥</m:t>
                    </m:r>
                  </m:oMath>
                </a14:m>
                <a:r>
                  <a:rPr lang="en-US" altLang="ko-KR" sz="2000" kern="0" dirty="0" smtClean="0">
                    <a:solidFill>
                      <a:srgbClr val="000000"/>
                    </a:solidFill>
                    <a:latin typeface="Times New Roman" pitchFamily="18" charset="0"/>
                    <a:ea typeface="굴림"/>
                    <a:cs typeface="Times New Roman" pitchFamily="18" charset="0"/>
                    <a:sym typeface="Symbol"/>
                  </a:rPr>
                  <a:t> </a:t>
                </a:r>
                <a:r>
                  <a:rPr lang="en-US" altLang="ko-KR" sz="2000" kern="0" dirty="0">
                    <a:solidFill>
                      <a:srgbClr val="000000"/>
                    </a:solidFill>
                    <a:latin typeface="Times New Roman" pitchFamily="18" charset="0"/>
                    <a:ea typeface="굴림"/>
                    <a:cs typeface="Times New Roman" pitchFamily="18" charset="0"/>
                    <a:sym typeface="Symbol"/>
                  </a:rPr>
                  <a:t>is optimal to primal and </a:t>
                </a:r>
                <a14:m>
                  <m:oMath xmlns:m="http://schemas.openxmlformats.org/officeDocument/2006/math">
                    <m:r>
                      <a:rPr lang="en-US" altLang="ko-KR" sz="2000" b="0" i="1" kern="0" smtClean="0">
                        <a:solidFill>
                          <a:srgbClr val="000000"/>
                        </a:solidFill>
                        <a:latin typeface="Cambria Math"/>
                        <a:ea typeface="굴림"/>
                        <a:cs typeface="Times New Roman" pitchFamily="18" charset="0"/>
                        <a:sym typeface="Symbol"/>
                      </a:rPr>
                      <m:t>𝑦</m:t>
                    </m:r>
                  </m:oMath>
                </a14:m>
                <a:r>
                  <a:rPr lang="en-US" altLang="ko-KR" sz="2000" kern="0" dirty="0" smtClean="0">
                    <a:solidFill>
                      <a:srgbClr val="000000"/>
                    </a:solidFill>
                    <a:latin typeface="Times New Roman" pitchFamily="18" charset="0"/>
                    <a:ea typeface="굴림"/>
                    <a:cs typeface="Times New Roman" pitchFamily="18" charset="0"/>
                    <a:sym typeface="Symbol"/>
                  </a:rPr>
                  <a:t> </a:t>
                </a:r>
                <a:r>
                  <a:rPr lang="en-US" altLang="ko-KR" sz="2000" kern="0" dirty="0">
                    <a:solidFill>
                      <a:srgbClr val="000000"/>
                    </a:solidFill>
                    <a:latin typeface="Times New Roman" pitchFamily="18" charset="0"/>
                    <a:ea typeface="굴림"/>
                    <a:cs typeface="Times New Roman" pitchFamily="18" charset="0"/>
                    <a:sym typeface="Symbol"/>
                  </a:rPr>
                  <a:t>is optimal to dual respectively.</a:t>
                </a:r>
                <a:endParaRPr lang="ko-KR" altLang="en-US" sz="2000" kern="0" dirty="0">
                  <a:latin typeface="Times New Roman" pitchFamily="18" charset="0"/>
                  <a:ea typeface="+mn-ea"/>
                  <a:cs typeface="Times New Roman" pitchFamily="18" charset="0"/>
                </a:endParaRPr>
              </a:p>
            </p:txBody>
          </p:sp>
        </mc:Choice>
        <mc:Fallback xmlns="">
          <p:sp>
            <p:nvSpPr>
              <p:cNvPr id="7" name="내용 개체 틀 2"/>
              <p:cNvSpPr txBox="1">
                <a:spLocks noRot="1" noChangeAspect="1" noMove="1" noResize="1" noEditPoints="1" noAdjustHandles="1" noChangeArrowheads="1" noChangeShapeType="1" noTextEdit="1"/>
              </p:cNvSpPr>
              <p:nvPr/>
            </p:nvSpPr>
            <p:spPr bwMode="auto">
              <a:xfrm>
                <a:off x="433388" y="908720"/>
                <a:ext cx="8405812" cy="3977820"/>
              </a:xfrm>
              <a:prstGeom prst="rect">
                <a:avLst/>
              </a:prstGeom>
              <a:blipFill>
                <a:blip r:embed="rId3"/>
                <a:stretch>
                  <a:fillRect l="-653" r="-1305" b="-1225"/>
                </a:stretch>
              </a:blipFill>
              <a:ln w="9525">
                <a:noFill/>
                <a:miter lim="800000"/>
                <a:headEnd/>
                <a:tailEnd/>
              </a:ln>
            </p:spPr>
            <p:txBody>
              <a:bodyPr/>
              <a:lstStyle/>
              <a:p>
                <a:r>
                  <a:rPr lang="ko-KR" altLang="en-US">
                    <a:noFill/>
                  </a:rPr>
                  <a:t> </a:t>
                </a:r>
              </a:p>
            </p:txBody>
          </p:sp>
        </mc:Fallback>
      </mc:AlternateContent>
    </p:spTree>
  </p:cSld>
  <p:clrMapOvr>
    <a:masterClrMapping/>
  </p:clrMapOvr>
</p:sld>
</file>

<file path=ppt/theme/theme1.xml><?xml version="1.0" encoding="utf-8"?>
<a:theme xmlns:a="http://schemas.openxmlformats.org/drawingml/2006/main" name="기본 디자인">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00"/>
      </a:hlink>
      <a:folHlink>
        <a:srgbClr val="B2B2B2"/>
      </a:folHlink>
    </a:clrScheme>
    <a:fontScheme name="기본 디자인">
      <a:majorFont>
        <a:latin typeface="Arial"/>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14020</TotalTime>
  <Words>324</Words>
  <Application>Microsoft Office PowerPoint</Application>
  <PresentationFormat>화면 슬라이드 쇼(4:3)</PresentationFormat>
  <Paragraphs>216</Paragraphs>
  <Slides>17</Slides>
  <Notes>11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17</vt:i4>
      </vt:variant>
    </vt:vector>
  </HeadingPairs>
  <TitlesOfParts>
    <vt:vector size="24" baseType="lpstr">
      <vt:lpstr>굴림</vt:lpstr>
      <vt:lpstr>Arial</vt:lpstr>
      <vt:lpstr>Cambria Math</vt:lpstr>
      <vt:lpstr>Symbol</vt:lpstr>
      <vt:lpstr>Times New Roman</vt:lpstr>
      <vt:lpstr>Wingdings</vt:lpstr>
      <vt:lpstr>기본 디자인</vt:lpstr>
      <vt:lpstr>Chap 9.  General LP problems: Duality and Infeasibility</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Unsolvable Systems of Linear Inequalities and Equations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 (Optimization)</dc:title>
  <dc:creator>admin</dc:creator>
  <cp:lastModifiedBy>Windows 사용자</cp:lastModifiedBy>
  <cp:revision>269</cp:revision>
  <dcterms:created xsi:type="dcterms:W3CDTF">2001-03-03T08:59:47Z</dcterms:created>
  <dcterms:modified xsi:type="dcterms:W3CDTF">2018-05-26T07:46:35Z</dcterms:modified>
</cp:coreProperties>
</file>