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63" r:id="rId2"/>
    <p:sldId id="464" r:id="rId3"/>
    <p:sldId id="465" r:id="rId4"/>
    <p:sldId id="466" r:id="rId5"/>
    <p:sldId id="467" r:id="rId6"/>
    <p:sldId id="468" r:id="rId7"/>
    <p:sldId id="469" r:id="rId8"/>
    <p:sldId id="470" r:id="rId9"/>
    <p:sldId id="471" r:id="rId10"/>
    <p:sldId id="472" r:id="rId11"/>
    <p:sldId id="473" r:id="rId12"/>
    <p:sldId id="479" r:id="rId13"/>
    <p:sldId id="475" r:id="rId14"/>
    <p:sldId id="476" r:id="rId15"/>
    <p:sldId id="477" r:id="rId16"/>
    <p:sldId id="478" r:id="rId17"/>
    <p:sldId id="480" r:id="rId18"/>
    <p:sldId id="481" r:id="rId19"/>
  </p:sldIdLst>
  <p:sldSz cx="9144000" cy="6858000" type="screen4x3"/>
  <p:notesSz cx="6797675" cy="9928225"/>
  <p:defaultTextStyle>
    <a:defPPr>
      <a:defRPr lang="ko-KR"/>
    </a:defPPr>
    <a:lvl1pPr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5pPr>
    <a:lvl6pPr marL="2286000" algn="l" defTabSz="914400" rtl="0" eaLnBrk="1" latinLnBrk="1" hangingPunct="1">
      <a:defRPr kumimoji="1" sz="2400" kern="1200">
        <a:solidFill>
          <a:schemeClr val="tx1"/>
        </a:solidFill>
        <a:latin typeface="굴림" pitchFamily="50" charset="-127"/>
        <a:ea typeface="굴림" pitchFamily="50" charset="-127"/>
        <a:cs typeface="+mn-cs"/>
      </a:defRPr>
    </a:lvl6pPr>
    <a:lvl7pPr marL="2743200" algn="l" defTabSz="914400" rtl="0" eaLnBrk="1" latinLnBrk="1" hangingPunct="1">
      <a:defRPr kumimoji="1" sz="2400" kern="1200">
        <a:solidFill>
          <a:schemeClr val="tx1"/>
        </a:solidFill>
        <a:latin typeface="굴림" pitchFamily="50" charset="-127"/>
        <a:ea typeface="굴림" pitchFamily="50" charset="-127"/>
        <a:cs typeface="+mn-cs"/>
      </a:defRPr>
    </a:lvl7pPr>
    <a:lvl8pPr marL="3200400" algn="l" defTabSz="914400" rtl="0" eaLnBrk="1" latinLnBrk="1" hangingPunct="1">
      <a:defRPr kumimoji="1" sz="2400" kern="1200">
        <a:solidFill>
          <a:schemeClr val="tx1"/>
        </a:solidFill>
        <a:latin typeface="굴림" pitchFamily="50" charset="-127"/>
        <a:ea typeface="굴림" pitchFamily="50" charset="-127"/>
        <a:cs typeface="+mn-cs"/>
      </a:defRPr>
    </a:lvl8pPr>
    <a:lvl9pPr marL="3657600" algn="l" defTabSz="914400" rtl="0" eaLnBrk="1" latinLnBrk="1" hangingPunct="1">
      <a:defRPr kumimoji="1" sz="2400"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00"/>
    <a:srgbClr val="9999FF"/>
    <a:srgbClr val="00FF00"/>
    <a:srgbClr val="99CCFF"/>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43" autoAdjust="0"/>
    <p:restoredTop sz="94660"/>
  </p:normalViewPr>
  <p:slideViewPr>
    <p:cSldViewPr>
      <p:cViewPr varScale="1">
        <p:scale>
          <a:sx n="102" d="100"/>
          <a:sy n="102" d="100"/>
        </p:scale>
        <p:origin x="972" y="96"/>
      </p:cViewPr>
      <p:guideLst>
        <p:guide orient="horz" pos="2160"/>
        <p:guide pos="292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5.xml"/><Relationship Id="rId7" Type="http://schemas.openxmlformats.org/officeDocument/2006/relationships/slide" Target="slides/slide10.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6.xml"/><Relationship Id="rId5" Type="http://schemas.openxmlformats.org/officeDocument/2006/relationships/slide" Target="slides/slide7.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a:lvl1pPr>
          </a:lstStyle>
          <a:p>
            <a:pPr>
              <a:defRPr/>
            </a:pPr>
            <a:endParaRPr lang="en-US" altLang="ko-KR"/>
          </a:p>
        </p:txBody>
      </p:sp>
      <p:sp>
        <p:nvSpPr>
          <p:cNvPr id="5017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a:lvl1pPr>
          </a:lstStyle>
          <a:p>
            <a:pPr>
              <a:defRPr/>
            </a:pPr>
            <a:endParaRPr lang="en-US" altLang="ko-KR"/>
          </a:p>
        </p:txBody>
      </p:sp>
      <p:sp>
        <p:nvSpPr>
          <p:cNvPr id="50180" name="Rectangle 4"/>
          <p:cNvSpPr>
            <a:spLocks noGrp="1" noChangeArrowheads="1"/>
          </p:cNvSpPr>
          <p:nvPr>
            <p:ph type="ftr" sz="quarter" idx="2"/>
          </p:nvPr>
        </p:nvSpPr>
        <p:spPr bwMode="auto">
          <a:xfrm>
            <a:off x="0" y="9431338"/>
            <a:ext cx="2944813"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a:lvl1pPr>
          </a:lstStyle>
          <a:p>
            <a:pPr>
              <a:defRPr/>
            </a:pPr>
            <a:endParaRPr lang="en-US" altLang="ko-KR"/>
          </a:p>
        </p:txBody>
      </p:sp>
      <p:sp>
        <p:nvSpPr>
          <p:cNvPr id="50181" name="Rectangle 5"/>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a:lvl1pPr>
          </a:lstStyle>
          <a:p>
            <a:pPr>
              <a:defRPr/>
            </a:pPr>
            <a:fld id="{D430FDEF-CCCC-4A78-AC0F-999E02E4A853}" type="slidenum">
              <a:rPr lang="en-US" altLang="ko-KR"/>
              <a:pPr>
                <a:defRPr/>
              </a:pPr>
              <a:t>‹#›</a:t>
            </a:fld>
            <a:endParaRPr lang="en-US" altLang="ko-KR"/>
          </a:p>
        </p:txBody>
      </p:sp>
    </p:spTree>
    <p:extLst>
      <p:ext uri="{BB962C8B-B14F-4D97-AF65-F5344CB8AC3E}">
        <p14:creationId xmlns:p14="http://schemas.microsoft.com/office/powerpoint/2010/main" val="19721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a:lvl1pPr>
          </a:lstStyle>
          <a:p>
            <a:pPr>
              <a:defRPr/>
            </a:pPr>
            <a:endParaRPr lang="en-US" altLang="ko-KR"/>
          </a:p>
        </p:txBody>
      </p:sp>
      <p:sp>
        <p:nvSpPr>
          <p:cNvPr id="7171"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a:lvl1pPr>
          </a:lstStyle>
          <a:p>
            <a:pPr>
              <a:defRPr/>
            </a:pPr>
            <a:endParaRPr lang="en-US" altLang="ko-KR"/>
          </a:p>
        </p:txBody>
      </p:sp>
      <p:sp>
        <p:nvSpPr>
          <p:cNvPr id="19460"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174"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a:lvl1pPr>
          </a:lstStyle>
          <a:p>
            <a:pPr>
              <a:defRPr/>
            </a:pPr>
            <a:endParaRPr lang="en-US" altLang="ko-KR"/>
          </a:p>
        </p:txBody>
      </p:sp>
      <p:sp>
        <p:nvSpPr>
          <p:cNvPr id="7175"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a:lvl1pPr>
          </a:lstStyle>
          <a:p>
            <a:pPr>
              <a:defRPr/>
            </a:pPr>
            <a:fld id="{88D705F2-4F2D-4561-B86B-D85718257146}" type="slidenum">
              <a:rPr lang="en-US" altLang="ko-KR"/>
              <a:pPr>
                <a:defRPr/>
              </a:pPr>
              <a:t>‹#›</a:t>
            </a:fld>
            <a:endParaRPr lang="en-US" altLang="ko-KR"/>
          </a:p>
        </p:txBody>
      </p:sp>
    </p:spTree>
    <p:extLst>
      <p:ext uri="{BB962C8B-B14F-4D97-AF65-F5344CB8AC3E}">
        <p14:creationId xmlns:p14="http://schemas.microsoft.com/office/powerpoint/2010/main" val="1600521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048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791D7238-BF8F-4601-9677-8F1991FED632}" type="slidenum">
              <a:rPr lang="en-US" altLang="ko-KR" sz="1200" smtClean="0"/>
              <a:pPr eaLnBrk="1" hangingPunct="1"/>
              <a:t>1</a:t>
            </a:fld>
            <a:endParaRPr lang="en-US" altLang="ko-KR" sz="1200" smtClean="0"/>
          </a:p>
        </p:txBody>
      </p:sp>
    </p:spTree>
    <p:extLst>
      <p:ext uri="{BB962C8B-B14F-4D97-AF65-F5344CB8AC3E}">
        <p14:creationId xmlns:p14="http://schemas.microsoft.com/office/powerpoint/2010/main" val="236768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97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43780BF-352A-4E97-9287-402839D5D8CA}" type="slidenum">
              <a:rPr lang="en-US" altLang="ko-KR" sz="1200" smtClean="0"/>
              <a:pPr eaLnBrk="1" hangingPunct="1"/>
              <a:t>10</a:t>
            </a:fld>
            <a:endParaRPr lang="en-US" altLang="ko-KR" sz="1200" smtClean="0"/>
          </a:p>
        </p:txBody>
      </p:sp>
    </p:spTree>
    <p:extLst>
      <p:ext uri="{BB962C8B-B14F-4D97-AF65-F5344CB8AC3E}">
        <p14:creationId xmlns:p14="http://schemas.microsoft.com/office/powerpoint/2010/main" val="230843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슬라이드 이미지 개체 틀 1"/>
          <p:cNvSpPr>
            <a:spLocks noGrp="1" noRot="1" noChangeAspect="1" noTextEdit="1"/>
          </p:cNvSpPr>
          <p:nvPr>
            <p:ph type="sldImg"/>
          </p:nvPr>
        </p:nvSpPr>
        <p:spPr>
          <a:ln/>
        </p:spPr>
      </p:sp>
      <p:sp>
        <p:nvSpPr>
          <p:cNvPr id="3072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3072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604FFA6-27A6-46E2-870E-1DC9786BD2F5}" type="slidenum">
              <a:rPr lang="en-US" altLang="ko-KR" sz="1200" smtClean="0"/>
              <a:pPr eaLnBrk="1" hangingPunct="1"/>
              <a:t>11</a:t>
            </a:fld>
            <a:endParaRPr lang="en-US" altLang="ko-KR" sz="1200" smtClean="0"/>
          </a:p>
        </p:txBody>
      </p:sp>
    </p:spTree>
    <p:extLst>
      <p:ext uri="{BB962C8B-B14F-4D97-AF65-F5344CB8AC3E}">
        <p14:creationId xmlns:p14="http://schemas.microsoft.com/office/powerpoint/2010/main" val="119893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슬라이드 이미지 개체 틀 1"/>
          <p:cNvSpPr>
            <a:spLocks noGrp="1" noRot="1" noChangeAspect="1" noTextEdit="1"/>
          </p:cNvSpPr>
          <p:nvPr>
            <p:ph type="sldImg"/>
          </p:nvPr>
        </p:nvSpPr>
        <p:spPr>
          <a:ln/>
        </p:spPr>
      </p:sp>
      <p:sp>
        <p:nvSpPr>
          <p:cNvPr id="3277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3277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494D9B09-9E96-4CBB-A52A-98F983DBD5F9}" type="slidenum">
              <a:rPr lang="en-US" altLang="ko-KR" sz="1200" smtClean="0"/>
              <a:pPr eaLnBrk="1" hangingPunct="1"/>
              <a:t>13</a:t>
            </a:fld>
            <a:endParaRPr lang="en-US" altLang="ko-KR" sz="1200" smtClean="0"/>
          </a:p>
        </p:txBody>
      </p:sp>
    </p:spTree>
    <p:extLst>
      <p:ext uri="{BB962C8B-B14F-4D97-AF65-F5344CB8AC3E}">
        <p14:creationId xmlns:p14="http://schemas.microsoft.com/office/powerpoint/2010/main" val="42767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슬라이드 이미지 개체 틀 1"/>
          <p:cNvSpPr>
            <a:spLocks noGrp="1" noRot="1" noChangeAspect="1" noTextEdit="1"/>
          </p:cNvSpPr>
          <p:nvPr>
            <p:ph type="sldImg"/>
          </p:nvPr>
        </p:nvSpPr>
        <p:spPr>
          <a:ln/>
        </p:spPr>
      </p:sp>
      <p:sp>
        <p:nvSpPr>
          <p:cNvPr id="3379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3379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D227EE6-AD66-45D0-A6A5-9F9DCD0603C7}" type="slidenum">
              <a:rPr lang="en-US" altLang="ko-KR" sz="1200" smtClean="0"/>
              <a:pPr eaLnBrk="1" hangingPunct="1"/>
              <a:t>14</a:t>
            </a:fld>
            <a:endParaRPr lang="en-US" altLang="ko-KR" sz="1200" smtClean="0"/>
          </a:p>
        </p:txBody>
      </p:sp>
    </p:spTree>
    <p:extLst>
      <p:ext uri="{BB962C8B-B14F-4D97-AF65-F5344CB8AC3E}">
        <p14:creationId xmlns:p14="http://schemas.microsoft.com/office/powerpoint/2010/main" val="22181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3482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D987B61-DDB3-446F-81EB-7C78F7FF74C4}" type="slidenum">
              <a:rPr lang="en-US" altLang="ko-KR" sz="1200" smtClean="0"/>
              <a:pPr eaLnBrk="1" hangingPunct="1"/>
              <a:t>15</a:t>
            </a:fld>
            <a:endParaRPr lang="en-US" altLang="ko-KR" sz="1200" smtClean="0"/>
          </a:p>
        </p:txBody>
      </p:sp>
    </p:spTree>
    <p:extLst>
      <p:ext uri="{BB962C8B-B14F-4D97-AF65-F5344CB8AC3E}">
        <p14:creationId xmlns:p14="http://schemas.microsoft.com/office/powerpoint/2010/main" val="333772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358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5D56947-B05B-4B5C-9A7D-51081BFEFECE}" type="slidenum">
              <a:rPr lang="en-US" altLang="ko-KR" sz="1200" smtClean="0"/>
              <a:pPr eaLnBrk="1" hangingPunct="1"/>
              <a:t>16</a:t>
            </a:fld>
            <a:endParaRPr lang="en-US" altLang="ko-KR" sz="1200" smtClean="0"/>
          </a:p>
        </p:txBody>
      </p:sp>
    </p:spTree>
    <p:extLst>
      <p:ext uri="{BB962C8B-B14F-4D97-AF65-F5344CB8AC3E}">
        <p14:creationId xmlns:p14="http://schemas.microsoft.com/office/powerpoint/2010/main" val="357680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슬라이드 이미지 개체 틀 1"/>
          <p:cNvSpPr>
            <a:spLocks noGrp="1" noRot="1" noChangeAspect="1" noTextEdit="1"/>
          </p:cNvSpPr>
          <p:nvPr>
            <p:ph type="sldImg"/>
          </p:nvPr>
        </p:nvSpPr>
        <p:spPr>
          <a:ln/>
        </p:spPr>
      </p:sp>
      <p:sp>
        <p:nvSpPr>
          <p:cNvPr id="215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15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00A5445-ACDB-4144-8A4B-CC32A1A52959}" type="slidenum">
              <a:rPr lang="en-US" altLang="ko-KR" sz="1200" smtClean="0"/>
              <a:pPr eaLnBrk="1" hangingPunct="1"/>
              <a:t>2</a:t>
            </a:fld>
            <a:endParaRPr lang="en-US" altLang="ko-KR" sz="1200" smtClean="0"/>
          </a:p>
        </p:txBody>
      </p:sp>
    </p:spTree>
    <p:extLst>
      <p:ext uri="{BB962C8B-B14F-4D97-AF65-F5344CB8AC3E}">
        <p14:creationId xmlns:p14="http://schemas.microsoft.com/office/powerpoint/2010/main" val="406098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슬라이드 이미지 개체 틀 1"/>
          <p:cNvSpPr>
            <a:spLocks noGrp="1" noRot="1" noChangeAspect="1" noTextEdit="1"/>
          </p:cNvSpPr>
          <p:nvPr>
            <p:ph type="sldImg"/>
          </p:nvPr>
        </p:nvSpPr>
        <p:spPr>
          <a:ln/>
        </p:spPr>
      </p:sp>
      <p:sp>
        <p:nvSpPr>
          <p:cNvPr id="2253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253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3246E73-EC3B-4829-8A82-B224908AF57B}" type="slidenum">
              <a:rPr lang="en-US" altLang="ko-KR" sz="1200" smtClean="0"/>
              <a:pPr eaLnBrk="1" hangingPunct="1"/>
              <a:t>3</a:t>
            </a:fld>
            <a:endParaRPr lang="en-US" altLang="ko-KR" sz="1200" smtClean="0"/>
          </a:p>
        </p:txBody>
      </p:sp>
    </p:spTree>
    <p:extLst>
      <p:ext uri="{BB962C8B-B14F-4D97-AF65-F5344CB8AC3E}">
        <p14:creationId xmlns:p14="http://schemas.microsoft.com/office/powerpoint/2010/main" val="349654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슬라이드 이미지 개체 틀 1"/>
          <p:cNvSpPr>
            <a:spLocks noGrp="1" noRot="1" noChangeAspect="1" noTextEdit="1"/>
          </p:cNvSpPr>
          <p:nvPr>
            <p:ph type="sldImg"/>
          </p:nvPr>
        </p:nvSpPr>
        <p:spPr>
          <a:ln/>
        </p:spPr>
      </p:sp>
      <p:sp>
        <p:nvSpPr>
          <p:cNvPr id="235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35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1599C060-D8EC-414B-AC94-B442856FACCD}" type="slidenum">
              <a:rPr lang="en-US" altLang="ko-KR" sz="1200" smtClean="0"/>
              <a:pPr eaLnBrk="1" hangingPunct="1"/>
              <a:t>4</a:t>
            </a:fld>
            <a:endParaRPr lang="en-US" altLang="ko-KR" sz="1200" smtClean="0"/>
          </a:p>
        </p:txBody>
      </p:sp>
    </p:spTree>
    <p:extLst>
      <p:ext uri="{BB962C8B-B14F-4D97-AF65-F5344CB8AC3E}">
        <p14:creationId xmlns:p14="http://schemas.microsoft.com/office/powerpoint/2010/main" val="170144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이미지 개체 틀 1"/>
          <p:cNvSpPr>
            <a:spLocks noGrp="1" noRot="1" noChangeAspect="1" noTextEdit="1"/>
          </p:cNvSpPr>
          <p:nvPr>
            <p:ph type="sldImg"/>
          </p:nvPr>
        </p:nvSpPr>
        <p:spPr>
          <a:ln/>
        </p:spPr>
      </p:sp>
      <p:sp>
        <p:nvSpPr>
          <p:cNvPr id="2457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458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C1AE781-F56D-48AA-A230-D3E467BEE7BC}" type="slidenum">
              <a:rPr lang="en-US" altLang="ko-KR" sz="1200" smtClean="0"/>
              <a:pPr eaLnBrk="1" hangingPunct="1"/>
              <a:t>5</a:t>
            </a:fld>
            <a:endParaRPr lang="en-US" altLang="ko-KR" sz="1200" smtClean="0"/>
          </a:p>
        </p:txBody>
      </p:sp>
    </p:spTree>
    <p:extLst>
      <p:ext uri="{BB962C8B-B14F-4D97-AF65-F5344CB8AC3E}">
        <p14:creationId xmlns:p14="http://schemas.microsoft.com/office/powerpoint/2010/main" val="8313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a:ln/>
        </p:spPr>
      </p:sp>
      <p:sp>
        <p:nvSpPr>
          <p:cNvPr id="2560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560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AD8E258-3638-4A16-9783-807407673C14}" type="slidenum">
              <a:rPr lang="en-US" altLang="ko-KR" sz="1200" smtClean="0"/>
              <a:pPr eaLnBrk="1" hangingPunct="1"/>
              <a:t>6</a:t>
            </a:fld>
            <a:endParaRPr lang="en-US" altLang="ko-KR" sz="1200" smtClean="0"/>
          </a:p>
        </p:txBody>
      </p:sp>
    </p:spTree>
    <p:extLst>
      <p:ext uri="{BB962C8B-B14F-4D97-AF65-F5344CB8AC3E}">
        <p14:creationId xmlns:p14="http://schemas.microsoft.com/office/powerpoint/2010/main" val="125021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p:cNvSpPr>
            <a:spLocks noGrp="1" noRot="1" noChangeAspect="1" noTextEdit="1"/>
          </p:cNvSpPr>
          <p:nvPr>
            <p:ph type="sldImg"/>
          </p:nvPr>
        </p:nvSpPr>
        <p:spPr>
          <a:ln/>
        </p:spPr>
      </p:sp>
      <p:sp>
        <p:nvSpPr>
          <p:cNvPr id="266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66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6091AE36-D299-4CB3-8142-D10B8E6156C7}" type="slidenum">
              <a:rPr lang="en-US" altLang="ko-KR" sz="1200" smtClean="0"/>
              <a:pPr eaLnBrk="1" hangingPunct="1"/>
              <a:t>7</a:t>
            </a:fld>
            <a:endParaRPr lang="en-US" altLang="ko-KR" sz="1200" smtClean="0"/>
          </a:p>
        </p:txBody>
      </p:sp>
    </p:spTree>
    <p:extLst>
      <p:ext uri="{BB962C8B-B14F-4D97-AF65-F5344CB8AC3E}">
        <p14:creationId xmlns:p14="http://schemas.microsoft.com/office/powerpoint/2010/main" val="195050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슬라이드 이미지 개체 틀 1"/>
          <p:cNvSpPr>
            <a:spLocks noGrp="1" noRot="1" noChangeAspect="1" noTextEdit="1"/>
          </p:cNvSpPr>
          <p:nvPr>
            <p:ph type="sldImg"/>
          </p:nvPr>
        </p:nvSpPr>
        <p:spPr>
          <a:ln/>
        </p:spPr>
      </p:sp>
      <p:sp>
        <p:nvSpPr>
          <p:cNvPr id="2765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765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0FB9ACF-394B-4039-8498-8C1F1C06618B}" type="slidenum">
              <a:rPr lang="en-US" altLang="ko-KR" sz="1200" smtClean="0"/>
              <a:pPr eaLnBrk="1" hangingPunct="1"/>
              <a:t>8</a:t>
            </a:fld>
            <a:endParaRPr lang="en-US" altLang="ko-KR" sz="1200" smtClean="0"/>
          </a:p>
        </p:txBody>
      </p:sp>
    </p:spTree>
    <p:extLst>
      <p:ext uri="{BB962C8B-B14F-4D97-AF65-F5344CB8AC3E}">
        <p14:creationId xmlns:p14="http://schemas.microsoft.com/office/powerpoint/2010/main" val="329497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286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26FF564-61AE-481C-9E03-3DE040F49A42}" type="slidenum">
              <a:rPr lang="en-US" altLang="ko-KR" sz="1200" smtClean="0"/>
              <a:pPr eaLnBrk="1" hangingPunct="1"/>
              <a:t>9</a:t>
            </a:fld>
            <a:endParaRPr lang="en-US" altLang="ko-KR" sz="1200" smtClean="0"/>
          </a:p>
        </p:txBody>
      </p:sp>
    </p:spTree>
    <p:extLst>
      <p:ext uri="{BB962C8B-B14F-4D97-AF65-F5344CB8AC3E}">
        <p14:creationId xmlns:p14="http://schemas.microsoft.com/office/powerpoint/2010/main" val="218190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1AE24C43-EC35-4822-B773-549BFCA21481}" type="slidenum">
              <a:rPr lang="en-US" altLang="ko-KR"/>
              <a:pPr>
                <a:defRPr/>
              </a:pPr>
              <a:t>‹#›</a:t>
            </a:fld>
            <a:endParaRPr lang="en-US" altLang="ko-KR"/>
          </a:p>
        </p:txBody>
      </p:sp>
    </p:spTree>
    <p:extLst>
      <p:ext uri="{BB962C8B-B14F-4D97-AF65-F5344CB8AC3E}">
        <p14:creationId xmlns:p14="http://schemas.microsoft.com/office/powerpoint/2010/main" val="173171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D6BEB997-F847-43A8-AC83-B1053A29F030}" type="slidenum">
              <a:rPr lang="en-US" altLang="ko-KR"/>
              <a:pPr>
                <a:defRPr/>
              </a:pPr>
              <a:t>‹#›</a:t>
            </a:fld>
            <a:endParaRPr lang="en-US" altLang="ko-KR"/>
          </a:p>
        </p:txBody>
      </p:sp>
    </p:spTree>
    <p:extLst>
      <p:ext uri="{BB962C8B-B14F-4D97-AF65-F5344CB8AC3E}">
        <p14:creationId xmlns:p14="http://schemas.microsoft.com/office/powerpoint/2010/main" val="23680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38938" y="161925"/>
            <a:ext cx="2100262" cy="257968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33388" y="161925"/>
            <a:ext cx="6153150" cy="257968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99088197-5E7C-48EC-912E-C1003D7FB3C0}" type="slidenum">
              <a:rPr lang="en-US" altLang="ko-KR"/>
              <a:pPr>
                <a:defRPr/>
              </a:pPr>
              <a:t>‹#›</a:t>
            </a:fld>
            <a:endParaRPr lang="en-US" altLang="ko-KR"/>
          </a:p>
        </p:txBody>
      </p:sp>
    </p:spTree>
    <p:extLst>
      <p:ext uri="{BB962C8B-B14F-4D97-AF65-F5344CB8AC3E}">
        <p14:creationId xmlns:p14="http://schemas.microsoft.com/office/powerpoint/2010/main" val="160935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sz="2800" b="0">
                <a:latin typeface="Times New Roman" pitchFamily="18" charset="0"/>
                <a:cs typeface="Times New Roman"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33388" y="836613"/>
            <a:ext cx="8405812" cy="1809726"/>
          </a:xfrm>
        </p:spPr>
        <p:txBody>
          <a:bodyPr/>
          <a:lstStyle>
            <a:lvl1pPr>
              <a:defRPr b="0">
                <a:latin typeface="Times New Roman" pitchFamily="18" charset="0"/>
                <a:cs typeface="Times New Roman" pitchFamily="18" charset="0"/>
              </a:defRPr>
            </a:lvl1pPr>
            <a:lvl2pPr>
              <a:defRPr sz="1800" b="0">
                <a:latin typeface="Times New Roman" pitchFamily="18" charset="0"/>
                <a:cs typeface="Times New Roman" pitchFamily="18" charset="0"/>
              </a:defRPr>
            </a:lvl2pPr>
            <a:lvl3pPr>
              <a:defRPr sz="1800" b="0">
                <a:latin typeface="Times New Roman" pitchFamily="18" charset="0"/>
                <a:cs typeface="Times New Roman" pitchFamily="18" charset="0"/>
              </a:defRPr>
            </a:lvl3pPr>
            <a:lvl4pPr>
              <a:defRPr sz="1800" b="0">
                <a:latin typeface="Times New Roman" pitchFamily="18" charset="0"/>
                <a:cs typeface="Times New Roman" pitchFamily="18" charset="0"/>
              </a:defRPr>
            </a:lvl4pPr>
            <a:lvl5pPr>
              <a:defRPr sz="1800" b="0">
                <a:latin typeface="Times New Roman" pitchFamily="18" charset="0"/>
                <a:cs typeface="Times New Roman"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4"/>
          <p:cNvSpPr>
            <a:spLocks noGrp="1" noChangeArrowheads="1"/>
          </p:cNvSpPr>
          <p:nvPr>
            <p:ph type="dt" sz="half" idx="10"/>
          </p:nvPr>
        </p:nvSpPr>
        <p:spPr/>
        <p:txBody>
          <a:bodyPr/>
          <a:lstStyle>
            <a:lvl1pPr>
              <a:defRPr b="0" dirty="0" smtClean="0">
                <a:latin typeface="Times New Roman" pitchFamily="18" charset="0"/>
                <a:cs typeface="Times New Roman" pitchFamily="18" charset="0"/>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D2AE4EF9-EE4E-44E2-8D87-B259ED69C2F3}" type="slidenum">
              <a:rPr lang="en-US" altLang="ko-KR" smtClean="0"/>
              <a:pPr>
                <a:defRPr/>
              </a:pPr>
              <a:t>‹#›</a:t>
            </a:fld>
            <a:endParaRPr lang="en-US" altLang="ko-KR" dirty="0"/>
          </a:p>
        </p:txBody>
      </p:sp>
    </p:spTree>
    <p:extLst>
      <p:ext uri="{BB962C8B-B14F-4D97-AF65-F5344CB8AC3E}">
        <p14:creationId xmlns:p14="http://schemas.microsoft.com/office/powerpoint/2010/main" val="153583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C2F542E6-BA99-43D9-A3D0-F42C3B4EEE3E}" type="slidenum">
              <a:rPr lang="en-US" altLang="ko-KR"/>
              <a:pPr>
                <a:defRPr/>
              </a:pPr>
              <a:t>‹#›</a:t>
            </a:fld>
            <a:endParaRPr lang="en-US" altLang="ko-KR"/>
          </a:p>
        </p:txBody>
      </p:sp>
    </p:spTree>
    <p:extLst>
      <p:ext uri="{BB962C8B-B14F-4D97-AF65-F5344CB8AC3E}">
        <p14:creationId xmlns:p14="http://schemas.microsoft.com/office/powerpoint/2010/main" val="153068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33388" y="836613"/>
            <a:ext cx="4125912"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11700" y="836613"/>
            <a:ext cx="4127500"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FD5A8EA7-6D63-418B-8E37-40E4321837F4}" type="slidenum">
              <a:rPr lang="en-US" altLang="ko-KR"/>
              <a:pPr>
                <a:defRPr/>
              </a:pPr>
              <a:t>‹#›</a:t>
            </a:fld>
            <a:endParaRPr lang="en-US" altLang="ko-KR"/>
          </a:p>
        </p:txBody>
      </p:sp>
    </p:spTree>
    <p:extLst>
      <p:ext uri="{BB962C8B-B14F-4D97-AF65-F5344CB8AC3E}">
        <p14:creationId xmlns:p14="http://schemas.microsoft.com/office/powerpoint/2010/main" val="408503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9" name="Rectangle 6"/>
          <p:cNvSpPr>
            <a:spLocks noGrp="1" noChangeArrowheads="1"/>
          </p:cNvSpPr>
          <p:nvPr>
            <p:ph type="sldNum" sz="quarter" idx="12"/>
          </p:nvPr>
        </p:nvSpPr>
        <p:spPr>
          <a:ln/>
        </p:spPr>
        <p:txBody>
          <a:bodyPr/>
          <a:lstStyle>
            <a:lvl1pPr>
              <a:defRPr/>
            </a:lvl1pPr>
          </a:lstStyle>
          <a:p>
            <a:pPr>
              <a:defRPr/>
            </a:pPr>
            <a:fld id="{2194B6AE-10E7-47BD-80B9-AFFCBBFB6ABE}" type="slidenum">
              <a:rPr lang="en-US" altLang="ko-KR"/>
              <a:pPr>
                <a:defRPr/>
              </a:pPr>
              <a:t>‹#›</a:t>
            </a:fld>
            <a:endParaRPr lang="en-US" altLang="ko-KR"/>
          </a:p>
        </p:txBody>
      </p:sp>
    </p:spTree>
    <p:extLst>
      <p:ext uri="{BB962C8B-B14F-4D97-AF65-F5344CB8AC3E}">
        <p14:creationId xmlns:p14="http://schemas.microsoft.com/office/powerpoint/2010/main" val="128229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5" name="Rectangle 6"/>
          <p:cNvSpPr>
            <a:spLocks noGrp="1" noChangeArrowheads="1"/>
          </p:cNvSpPr>
          <p:nvPr>
            <p:ph type="sldNum" sz="quarter" idx="12"/>
          </p:nvPr>
        </p:nvSpPr>
        <p:spPr>
          <a:ln/>
        </p:spPr>
        <p:txBody>
          <a:bodyPr/>
          <a:lstStyle>
            <a:lvl1pPr>
              <a:defRPr/>
            </a:lvl1pPr>
          </a:lstStyle>
          <a:p>
            <a:pPr>
              <a:defRPr/>
            </a:pPr>
            <a:fld id="{06026FE1-E8FD-468A-8233-71FF8143D4D5}" type="slidenum">
              <a:rPr lang="en-US" altLang="ko-KR"/>
              <a:pPr>
                <a:defRPr/>
              </a:pPr>
              <a:t>‹#›</a:t>
            </a:fld>
            <a:endParaRPr lang="en-US" altLang="ko-KR"/>
          </a:p>
        </p:txBody>
      </p:sp>
    </p:spTree>
    <p:extLst>
      <p:ext uri="{BB962C8B-B14F-4D97-AF65-F5344CB8AC3E}">
        <p14:creationId xmlns:p14="http://schemas.microsoft.com/office/powerpoint/2010/main" val="303840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4" name="Rectangle 6"/>
          <p:cNvSpPr>
            <a:spLocks noGrp="1" noChangeArrowheads="1"/>
          </p:cNvSpPr>
          <p:nvPr>
            <p:ph type="sldNum" sz="quarter" idx="12"/>
          </p:nvPr>
        </p:nvSpPr>
        <p:spPr>
          <a:ln/>
        </p:spPr>
        <p:txBody>
          <a:bodyPr/>
          <a:lstStyle>
            <a:lvl1pPr>
              <a:defRPr/>
            </a:lvl1pPr>
          </a:lstStyle>
          <a:p>
            <a:pPr>
              <a:defRPr/>
            </a:pPr>
            <a:fld id="{06BE4C1E-35B4-4EC0-A151-C5D1A937F09C}" type="slidenum">
              <a:rPr lang="en-US" altLang="ko-KR"/>
              <a:pPr>
                <a:defRPr/>
              </a:pPr>
              <a:t>‹#›</a:t>
            </a:fld>
            <a:endParaRPr lang="en-US" altLang="ko-KR"/>
          </a:p>
        </p:txBody>
      </p:sp>
    </p:spTree>
    <p:extLst>
      <p:ext uri="{BB962C8B-B14F-4D97-AF65-F5344CB8AC3E}">
        <p14:creationId xmlns:p14="http://schemas.microsoft.com/office/powerpoint/2010/main" val="276418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83A4F20D-DEB6-4024-A922-CE92CB2A2EDA}" type="slidenum">
              <a:rPr lang="en-US" altLang="ko-KR"/>
              <a:pPr>
                <a:defRPr/>
              </a:pPr>
              <a:t>‹#›</a:t>
            </a:fld>
            <a:endParaRPr lang="en-US" altLang="ko-KR"/>
          </a:p>
        </p:txBody>
      </p:sp>
    </p:spTree>
    <p:extLst>
      <p:ext uri="{BB962C8B-B14F-4D97-AF65-F5344CB8AC3E}">
        <p14:creationId xmlns:p14="http://schemas.microsoft.com/office/powerpoint/2010/main" val="285256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4EB50190-B6AF-4676-814C-99D77DE9AA4B}" type="slidenum">
              <a:rPr lang="en-US" altLang="ko-KR"/>
              <a:pPr>
                <a:defRPr/>
              </a:pPr>
              <a:t>‹#›</a:t>
            </a:fld>
            <a:endParaRPr lang="en-US" altLang="ko-KR"/>
          </a:p>
        </p:txBody>
      </p:sp>
    </p:spTree>
    <p:extLst>
      <p:ext uri="{BB962C8B-B14F-4D97-AF65-F5344CB8AC3E}">
        <p14:creationId xmlns:p14="http://schemas.microsoft.com/office/powerpoint/2010/main" val="27267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0888" y="161925"/>
            <a:ext cx="7772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33388" y="836613"/>
            <a:ext cx="84058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73075"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smtClean="0"/>
            </a:lvl1pPr>
          </a:lstStyle>
          <a:p>
            <a:pPr>
              <a:defRPr/>
            </a:pPr>
            <a:r>
              <a:rPr lang="en-US" altLang="ko-KR" dirty="0" smtClean="0"/>
              <a:t>OR-1 Opt. 2018</a:t>
            </a:r>
            <a:endParaRPr lang="en-US" altLang="ko-KR"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ko-KR" altLang="ko-KR"/>
          </a:p>
        </p:txBody>
      </p:sp>
      <p:sp>
        <p:nvSpPr>
          <p:cNvPr id="1030" name="Rectangle 6"/>
          <p:cNvSpPr>
            <a:spLocks noGrp="1" noChangeArrowheads="1"/>
          </p:cNvSpPr>
          <p:nvPr>
            <p:ph type="sldNum" sz="quarter" idx="4"/>
          </p:nvPr>
        </p:nvSpPr>
        <p:spPr bwMode="auto">
          <a:xfrm>
            <a:off x="687705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B16027-D7B1-41B2-8120-311FF0307427}"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97" r:id="rId1"/>
    <p:sldLayoutId id="214748370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p:txStyles>
    <p:titleStyle>
      <a:lvl1pPr algn="ctr" rtl="0" eaLnBrk="0" fontAlgn="base" latinLnBrk="1" hangingPunct="0">
        <a:spcBef>
          <a:spcPct val="0"/>
        </a:spcBef>
        <a:spcAft>
          <a:spcPct val="0"/>
        </a:spcAft>
        <a:defRPr kumimoji="1" sz="3200" b="1">
          <a:solidFill>
            <a:srgbClr val="0000FF"/>
          </a:solidFill>
          <a:latin typeface="+mj-lt"/>
          <a:ea typeface="+mj-ea"/>
          <a:cs typeface="+mj-cs"/>
        </a:defRPr>
      </a:lvl1pPr>
      <a:lvl2pPr algn="ctr" rtl="0" eaLnBrk="0" fontAlgn="base" latinLnBrk="1" hangingPunct="0">
        <a:spcBef>
          <a:spcPct val="0"/>
        </a:spcBef>
        <a:spcAft>
          <a:spcPct val="0"/>
        </a:spcAft>
        <a:defRPr kumimoji="1" sz="3200" b="1">
          <a:solidFill>
            <a:srgbClr val="0000FF"/>
          </a:solidFill>
          <a:latin typeface="Arial" charset="0"/>
          <a:ea typeface="굴림" pitchFamily="50" charset="-127"/>
        </a:defRPr>
      </a:lvl2pPr>
      <a:lvl3pPr algn="ctr" rtl="0" eaLnBrk="0" fontAlgn="base" latinLnBrk="1" hangingPunct="0">
        <a:spcBef>
          <a:spcPct val="0"/>
        </a:spcBef>
        <a:spcAft>
          <a:spcPct val="0"/>
        </a:spcAft>
        <a:defRPr kumimoji="1" sz="3200" b="1">
          <a:solidFill>
            <a:srgbClr val="0000FF"/>
          </a:solidFill>
          <a:latin typeface="Arial" charset="0"/>
          <a:ea typeface="굴림" pitchFamily="50" charset="-127"/>
        </a:defRPr>
      </a:lvl3pPr>
      <a:lvl4pPr algn="ctr" rtl="0" eaLnBrk="0" fontAlgn="base" latinLnBrk="1" hangingPunct="0">
        <a:spcBef>
          <a:spcPct val="0"/>
        </a:spcBef>
        <a:spcAft>
          <a:spcPct val="0"/>
        </a:spcAft>
        <a:defRPr kumimoji="1" sz="3200" b="1">
          <a:solidFill>
            <a:srgbClr val="0000FF"/>
          </a:solidFill>
          <a:latin typeface="Arial" charset="0"/>
          <a:ea typeface="굴림" pitchFamily="50" charset="-127"/>
        </a:defRPr>
      </a:lvl4pPr>
      <a:lvl5pPr algn="ctr" rtl="0" eaLnBrk="0" fontAlgn="base" latinLnBrk="1" hangingPunct="0">
        <a:spcBef>
          <a:spcPct val="0"/>
        </a:spcBef>
        <a:spcAft>
          <a:spcPct val="0"/>
        </a:spcAft>
        <a:defRPr kumimoji="1" sz="3200" b="1">
          <a:solidFill>
            <a:srgbClr val="0000FF"/>
          </a:solidFill>
          <a:latin typeface="Arial" charset="0"/>
          <a:ea typeface="굴림" pitchFamily="50" charset="-127"/>
        </a:defRPr>
      </a:lvl5pPr>
      <a:lvl6pPr marL="457200" algn="ctr" rtl="0" fontAlgn="base" latinLnBrk="1">
        <a:spcBef>
          <a:spcPct val="0"/>
        </a:spcBef>
        <a:spcAft>
          <a:spcPct val="0"/>
        </a:spcAft>
        <a:defRPr kumimoji="1" sz="3200" b="1">
          <a:solidFill>
            <a:srgbClr val="0000FF"/>
          </a:solidFill>
          <a:latin typeface="Arial" charset="0"/>
          <a:ea typeface="굴림" pitchFamily="50" charset="-127"/>
        </a:defRPr>
      </a:lvl6pPr>
      <a:lvl7pPr marL="914400" algn="ctr" rtl="0" fontAlgn="base" latinLnBrk="1">
        <a:spcBef>
          <a:spcPct val="0"/>
        </a:spcBef>
        <a:spcAft>
          <a:spcPct val="0"/>
        </a:spcAft>
        <a:defRPr kumimoji="1" sz="3200" b="1">
          <a:solidFill>
            <a:srgbClr val="0000FF"/>
          </a:solidFill>
          <a:latin typeface="Arial" charset="0"/>
          <a:ea typeface="굴림" pitchFamily="50" charset="-127"/>
        </a:defRPr>
      </a:lvl7pPr>
      <a:lvl8pPr marL="1371600" algn="ctr" rtl="0" fontAlgn="base" latinLnBrk="1">
        <a:spcBef>
          <a:spcPct val="0"/>
        </a:spcBef>
        <a:spcAft>
          <a:spcPct val="0"/>
        </a:spcAft>
        <a:defRPr kumimoji="1" sz="3200" b="1">
          <a:solidFill>
            <a:srgbClr val="0000FF"/>
          </a:solidFill>
          <a:latin typeface="Arial" charset="0"/>
          <a:ea typeface="굴림" pitchFamily="50" charset="-127"/>
        </a:defRPr>
      </a:lvl8pPr>
      <a:lvl9pPr marL="1828800" algn="ctr" rtl="0" fontAlgn="base" latinLnBrk="1">
        <a:spcBef>
          <a:spcPct val="0"/>
        </a:spcBef>
        <a:spcAft>
          <a:spcPct val="0"/>
        </a:spcAft>
        <a:defRPr kumimoji="1" sz="3200" b="1">
          <a:solidFill>
            <a:srgbClr val="0000FF"/>
          </a:solidFill>
          <a:latin typeface="Arial" charset="0"/>
          <a:ea typeface="굴림" pitchFamily="50" charset="-127"/>
        </a:defRPr>
      </a:lvl9pPr>
    </p:titleStyle>
    <p:bodyStyle>
      <a:lvl1pPr marL="282575" indent="-282575" algn="l" rtl="0" eaLnBrk="0" fontAlgn="base" latinLnBrk="1" hangingPunct="0">
        <a:lnSpc>
          <a:spcPct val="105000"/>
        </a:lnSpc>
        <a:spcBef>
          <a:spcPct val="20000"/>
        </a:spcBef>
        <a:spcAft>
          <a:spcPct val="0"/>
        </a:spcAft>
        <a:buClr>
          <a:schemeClr val="accent2"/>
        </a:buClr>
        <a:buFont typeface="Wingdings" pitchFamily="2" charset="2"/>
        <a:buChar char="q"/>
        <a:defRPr kumimoji="1" sz="2000" b="1">
          <a:solidFill>
            <a:schemeClr val="tx1"/>
          </a:solidFill>
          <a:latin typeface="+mn-lt"/>
          <a:ea typeface="+mn-ea"/>
          <a:cs typeface="+mn-cs"/>
        </a:defRPr>
      </a:lvl1pPr>
      <a:lvl2pPr marL="669925" indent="-196850" algn="l" rtl="0" eaLnBrk="0" fontAlgn="base" latinLnBrk="1" hangingPunct="0">
        <a:lnSpc>
          <a:spcPct val="105000"/>
        </a:lnSpc>
        <a:spcBef>
          <a:spcPct val="20000"/>
        </a:spcBef>
        <a:spcAft>
          <a:spcPct val="0"/>
        </a:spcAft>
        <a:buClr>
          <a:schemeClr val="accent2"/>
        </a:buClr>
        <a:buFont typeface="Wingdings" pitchFamily="2" charset="2"/>
        <a:buChar char="Ø"/>
        <a:defRPr kumimoji="1" sz="2000" b="1">
          <a:solidFill>
            <a:schemeClr val="tx1"/>
          </a:solidFill>
          <a:latin typeface="+mn-lt"/>
          <a:ea typeface="+mn-ea"/>
        </a:defRPr>
      </a:lvl2pPr>
      <a:lvl3pPr marL="1044575" indent="-184150" algn="l" rtl="0" eaLnBrk="0" fontAlgn="base" latinLnBrk="1" hangingPunct="0">
        <a:lnSpc>
          <a:spcPct val="105000"/>
        </a:lnSpc>
        <a:spcBef>
          <a:spcPct val="20000"/>
        </a:spcBef>
        <a:spcAft>
          <a:spcPct val="0"/>
        </a:spcAft>
        <a:buChar char="•"/>
        <a:defRPr kumimoji="1" sz="2000" b="1">
          <a:solidFill>
            <a:schemeClr val="tx1"/>
          </a:solidFill>
          <a:latin typeface="+mn-lt"/>
          <a:ea typeface="+mn-ea"/>
        </a:defRPr>
      </a:lvl3pPr>
      <a:lvl4pPr marL="1417638" indent="-182563" algn="l" rtl="0" eaLnBrk="0" fontAlgn="base" latinLnBrk="1" hangingPunct="0">
        <a:spcBef>
          <a:spcPct val="20000"/>
        </a:spcBef>
        <a:spcAft>
          <a:spcPct val="0"/>
        </a:spcAft>
        <a:buChar char="–"/>
        <a:defRPr kumimoji="1" sz="2000" b="1">
          <a:solidFill>
            <a:schemeClr val="tx1"/>
          </a:solidFill>
          <a:latin typeface="+mn-lt"/>
          <a:ea typeface="+mn-ea"/>
        </a:defRPr>
      </a:lvl4pPr>
      <a:lvl5pPr marL="1804988" indent="-196850" algn="l" rtl="0" eaLnBrk="0" fontAlgn="base" latinLnBrk="1" hangingPunct="0">
        <a:spcBef>
          <a:spcPct val="20000"/>
        </a:spcBef>
        <a:spcAft>
          <a:spcPct val="0"/>
        </a:spcAft>
        <a:buChar char="»"/>
        <a:defRPr kumimoji="1" sz="2000" b="1">
          <a:solidFill>
            <a:schemeClr val="tx1"/>
          </a:solidFill>
          <a:latin typeface="+mn-lt"/>
          <a:ea typeface="+mn-ea"/>
        </a:defRPr>
      </a:lvl5pPr>
      <a:lvl6pPr marL="2262188" indent="-196850" algn="l" rtl="0" fontAlgn="base" latinLnBrk="1">
        <a:spcBef>
          <a:spcPct val="20000"/>
        </a:spcBef>
        <a:spcAft>
          <a:spcPct val="0"/>
        </a:spcAft>
        <a:buChar char="»"/>
        <a:defRPr kumimoji="1" sz="2000" b="1">
          <a:solidFill>
            <a:schemeClr val="tx1"/>
          </a:solidFill>
          <a:latin typeface="+mn-lt"/>
          <a:ea typeface="+mn-ea"/>
        </a:defRPr>
      </a:lvl6pPr>
      <a:lvl7pPr marL="2719388" indent="-196850" algn="l" rtl="0" fontAlgn="base" latinLnBrk="1">
        <a:spcBef>
          <a:spcPct val="20000"/>
        </a:spcBef>
        <a:spcAft>
          <a:spcPct val="0"/>
        </a:spcAft>
        <a:buChar char="»"/>
        <a:defRPr kumimoji="1" sz="2000" b="1">
          <a:solidFill>
            <a:schemeClr val="tx1"/>
          </a:solidFill>
          <a:latin typeface="+mn-lt"/>
          <a:ea typeface="+mn-ea"/>
        </a:defRPr>
      </a:lvl7pPr>
      <a:lvl8pPr marL="3176588" indent="-196850" algn="l" rtl="0" fontAlgn="base" latinLnBrk="1">
        <a:spcBef>
          <a:spcPct val="20000"/>
        </a:spcBef>
        <a:spcAft>
          <a:spcPct val="0"/>
        </a:spcAft>
        <a:buChar char="»"/>
        <a:defRPr kumimoji="1" sz="2000" b="1">
          <a:solidFill>
            <a:schemeClr val="tx1"/>
          </a:solidFill>
          <a:latin typeface="+mn-lt"/>
          <a:ea typeface="+mn-ea"/>
        </a:defRPr>
      </a:lvl8pPr>
      <a:lvl9pPr marL="3633788" indent="-196850" algn="l" rtl="0" fontAlgn="base" latinLnBrk="1">
        <a:spcBef>
          <a:spcPct val="20000"/>
        </a:spcBef>
        <a:spcAft>
          <a:spcPct val="0"/>
        </a:spcAft>
        <a:buChar char="»"/>
        <a:defRPr kumimoji="1" sz="2000" b="1">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wmf"/><Relationship Id="rId3" Type="http://schemas.openxmlformats.org/officeDocument/2006/relationships/notesSlide" Target="../notesSlides/notesSlide9.xml"/><Relationship Id="rId7" Type="http://schemas.openxmlformats.org/officeDocument/2006/relationships/image" Target="../media/image5.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wmf"/><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040" name="슬라이드 번호 개체 틀 5"/>
          <p:cNvSpPr>
            <a:spLocks noGrp="1"/>
          </p:cNvSpPr>
          <p:nvPr>
            <p:ph type="sldNum" sz="quarter" idx="12"/>
          </p:nvPr>
        </p:nvSpPr>
        <p:spPr/>
        <p:txBody>
          <a:bodyPr/>
          <a:lstStyle/>
          <a:p>
            <a:pPr>
              <a:defRPr/>
            </a:pPr>
            <a:fld id="{70186DCA-B724-40F6-8708-E063D3A59E35}" type="slidenum">
              <a:rPr lang="en-US" altLang="ko-KR"/>
              <a:pPr>
                <a:defRPr/>
              </a:pPr>
              <a:t>1</a:t>
            </a:fld>
            <a:endParaRPr lang="en-US" altLang="ko-KR"/>
          </a:p>
        </p:txBody>
      </p:sp>
      <p:sp>
        <p:nvSpPr>
          <p:cNvPr id="1041" name="Rectangle 2"/>
          <p:cNvSpPr>
            <a:spLocks noGrp="1" noChangeArrowheads="1"/>
          </p:cNvSpPr>
          <p:nvPr>
            <p:ph type="title"/>
          </p:nvPr>
        </p:nvSpPr>
        <p:spPr/>
        <p:txBody>
          <a:bodyPr/>
          <a:lstStyle/>
          <a:p>
            <a:pPr eaLnBrk="1" hangingPunct="1">
              <a:defRPr/>
            </a:pPr>
            <a:r>
              <a:rPr lang="en-US" altLang="ko-KR" smtClean="0"/>
              <a:t>Relation between (P) &amp; (D)</a:t>
            </a:r>
          </a:p>
        </p:txBody>
      </p:sp>
      <mc:AlternateContent xmlns:mc="http://schemas.openxmlformats.org/markup-compatibility/2006" xmlns:a14="http://schemas.microsoft.com/office/drawing/2010/main">
        <mc:Choice Requires="a14">
          <p:sp>
            <p:nvSpPr>
              <p:cNvPr id="3077" name="Rectangle 3"/>
              <p:cNvSpPr>
                <a:spLocks noGrp="1" noChangeArrowheads="1"/>
              </p:cNvSpPr>
              <p:nvPr>
                <p:ph type="body" idx="1"/>
              </p:nvPr>
            </p:nvSpPr>
            <p:spPr>
              <a:xfrm>
                <a:off x="107504" y="838200"/>
                <a:ext cx="8928992" cy="4799840"/>
              </a:xfrm>
            </p:spPr>
            <p:txBody>
              <a:bodyPr/>
              <a:lstStyle/>
              <a:p>
                <a:pPr eaLnBrk="1" hangingPunct="1"/>
                <a:r>
                  <a:rPr lang="en-US" altLang="ko-KR" dirty="0" smtClean="0">
                    <a:solidFill>
                      <a:srgbClr val="0000FF"/>
                    </a:solidFill>
                  </a:rPr>
                  <a:t>Dual of dual is primal.</a:t>
                </a:r>
              </a:p>
              <a:p>
                <a:pPr eaLnBrk="1" hangingPunct="1">
                  <a:buFont typeface="Wingdings" pitchFamily="2" charset="2"/>
                  <a:buNone/>
                </a:pPr>
                <a:r>
                  <a:rPr lang="en-US" altLang="ko-KR" dirty="0" smtClean="0"/>
                  <a:t>	Dual of a standard LP can be expressed as </a:t>
                </a:r>
              </a:p>
              <a:p>
                <a:pPr eaLnBrk="1" hangingPunct="1">
                  <a:buFont typeface="Wingdings" pitchFamily="2" charset="2"/>
                  <a:buNone/>
                </a:pPr>
                <a:r>
                  <a:rPr lang="en-US" altLang="ko-KR" dirty="0"/>
                  <a:t>	</a:t>
                </a:r>
                <a:r>
                  <a:rPr lang="en-US" altLang="ko-KR" dirty="0" smtClean="0"/>
                  <a:t>	  </a:t>
                </a:r>
                <a:r>
                  <a:rPr lang="en-US" altLang="ko-KR" dirty="0" smtClean="0">
                    <a:sym typeface="Symbol"/>
                  </a:rPr>
                  <a:t> max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𝑏</m:t>
                            </m:r>
                          </m:e>
                          <m:sub>
                            <m:r>
                              <a:rPr lang="en-US" altLang="ko-KR" b="0" i="1" smtClean="0">
                                <a:latin typeface="Cambria Math"/>
                                <a:sym typeface="Symbol"/>
                              </a:rPr>
                              <m:t>𝑖</m:t>
                            </m:r>
                          </m:sub>
                        </m:sSub>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𝑦</m:t>
                            </m:r>
                          </m:e>
                          <m:sub>
                            <m:r>
                              <a:rPr lang="en-US" altLang="ko-KR" b="0" i="1" smtClean="0">
                                <a:latin typeface="Cambria Math"/>
                                <a:sym typeface="Symbol"/>
                              </a:rPr>
                              <m:t>𝑖</m:t>
                            </m:r>
                          </m:sub>
                        </m:sSub>
                      </m:e>
                    </m:nary>
                  </m:oMath>
                </a14:m>
                <a:endParaRPr lang="en-US" altLang="ko-KR" dirty="0" smtClean="0"/>
              </a:p>
              <a:p>
                <a:pPr eaLnBrk="1" hangingPunct="1">
                  <a:buFont typeface="Wingdings" pitchFamily="2" charset="2"/>
                  <a:buNone/>
                </a:pPr>
                <a:r>
                  <a:rPr lang="en-US" altLang="ko-KR" dirty="0"/>
                  <a:t>	</a:t>
                </a:r>
                <a:r>
                  <a:rPr lang="en-US" altLang="ko-KR" dirty="0" smtClean="0"/>
                  <a:t>	   </a:t>
                </a:r>
                <a:r>
                  <a:rPr lang="en-US" altLang="ko-KR" dirty="0" err="1" smtClean="0"/>
                  <a:t>s.t.</a:t>
                </a:r>
                <a:r>
                  <a:rPr lang="en-US" altLang="ko-KR" dirty="0"/>
                  <a:t> </a:t>
                </a: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r>
                          <a:rPr lang="en-US" altLang="ko-KR" b="0" i="1" smtClean="0">
                            <a:latin typeface="Cambria Math"/>
                          </a:rPr>
                          <m:t>)</m:t>
                        </m:r>
                      </m:e>
                    </m:nary>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r>
                      <a:rPr lang="en-US" altLang="ko-KR" i="1" smtClean="0">
                        <a:latin typeface="Cambria Math"/>
                        <a:ea typeface="Cambria Math"/>
                      </a:rPr>
                      <m:t>≤</m:t>
                    </m:r>
                    <m:r>
                      <a:rPr lang="en-US" altLang="ko-KR" b="0" i="1" smtClean="0">
                        <a:latin typeface="Cambria Math"/>
                        <a:ea typeface="Cambria Math"/>
                      </a:rPr>
                      <m:t>−</m:t>
                    </m:r>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𝑐</m:t>
                        </m:r>
                      </m:e>
                      <m:sub>
                        <m:r>
                          <a:rPr lang="en-US" altLang="ko-KR" b="0" i="1" smtClean="0">
                            <a:latin typeface="Cambria Math"/>
                            <a:ea typeface="Cambria Math"/>
                          </a:rPr>
                          <m:t>𝑗</m:t>
                        </m:r>
                      </m:sub>
                    </m:sSub>
                  </m:oMath>
                </a14:m>
                <a:r>
                  <a:rPr lang="en-US" altLang="ko-KR" dirty="0" smtClean="0"/>
                  <a:t>, 	</a:t>
                </a:r>
                <a14:m>
                  <m:oMath xmlns:m="http://schemas.openxmlformats.org/officeDocument/2006/math">
                    <m:r>
                      <a:rPr lang="en-US" altLang="ko-KR" b="0" i="1" smtClean="0">
                        <a:latin typeface="Cambria Math"/>
                      </a:rPr>
                      <m:t>𝑗</m:t>
                    </m:r>
                    <m:r>
                      <a:rPr lang="en-US" altLang="ko-KR" b="0" i="1" smtClean="0">
                        <a:latin typeface="Cambria Math"/>
                      </a:rPr>
                      <m:t>=1,…,</m:t>
                    </m:r>
                    <m:r>
                      <a:rPr lang="en-US" altLang="ko-KR" b="0" i="1" smtClean="0">
                        <a:latin typeface="Cambria Math"/>
                      </a:rPr>
                      <m:t>𝑛</m:t>
                    </m:r>
                  </m:oMath>
                </a14:m>
                <a:endParaRPr lang="en-US" altLang="ko-KR" dirty="0" smtClean="0"/>
              </a:p>
              <a:p>
                <a:pPr eaLnBrk="1" hangingPunct="1">
                  <a:buFont typeface="Wingdings" pitchFamily="2" charset="2"/>
                  <a:buNone/>
                </a:pPr>
                <a:r>
                  <a:rPr lang="en-US" altLang="ko-KR" dirty="0"/>
                  <a:t>	</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r>
                      <a:rPr lang="en-US" altLang="ko-KR" i="1" smtClean="0">
                        <a:latin typeface="Cambria Math"/>
                        <a:ea typeface="Cambria Math"/>
                      </a:rPr>
                      <m:t>≥</m:t>
                    </m:r>
                    <m:r>
                      <a:rPr lang="en-US" altLang="ko-KR" b="0" i="1" smtClean="0">
                        <a:latin typeface="Cambria Math"/>
                        <a:ea typeface="Cambria Math"/>
                      </a:rPr>
                      <m:t>0</m:t>
                    </m:r>
                  </m:oMath>
                </a14:m>
                <a:r>
                  <a:rPr lang="en-US" altLang="ko-KR" dirty="0" smtClean="0"/>
                  <a:t>,	</a:t>
                </a:r>
                <a14:m>
                  <m:oMath xmlns:m="http://schemas.openxmlformats.org/officeDocument/2006/math">
                    <m:r>
                      <a:rPr lang="en-US" altLang="ko-KR" b="0" i="1" smtClean="0">
                        <a:latin typeface="Cambria Math"/>
                      </a:rPr>
                      <m:t>𝑖</m:t>
                    </m:r>
                    <m:r>
                      <a:rPr lang="en-US" altLang="ko-KR" b="0" i="1" smtClean="0">
                        <a:latin typeface="Cambria Math"/>
                      </a:rPr>
                      <m:t>=1,2,…,</m:t>
                    </m:r>
                    <m:r>
                      <a:rPr lang="en-US" altLang="ko-KR" b="0" i="1" smtClean="0">
                        <a:latin typeface="Cambria Math"/>
                      </a:rPr>
                      <m:t>𝑚</m:t>
                    </m:r>
                  </m:oMath>
                </a14:m>
                <a:r>
                  <a:rPr lang="en-US" altLang="ko-KR" dirty="0" smtClean="0"/>
                  <a:t> </a:t>
                </a:r>
              </a:p>
              <a:p>
                <a:pPr eaLnBrk="1" hangingPunct="1">
                  <a:buFont typeface="Wingdings" pitchFamily="2" charset="2"/>
                  <a:buNone/>
                </a:pPr>
                <a:endParaRPr lang="en-US" altLang="ko-KR" dirty="0"/>
              </a:p>
              <a:p>
                <a:pPr eaLnBrk="1" hangingPunct="1">
                  <a:buFont typeface="Wingdings" pitchFamily="2" charset="2"/>
                  <a:buNone/>
                </a:pPr>
                <a:r>
                  <a:rPr lang="en-US" altLang="ko-KR" dirty="0" smtClean="0"/>
                  <a:t>	and its dual is</a:t>
                </a:r>
              </a:p>
              <a:p>
                <a:pPr eaLnBrk="1" hangingPunct="1">
                  <a:buFont typeface="Wingdings" pitchFamily="2" charset="2"/>
                  <a:buNone/>
                </a:pPr>
                <a:r>
                  <a:rPr lang="en-US" altLang="ko-KR" dirty="0"/>
                  <a:t>	</a:t>
                </a:r>
                <a:r>
                  <a:rPr lang="en-US" altLang="ko-KR" dirty="0" smtClean="0"/>
                  <a:t>  </a:t>
                </a:r>
                <a:r>
                  <a:rPr lang="en-US" altLang="ko-KR" dirty="0" smtClean="0">
                    <a:sym typeface="Symbol"/>
                  </a:rPr>
                  <a:t> min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𝑥</m:t>
                            </m:r>
                          </m:e>
                          <m:sub>
                            <m:r>
                              <a:rPr lang="en-US" altLang="ko-KR" b="0" i="1" smtClean="0">
                                <a:latin typeface="Cambria Math"/>
                                <a:sym typeface="Symbol"/>
                              </a:rPr>
                              <m:t>𝑗</m:t>
                            </m:r>
                          </m:sub>
                        </m:sSub>
                      </m:e>
                    </m:nary>
                  </m:oMath>
                </a14:m>
                <a:r>
                  <a:rPr lang="en-US" altLang="ko-KR" dirty="0" smtClean="0"/>
                  <a:t>			</a:t>
                </a:r>
              </a:p>
              <a:p>
                <a:pPr eaLnBrk="1" hangingPunct="1">
                  <a:buFont typeface="Wingdings" pitchFamily="2" charset="2"/>
                  <a:buNone/>
                </a:pPr>
                <a:r>
                  <a:rPr lang="en-US" altLang="ko-KR" dirty="0"/>
                  <a:t>	</a:t>
                </a:r>
                <a:r>
                  <a:rPr lang="en-US" altLang="ko-KR" dirty="0" smtClean="0"/>
                  <a:t>   </a:t>
                </a:r>
                <a:r>
                  <a:rPr lang="en-US" altLang="ko-KR" dirty="0" err="1" smtClean="0"/>
                  <a:t>s.t.</a:t>
                </a: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i="1" smtClean="0">
                        <a:latin typeface="Cambria Math"/>
                        <a:ea typeface="Cambria Math"/>
                      </a:rPr>
                      <m:t>≥</m:t>
                    </m:r>
                    <m:r>
                      <a:rPr lang="en-US" altLang="ko-KR" b="0" i="1" smtClean="0">
                        <a:latin typeface="Cambria Math"/>
                        <a:ea typeface="Cambria Math"/>
                      </a:rPr>
                      <m:t>−</m:t>
                    </m:r>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oMath>
                </a14:m>
                <a:r>
                  <a:rPr lang="en-US" altLang="ko-KR" dirty="0" smtClean="0"/>
                  <a:t>, </a:t>
                </a:r>
                <a14:m>
                  <m:oMath xmlns:m="http://schemas.openxmlformats.org/officeDocument/2006/math">
                    <m:r>
                      <a:rPr lang="en-US" altLang="ko-KR" b="0" i="1" dirty="0" smtClean="0">
                        <a:latin typeface="Cambria Math"/>
                      </a:rPr>
                      <m:t>𝑖</m:t>
                    </m:r>
                    <m:r>
                      <a:rPr lang="en-US" altLang="ko-KR" b="0" i="1" dirty="0" smtClean="0">
                        <a:latin typeface="Cambria Math"/>
                      </a:rPr>
                      <m:t>=1,…,</m:t>
                    </m:r>
                    <m:r>
                      <a:rPr lang="en-US" altLang="ko-KR" b="0" i="1" dirty="0" smtClean="0">
                        <a:latin typeface="Cambria Math"/>
                      </a:rPr>
                      <m:t>𝑚</m:t>
                    </m:r>
                  </m:oMath>
                </a14:m>
                <a:r>
                  <a:rPr lang="en-US" altLang="ko-KR" dirty="0" smtClean="0"/>
                  <a:t>	</a:t>
                </a:r>
              </a:p>
              <a:p>
                <a:pPr eaLnBrk="1" hangingPunct="1">
                  <a:buFont typeface="Wingdings" pitchFamily="2" charset="2"/>
                  <a:buNone/>
                </a:pPr>
                <a:r>
                  <a:rPr lang="en-US" altLang="ko-KR" dirty="0"/>
                  <a:t>	</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r>
                      <a:rPr lang="en-US" altLang="ko-KR" i="1" smtClean="0">
                        <a:latin typeface="Cambria Math"/>
                        <a:ea typeface="Cambria Math"/>
                      </a:rPr>
                      <m:t>≥</m:t>
                    </m:r>
                    <m:r>
                      <a:rPr lang="en-US" altLang="ko-KR" b="0" i="1" smtClean="0">
                        <a:latin typeface="Cambria Math"/>
                        <a:ea typeface="Cambria Math"/>
                      </a:rPr>
                      <m:t>0,     </m:t>
                    </m:r>
                    <m:r>
                      <a:rPr lang="en-US" altLang="ko-KR" b="0" i="1" smtClean="0">
                        <a:latin typeface="Cambria Math"/>
                        <a:ea typeface="Cambria Math"/>
                      </a:rPr>
                      <m:t>𝑗</m:t>
                    </m:r>
                    <m:r>
                      <a:rPr lang="en-US" altLang="ko-KR" b="0" i="1" smtClean="0">
                        <a:latin typeface="Cambria Math"/>
                        <a:ea typeface="Cambria Math"/>
                      </a:rPr>
                      <m:t>=1,2,…,</m:t>
                    </m:r>
                    <m:r>
                      <a:rPr lang="en-US" altLang="ko-KR" b="0" i="1" smtClean="0">
                        <a:latin typeface="Cambria Math"/>
                        <a:ea typeface="Cambria Math"/>
                      </a:rPr>
                      <m:t>𝑛</m:t>
                    </m:r>
                    <m:r>
                      <a:rPr lang="en-US" altLang="ko-KR" b="0" i="1" smtClean="0">
                        <a:latin typeface="Cambria Math"/>
                        <a:ea typeface="Cambria Math"/>
                      </a:rPr>
                      <m:t>,</m:t>
                    </m:r>
                  </m:oMath>
                </a14:m>
                <a:r>
                  <a:rPr lang="en-US" altLang="ko-KR" dirty="0" smtClean="0"/>
                  <a:t>	</a:t>
                </a:r>
              </a:p>
              <a:p>
                <a:pPr eaLnBrk="1" hangingPunct="1">
                  <a:buFont typeface="Wingdings" pitchFamily="2" charset="2"/>
                  <a:buNone/>
                </a:pPr>
                <a:endParaRPr lang="en-US" altLang="ko-KR" dirty="0"/>
              </a:p>
              <a:p>
                <a:pPr indent="0" eaLnBrk="1" hangingPunct="1">
                  <a:buFont typeface="Wingdings" pitchFamily="2" charset="2"/>
                  <a:buNone/>
                </a:pPr>
                <a:r>
                  <a:rPr lang="en-US" altLang="ko-KR" dirty="0" smtClean="0"/>
                  <a:t>which is equivalent to the original problem.</a:t>
                </a:r>
              </a:p>
            </p:txBody>
          </p:sp>
        </mc:Choice>
        <mc:Fallback xmlns="">
          <p:sp>
            <p:nvSpPr>
              <p:cNvPr id="3077" name="Rectangle 3"/>
              <p:cNvSpPr>
                <a:spLocks noGrp="1" noRot="1" noChangeAspect="1" noMove="1" noResize="1" noEditPoints="1" noAdjustHandles="1" noChangeArrowheads="1" noChangeShapeType="1" noTextEdit="1"/>
              </p:cNvSpPr>
              <p:nvPr>
                <p:ph type="body" idx="1"/>
              </p:nvPr>
            </p:nvSpPr>
            <p:spPr>
              <a:xfrm>
                <a:off x="107504" y="838200"/>
                <a:ext cx="8928992" cy="4799840"/>
              </a:xfrm>
              <a:blipFill rotWithShape="1">
                <a:blip r:embed="rId3"/>
                <a:stretch>
                  <a:fillRect l="-615" t="-762" b="-889"/>
                </a:stretch>
              </a:blipFill>
            </p:spPr>
            <p:txBody>
              <a:bodyPr/>
              <a:lstStyle/>
              <a:p>
                <a:r>
                  <a:rPr lang="ko-KR" altLang="en-US">
                    <a:noFill/>
                  </a:rPr>
                  <a:t> </a:t>
                </a:r>
              </a:p>
            </p:txBody>
          </p:sp>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4339" name="슬라이드 번호 개체 틀 5"/>
          <p:cNvSpPr>
            <a:spLocks noGrp="1"/>
          </p:cNvSpPr>
          <p:nvPr>
            <p:ph type="sldNum" sz="quarter" idx="12"/>
          </p:nvPr>
        </p:nvSpPr>
        <p:spPr/>
        <p:txBody>
          <a:bodyPr/>
          <a:lstStyle/>
          <a:p>
            <a:pPr>
              <a:defRPr/>
            </a:pPr>
            <a:fld id="{13DA5459-E440-4A4B-A601-C8F0AC227877}" type="slidenum">
              <a:rPr lang="en-US" altLang="ko-KR"/>
              <a:pPr>
                <a:defRPr/>
              </a:pPr>
              <a:t>10</a:t>
            </a:fld>
            <a:endParaRPr lang="en-US" altLang="ko-KR"/>
          </a:p>
        </p:txBody>
      </p:sp>
      <p:sp>
        <p:nvSpPr>
          <p:cNvPr id="12292" name="Rectangle 3"/>
          <p:cNvSpPr>
            <a:spLocks noGrp="1" noChangeArrowheads="1"/>
          </p:cNvSpPr>
          <p:nvPr>
            <p:ph type="body" idx="1"/>
          </p:nvPr>
        </p:nvSpPr>
        <p:spPr>
          <a:xfrm>
            <a:off x="558800" y="304800"/>
            <a:ext cx="8204200" cy="5003800"/>
          </a:xfrm>
        </p:spPr>
        <p:txBody>
          <a:bodyPr/>
          <a:lstStyle/>
          <a:p>
            <a:pPr eaLnBrk="1" hangingPunct="1"/>
            <a:r>
              <a:rPr lang="en-US" altLang="ko-KR" smtClean="0">
                <a:solidFill>
                  <a:schemeClr val="hlink"/>
                </a:solidFill>
              </a:rPr>
              <a:t>Characteristics of the Interior Point Method</a:t>
            </a:r>
          </a:p>
          <a:p>
            <a:pPr lvl="1" eaLnBrk="1" hangingPunct="1"/>
            <a:r>
              <a:rPr lang="en-US" altLang="ko-KR" smtClean="0"/>
              <a:t>Interior point method finds a solution to the system iteratively with </a:t>
            </a:r>
            <a:r>
              <a:rPr lang="en-US" altLang="ko-KR" smtClean="0">
                <a:sym typeface="Symbol" pitchFamily="18" charset="2"/>
              </a:rPr>
              <a:t>  0. (path following method)</a:t>
            </a:r>
          </a:p>
          <a:p>
            <a:pPr lvl="1" eaLnBrk="1" hangingPunct="1"/>
            <a:r>
              <a:rPr lang="en-US" altLang="ko-KR" smtClean="0">
                <a:sym typeface="Symbol" pitchFamily="18" charset="2"/>
              </a:rPr>
              <a:t>Solve system of nonlinear equations.</a:t>
            </a:r>
          </a:p>
          <a:p>
            <a:pPr lvl="1" eaLnBrk="1" hangingPunct="1"/>
            <a:r>
              <a:rPr lang="en-US" altLang="ko-KR" smtClean="0">
                <a:sym typeface="Symbol" pitchFamily="18" charset="2"/>
              </a:rPr>
              <a:t>Newton’s method is used to find the solution.</a:t>
            </a:r>
          </a:p>
          <a:p>
            <a:pPr lvl="1" eaLnBrk="1" hangingPunct="1"/>
            <a:r>
              <a:rPr lang="en-US" altLang="ko-KR" smtClean="0">
                <a:sym typeface="Symbol" pitchFamily="18" charset="2"/>
              </a:rPr>
              <a:t>Try to find solution that satisfies the equations and positivity of the points examined is always maintained.</a:t>
            </a:r>
          </a:p>
          <a:p>
            <a:pPr lvl="1" eaLnBrk="1" hangingPunct="1"/>
            <a:r>
              <a:rPr lang="en-US" altLang="ko-KR" smtClean="0"/>
              <a:t>Strict positivity is maintained and 0 is obtained as small positive number.  Hence obtained solution is not a basic feasible solution (We do not know the basis).</a:t>
            </a:r>
          </a:p>
          <a:p>
            <a:pPr lvl="1" eaLnBrk="1" hangingPunct="1"/>
            <a:r>
              <a:rPr lang="en-US" altLang="ko-KR" smtClean="0"/>
              <a:t>To identify a basic feasible solution, a post-processing stage is needed.</a:t>
            </a:r>
          </a:p>
          <a:p>
            <a:pPr lvl="1" eaLnBrk="1" hangingPunct="1"/>
            <a:r>
              <a:rPr lang="en-US" altLang="ko-KR" smtClean="0"/>
              <a:t>Although we mentioned the path following method, there are other types of the interior point methods.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7177" name="슬라이드 번호 개체 틀 5"/>
          <p:cNvSpPr>
            <a:spLocks noGrp="1"/>
          </p:cNvSpPr>
          <p:nvPr>
            <p:ph type="sldNum" sz="quarter" idx="12"/>
          </p:nvPr>
        </p:nvSpPr>
        <p:spPr/>
        <p:txBody>
          <a:bodyPr/>
          <a:lstStyle/>
          <a:p>
            <a:pPr>
              <a:defRPr/>
            </a:pPr>
            <a:fld id="{43193FBF-AB6B-4DE9-8104-53C9950B3C60}" type="slidenum">
              <a:rPr lang="en-US" altLang="ko-KR"/>
              <a:pPr>
                <a:defRPr/>
              </a:pPr>
              <a:t>11</a:t>
            </a:fld>
            <a:endParaRPr lang="en-US" altLang="ko-KR"/>
          </a:p>
        </p:txBody>
      </p:sp>
      <mc:AlternateContent xmlns:mc="http://schemas.openxmlformats.org/markup-compatibility/2006" xmlns:a14="http://schemas.microsoft.com/office/drawing/2010/main">
        <mc:Choice Requires="a14">
          <p:sp>
            <p:nvSpPr>
              <p:cNvPr id="13316" name="Rectangle 3"/>
              <p:cNvSpPr>
                <a:spLocks noGrp="1" noChangeArrowheads="1"/>
              </p:cNvSpPr>
              <p:nvPr>
                <p:ph type="body" idx="1"/>
              </p:nvPr>
            </p:nvSpPr>
            <p:spPr>
              <a:xfrm>
                <a:off x="558800" y="304800"/>
                <a:ext cx="8001000" cy="5875006"/>
              </a:xfrm>
            </p:spPr>
            <p:txBody>
              <a:bodyPr/>
              <a:lstStyle/>
              <a:p>
                <a:pPr eaLnBrk="1" hangingPunct="1"/>
                <a:r>
                  <a:rPr lang="en-US" altLang="ko-KR" dirty="0" smtClean="0"/>
                  <a:t>CS theorem may enable us to derive optimal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oMath>
                </a14:m>
                <a:r>
                  <a:rPr lang="en-US" altLang="ko-KR" dirty="0" smtClean="0"/>
                  <a:t>, given an optimal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Hence can verify the optimality of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a:t>
                </a:r>
              </a:p>
              <a:p>
                <a:pPr eaLnBrk="1" hangingPunct="1"/>
                <a:r>
                  <a:rPr lang="en-US" altLang="ko-KR" dirty="0" err="1" smtClean="0">
                    <a:solidFill>
                      <a:srgbClr val="0000FF"/>
                    </a:solidFill>
                  </a:rPr>
                  <a:t>Thm</a:t>
                </a:r>
                <a:r>
                  <a:rPr lang="en-US" altLang="ko-KR" dirty="0" smtClean="0">
                    <a:solidFill>
                      <a:srgbClr val="0000FF"/>
                    </a:solidFill>
                  </a:rPr>
                  <a:t> 5.3:</a:t>
                </a:r>
                <a:r>
                  <a:rPr lang="en-US" altLang="ko-KR" dirty="0" smtClean="0"/>
                  <a:t> A feasible solution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is optimal to (P)    </a:t>
                </a:r>
                <a:r>
                  <a:rPr lang="en-US" altLang="ko-KR" dirty="0" smtClean="0">
                    <a:sym typeface="Symbol" pitchFamily="18" charset="2"/>
                  </a:rPr>
                  <a:t></a:t>
                </a:r>
              </a:p>
              <a:p>
                <a:pPr marL="284400" indent="0" eaLnBrk="1" hangingPunct="1">
                  <a:buNone/>
                </a:pPr>
                <a14:m>
                  <m:oMath xmlns:m="http://schemas.openxmlformats.org/officeDocument/2006/math">
                    <m:r>
                      <a:rPr lang="en-US" altLang="ko-KR" i="1" smtClean="0">
                        <a:latin typeface="Cambria Math"/>
                        <a:ea typeface="Cambria Math"/>
                      </a:rPr>
                      <m:t>∃</m:t>
                    </m:r>
                    <m:r>
                      <a:rPr lang="en-US" altLang="ko-KR" b="0" i="1" smtClean="0">
                        <a:latin typeface="Cambria Math"/>
                        <a:ea typeface="Cambria Math"/>
                      </a:rPr>
                      <m:t> </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𝑦</m:t>
                        </m:r>
                      </m:e>
                      <m:sup>
                        <m:r>
                          <a:rPr lang="en-US" altLang="ko-KR" b="0" i="1" smtClean="0">
                            <a:latin typeface="Cambria Math"/>
                            <a:ea typeface="Cambria Math"/>
                          </a:rPr>
                          <m:t>∗</m:t>
                        </m:r>
                      </m:sup>
                    </m:sSup>
                  </m:oMath>
                </a14:m>
                <a:r>
                  <a:rPr lang="en-US" altLang="ko-KR" dirty="0" smtClean="0"/>
                  <a:t> such that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oMath>
                </a14:m>
                <a:r>
                  <a:rPr lang="en-US" altLang="ko-KR" dirty="0" smtClean="0"/>
                  <a:t>,	    whenever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r>
                      <a:rPr lang="en-US" altLang="ko-KR" b="0" i="1" smtClean="0">
                        <a:latin typeface="Cambria Math"/>
                      </a:rPr>
                      <m:t>&gt;0</m:t>
                    </m:r>
                  </m:oMath>
                </a14:m>
                <a:r>
                  <a:rPr lang="en-US" altLang="ko-KR" dirty="0" smtClean="0"/>
                  <a:t>	</a:t>
                </a:r>
                <a:r>
                  <a:rPr lang="en-US" altLang="ko-KR" dirty="0" smtClean="0">
                    <a:solidFill>
                      <a:srgbClr val="0000FF"/>
                    </a:solidFill>
                  </a:rPr>
                  <a:t>(5.22)</a:t>
                </a:r>
              </a:p>
              <a:p>
                <a:pPr marL="284400" indent="0" eaLnBrk="1" hangingPunct="1">
                  <a:buNone/>
                </a:pPr>
                <a:r>
                  <a:rPr lang="en-US" altLang="ko-KR" dirty="0" smtClean="0">
                    <a:solidFill>
                      <a:srgbClr val="0000FF"/>
                    </a:solidFill>
                  </a:rPr>
                  <a:t>		             </a:t>
                </a:r>
                <a14:m>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a:rPr lang="en-US" altLang="ko-KR" b="0" i="1" smtClean="0">
                            <a:solidFill>
                              <a:schemeClr val="tx1"/>
                            </a:solidFill>
                            <a:latin typeface="Cambria Math"/>
                          </a:rPr>
                          <m:t>𝑦</m:t>
                        </m:r>
                      </m:e>
                      <m:sub>
                        <m:r>
                          <a:rPr lang="en-US" altLang="ko-KR" b="0" i="1" smtClean="0">
                            <a:solidFill>
                              <a:schemeClr val="tx1"/>
                            </a:solidFill>
                            <a:latin typeface="Cambria Math"/>
                          </a:rPr>
                          <m:t>𝑖</m:t>
                        </m:r>
                      </m:sub>
                      <m:sup>
                        <m:r>
                          <a:rPr lang="en-US" altLang="ko-KR" b="0" i="1" smtClean="0">
                            <a:solidFill>
                              <a:schemeClr val="tx1"/>
                            </a:solidFill>
                            <a:latin typeface="Cambria Math"/>
                          </a:rPr>
                          <m:t>∗</m:t>
                        </m:r>
                      </m:sup>
                    </m:sSubSup>
                    <m:r>
                      <a:rPr lang="en-US" altLang="ko-KR" b="0" i="1" smtClean="0">
                        <a:solidFill>
                          <a:schemeClr val="tx1"/>
                        </a:solidFill>
                        <a:latin typeface="Cambria Math"/>
                      </a:rPr>
                      <m:t>=0</m:t>
                    </m:r>
                  </m:oMath>
                </a14:m>
                <a:r>
                  <a:rPr lang="en-US" altLang="ko-KR" dirty="0" smtClean="0"/>
                  <a:t>,	    whenever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e>
                    </m:nary>
                    <m:r>
                      <a:rPr lang="en-US" altLang="ko-KR" b="0" i="1" smtClean="0">
                        <a:latin typeface="Cambria Math"/>
                      </a:rPr>
                      <m:t>&lt;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endParaRPr lang="en-US" altLang="ko-KR" dirty="0" smtClean="0">
                  <a:solidFill>
                    <a:srgbClr val="0000FF"/>
                  </a:solidFill>
                </a:endParaRPr>
              </a:p>
              <a:p>
                <a:pPr marL="284400" indent="0" eaLnBrk="1" hangingPunct="1">
                  <a:buNone/>
                </a:pPr>
                <a:r>
                  <a:rPr lang="en-US" altLang="ko-KR" dirty="0" smtClean="0">
                    <a:solidFill>
                      <a:schemeClr val="tx2"/>
                    </a:solidFill>
                  </a:rPr>
                  <a:t>and such that</a:t>
                </a:r>
              </a:p>
              <a:p>
                <a:pPr marL="284400" indent="0" eaLnBrk="1" hangingPunct="1">
                  <a:buNone/>
                </a:pPr>
                <a:r>
                  <a:rPr lang="en-US" altLang="ko-KR" dirty="0">
                    <a:solidFill>
                      <a:schemeClr val="tx2"/>
                    </a:solidFill>
                  </a:rPr>
                  <a:t>	</a:t>
                </a:r>
                <a14:m>
                  <m:oMath xmlns:m="http://schemas.openxmlformats.org/officeDocument/2006/math">
                    <m:nary>
                      <m:naryPr>
                        <m:chr m:val="∑"/>
                        <m:limLoc m:val="subSup"/>
                        <m:ctrlPr>
                          <a:rPr lang="en-US" altLang="ko-KR" i="1" smtClean="0">
                            <a:solidFill>
                              <a:schemeClr val="tx2"/>
                            </a:solidFill>
                            <a:latin typeface="Cambria Math" panose="02040503050406030204" pitchFamily="18" charset="0"/>
                          </a:rPr>
                        </m:ctrlPr>
                      </m:naryPr>
                      <m:sub>
                        <m:r>
                          <m:rPr>
                            <m:brk m:alnAt="25"/>
                          </m:rPr>
                          <a:rPr lang="en-US" altLang="ko-KR" b="0" i="1" smtClean="0">
                            <a:solidFill>
                              <a:schemeClr val="tx2"/>
                            </a:solidFill>
                            <a:latin typeface="Cambria Math"/>
                          </a:rPr>
                          <m:t>𝑖</m:t>
                        </m:r>
                        <m:r>
                          <a:rPr lang="en-US" altLang="ko-KR" b="0" i="1" smtClean="0">
                            <a:solidFill>
                              <a:schemeClr val="tx2"/>
                            </a:solidFill>
                            <a:latin typeface="Cambria Math"/>
                          </a:rPr>
                          <m:t>=1</m:t>
                        </m:r>
                      </m:sub>
                      <m:sup>
                        <m:r>
                          <a:rPr lang="en-US" altLang="ko-KR" b="0" i="1" smtClean="0">
                            <a:solidFill>
                              <a:schemeClr val="tx2"/>
                            </a:solidFill>
                            <a:latin typeface="Cambria Math"/>
                          </a:rPr>
                          <m:t>𝑚</m:t>
                        </m:r>
                      </m:sup>
                      <m:e>
                        <m:sSub>
                          <m:sSubPr>
                            <m:ctrlPr>
                              <a:rPr lang="en-US" altLang="ko-KR" i="1" smtClean="0">
                                <a:solidFill>
                                  <a:schemeClr val="tx2"/>
                                </a:solidFill>
                                <a:latin typeface="Cambria Math" panose="02040503050406030204" pitchFamily="18" charset="0"/>
                              </a:rPr>
                            </m:ctrlPr>
                          </m:sSubPr>
                          <m:e>
                            <m:r>
                              <a:rPr lang="en-US" altLang="ko-KR" b="0" i="1" smtClean="0">
                                <a:solidFill>
                                  <a:schemeClr val="tx2"/>
                                </a:solidFill>
                                <a:latin typeface="Cambria Math"/>
                              </a:rPr>
                              <m:t>𝑎</m:t>
                            </m:r>
                          </m:e>
                          <m:sub>
                            <m:r>
                              <a:rPr lang="en-US" altLang="ko-KR" b="0" i="1" smtClean="0">
                                <a:solidFill>
                                  <a:schemeClr val="tx2"/>
                                </a:solidFill>
                                <a:latin typeface="Cambria Math"/>
                              </a:rPr>
                              <m:t>𝑖𝑗</m:t>
                            </m:r>
                          </m:sub>
                        </m:sSub>
                        <m:sSubSup>
                          <m:sSubSupPr>
                            <m:ctrlPr>
                              <a:rPr lang="en-US" altLang="ko-KR" i="1" smtClean="0">
                                <a:solidFill>
                                  <a:schemeClr val="tx2"/>
                                </a:solidFill>
                                <a:latin typeface="Cambria Math" panose="02040503050406030204" pitchFamily="18" charset="0"/>
                              </a:rPr>
                            </m:ctrlPr>
                          </m:sSubSupPr>
                          <m:e>
                            <m:r>
                              <a:rPr lang="en-US" altLang="ko-KR" b="0" i="1" smtClean="0">
                                <a:solidFill>
                                  <a:schemeClr val="tx2"/>
                                </a:solidFill>
                                <a:latin typeface="Cambria Math"/>
                              </a:rPr>
                              <m:t>𝑦</m:t>
                            </m:r>
                          </m:e>
                          <m:sub>
                            <m:r>
                              <a:rPr lang="en-US" altLang="ko-KR" b="0" i="1" smtClean="0">
                                <a:solidFill>
                                  <a:schemeClr val="tx2"/>
                                </a:solidFill>
                                <a:latin typeface="Cambria Math"/>
                              </a:rPr>
                              <m:t>𝑖</m:t>
                            </m:r>
                          </m:sub>
                          <m:sup>
                            <m:r>
                              <a:rPr lang="en-US" altLang="ko-KR" b="0" i="1" smtClean="0">
                                <a:solidFill>
                                  <a:schemeClr val="tx2"/>
                                </a:solidFill>
                                <a:latin typeface="Cambria Math"/>
                              </a:rPr>
                              <m:t>∗</m:t>
                            </m:r>
                          </m:sup>
                        </m:sSubSup>
                      </m:e>
                    </m:nary>
                    <m:r>
                      <a:rPr lang="en-US" altLang="ko-KR" i="1" smtClean="0">
                        <a:solidFill>
                          <a:schemeClr val="tx2"/>
                        </a:solidFill>
                        <a:latin typeface="Cambria Math"/>
                        <a:ea typeface="Cambria Math"/>
                      </a:rPr>
                      <m:t>≥</m:t>
                    </m:r>
                    <m:sSub>
                      <m:sSubPr>
                        <m:ctrlPr>
                          <a:rPr lang="en-US" altLang="ko-KR" i="1" smtClean="0">
                            <a:solidFill>
                              <a:schemeClr val="tx2"/>
                            </a:solidFill>
                            <a:latin typeface="Cambria Math" panose="02040503050406030204" pitchFamily="18" charset="0"/>
                            <a:ea typeface="Cambria Math"/>
                          </a:rPr>
                        </m:ctrlPr>
                      </m:sSubPr>
                      <m:e>
                        <m:r>
                          <a:rPr lang="en-US" altLang="ko-KR" b="0" i="1" smtClean="0">
                            <a:solidFill>
                              <a:schemeClr val="tx2"/>
                            </a:solidFill>
                            <a:latin typeface="Cambria Math"/>
                            <a:ea typeface="Cambria Math"/>
                          </a:rPr>
                          <m:t>𝑐</m:t>
                        </m:r>
                      </m:e>
                      <m:sub>
                        <m:r>
                          <a:rPr lang="en-US" altLang="ko-KR" b="0" i="1" smtClean="0">
                            <a:solidFill>
                              <a:schemeClr val="tx2"/>
                            </a:solidFill>
                            <a:latin typeface="Cambria Math"/>
                            <a:ea typeface="Cambria Math"/>
                          </a:rPr>
                          <m:t>𝑗</m:t>
                        </m:r>
                      </m:sub>
                    </m:sSub>
                  </m:oMath>
                </a14:m>
                <a:r>
                  <a:rPr lang="en-US" altLang="ko-KR" dirty="0" smtClean="0">
                    <a:solidFill>
                      <a:schemeClr val="tx2"/>
                    </a:solidFill>
                  </a:rPr>
                  <a:t>   for all  </a:t>
                </a:r>
                <a14:m>
                  <m:oMath xmlns:m="http://schemas.openxmlformats.org/officeDocument/2006/math">
                    <m:r>
                      <a:rPr lang="en-US" altLang="ko-KR" b="0" i="1" smtClean="0">
                        <a:solidFill>
                          <a:schemeClr val="tx2"/>
                        </a:solidFill>
                        <a:latin typeface="Cambria Math"/>
                      </a:rPr>
                      <m:t>𝑗</m:t>
                    </m:r>
                    <m:r>
                      <a:rPr lang="en-US" altLang="ko-KR" b="0" i="1" smtClean="0">
                        <a:solidFill>
                          <a:schemeClr val="tx2"/>
                        </a:solidFill>
                        <a:latin typeface="Cambria Math"/>
                      </a:rPr>
                      <m:t>=1,2,…,</m:t>
                    </m:r>
                    <m:r>
                      <a:rPr lang="en-US" altLang="ko-KR" b="0" i="1" smtClean="0">
                        <a:solidFill>
                          <a:schemeClr val="tx2"/>
                        </a:solidFill>
                        <a:latin typeface="Cambria Math"/>
                      </a:rPr>
                      <m:t>𝑛</m:t>
                    </m:r>
                  </m:oMath>
                </a14:m>
                <a:r>
                  <a:rPr lang="en-US" altLang="ko-KR" dirty="0" smtClean="0">
                    <a:solidFill>
                      <a:schemeClr val="tx2"/>
                    </a:solidFill>
                  </a:rPr>
                  <a:t>		</a:t>
                </a:r>
                <a:r>
                  <a:rPr lang="en-US" altLang="ko-KR" dirty="0" smtClean="0">
                    <a:solidFill>
                      <a:srgbClr val="0000FF"/>
                    </a:solidFill>
                  </a:rPr>
                  <a:t>(5.23)</a:t>
                </a:r>
              </a:p>
              <a:p>
                <a:pPr marL="284400" indent="0" eaLnBrk="1" hangingPunct="1">
                  <a:buNone/>
                </a:pPr>
                <a:r>
                  <a:rPr lang="en-US" altLang="ko-KR" dirty="0">
                    <a:solidFill>
                      <a:schemeClr val="tx2"/>
                    </a:solidFill>
                  </a:rPr>
                  <a:t>	 </a:t>
                </a:r>
                <a:r>
                  <a:rPr lang="en-US" altLang="ko-KR" dirty="0" smtClean="0">
                    <a:solidFill>
                      <a:schemeClr val="tx2"/>
                    </a:solidFill>
                  </a:rPr>
                  <a:t>            </a:t>
                </a:r>
                <a14:m>
                  <m:oMath xmlns:m="http://schemas.openxmlformats.org/officeDocument/2006/math">
                    <m:sSubSup>
                      <m:sSubSupPr>
                        <m:ctrlPr>
                          <a:rPr lang="en-US" altLang="ko-KR" i="1" smtClean="0">
                            <a:solidFill>
                              <a:schemeClr val="tx2"/>
                            </a:solidFill>
                            <a:latin typeface="Cambria Math" panose="02040503050406030204" pitchFamily="18" charset="0"/>
                          </a:rPr>
                        </m:ctrlPr>
                      </m:sSubSupPr>
                      <m:e>
                        <m:r>
                          <a:rPr lang="en-US" altLang="ko-KR" b="0" i="1" smtClean="0">
                            <a:solidFill>
                              <a:schemeClr val="tx2"/>
                            </a:solidFill>
                            <a:latin typeface="Cambria Math"/>
                          </a:rPr>
                          <m:t>𝑦</m:t>
                        </m:r>
                      </m:e>
                      <m:sub>
                        <m:r>
                          <a:rPr lang="en-US" altLang="ko-KR" b="0" i="1" smtClean="0">
                            <a:solidFill>
                              <a:schemeClr val="tx2"/>
                            </a:solidFill>
                            <a:latin typeface="Cambria Math"/>
                          </a:rPr>
                          <m:t>𝑖</m:t>
                        </m:r>
                      </m:sub>
                      <m:sup>
                        <m:r>
                          <a:rPr lang="en-US" altLang="ko-KR" b="0" i="1" smtClean="0">
                            <a:solidFill>
                              <a:schemeClr val="tx2"/>
                            </a:solidFill>
                            <a:latin typeface="Cambria Math"/>
                          </a:rPr>
                          <m:t>∗</m:t>
                        </m:r>
                      </m:sup>
                    </m:sSubSup>
                    <m:r>
                      <a:rPr lang="en-US" altLang="ko-KR" i="1" smtClean="0">
                        <a:solidFill>
                          <a:schemeClr val="tx2"/>
                        </a:solidFill>
                        <a:latin typeface="Cambria Math"/>
                        <a:ea typeface="Cambria Math"/>
                      </a:rPr>
                      <m:t>≥</m:t>
                    </m:r>
                    <m:r>
                      <a:rPr lang="en-US" altLang="ko-KR" b="0" i="1" smtClean="0">
                        <a:solidFill>
                          <a:schemeClr val="tx2"/>
                        </a:solidFill>
                        <a:latin typeface="Cambria Math"/>
                        <a:ea typeface="Cambria Math"/>
                      </a:rPr>
                      <m:t>0</m:t>
                    </m:r>
                  </m:oMath>
                </a14:m>
                <a:r>
                  <a:rPr lang="en-US" altLang="ko-KR" dirty="0" smtClean="0">
                    <a:solidFill>
                      <a:schemeClr val="tx2"/>
                    </a:solidFill>
                  </a:rPr>
                  <a:t>    for all  </a:t>
                </a:r>
                <a14:m>
                  <m:oMath xmlns:m="http://schemas.openxmlformats.org/officeDocument/2006/math">
                    <m:r>
                      <a:rPr lang="en-US" altLang="ko-KR" b="0" i="1" smtClean="0">
                        <a:solidFill>
                          <a:schemeClr val="tx2"/>
                        </a:solidFill>
                        <a:latin typeface="Cambria Math"/>
                      </a:rPr>
                      <m:t>𝑖</m:t>
                    </m:r>
                    <m:r>
                      <a:rPr lang="en-US" altLang="ko-KR" b="0" i="1" smtClean="0">
                        <a:solidFill>
                          <a:schemeClr val="tx2"/>
                        </a:solidFill>
                        <a:latin typeface="Cambria Math"/>
                      </a:rPr>
                      <m:t>=1,2,…,</m:t>
                    </m:r>
                    <m:r>
                      <a:rPr lang="en-US" altLang="ko-KR" b="0" i="1" smtClean="0">
                        <a:solidFill>
                          <a:schemeClr val="tx2"/>
                        </a:solidFill>
                        <a:latin typeface="Cambria Math"/>
                      </a:rPr>
                      <m:t>𝑚</m:t>
                    </m:r>
                  </m:oMath>
                </a14:m>
                <a:endParaRPr lang="en-US" altLang="ko-KR" dirty="0" smtClean="0">
                  <a:solidFill>
                    <a:schemeClr val="tx2"/>
                  </a:solidFill>
                </a:endParaRPr>
              </a:p>
              <a:p>
                <a:pPr marL="284400" indent="0" eaLnBrk="1" hangingPunct="1">
                  <a:buNone/>
                </a:pPr>
                <a:r>
                  <a:rPr lang="en-US" altLang="ko-KR" dirty="0" smtClean="0">
                    <a:solidFill>
                      <a:srgbClr val="0000FF"/>
                    </a:solidFill>
                  </a:rPr>
                  <a:t>Pf)</a:t>
                </a:r>
                <a:r>
                  <a:rPr lang="en-US" altLang="ko-KR" dirty="0" smtClean="0">
                    <a:solidFill>
                      <a:schemeClr val="tx2"/>
                    </a:solidFill>
                  </a:rPr>
                  <a:t>  If </a:t>
                </a:r>
                <a14:m>
                  <m:oMath xmlns:m="http://schemas.openxmlformats.org/officeDocument/2006/math">
                    <m:sSubSup>
                      <m:sSubSupPr>
                        <m:ctrlPr>
                          <a:rPr lang="en-US" altLang="ko-KR" i="1" smtClean="0">
                            <a:solidFill>
                              <a:schemeClr val="tx2"/>
                            </a:solidFill>
                            <a:latin typeface="Cambria Math" panose="02040503050406030204" pitchFamily="18" charset="0"/>
                          </a:rPr>
                        </m:ctrlPr>
                      </m:sSubSupPr>
                      <m:e>
                        <m:r>
                          <a:rPr lang="en-US" altLang="ko-KR" b="0" i="1" smtClean="0">
                            <a:solidFill>
                              <a:schemeClr val="tx2"/>
                            </a:solidFill>
                            <a:latin typeface="Cambria Math"/>
                          </a:rPr>
                          <m:t>𝑥</m:t>
                        </m:r>
                      </m:e>
                      <m:sub>
                        <m:r>
                          <a:rPr lang="en-US" altLang="ko-KR" b="0" i="1" smtClean="0">
                            <a:solidFill>
                              <a:schemeClr val="tx2"/>
                            </a:solidFill>
                            <a:latin typeface="Cambria Math"/>
                          </a:rPr>
                          <m:t>1</m:t>
                        </m:r>
                      </m:sub>
                      <m:sup>
                        <m:r>
                          <a:rPr lang="en-US" altLang="ko-KR" b="0" i="1" smtClean="0">
                            <a:solidFill>
                              <a:schemeClr val="tx2"/>
                            </a:solidFill>
                            <a:latin typeface="Cambria Math"/>
                          </a:rPr>
                          <m:t>∗</m:t>
                        </m:r>
                      </m:sup>
                    </m:sSubSup>
                    <m:r>
                      <a:rPr lang="en-US" altLang="ko-KR" b="0" i="1" smtClean="0">
                        <a:solidFill>
                          <a:schemeClr val="tx2"/>
                        </a:solidFill>
                        <a:latin typeface="Cambria Math"/>
                      </a:rPr>
                      <m:t>,</m:t>
                    </m:r>
                    <m:sSubSup>
                      <m:sSubSupPr>
                        <m:ctrlPr>
                          <a:rPr lang="en-US" altLang="ko-KR" b="0" i="1" smtClean="0">
                            <a:solidFill>
                              <a:schemeClr val="tx2"/>
                            </a:solidFill>
                            <a:latin typeface="Cambria Math" panose="02040503050406030204" pitchFamily="18" charset="0"/>
                          </a:rPr>
                        </m:ctrlPr>
                      </m:sSubSupPr>
                      <m:e>
                        <m:r>
                          <a:rPr lang="en-US" altLang="ko-KR" b="0" i="1" smtClean="0">
                            <a:solidFill>
                              <a:schemeClr val="tx2"/>
                            </a:solidFill>
                            <a:latin typeface="Cambria Math"/>
                          </a:rPr>
                          <m:t>𝑥</m:t>
                        </m:r>
                      </m:e>
                      <m:sub>
                        <m:r>
                          <a:rPr lang="en-US" altLang="ko-KR" b="0" i="1" smtClean="0">
                            <a:solidFill>
                              <a:schemeClr val="tx2"/>
                            </a:solidFill>
                            <a:latin typeface="Cambria Math"/>
                          </a:rPr>
                          <m:t>2</m:t>
                        </m:r>
                      </m:sub>
                      <m:sup>
                        <m:r>
                          <a:rPr lang="en-US" altLang="ko-KR" b="0" i="1" smtClean="0">
                            <a:solidFill>
                              <a:schemeClr val="tx2"/>
                            </a:solidFill>
                            <a:latin typeface="Cambria Math"/>
                          </a:rPr>
                          <m:t>∗</m:t>
                        </m:r>
                      </m:sup>
                    </m:sSubSup>
                    <m:r>
                      <a:rPr lang="en-US" altLang="ko-KR" b="0" i="1" smtClean="0">
                        <a:solidFill>
                          <a:schemeClr val="tx2"/>
                        </a:solidFill>
                        <a:latin typeface="Cambria Math"/>
                      </a:rPr>
                      <m:t>,…,</m:t>
                    </m:r>
                    <m:sSubSup>
                      <m:sSubSupPr>
                        <m:ctrlPr>
                          <a:rPr lang="en-US" altLang="ko-KR" b="0" i="1" smtClean="0">
                            <a:solidFill>
                              <a:schemeClr val="tx2"/>
                            </a:solidFill>
                            <a:latin typeface="Cambria Math" panose="02040503050406030204" pitchFamily="18" charset="0"/>
                          </a:rPr>
                        </m:ctrlPr>
                      </m:sSubSupPr>
                      <m:e>
                        <m:r>
                          <a:rPr lang="en-US" altLang="ko-KR" b="0" i="1" smtClean="0">
                            <a:solidFill>
                              <a:schemeClr val="tx2"/>
                            </a:solidFill>
                            <a:latin typeface="Cambria Math"/>
                          </a:rPr>
                          <m:t>𝑥</m:t>
                        </m:r>
                      </m:e>
                      <m:sub>
                        <m:r>
                          <a:rPr lang="en-US" altLang="ko-KR" b="0" i="1" smtClean="0">
                            <a:solidFill>
                              <a:schemeClr val="tx2"/>
                            </a:solidFill>
                            <a:latin typeface="Cambria Math"/>
                          </a:rPr>
                          <m:t>𝑛</m:t>
                        </m:r>
                      </m:sub>
                      <m:sup>
                        <m:r>
                          <a:rPr lang="en-US" altLang="ko-KR" b="0" i="1" smtClean="0">
                            <a:solidFill>
                              <a:schemeClr val="tx2"/>
                            </a:solidFill>
                            <a:latin typeface="Cambria Math"/>
                          </a:rPr>
                          <m:t>∗</m:t>
                        </m:r>
                      </m:sup>
                    </m:sSubSup>
                  </m:oMath>
                </a14:m>
                <a:r>
                  <a:rPr lang="en-US" altLang="ko-KR" dirty="0" smtClean="0">
                    <a:solidFill>
                      <a:schemeClr val="tx2"/>
                    </a:solidFill>
                  </a:rPr>
                  <a:t> is optimal, then by </a:t>
                </a:r>
                <a:r>
                  <a:rPr lang="en-US" altLang="ko-KR" dirty="0" err="1" smtClean="0">
                    <a:solidFill>
                      <a:schemeClr val="tx2"/>
                    </a:solidFill>
                  </a:rPr>
                  <a:t>Thm</a:t>
                </a:r>
                <a:r>
                  <a:rPr lang="en-US" altLang="ko-KR" dirty="0" smtClean="0">
                    <a:solidFill>
                      <a:schemeClr val="tx2"/>
                    </a:solidFill>
                  </a:rPr>
                  <a:t> 5.1 (strong duality theorem), there is an optimal solution </a:t>
                </a:r>
                <a14:m>
                  <m:oMath xmlns:m="http://schemas.openxmlformats.org/officeDocument/2006/math">
                    <m:sSubSup>
                      <m:sSubSupPr>
                        <m:ctrlPr>
                          <a:rPr lang="en-US" altLang="ko-KR" i="1">
                            <a:solidFill>
                              <a:schemeClr val="tx2"/>
                            </a:solidFill>
                            <a:latin typeface="Cambria Math" panose="02040503050406030204" pitchFamily="18" charset="0"/>
                          </a:rPr>
                        </m:ctrlPr>
                      </m:sSubSupPr>
                      <m:e>
                        <m:r>
                          <a:rPr lang="en-US" altLang="ko-KR" b="0" i="1" smtClean="0">
                            <a:solidFill>
                              <a:schemeClr val="tx2"/>
                            </a:solidFill>
                            <a:latin typeface="Cambria Math"/>
                          </a:rPr>
                          <m:t>𝑦</m:t>
                        </m:r>
                      </m:e>
                      <m:sub>
                        <m:r>
                          <a:rPr lang="en-US" altLang="ko-KR" i="1">
                            <a:solidFill>
                              <a:schemeClr val="tx2"/>
                            </a:solidFill>
                            <a:latin typeface="Cambria Math"/>
                          </a:rPr>
                          <m:t>1</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b="0" i="1" smtClean="0">
                            <a:solidFill>
                              <a:schemeClr val="tx2"/>
                            </a:solidFill>
                            <a:latin typeface="Cambria Math"/>
                          </a:rPr>
                          <m:t>𝑦</m:t>
                        </m:r>
                      </m:e>
                      <m:sub>
                        <m:r>
                          <a:rPr lang="en-US" altLang="ko-KR" i="1">
                            <a:solidFill>
                              <a:schemeClr val="tx2"/>
                            </a:solidFill>
                            <a:latin typeface="Cambria Math"/>
                          </a:rPr>
                          <m:t>2</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b="0" i="1" smtClean="0">
                            <a:solidFill>
                              <a:schemeClr val="tx2"/>
                            </a:solidFill>
                            <a:latin typeface="Cambria Math"/>
                          </a:rPr>
                          <m:t>𝑦</m:t>
                        </m:r>
                      </m:e>
                      <m:sub>
                        <m:r>
                          <a:rPr lang="en-US" altLang="ko-KR" b="0" i="1" smtClean="0">
                            <a:solidFill>
                              <a:schemeClr val="tx2"/>
                            </a:solidFill>
                            <a:latin typeface="Cambria Math"/>
                          </a:rPr>
                          <m:t>𝑚</m:t>
                        </m:r>
                      </m:sub>
                      <m:sup>
                        <m:r>
                          <a:rPr lang="en-US" altLang="ko-KR" i="1">
                            <a:solidFill>
                              <a:schemeClr val="tx2"/>
                            </a:solidFill>
                            <a:latin typeface="Cambria Math"/>
                          </a:rPr>
                          <m:t>∗</m:t>
                        </m:r>
                      </m:sup>
                    </m:sSubSup>
                  </m:oMath>
                </a14:m>
                <a:r>
                  <a:rPr lang="en-US" altLang="ko-KR" dirty="0" smtClean="0">
                    <a:solidFill>
                      <a:schemeClr val="tx2"/>
                    </a:solidFill>
                  </a:rPr>
                  <a:t> of the dual problem (D).  By </a:t>
                </a:r>
                <a:r>
                  <a:rPr lang="en-US" altLang="ko-KR" dirty="0" err="1" smtClean="0">
                    <a:solidFill>
                      <a:schemeClr val="tx2"/>
                    </a:solidFill>
                  </a:rPr>
                  <a:t>Thm</a:t>
                </a:r>
                <a:r>
                  <a:rPr lang="en-US" altLang="ko-KR" dirty="0" smtClean="0">
                    <a:solidFill>
                      <a:schemeClr val="tx2"/>
                    </a:solidFill>
                  </a:rPr>
                  <a:t> 5.2, the two optimal solutions satisfy the complementary slackness conditions (5.22).</a:t>
                </a:r>
              </a:p>
              <a:p>
                <a:pPr marL="284400" indent="0" eaLnBrk="1" hangingPunct="1">
                  <a:buNone/>
                </a:pPr>
                <a:r>
                  <a:rPr lang="en-US" altLang="ko-KR" dirty="0" smtClean="0">
                    <a:solidFill>
                      <a:schemeClr val="tx2"/>
                    </a:solidFill>
                  </a:rPr>
                  <a:t>Conversely, if </a:t>
                </a:r>
                <a14:m>
                  <m:oMath xmlns:m="http://schemas.openxmlformats.org/officeDocument/2006/math">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1</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2</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𝑚</m:t>
                        </m:r>
                      </m:sub>
                      <m:sup>
                        <m:r>
                          <a:rPr lang="en-US" altLang="ko-KR" i="1">
                            <a:solidFill>
                              <a:schemeClr val="tx2"/>
                            </a:solidFill>
                            <a:latin typeface="Cambria Math"/>
                          </a:rPr>
                          <m:t>∗</m:t>
                        </m:r>
                      </m:sup>
                    </m:sSubSup>
                  </m:oMath>
                </a14:m>
                <a:r>
                  <a:rPr lang="en-US" altLang="ko-KR" dirty="0" smtClean="0">
                    <a:solidFill>
                      <a:schemeClr val="tx2"/>
                    </a:solidFill>
                  </a:rPr>
                  <a:t> satisfy (5.23), then they constitute a feasible solution of the dual problem (D).  If they satisfy (5.22) as well, then by </a:t>
                </a:r>
                <a:r>
                  <a:rPr lang="en-US" altLang="ko-KR" dirty="0" err="1" smtClean="0">
                    <a:solidFill>
                      <a:schemeClr val="tx2"/>
                    </a:solidFill>
                  </a:rPr>
                  <a:t>Thm</a:t>
                </a:r>
                <a:r>
                  <a:rPr lang="en-US" altLang="ko-KR" dirty="0" smtClean="0">
                    <a:solidFill>
                      <a:schemeClr val="tx2"/>
                    </a:solidFill>
                  </a:rPr>
                  <a:t> 5.2, </a:t>
                </a:r>
                <a14:m>
                  <m:oMath xmlns:m="http://schemas.openxmlformats.org/officeDocument/2006/math">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𝑥</m:t>
                        </m:r>
                      </m:e>
                      <m:sub>
                        <m:r>
                          <a:rPr lang="en-US" altLang="ko-KR" i="1">
                            <a:solidFill>
                              <a:schemeClr val="tx2"/>
                            </a:solidFill>
                            <a:latin typeface="Cambria Math"/>
                          </a:rPr>
                          <m:t>1</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𝑥</m:t>
                        </m:r>
                      </m:e>
                      <m:sub>
                        <m:r>
                          <a:rPr lang="en-US" altLang="ko-KR" i="1">
                            <a:solidFill>
                              <a:schemeClr val="tx2"/>
                            </a:solidFill>
                            <a:latin typeface="Cambria Math"/>
                          </a:rPr>
                          <m:t>2</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𝑥</m:t>
                        </m:r>
                      </m:e>
                      <m:sub>
                        <m:r>
                          <a:rPr lang="en-US" altLang="ko-KR" i="1">
                            <a:solidFill>
                              <a:schemeClr val="tx2"/>
                            </a:solidFill>
                            <a:latin typeface="Cambria Math"/>
                          </a:rPr>
                          <m:t>𝑛</m:t>
                        </m:r>
                      </m:sub>
                      <m:sup>
                        <m:r>
                          <a:rPr lang="en-US" altLang="ko-KR" i="1">
                            <a:solidFill>
                              <a:schemeClr val="tx2"/>
                            </a:solidFill>
                            <a:latin typeface="Cambria Math"/>
                          </a:rPr>
                          <m:t>∗</m:t>
                        </m:r>
                      </m:sup>
                    </m:sSubSup>
                  </m:oMath>
                </a14:m>
                <a:r>
                  <a:rPr lang="en-US" altLang="ko-KR" dirty="0" smtClean="0">
                    <a:solidFill>
                      <a:schemeClr val="tx2"/>
                    </a:solidFill>
                  </a:rPr>
                  <a:t> is an optimal solution of the primal problem (P) and </a:t>
                </a:r>
                <a14:m>
                  <m:oMath xmlns:m="http://schemas.openxmlformats.org/officeDocument/2006/math">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1</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2</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𝑚</m:t>
                        </m:r>
                      </m:sub>
                      <m:sup>
                        <m:r>
                          <a:rPr lang="en-US" altLang="ko-KR" i="1">
                            <a:solidFill>
                              <a:schemeClr val="tx2"/>
                            </a:solidFill>
                            <a:latin typeface="Cambria Math"/>
                          </a:rPr>
                          <m:t>∗</m:t>
                        </m:r>
                      </m:sup>
                    </m:sSubSup>
                  </m:oMath>
                </a14:m>
                <a:r>
                  <a:rPr lang="en-US" altLang="ko-KR" dirty="0" smtClean="0">
                    <a:solidFill>
                      <a:schemeClr val="tx2"/>
                    </a:solidFill>
                  </a:rPr>
                  <a:t> is an optimal solution of the dual problem (D).	</a:t>
                </a:r>
                <a:r>
                  <a:rPr lang="en-US" altLang="ko-KR" dirty="0" smtClean="0">
                    <a:solidFill>
                      <a:schemeClr val="tx2"/>
                    </a:solidFill>
                    <a:sym typeface="Symbol"/>
                  </a:rPr>
                  <a:t></a:t>
                </a:r>
                <a:r>
                  <a:rPr lang="en-US" altLang="ko-KR" dirty="0" smtClean="0">
                    <a:solidFill>
                      <a:schemeClr val="tx2"/>
                    </a:solidFill>
                  </a:rPr>
                  <a:t>  </a:t>
                </a:r>
              </a:p>
            </p:txBody>
          </p:sp>
        </mc:Choice>
        <mc:Fallback xmlns="">
          <p:sp>
            <p:nvSpPr>
              <p:cNvPr id="13316" name="Rectangle 3"/>
              <p:cNvSpPr>
                <a:spLocks noGrp="1" noRot="1" noChangeAspect="1" noMove="1" noResize="1" noEditPoints="1" noAdjustHandles="1" noChangeArrowheads="1" noChangeShapeType="1" noTextEdit="1"/>
              </p:cNvSpPr>
              <p:nvPr>
                <p:ph type="body" idx="1"/>
              </p:nvPr>
            </p:nvSpPr>
            <p:spPr>
              <a:xfrm>
                <a:off x="558800" y="304800"/>
                <a:ext cx="8001000" cy="5875006"/>
              </a:xfrm>
              <a:blipFill rotWithShape="1">
                <a:blip r:embed="rId3"/>
                <a:stretch>
                  <a:fillRect l="-686" t="-622" r="-76" b="-519"/>
                </a:stretch>
              </a:blipFill>
            </p:spPr>
            <p:txBody>
              <a:bodyPr/>
              <a:lstStyle/>
              <a:p>
                <a:r>
                  <a:rPr lang="ko-KR"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433388" y="836613"/>
                <a:ext cx="8405812" cy="5432385"/>
              </a:xfrm>
            </p:spPr>
            <p:txBody>
              <a:bodyPr/>
              <a:lstStyle/>
              <a:p>
                <a:r>
                  <a:rPr lang="en-US" altLang="ko-KR" dirty="0" smtClean="0">
                    <a:solidFill>
                      <a:srgbClr val="0000FF"/>
                    </a:solidFill>
                  </a:rPr>
                  <a:t>ex) </a:t>
                </a:r>
                <a:r>
                  <a:rPr lang="en-US" altLang="ko-KR" dirty="0" smtClean="0"/>
                  <a:t>max  </a:t>
                </a:r>
                <a14:m>
                  <m:oMath xmlns:m="http://schemas.openxmlformats.org/officeDocument/2006/math">
                    <m:r>
                      <a:rPr lang="en-US" altLang="ko-KR" b="0" i="1" smtClean="0">
                        <a:latin typeface="Cambria Math"/>
                      </a:rPr>
                      <m:t>4</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oMath>
                </a14:m>
                <a:r>
                  <a:rPr lang="en-US" altLang="ko-KR" dirty="0" smtClean="0"/>
                  <a:t>			min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oMath>
                </a14:m>
                <a:endParaRPr lang="en-US" altLang="ko-KR" dirty="0" smtClean="0"/>
              </a:p>
              <a:p>
                <a:pPr marL="284400" indent="0">
                  <a:buNone/>
                </a:pPr>
                <a:r>
                  <a:rPr lang="en-US" altLang="ko-KR" dirty="0" smtClean="0"/>
                  <a:t>       s.t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+4</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           </m:t>
                    </m:r>
                    <m:r>
                      <a:rPr lang="en-US" altLang="ko-KR" b="0" i="1" smtClean="0">
                        <a:latin typeface="Cambria Math"/>
                        <a:ea typeface="Cambria Math"/>
                      </a:rPr>
                      <m:t>≤1</m:t>
                    </m:r>
                  </m:oMath>
                </a14:m>
                <a:r>
                  <a:rPr lang="en-US" altLang="ko-KR" dirty="0" smtClean="0"/>
                  <a:t>			</a:t>
                </a:r>
                <a:r>
                  <a:rPr lang="en-US" altLang="ko-KR" dirty="0" err="1" smtClean="0"/>
                  <a:t>s.t.</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ea typeface="Cambria Math"/>
                      </a:rPr>
                      <m:t>≥4</m:t>
                    </m:r>
                  </m:oMath>
                </a14:m>
                <a:endParaRPr lang="en-US" altLang="ko-KR" dirty="0" smtClean="0"/>
              </a:p>
              <a:p>
                <a:pPr marL="284400" indent="0">
                  <a:buNone/>
                </a:pPr>
                <a:r>
                  <a:rPr lang="en-US" altLang="ko-KR" dirty="0"/>
                  <a:t>	 </a:t>
                </a:r>
                <a:r>
                  <a:rPr lang="en-US" altLang="ko-KR" dirty="0" smtClean="0"/>
                  <a:t>    </a:t>
                </a:r>
                <a14:m>
                  <m:oMath xmlns:m="http://schemas.openxmlformats.org/officeDocument/2006/math">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  +</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r>
                      <a:rPr lang="en-US" altLang="ko-KR" b="0" i="1" smtClean="0">
                        <a:latin typeface="Cambria Math"/>
                        <a:ea typeface="Cambria Math"/>
                      </a:rPr>
                      <m:t>≤3</m:t>
                    </m:r>
                  </m:oMath>
                </a14:m>
                <a:r>
                  <a:rPr lang="en-US" altLang="ko-KR" dirty="0" smtClean="0"/>
                  <a:t>			        </a:t>
                </a:r>
                <a14:m>
                  <m:oMath xmlns:m="http://schemas.openxmlformats.org/officeDocument/2006/math">
                    <m:r>
                      <a:rPr lang="en-US" altLang="ko-KR" b="0" i="1" smtClean="0">
                        <a:latin typeface="Cambria Math"/>
                      </a:rPr>
                      <m:t>4</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 −</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ea typeface="Cambria Math"/>
                      </a:rPr>
                      <m:t>≥1</m:t>
                    </m:r>
                  </m:oMath>
                </a14:m>
                <a:endParaRPr lang="en-US" altLang="ko-KR" dirty="0" smtClean="0"/>
              </a:p>
              <a:p>
                <a:pPr marL="284400" indent="0">
                  <a:buNone/>
                </a:pPr>
                <a:r>
                  <a:rPr lang="en-US" altLang="ko-KR" dirty="0"/>
                  <a:t>	 </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r>
                      <a:rPr lang="en-US" altLang="ko-KR" b="0" i="1" smtClean="0">
                        <a:latin typeface="Cambria Math"/>
                        <a:ea typeface="Cambria Math"/>
                      </a:rPr>
                      <m:t>≥0</m:t>
                    </m:r>
                  </m:oMath>
                </a14:m>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i="1" smtClean="0">
                        <a:latin typeface="Cambria Math"/>
                        <a:ea typeface="Cambria Math"/>
                      </a:rPr>
                      <m:t>≥</m:t>
                    </m:r>
                    <m:r>
                      <a:rPr lang="en-US" altLang="ko-KR" b="0" i="1" smtClean="0">
                        <a:latin typeface="Cambria Math"/>
                        <a:ea typeface="Cambria Math"/>
                      </a:rPr>
                      <m:t>3</m:t>
                    </m:r>
                  </m:oMath>
                </a14:m>
                <a:endParaRPr lang="en-US" altLang="ko-KR" dirty="0" smtClean="0"/>
              </a:p>
              <a:p>
                <a:pPr marL="284400" indent="0">
                  <a:buNone/>
                </a:pPr>
                <a:r>
                  <a:rPr lang="en-US" altLang="ko-KR" dirty="0"/>
                  <a:t>	</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ea typeface="Cambria Math"/>
                      </a:rPr>
                      <m:t>≥0</m:t>
                    </m:r>
                  </m:oMath>
                </a14:m>
                <a:endParaRPr lang="en-US" altLang="ko-KR" dirty="0" smtClean="0"/>
              </a:p>
              <a:p>
                <a:pPr marL="284400" indent="0">
                  <a:buNone/>
                </a:pPr>
                <a:endParaRPr lang="en-US" altLang="ko-KR" dirty="0"/>
              </a:p>
              <a:p>
                <a:pPr marL="284400" indent="0">
                  <a:buNone/>
                </a:pPr>
                <a:r>
                  <a:rPr lang="en-US" altLang="ko-KR" dirty="0" smtClean="0"/>
                  <a:t>Prove that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r>
                      <a:rPr lang="en-US" altLang="ko-KR" b="0" i="1" smtClean="0">
                        <a:latin typeface="Cambria Math"/>
                      </a:rPr>
                      <m:t>=(0,</m:t>
                    </m:r>
                    <m:f>
                      <m:fPr>
                        <m:ctrlPr>
                          <a:rPr lang="en-US" altLang="ko-KR" b="0" i="1" smtClean="0">
                            <a:latin typeface="Cambria Math" panose="02040503050406030204" pitchFamily="18" charset="0"/>
                          </a:rPr>
                        </m:ctrlPr>
                      </m:fPr>
                      <m:num>
                        <m:r>
                          <a:rPr lang="en-US" altLang="ko-KR" b="0" i="1" smtClean="0">
                            <a:latin typeface="Cambria Math"/>
                          </a:rPr>
                          <m:t>1</m:t>
                        </m:r>
                      </m:num>
                      <m:den>
                        <m:r>
                          <a:rPr lang="en-US" altLang="ko-KR" b="0" i="1" smtClean="0">
                            <a:latin typeface="Cambria Math"/>
                          </a:rPr>
                          <m:t>4</m:t>
                        </m:r>
                      </m:den>
                    </m:f>
                    <m:r>
                      <a:rPr lang="en-US" altLang="ko-KR" b="0" i="1" smtClean="0">
                        <a:latin typeface="Cambria Math"/>
                      </a:rPr>
                      <m:t>,</m:t>
                    </m:r>
                    <m:f>
                      <m:fPr>
                        <m:ctrlPr>
                          <a:rPr lang="en-US" altLang="ko-KR" b="0" i="1" smtClean="0">
                            <a:latin typeface="Cambria Math" panose="02040503050406030204" pitchFamily="18" charset="0"/>
                          </a:rPr>
                        </m:ctrlPr>
                      </m:fPr>
                      <m:num>
                        <m:r>
                          <a:rPr lang="en-US" altLang="ko-KR" b="0" i="1" smtClean="0">
                            <a:latin typeface="Cambria Math"/>
                          </a:rPr>
                          <m:t>13</m:t>
                        </m:r>
                      </m:num>
                      <m:den>
                        <m:r>
                          <a:rPr lang="en-US" altLang="ko-KR" b="0" i="1" smtClean="0">
                            <a:latin typeface="Cambria Math"/>
                          </a:rPr>
                          <m:t>4</m:t>
                        </m:r>
                      </m:den>
                    </m:f>
                    <m:r>
                      <a:rPr lang="en-US" altLang="ko-KR" b="0" i="1" smtClean="0">
                        <a:latin typeface="Cambria Math"/>
                      </a:rPr>
                      <m:t>)</m:t>
                    </m:r>
                  </m:oMath>
                </a14:m>
                <a:r>
                  <a:rPr lang="en-US" altLang="ko-KR" dirty="0" smtClean="0"/>
                  <a:t> is optimal to (P).</a:t>
                </a:r>
              </a:p>
              <a:p>
                <a:pPr marL="284400" indent="0">
                  <a:buNone/>
                </a:pPr>
                <a:endParaRPr lang="en-US" altLang="ko-KR" dirty="0"/>
              </a:p>
              <a:p>
                <a:pPr marL="284400" indent="0">
                  <a:buNone/>
                </a:pPr>
                <a:r>
                  <a:rPr lang="en-US" altLang="ko-KR" dirty="0" smtClean="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2</m:t>
                        </m:r>
                      </m:sub>
                      <m:sup>
                        <m:r>
                          <a:rPr lang="en-US" altLang="ko-KR" b="0" i="1" smtClean="0">
                            <a:latin typeface="Cambria Math"/>
                          </a:rPr>
                          <m:t>∗</m:t>
                        </m:r>
                      </m:sup>
                    </m:sSubSup>
                    <m:r>
                      <a:rPr lang="en-US" altLang="ko-KR" b="0" i="1" smtClean="0">
                        <a:latin typeface="Cambria Math"/>
                      </a:rPr>
                      <m:t>&gt;0</m:t>
                    </m:r>
                  </m:oMath>
                </a14:m>
                <a:r>
                  <a:rPr lang="en-US" altLang="ko-KR" dirty="0" smtClean="0"/>
                  <a:t>	   </a:t>
                </a:r>
                <a:r>
                  <a:rPr lang="en-US" altLang="ko-KR" dirty="0" smtClean="0">
                    <a:sym typeface="Symbol"/>
                  </a:rPr>
                  <a:t>	</a:t>
                </a:r>
                <a14:m>
                  <m:oMath xmlns:m="http://schemas.openxmlformats.org/officeDocument/2006/math">
                    <m:r>
                      <a:rPr lang="en-US" altLang="ko-KR" b="0" i="1" smtClean="0">
                        <a:latin typeface="Cambria Math"/>
                        <a:sym typeface="Symbol"/>
                      </a:rPr>
                      <m:t>4</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1</m:t>
                        </m:r>
                      </m:sub>
                      <m:sup>
                        <m:r>
                          <a:rPr lang="en-US" altLang="ko-KR" b="0" i="1" smtClean="0">
                            <a:latin typeface="Cambria Math"/>
                            <a:sym typeface="Symbol"/>
                          </a:rPr>
                          <m:t>∗</m:t>
                        </m:r>
                      </m:sup>
                    </m:sSubSup>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2</m:t>
                        </m:r>
                      </m:sub>
                      <m:sup>
                        <m:r>
                          <a:rPr lang="en-US" altLang="ko-KR" b="0" i="1" smtClean="0">
                            <a:latin typeface="Cambria Math"/>
                            <a:sym typeface="Symbol"/>
                          </a:rPr>
                          <m:t>∗</m:t>
                        </m:r>
                      </m:sup>
                    </m:sSubSup>
                    <m:r>
                      <a:rPr lang="en-US" altLang="ko-KR" b="0" i="1" smtClean="0">
                        <a:latin typeface="Cambria Math"/>
                        <a:sym typeface="Symbol"/>
                      </a:rPr>
                      <m:t>=1</m:t>
                    </m:r>
                  </m:oMath>
                </a14:m>
                <a:r>
                  <a:rPr lang="en-US" altLang="ko-KR" dirty="0" smtClean="0"/>
                  <a:t>	</a:t>
                </a:r>
                <a14:m>
                  <m:oMath xmlns:m="http://schemas.openxmlformats.org/officeDocument/2006/math">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4</m:t>
                        </m:r>
                      </m:sub>
                      <m:sup>
                        <m:r>
                          <a:rPr lang="en-US" altLang="ko-KR" b="0" i="1" smtClean="0">
                            <a:latin typeface="Cambria Math"/>
                          </a:rPr>
                          <m:t>∗</m:t>
                        </m:r>
                      </m:sup>
                    </m:sSubSup>
                    <m:r>
                      <a:rPr lang="en-US" altLang="ko-KR" b="0" i="1" smtClean="0">
                        <a:latin typeface="Cambria Math"/>
                      </a:rPr>
                      <m:t>=0)</m:t>
                    </m:r>
                  </m:oMath>
                </a14:m>
                <a:endParaRPr lang="en-US" altLang="ko-KR" dirty="0" smtClean="0"/>
              </a:p>
              <a:p>
                <a:pPr marL="284400" indent="0">
                  <a:buNone/>
                </a:pPr>
                <a:r>
                  <a:rPr lang="en-US" altLang="ko-KR" dirty="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3</m:t>
                        </m:r>
                      </m:sub>
                      <m:sup>
                        <m:r>
                          <a:rPr lang="en-US" altLang="ko-KR" b="0" i="1" smtClean="0">
                            <a:latin typeface="Cambria Math"/>
                          </a:rPr>
                          <m:t>∗</m:t>
                        </m:r>
                      </m:sup>
                    </m:sSubSup>
                    <m:r>
                      <a:rPr lang="en-US" altLang="ko-KR" b="0" i="1" smtClean="0">
                        <a:latin typeface="Cambria Math"/>
                      </a:rPr>
                      <m:t>&gt;0</m:t>
                    </m:r>
                  </m:oMath>
                </a14:m>
                <a:r>
                  <a:rPr lang="en-US" altLang="ko-KR" dirty="0" smtClean="0"/>
                  <a:t>	   </a:t>
                </a:r>
                <a:r>
                  <a:rPr lang="en-US" altLang="ko-KR" dirty="0" smtClean="0">
                    <a:sym typeface="Symbol"/>
                  </a:rPr>
                  <a:t>	           </a:t>
                </a:r>
                <a14:m>
                  <m:oMath xmlns:m="http://schemas.openxmlformats.org/officeDocument/2006/math">
                    <m:sSubSup>
                      <m:sSubSupPr>
                        <m:ctrlPr>
                          <a:rPr lang="en-US" altLang="ko-KR"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2</m:t>
                        </m:r>
                      </m:sub>
                      <m:sup>
                        <m:r>
                          <a:rPr lang="en-US" altLang="ko-KR" b="0" i="1" smtClean="0">
                            <a:latin typeface="Cambria Math"/>
                            <a:sym typeface="Symbol"/>
                          </a:rPr>
                          <m:t>∗</m:t>
                        </m:r>
                      </m:sup>
                    </m:sSubSup>
                    <m:r>
                      <a:rPr lang="en-US" altLang="ko-KR" b="0" i="1" smtClean="0">
                        <a:latin typeface="Cambria Math"/>
                        <a:sym typeface="Symbol"/>
                      </a:rPr>
                      <m:t>=3</m:t>
                    </m:r>
                  </m:oMath>
                </a14:m>
                <a:r>
                  <a:rPr lang="en-US" altLang="ko-KR" dirty="0" smtClean="0"/>
                  <a:t>	</a:t>
                </a:r>
                <a14:m>
                  <m:oMath xmlns:m="http://schemas.openxmlformats.org/officeDocument/2006/math">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5</m:t>
                        </m:r>
                      </m:sub>
                      <m:sup>
                        <m:r>
                          <a:rPr lang="en-US" altLang="ko-KR" b="0" i="1" smtClean="0">
                            <a:latin typeface="Cambria Math"/>
                          </a:rPr>
                          <m:t>∗</m:t>
                        </m:r>
                      </m:sup>
                    </m:sSubSup>
                    <m:r>
                      <a:rPr lang="en-US" altLang="ko-KR" b="0" i="1" smtClean="0">
                        <a:latin typeface="Cambria Math"/>
                      </a:rPr>
                      <m:t>=0)</m:t>
                    </m:r>
                  </m:oMath>
                </a14:m>
                <a:endParaRPr lang="en-US" altLang="ko-KR" dirty="0" smtClean="0"/>
              </a:p>
              <a:p>
                <a:pPr marL="284400" indent="0">
                  <a:buNone/>
                </a:pPr>
                <a:endParaRPr lang="en-US" altLang="ko-KR" dirty="0"/>
              </a:p>
              <a:p>
                <a:pPr marL="284400" indent="0">
                  <a:buNone/>
                </a:pPr>
                <a:r>
                  <a:rPr lang="en-US" altLang="ko-KR" dirty="0" smtClean="0"/>
                  <a:t>Hence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r>
                      <a:rPr lang="en-US" altLang="ko-KR" b="0" i="1" smtClean="0">
                        <a:latin typeface="Cambria Math"/>
                      </a:rPr>
                      <m:t>=(1, 3)</m:t>
                    </m:r>
                  </m:oMath>
                </a14:m>
                <a:r>
                  <a:rPr lang="en-US" altLang="ko-KR" dirty="0" smtClean="0"/>
                  <a:t>, and it satisfies dual constraints (feasible solution to the dual problem).  So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is an optimal solution of the primal problem and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oMath>
                </a14:m>
                <a:r>
                  <a:rPr lang="en-US" altLang="ko-KR" dirty="0" smtClean="0"/>
                  <a:t> is an optimal solution of the dual problem.</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433388" y="836613"/>
                <a:ext cx="8405812" cy="5432385"/>
              </a:xfrm>
              <a:blipFill rotWithShape="1">
                <a:blip r:embed="rId2"/>
                <a:stretch>
                  <a:fillRect l="-580" t="-673" b="-1122"/>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D2AE4EF9-EE4E-44E2-8D87-B259ED69C2F3}" type="slidenum">
              <a:rPr lang="en-US" altLang="ko-KR" smtClean="0"/>
              <a:pPr>
                <a:defRPr/>
              </a:pPr>
              <a:t>12</a:t>
            </a:fld>
            <a:endParaRPr lang="en-US" altLang="ko-KR" dirty="0"/>
          </a:p>
        </p:txBody>
      </p:sp>
    </p:spTree>
    <p:extLst>
      <p:ext uri="{BB962C8B-B14F-4D97-AF65-F5344CB8AC3E}">
        <p14:creationId xmlns:p14="http://schemas.microsoft.com/office/powerpoint/2010/main" val="60340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5363" name="슬라이드 번호 개체 틀 5"/>
          <p:cNvSpPr>
            <a:spLocks noGrp="1"/>
          </p:cNvSpPr>
          <p:nvPr>
            <p:ph type="sldNum" sz="quarter" idx="12"/>
          </p:nvPr>
        </p:nvSpPr>
        <p:spPr/>
        <p:txBody>
          <a:bodyPr/>
          <a:lstStyle/>
          <a:p>
            <a:pPr>
              <a:defRPr/>
            </a:pPr>
            <a:fld id="{FA9E6132-DA97-4BFE-8443-0123D48466AF}" type="slidenum">
              <a:rPr lang="en-US" altLang="ko-KR"/>
              <a:pPr>
                <a:defRPr/>
              </a:pPr>
              <a:t>13</a:t>
            </a:fld>
            <a:endParaRPr lang="en-US" altLang="ko-KR"/>
          </a:p>
        </p:txBody>
      </p:sp>
      <mc:AlternateContent xmlns:mc="http://schemas.openxmlformats.org/markup-compatibility/2006" xmlns:a14="http://schemas.microsoft.com/office/drawing/2010/main">
        <mc:Choice Requires="a14">
          <p:sp>
            <p:nvSpPr>
              <p:cNvPr id="15364" name="Rectangle 3"/>
              <p:cNvSpPr>
                <a:spLocks noGrp="1" noChangeArrowheads="1"/>
              </p:cNvSpPr>
              <p:nvPr>
                <p:ph type="body" idx="1"/>
              </p:nvPr>
            </p:nvSpPr>
            <p:spPr>
              <a:xfrm>
                <a:off x="558800" y="457200"/>
                <a:ext cx="8204200" cy="2256836"/>
              </a:xfrm>
            </p:spPr>
            <p:txBody>
              <a:bodyPr/>
              <a:lstStyle/>
              <a:p>
                <a:pPr eaLnBrk="1" hangingPunct="1"/>
                <a:r>
                  <a:rPr lang="en-US" altLang="ko-KR" dirty="0" smtClean="0"/>
                  <a:t>Does the system we obtained always have unique solution?</a:t>
                </a:r>
              </a:p>
              <a:p>
                <a:pPr eaLnBrk="1" hangingPunct="1">
                  <a:buFont typeface="Wingdings" pitchFamily="2" charset="2"/>
                  <a:buNone/>
                </a:pPr>
                <a:endParaRPr lang="en-US" altLang="ko-KR" dirty="0" smtClean="0"/>
              </a:p>
              <a:p>
                <a:pPr eaLnBrk="1" hangingPunct="1"/>
                <a:r>
                  <a:rPr lang="en-US" altLang="ko-KR" dirty="0" err="1" smtClean="0">
                    <a:solidFill>
                      <a:srgbClr val="0000FF"/>
                    </a:solidFill>
                  </a:rPr>
                  <a:t>Thm</a:t>
                </a:r>
                <a:r>
                  <a:rPr lang="en-US" altLang="ko-KR" dirty="0" smtClean="0">
                    <a:solidFill>
                      <a:srgbClr val="0000FF"/>
                    </a:solidFill>
                  </a:rPr>
                  <a:t> 5.4:</a:t>
                </a:r>
                <a:r>
                  <a:rPr lang="en-US" altLang="ko-KR" dirty="0" smtClean="0"/>
                  <a:t> (sufficient condition for unique solution)</a:t>
                </a:r>
              </a:p>
              <a:p>
                <a:pPr eaLnBrk="1" hangingPunct="1">
                  <a:buFont typeface="Wingdings" pitchFamily="2" charset="2"/>
                  <a:buNone/>
                </a:pPr>
                <a:r>
                  <a:rPr lang="en-US" altLang="ko-KR" dirty="0" smtClean="0"/>
                  <a:t>	If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is a </a:t>
                </a:r>
                <a:r>
                  <a:rPr lang="en-US" altLang="ko-KR" dirty="0" err="1" smtClean="0">
                    <a:solidFill>
                      <a:srgbClr val="0000FF"/>
                    </a:solidFill>
                  </a:rPr>
                  <a:t>nondegenerate</a:t>
                </a:r>
                <a:r>
                  <a:rPr lang="en-US" altLang="ko-KR" dirty="0" smtClean="0"/>
                  <a:t> basic feasible solution  </a:t>
                </a:r>
                <a:r>
                  <a:rPr lang="en-US" altLang="ko-KR" dirty="0" smtClean="0">
                    <a:sym typeface="Symbol" pitchFamily="18" charset="2"/>
                  </a:rPr>
                  <a:t>  </a:t>
                </a:r>
                <a:r>
                  <a:rPr lang="en-US" altLang="ko-KR" dirty="0" smtClean="0">
                    <a:solidFill>
                      <a:srgbClr val="0000FF"/>
                    </a:solidFill>
                    <a:sym typeface="Symbol" pitchFamily="18" charset="2"/>
                  </a:rPr>
                  <a:t>(5.22)</a:t>
                </a:r>
                <a:r>
                  <a:rPr lang="en-US" altLang="ko-KR" dirty="0" smtClean="0">
                    <a:sym typeface="Symbol" pitchFamily="18" charset="2"/>
                  </a:rPr>
                  <a:t> has a unique solution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a:t>
                </a:r>
                <a:r>
                  <a:rPr lang="en-US" altLang="ko-KR" dirty="0" err="1" smtClean="0">
                    <a:solidFill>
                      <a:srgbClr val="0000FF"/>
                    </a:solidFill>
                    <a:sym typeface="Symbol" pitchFamily="18" charset="2"/>
                  </a:rPr>
                  <a:t>pf</a:t>
                </a:r>
                <a:r>
                  <a:rPr lang="en-US" altLang="ko-KR" dirty="0" smtClean="0">
                    <a:solidFill>
                      <a:srgbClr val="0000FF"/>
                    </a:solidFill>
                    <a:sym typeface="Symbol" pitchFamily="18" charset="2"/>
                  </a:rPr>
                  <a:t>)</a:t>
                </a:r>
                <a:r>
                  <a:rPr lang="en-US" altLang="ko-KR" dirty="0" smtClean="0">
                    <a:sym typeface="Symbol" pitchFamily="18" charset="2"/>
                  </a:rPr>
                  <a:t> homework later.</a:t>
                </a:r>
                <a:endParaRPr lang="en-US" altLang="ko-KR" dirty="0" smtClean="0"/>
              </a:p>
            </p:txBody>
          </p:sp>
        </mc:Choice>
        <mc:Fallback xmlns="">
          <p:sp>
            <p:nvSpPr>
              <p:cNvPr id="15364" name="Rectangle 3"/>
              <p:cNvSpPr>
                <a:spLocks noGrp="1" noRot="1" noChangeAspect="1" noMove="1" noResize="1" noEditPoints="1" noAdjustHandles="1" noChangeArrowheads="1" noChangeShapeType="1" noTextEdit="1"/>
              </p:cNvSpPr>
              <p:nvPr>
                <p:ph type="body" idx="1"/>
              </p:nvPr>
            </p:nvSpPr>
            <p:spPr>
              <a:xfrm>
                <a:off x="558800" y="457200"/>
                <a:ext cx="8204200" cy="2256836"/>
              </a:xfrm>
              <a:blipFill rotWithShape="1">
                <a:blip r:embed="rId3"/>
                <a:stretch>
                  <a:fillRect l="-669" t="-1622" b="-4054"/>
                </a:stretch>
              </a:blipFill>
            </p:spPr>
            <p:txBody>
              <a:bodyPr/>
              <a:lstStyle/>
              <a:p>
                <a:r>
                  <a:rPr lang="ko-KR"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9226" name="슬라이드 번호 개체 틀 5"/>
          <p:cNvSpPr>
            <a:spLocks noGrp="1"/>
          </p:cNvSpPr>
          <p:nvPr>
            <p:ph type="sldNum" sz="quarter" idx="12"/>
          </p:nvPr>
        </p:nvSpPr>
        <p:spPr/>
        <p:txBody>
          <a:bodyPr/>
          <a:lstStyle/>
          <a:p>
            <a:pPr>
              <a:defRPr/>
            </a:pPr>
            <a:fld id="{56D3972A-FCAD-4E23-9A7D-9AD0269DF404}" type="slidenum">
              <a:rPr lang="en-US" altLang="ko-KR"/>
              <a:pPr>
                <a:defRPr/>
              </a:pPr>
              <a:t>14</a:t>
            </a:fld>
            <a:endParaRPr lang="en-US" altLang="ko-KR"/>
          </a:p>
        </p:txBody>
      </p:sp>
      <p:sp>
        <p:nvSpPr>
          <p:cNvPr id="9227" name="Rectangle 2"/>
          <p:cNvSpPr>
            <a:spLocks noGrp="1" noChangeArrowheads="1"/>
          </p:cNvSpPr>
          <p:nvPr>
            <p:ph type="title"/>
          </p:nvPr>
        </p:nvSpPr>
        <p:spPr>
          <a:xfrm>
            <a:off x="619125" y="152400"/>
            <a:ext cx="8077200" cy="685800"/>
          </a:xfrm>
        </p:spPr>
        <p:txBody>
          <a:bodyPr/>
          <a:lstStyle/>
          <a:p>
            <a:pPr eaLnBrk="1" hangingPunct="1">
              <a:defRPr/>
            </a:pPr>
            <a:r>
              <a:rPr lang="en-US" altLang="ko-KR" smtClean="0"/>
              <a:t>Economic significance of dual variables</a:t>
            </a:r>
          </a:p>
        </p:txBody>
      </p:sp>
      <mc:AlternateContent xmlns:mc="http://schemas.openxmlformats.org/markup-compatibility/2006" xmlns:a14="http://schemas.microsoft.com/office/drawing/2010/main">
        <mc:Choice Requires="a14">
          <p:sp>
            <p:nvSpPr>
              <p:cNvPr id="16389" name="Rectangle 3"/>
              <p:cNvSpPr>
                <a:spLocks noGrp="1" noChangeArrowheads="1"/>
              </p:cNvSpPr>
              <p:nvPr>
                <p:ph type="body" idx="1"/>
              </p:nvPr>
            </p:nvSpPr>
            <p:spPr>
              <a:xfrm>
                <a:off x="558800" y="838200"/>
                <a:ext cx="8204200" cy="4969245"/>
              </a:xfrm>
            </p:spPr>
            <p:txBody>
              <a:bodyPr/>
              <a:lstStyle/>
              <a:p>
                <a:pPr eaLnBrk="1" hangingPunct="1"/>
                <a:r>
                  <a:rPr lang="en-US" altLang="ko-KR" dirty="0" smtClean="0"/>
                  <a:t>Can interpret (optimal) dual variable value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oMath>
                </a14:m>
                <a:r>
                  <a:rPr lang="en-US" altLang="ko-KR" dirty="0" smtClean="0"/>
                  <a:t>  as value of one unit of </a:t>
                </a:r>
                <a14:m>
                  <m:oMath xmlns:m="http://schemas.openxmlformats.org/officeDocument/2006/math">
                    <m:r>
                      <a:rPr lang="en-US" altLang="ko-KR" b="0" i="1" smtClean="0">
                        <a:latin typeface="Cambria Math"/>
                      </a:rPr>
                      <m:t>𝑖</m:t>
                    </m:r>
                    <m:r>
                      <a:rPr lang="en-US" altLang="ko-KR" b="0" i="1" smtClean="0">
                        <a:latin typeface="Cambria Math"/>
                      </a:rPr>
                      <m:t>−</m:t>
                    </m:r>
                    <m:r>
                      <a:rPr lang="en-US" altLang="ko-KR" b="0" i="1" smtClean="0">
                        <a:latin typeface="Cambria Math"/>
                      </a:rPr>
                      <m:t>𝑡h</m:t>
                    </m:r>
                    <m:r>
                      <a:rPr lang="en-US" altLang="ko-KR" b="0" i="1" smtClean="0">
                        <a:latin typeface="Cambria Math"/>
                      </a:rPr>
                      <m:t> </m:t>
                    </m:r>
                  </m:oMath>
                </a14:m>
                <a:r>
                  <a:rPr lang="en-US" altLang="ko-KR" dirty="0" smtClean="0"/>
                  <a:t>resource   (interpret the </a:t>
                </a:r>
                <a14:m>
                  <m:oMath xmlns:m="http://schemas.openxmlformats.org/officeDocument/2006/math">
                    <m:r>
                      <a:rPr lang="en-US" altLang="ko-KR" b="0" i="1" smtClean="0">
                        <a:latin typeface="Cambria Math"/>
                      </a:rPr>
                      <m:t>𝑖</m:t>
                    </m:r>
                    <m:r>
                      <a:rPr lang="en-US" altLang="ko-KR" b="0" i="1" smtClean="0">
                        <a:latin typeface="Cambria Math"/>
                      </a:rPr>
                      <m:t>−</m:t>
                    </m:r>
                    <m:r>
                      <a:rPr lang="en-US" altLang="ko-KR" b="0" i="1" smtClean="0">
                        <a:latin typeface="Cambria Math"/>
                      </a:rPr>
                      <m:t>𝑡h</m:t>
                    </m:r>
                  </m:oMath>
                </a14:m>
                <a:r>
                  <a:rPr lang="en-US" altLang="ko-KR" dirty="0" smtClean="0"/>
                  <a:t> constraint as limiting the availability of </a:t>
                </a:r>
                <a14:m>
                  <m:oMath xmlns:m="http://schemas.openxmlformats.org/officeDocument/2006/math">
                    <m:r>
                      <a:rPr lang="en-US" altLang="ko-KR" b="0" i="1" smtClean="0">
                        <a:latin typeface="Cambria Math"/>
                      </a:rPr>
                      <m:t>𝑖</m:t>
                    </m:r>
                    <m:r>
                      <a:rPr lang="en-US" altLang="ko-KR" b="0" i="1" smtClean="0">
                        <a:latin typeface="Cambria Math"/>
                      </a:rPr>
                      <m:t>−</m:t>
                    </m:r>
                    <m:r>
                      <a:rPr lang="en-US" altLang="ko-KR" b="0" i="1" smtClean="0">
                        <a:latin typeface="Cambria Math"/>
                      </a:rPr>
                      <m:t>𝑡h</m:t>
                    </m:r>
                  </m:oMath>
                </a14:m>
                <a:r>
                  <a:rPr lang="en-US" altLang="ko-KR" dirty="0" smtClean="0"/>
                  <a:t> resource up to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r>
                  <a:rPr lang="en-US" altLang="ko-KR" i="1" dirty="0" smtClean="0"/>
                  <a:t> </a:t>
                </a:r>
                <a:r>
                  <a:rPr lang="en-US" altLang="ko-KR" dirty="0" smtClean="0"/>
                  <a:t>). </a:t>
                </a:r>
              </a:p>
              <a:p>
                <a:pPr eaLnBrk="1" hangingPunct="1"/>
                <a:endParaRPr lang="en-US" altLang="ko-KR" dirty="0" smtClean="0"/>
              </a:p>
              <a:p>
                <a:pPr eaLnBrk="1" hangingPunct="1"/>
                <a:r>
                  <a:rPr lang="en-US" altLang="ko-KR" dirty="0" err="1" smtClean="0">
                    <a:solidFill>
                      <a:srgbClr val="0000FF"/>
                    </a:solidFill>
                  </a:rPr>
                  <a:t>Thm</a:t>
                </a:r>
                <a:r>
                  <a:rPr lang="en-US" altLang="ko-KR" dirty="0" smtClean="0">
                    <a:solidFill>
                      <a:srgbClr val="0000FF"/>
                    </a:solidFill>
                  </a:rPr>
                  <a:t> 5.5:</a:t>
                </a:r>
                <a:r>
                  <a:rPr lang="en-US" altLang="ko-KR" dirty="0" smtClean="0"/>
                  <a:t>  If (P) has at least one </a:t>
                </a:r>
                <a:r>
                  <a:rPr lang="en-US" altLang="ko-KR" dirty="0" err="1" smtClean="0"/>
                  <a:t>nondegenerate</a:t>
                </a:r>
                <a:r>
                  <a:rPr lang="en-US" altLang="ko-KR" dirty="0" smtClean="0"/>
                  <a:t> basic optimal solution, then</a:t>
                </a:r>
              </a:p>
              <a:p>
                <a:pPr marL="284400" indent="0" eaLnBrk="1" hangingPunct="1">
                  <a:buNone/>
                </a:pPr>
                <a14:m>
                  <m:oMath xmlns:m="http://schemas.openxmlformats.org/officeDocument/2006/math">
                    <m:r>
                      <a:rPr lang="en-US" altLang="ko-KR" i="1" smtClean="0">
                        <a:latin typeface="Cambria Math"/>
                        <a:ea typeface="Cambria Math"/>
                      </a:rPr>
                      <m:t>∃</m:t>
                    </m:r>
                    <m:r>
                      <a:rPr lang="en-US" altLang="ko-KR" b="0" i="1" smtClean="0">
                        <a:latin typeface="Cambria Math"/>
                        <a:ea typeface="Cambria Math"/>
                      </a:rPr>
                      <m:t> </m:t>
                    </m:r>
                    <m:r>
                      <a:rPr lang="ko-KR" altLang="en-US" b="0" i="1" smtClean="0">
                        <a:latin typeface="Cambria Math"/>
                        <a:ea typeface="Cambria Math"/>
                      </a:rPr>
                      <m:t>𝜀</m:t>
                    </m:r>
                    <m:r>
                      <a:rPr lang="en-US" altLang="ko-KR" b="0" i="1" smtClean="0">
                        <a:latin typeface="Cambria Math"/>
                        <a:ea typeface="Cambria Math"/>
                      </a:rPr>
                      <m:t>&gt;0</m:t>
                    </m:r>
                  </m:oMath>
                </a14:m>
                <a:r>
                  <a:rPr lang="en-US" altLang="ko-KR" dirty="0" smtClean="0"/>
                  <a:t> such that, for </a:t>
                </a:r>
                <a14:m>
                  <m:oMath xmlns:m="http://schemas.openxmlformats.org/officeDocument/2006/math">
                    <m:d>
                      <m:dPr>
                        <m:begChr m:val="|"/>
                        <m:endChr m:val="|"/>
                        <m:ctrlPr>
                          <a:rPr lang="en-US" altLang="ko-KR" i="1" smtClean="0">
                            <a:latin typeface="Cambria Math" panose="02040503050406030204" pitchFamily="18" charset="0"/>
                          </a:rPr>
                        </m:ctrlPr>
                      </m:dPr>
                      <m:e>
                        <m:sSub>
                          <m:sSubPr>
                            <m:ctrlPr>
                              <a:rPr lang="en-US" altLang="ko-KR" i="1" smtClean="0">
                                <a:latin typeface="Cambria Math" panose="02040503050406030204" pitchFamily="18" charset="0"/>
                              </a:rPr>
                            </m:ctrlPr>
                          </m:sSubPr>
                          <m:e>
                            <m:r>
                              <a:rPr lang="en-US" altLang="ko-KR" b="0" i="1" smtClean="0">
                                <a:latin typeface="Cambria Math"/>
                              </a:rPr>
                              <m:t>𝑡</m:t>
                            </m:r>
                          </m:e>
                          <m:sub>
                            <m:r>
                              <a:rPr lang="en-US" altLang="ko-KR" b="0" i="1" smtClean="0">
                                <a:latin typeface="Cambria Math"/>
                              </a:rPr>
                              <m:t>𝑖</m:t>
                            </m:r>
                          </m:sub>
                        </m:sSub>
                      </m:e>
                    </m:d>
                    <m:r>
                      <a:rPr lang="en-US" altLang="ko-KR" i="1" smtClean="0">
                        <a:latin typeface="Cambria Math"/>
                        <a:ea typeface="Cambria Math"/>
                      </a:rPr>
                      <m:t>≤</m:t>
                    </m:r>
                    <m:r>
                      <a:rPr lang="ko-KR" altLang="en-US" i="1" smtClean="0">
                        <a:latin typeface="Cambria Math"/>
                        <a:ea typeface="Cambria Math"/>
                      </a:rPr>
                      <m:t>𝜀</m:t>
                    </m:r>
                  </m:oMath>
                </a14:m>
                <a:r>
                  <a:rPr lang="en-US" altLang="ko-KR" dirty="0" smtClean="0"/>
                  <a:t>,  </a:t>
                </a:r>
                <a14:m>
                  <m:oMath xmlns:m="http://schemas.openxmlformats.org/officeDocument/2006/math">
                    <m:r>
                      <a:rPr lang="en-US" altLang="ko-KR" i="1" smtClean="0">
                        <a:latin typeface="Cambria Math"/>
                        <a:ea typeface="Cambria Math"/>
                      </a:rPr>
                      <m:t>∀</m:t>
                    </m:r>
                    <m:r>
                      <a:rPr lang="en-US" altLang="ko-KR" b="0" i="1" smtClean="0">
                        <a:latin typeface="Cambria Math"/>
                        <a:ea typeface="Cambria Math"/>
                      </a:rPr>
                      <m:t> </m:t>
                    </m:r>
                    <m:r>
                      <a:rPr lang="en-US" altLang="ko-KR" b="0" i="1" smtClean="0">
                        <a:latin typeface="Cambria Math"/>
                        <a:ea typeface="Cambria Math"/>
                      </a:rPr>
                      <m:t>𝑖</m:t>
                    </m:r>
                    <m:r>
                      <a:rPr lang="en-US" altLang="ko-KR" b="0" i="1" smtClean="0">
                        <a:latin typeface="Cambria Math"/>
                        <a:ea typeface="Cambria Math"/>
                      </a:rPr>
                      <m:t>=1,…,</m:t>
                    </m:r>
                    <m:r>
                      <a:rPr lang="en-US" altLang="ko-KR" b="0" i="1" smtClean="0">
                        <a:latin typeface="Cambria Math"/>
                        <a:ea typeface="Cambria Math"/>
                      </a:rPr>
                      <m:t>𝑚</m:t>
                    </m:r>
                  </m:oMath>
                </a14:m>
                <a:r>
                  <a:rPr lang="en-US" altLang="ko-KR" dirty="0" smtClean="0"/>
                  <a:t>, the problem</a:t>
                </a:r>
              </a:p>
              <a:p>
                <a:pPr marL="284400" indent="0" eaLnBrk="1" hangingPunct="1">
                  <a:buNone/>
                </a:pPr>
                <a:r>
                  <a:rPr lang="en-US" altLang="ko-KR" dirty="0"/>
                  <a:t>	</a:t>
                </a:r>
                <a:r>
                  <a:rPr lang="en-US" altLang="ko-KR" dirty="0" smtClean="0"/>
                  <a:t>max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oMath>
                </a14:m>
                <a:endParaRPr lang="en-US" altLang="ko-KR" dirty="0" smtClean="0"/>
              </a:p>
              <a:p>
                <a:pPr marL="284400" indent="0" eaLnBrk="1" hangingPunct="1">
                  <a:buNone/>
                </a:pPr>
                <a:r>
                  <a:rPr lang="en-US" altLang="ko-KR" dirty="0"/>
                  <a:t>	</a:t>
                </a:r>
                <a:r>
                  <a:rPr lang="en-US" altLang="ko-KR" dirty="0" err="1" smtClean="0"/>
                  <a:t>s.t.</a:t>
                </a: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i="1" smtClean="0">
                        <a:latin typeface="Cambria Math"/>
                        <a:ea typeface="Cambria Math"/>
                      </a:rPr>
                      <m:t>≤</m:t>
                    </m:r>
                    <m:sSub>
                      <m:sSubPr>
                        <m:ctrlPr>
                          <a:rPr lang="en-US" altLang="ko-KR"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r>
                      <a:rPr lang="en-US" altLang="ko-KR" b="0" i="1" smtClean="0">
                        <a:latin typeface="Cambria Math"/>
                        <a:ea typeface="Cambria Math"/>
                      </a:rPr>
                      <m:t>+</m:t>
                    </m:r>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𝑡</m:t>
                        </m:r>
                      </m:e>
                      <m:sub>
                        <m:r>
                          <a:rPr lang="en-US" altLang="ko-KR" b="0" i="1" smtClean="0">
                            <a:latin typeface="Cambria Math"/>
                            <a:ea typeface="Cambria Math"/>
                          </a:rPr>
                          <m:t>𝑖</m:t>
                        </m:r>
                      </m:sub>
                    </m:sSub>
                  </m:oMath>
                </a14:m>
                <a:r>
                  <a:rPr lang="en-US" altLang="ko-KR" dirty="0" smtClean="0"/>
                  <a:t>,		</a:t>
                </a:r>
                <a14:m>
                  <m:oMath xmlns:m="http://schemas.openxmlformats.org/officeDocument/2006/math">
                    <m:r>
                      <a:rPr lang="en-US" altLang="ko-KR" b="0" i="1" smtClean="0">
                        <a:latin typeface="Cambria Math"/>
                      </a:rPr>
                      <m:t>𝑖</m:t>
                    </m:r>
                    <m:r>
                      <a:rPr lang="en-US" altLang="ko-KR" b="0" i="1" smtClean="0">
                        <a:latin typeface="Cambria Math"/>
                      </a:rPr>
                      <m:t>=1, 2,…,</m:t>
                    </m:r>
                    <m:r>
                      <a:rPr lang="en-US" altLang="ko-KR" b="0" i="1" smtClean="0">
                        <a:latin typeface="Cambria Math"/>
                      </a:rPr>
                      <m:t>𝑚</m:t>
                    </m:r>
                  </m:oMath>
                </a14:m>
                <a:r>
                  <a:rPr lang="en-US" altLang="ko-KR" b="0" dirty="0" smtClean="0"/>
                  <a:t>	(5.25)</a:t>
                </a:r>
              </a:p>
              <a:p>
                <a:pPr marL="284400" indent="0" eaLnBrk="1" hangingPunct="1">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r>
                      <a:rPr lang="en-US" altLang="ko-KR" i="1" smtClean="0">
                        <a:latin typeface="Cambria Math"/>
                        <a:ea typeface="Cambria Math"/>
                      </a:rPr>
                      <m:t>≥</m:t>
                    </m:r>
                    <m:r>
                      <a:rPr lang="en-US" altLang="ko-KR" b="0" i="1" smtClean="0">
                        <a:latin typeface="Cambria Math"/>
                        <a:ea typeface="Cambria Math"/>
                      </a:rPr>
                      <m:t>0</m:t>
                    </m:r>
                  </m:oMath>
                </a14:m>
                <a:r>
                  <a:rPr lang="en-US" altLang="ko-KR" dirty="0" smtClean="0"/>
                  <a:t>,	     	</a:t>
                </a:r>
                <a14:m>
                  <m:oMath xmlns:m="http://schemas.openxmlformats.org/officeDocument/2006/math">
                    <m:r>
                      <a:rPr lang="en-US" altLang="ko-KR" b="0" i="1" smtClean="0">
                        <a:latin typeface="Cambria Math"/>
                      </a:rPr>
                      <m:t>𝑗</m:t>
                    </m:r>
                    <m:r>
                      <a:rPr lang="en-US" altLang="ko-KR" b="0" i="1" smtClean="0">
                        <a:latin typeface="Cambria Math"/>
                      </a:rPr>
                      <m:t>=1, 2,…,</m:t>
                    </m:r>
                    <m:r>
                      <a:rPr lang="en-US" altLang="ko-KR" b="0" i="1" smtClean="0">
                        <a:latin typeface="Cambria Math"/>
                      </a:rPr>
                      <m:t>𝑛</m:t>
                    </m:r>
                  </m:oMath>
                </a14:m>
                <a:endParaRPr lang="en-US" altLang="ko-KR" dirty="0" smtClean="0"/>
              </a:p>
              <a:p>
                <a:pPr marL="284400" indent="0" eaLnBrk="1" hangingPunct="1">
                  <a:buNone/>
                </a:pPr>
                <a:r>
                  <a:rPr lang="en-US" altLang="ko-KR" dirty="0" smtClean="0"/>
                  <a:t>has an optimal solution with value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𝑧</m:t>
                        </m:r>
                      </m:e>
                      <m:sup>
                        <m:r>
                          <a:rPr lang="en-US" altLang="ko-KR" b="0" i="1" smtClean="0">
                            <a:latin typeface="Cambria Math"/>
                          </a:rPr>
                          <m:t>∗</m:t>
                        </m:r>
                      </m:sup>
                    </m:sSup>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Sup>
                          <m:sSubSupPr>
                            <m:ctrlPr>
                              <a:rPr lang="en-US" altLang="ko-KR" b="0"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sSub>
                          <m:sSubPr>
                            <m:ctrlPr>
                              <a:rPr lang="en-US" altLang="ko-KR" b="0" i="1" smtClean="0">
                                <a:latin typeface="Cambria Math" panose="02040503050406030204" pitchFamily="18" charset="0"/>
                              </a:rPr>
                            </m:ctrlPr>
                          </m:sSubPr>
                          <m:e>
                            <m:r>
                              <a:rPr lang="en-US" altLang="ko-KR" b="0" i="1" smtClean="0">
                                <a:latin typeface="Cambria Math"/>
                              </a:rPr>
                              <m:t>𝑡</m:t>
                            </m:r>
                          </m:e>
                          <m:sub>
                            <m:r>
                              <a:rPr lang="en-US" altLang="ko-KR" b="0" i="1" smtClean="0">
                                <a:latin typeface="Cambria Math"/>
                              </a:rPr>
                              <m:t>𝑖</m:t>
                            </m:r>
                          </m:sub>
                        </m:sSub>
                      </m:e>
                    </m:nary>
                  </m:oMath>
                </a14:m>
                <a:r>
                  <a:rPr lang="en-US" altLang="ko-KR" dirty="0" smtClean="0"/>
                  <a:t>,</a:t>
                </a:r>
              </a:p>
              <a:p>
                <a:pPr marL="284400" indent="0" eaLnBrk="1" hangingPunct="1">
                  <a:buNone/>
                </a:pPr>
                <a:r>
                  <a:rPr lang="en-US" altLang="ko-KR" dirty="0" smtClean="0"/>
                  <a:t>where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𝑧</m:t>
                        </m:r>
                      </m:e>
                      <m:sup>
                        <m:r>
                          <a:rPr lang="en-US" altLang="ko-KR" b="0" i="1" smtClean="0">
                            <a:latin typeface="Cambria Math"/>
                          </a:rPr>
                          <m:t>∗</m:t>
                        </m:r>
                      </m:sup>
                    </m:sSup>
                  </m:oMath>
                </a14:m>
                <a:r>
                  <a:rPr lang="en-US" altLang="ko-KR" dirty="0" smtClean="0"/>
                  <a:t> is the optimal objective value of (P) and </a:t>
                </a:r>
                <a14:m>
                  <m:oMath xmlns:m="http://schemas.openxmlformats.org/officeDocument/2006/math">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1</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2</m:t>
                        </m:r>
                      </m:sub>
                      <m:sup>
                        <m:r>
                          <a:rPr lang="en-US" altLang="ko-KR" i="1">
                            <a:solidFill>
                              <a:schemeClr val="tx2"/>
                            </a:solidFill>
                            <a:latin typeface="Cambria Math"/>
                          </a:rPr>
                          <m:t>∗</m:t>
                        </m:r>
                      </m:sup>
                    </m:sSubSup>
                    <m:r>
                      <a:rPr lang="en-US" altLang="ko-KR" i="1">
                        <a:solidFill>
                          <a:schemeClr val="tx2"/>
                        </a:solidFill>
                        <a:latin typeface="Cambria Math"/>
                      </a:rPr>
                      <m:t>,…,</m:t>
                    </m:r>
                    <m:sSubSup>
                      <m:sSubSupPr>
                        <m:ctrlPr>
                          <a:rPr lang="en-US" altLang="ko-KR" i="1">
                            <a:solidFill>
                              <a:schemeClr val="tx2"/>
                            </a:solidFill>
                            <a:latin typeface="Cambria Math" panose="02040503050406030204" pitchFamily="18" charset="0"/>
                          </a:rPr>
                        </m:ctrlPr>
                      </m:sSubSupPr>
                      <m:e>
                        <m:r>
                          <a:rPr lang="en-US" altLang="ko-KR" i="1">
                            <a:solidFill>
                              <a:schemeClr val="tx2"/>
                            </a:solidFill>
                            <a:latin typeface="Cambria Math"/>
                          </a:rPr>
                          <m:t>𝑦</m:t>
                        </m:r>
                      </m:e>
                      <m:sub>
                        <m:r>
                          <a:rPr lang="en-US" altLang="ko-KR" i="1">
                            <a:solidFill>
                              <a:schemeClr val="tx2"/>
                            </a:solidFill>
                            <a:latin typeface="Cambria Math"/>
                          </a:rPr>
                          <m:t>𝑚</m:t>
                        </m:r>
                      </m:sub>
                      <m:sup>
                        <m:r>
                          <a:rPr lang="en-US" altLang="ko-KR" i="1">
                            <a:solidFill>
                              <a:schemeClr val="tx2"/>
                            </a:solidFill>
                            <a:latin typeface="Cambria Math"/>
                          </a:rPr>
                          <m:t>∗</m:t>
                        </m:r>
                      </m:sup>
                    </m:sSubSup>
                  </m:oMath>
                </a14:m>
                <a:r>
                  <a:rPr lang="en-US" altLang="ko-KR" dirty="0" smtClean="0"/>
                  <a:t> is an optimal solution to (D)</a:t>
                </a:r>
              </a:p>
              <a:p>
                <a:pPr marL="284400" indent="0" eaLnBrk="1" hangingPunct="1">
                  <a:buNone/>
                </a:pPr>
                <a:r>
                  <a:rPr lang="en-US" altLang="ko-KR" dirty="0" err="1" smtClean="0">
                    <a:solidFill>
                      <a:srgbClr val="0000FF"/>
                    </a:solidFill>
                  </a:rPr>
                  <a:t>pf</a:t>
                </a:r>
                <a:r>
                  <a:rPr lang="en-US" altLang="ko-KR" dirty="0" smtClean="0">
                    <a:solidFill>
                      <a:srgbClr val="0000FF"/>
                    </a:solidFill>
                  </a:rPr>
                  <a:t>)</a:t>
                </a:r>
                <a:r>
                  <a:rPr lang="en-US" altLang="ko-KR" dirty="0" smtClean="0"/>
                  <a:t>  homework later.</a:t>
                </a:r>
              </a:p>
            </p:txBody>
          </p:sp>
        </mc:Choice>
        <mc:Fallback xmlns="">
          <p:sp>
            <p:nvSpPr>
              <p:cNvPr id="16389" name="Rectangle 3"/>
              <p:cNvSpPr>
                <a:spLocks noGrp="1" noRot="1" noChangeAspect="1" noMove="1" noResize="1" noEditPoints="1" noAdjustHandles="1" noChangeArrowheads="1" noChangeShapeType="1" noTextEdit="1"/>
              </p:cNvSpPr>
              <p:nvPr>
                <p:ph type="body" idx="1"/>
              </p:nvPr>
            </p:nvSpPr>
            <p:spPr>
              <a:xfrm>
                <a:off x="558800" y="838200"/>
                <a:ext cx="8204200" cy="4969245"/>
              </a:xfrm>
              <a:blipFill rotWithShape="1">
                <a:blip r:embed="rId3"/>
                <a:stretch>
                  <a:fillRect l="-669" t="-736" b="-736"/>
                </a:stretch>
              </a:blipFill>
            </p:spPr>
            <p:txBody>
              <a:bodyPr/>
              <a:lstStyle/>
              <a:p>
                <a:r>
                  <a:rPr lang="ko-KR"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6387" name="슬라이드 번호 개체 틀 5"/>
          <p:cNvSpPr>
            <a:spLocks noGrp="1"/>
          </p:cNvSpPr>
          <p:nvPr>
            <p:ph type="sldNum" sz="quarter" idx="12"/>
          </p:nvPr>
        </p:nvSpPr>
        <p:spPr/>
        <p:txBody>
          <a:bodyPr/>
          <a:lstStyle/>
          <a:p>
            <a:pPr>
              <a:defRPr/>
            </a:pPr>
            <a:fld id="{3E8E02D6-9FD4-41FE-9E0A-6830FD59952D}" type="slidenum">
              <a:rPr lang="en-US" altLang="ko-KR"/>
              <a:pPr>
                <a:defRPr/>
              </a:pPr>
              <a:t>15</a:t>
            </a:fld>
            <a:endParaRPr lang="en-US" altLang="ko-KR"/>
          </a:p>
        </p:txBody>
      </p:sp>
      <mc:AlternateContent xmlns:mc="http://schemas.openxmlformats.org/markup-compatibility/2006" xmlns:a14="http://schemas.microsoft.com/office/drawing/2010/main">
        <mc:Choice Requires="a14">
          <p:sp>
            <p:nvSpPr>
              <p:cNvPr id="17412" name="Rectangle 3"/>
              <p:cNvSpPr>
                <a:spLocks noGrp="1" noChangeArrowheads="1"/>
              </p:cNvSpPr>
              <p:nvPr>
                <p:ph type="body" idx="1"/>
              </p:nvPr>
            </p:nvSpPr>
            <p:spPr>
              <a:xfrm>
                <a:off x="558800" y="334963"/>
                <a:ext cx="8204200" cy="5411674"/>
              </a:xfrm>
            </p:spPr>
            <p:txBody>
              <a:bodyPr/>
              <a:lstStyle/>
              <a:p>
                <a:pPr eaLnBrk="1" hangingPunct="1"/>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oMath>
                </a14:m>
                <a:r>
                  <a:rPr lang="en-US" altLang="ko-KR" dirty="0" smtClean="0"/>
                  <a:t> called the </a:t>
                </a:r>
                <a:r>
                  <a:rPr lang="en-US" altLang="ko-KR" dirty="0" smtClean="0">
                    <a:solidFill>
                      <a:schemeClr val="hlink"/>
                    </a:solidFill>
                  </a:rPr>
                  <a:t>marginal value</a:t>
                </a:r>
                <a:r>
                  <a:rPr lang="en-US" altLang="ko-KR" dirty="0" smtClean="0"/>
                  <a:t> of the </a:t>
                </a:r>
                <a14:m>
                  <m:oMath xmlns:m="http://schemas.openxmlformats.org/officeDocument/2006/math">
                    <m:r>
                      <a:rPr lang="en-US" altLang="ko-KR" b="0" i="1" smtClean="0">
                        <a:latin typeface="Cambria Math"/>
                      </a:rPr>
                      <m:t>𝑖</m:t>
                    </m:r>
                    <m:r>
                      <a:rPr lang="en-US" altLang="ko-KR" b="0" i="1" smtClean="0">
                        <a:latin typeface="Cambria Math"/>
                      </a:rPr>
                      <m:t>−</m:t>
                    </m:r>
                    <m:r>
                      <a:rPr lang="en-US" altLang="ko-KR" b="0" i="1" smtClean="0">
                        <a:latin typeface="Cambria Math"/>
                      </a:rPr>
                      <m:t>𝑡h</m:t>
                    </m:r>
                  </m:oMath>
                </a14:m>
                <a:r>
                  <a:rPr lang="en-US" altLang="ko-KR" dirty="0" smtClean="0"/>
                  <a:t> resource, </a:t>
                </a:r>
                <a:r>
                  <a:rPr lang="en-US" altLang="ko-KR" dirty="0" smtClean="0">
                    <a:solidFill>
                      <a:schemeClr val="hlink"/>
                    </a:solidFill>
                  </a:rPr>
                  <a:t>shadow price</a:t>
                </a:r>
                <a:r>
                  <a:rPr lang="en-US" altLang="ko-KR" dirty="0" smtClean="0"/>
                  <a:t> of the </a:t>
                </a:r>
                <a14:m>
                  <m:oMath xmlns:m="http://schemas.openxmlformats.org/officeDocument/2006/math">
                    <m:r>
                      <a:rPr lang="en-US" altLang="ko-KR" b="0" i="1" smtClean="0">
                        <a:latin typeface="Cambria Math"/>
                      </a:rPr>
                      <m:t>𝑖</m:t>
                    </m:r>
                    <m:r>
                      <a:rPr lang="en-US" altLang="ko-KR" b="0" i="1" smtClean="0">
                        <a:latin typeface="Cambria Math"/>
                      </a:rPr>
                      <m:t>−</m:t>
                    </m:r>
                    <m:r>
                      <a:rPr lang="en-US" altLang="ko-KR" b="0" i="1" smtClean="0">
                        <a:latin typeface="Cambria Math"/>
                      </a:rPr>
                      <m:t>𝑡h</m:t>
                    </m:r>
                  </m:oMath>
                </a14:m>
                <a:r>
                  <a:rPr lang="en-US" altLang="ko-KR" dirty="0" smtClean="0"/>
                  <a:t> resource.</a:t>
                </a:r>
              </a:p>
              <a:p>
                <a:pPr eaLnBrk="1" hangingPunct="1">
                  <a:buFont typeface="Wingdings" pitchFamily="2" charset="2"/>
                  <a:buNone/>
                </a:pPr>
                <a:endParaRPr lang="en-US" altLang="ko-KR" dirty="0" smtClean="0"/>
              </a:p>
              <a:p>
                <a:pPr eaLnBrk="1" hangingPunct="1"/>
                <a:r>
                  <a:rPr lang="en-US" altLang="ko-KR" dirty="0">
                    <a:solidFill>
                      <a:srgbClr val="0000FF"/>
                    </a:solidFill>
                  </a:rPr>
                  <a:t>e</a:t>
                </a:r>
                <a:r>
                  <a:rPr lang="en-US" altLang="ko-KR" dirty="0" smtClean="0">
                    <a:solidFill>
                      <a:srgbClr val="0000FF"/>
                    </a:solidFill>
                  </a:rPr>
                  <a:t>x)</a:t>
                </a:r>
                <a:r>
                  <a:rPr lang="en-US" altLang="ko-KR" dirty="0" smtClean="0"/>
                  <a:t>  Forester’s Problem :</a:t>
                </a:r>
              </a:p>
              <a:p>
                <a:pPr eaLnBrk="1" hangingPunct="1">
                  <a:buFont typeface="Wingdings" pitchFamily="2" charset="2"/>
                  <a:buNone/>
                </a:pPr>
                <a:r>
                  <a:rPr lang="en-US" altLang="ko-KR" dirty="0" smtClean="0"/>
                  <a:t>	Forester has 100 acres of hardwood timber and $4,000.</a:t>
                </a:r>
              </a:p>
              <a:p>
                <a:pPr eaLnBrk="1" hangingPunct="1">
                  <a:buFont typeface="Wingdings" pitchFamily="2" charset="2"/>
                  <a:buNone/>
                </a:pPr>
                <a:r>
                  <a:rPr lang="en-US" altLang="ko-KR" dirty="0" smtClean="0"/>
                  <a:t>	option (1): Fell the hardwood and let the area regenerate:  </a:t>
                </a:r>
              </a:p>
              <a:p>
                <a:pPr eaLnBrk="1" hangingPunct="1">
                  <a:buFont typeface="Wingdings" pitchFamily="2" charset="2"/>
                  <a:buNone/>
                </a:pPr>
                <a:r>
                  <a:rPr lang="en-US" altLang="ko-KR" dirty="0" smtClean="0"/>
                  <a:t>		cost $10/acre, subsequent return $50/acre, net profit $40/acre</a:t>
                </a:r>
              </a:p>
              <a:p>
                <a:pPr eaLnBrk="1" hangingPunct="1">
                  <a:buFont typeface="Wingdings" pitchFamily="2" charset="2"/>
                  <a:buNone/>
                </a:pPr>
                <a:r>
                  <a:rPr lang="en-US" altLang="ko-KR" dirty="0" smtClean="0"/>
                  <a:t>	option (2): Fell the hardwood and plant the area with pine:</a:t>
                </a:r>
              </a:p>
              <a:p>
                <a:pPr eaLnBrk="1" hangingPunct="1">
                  <a:buFont typeface="Wingdings" pitchFamily="2" charset="2"/>
                  <a:buNone/>
                </a:pPr>
                <a:r>
                  <a:rPr lang="en-US" altLang="ko-KR" dirty="0" smtClean="0"/>
                  <a:t>		cost $50/acre, subsequent return $120/acre, net profit $70/acre.</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maximize    </a:t>
                </a:r>
                <a14:m>
                  <m:oMath xmlns:m="http://schemas.openxmlformats.org/officeDocument/2006/math">
                    <m:r>
                      <a:rPr lang="en-US" altLang="ko-KR" b="0" i="1" smtClean="0">
                        <a:latin typeface="Cambria Math"/>
                      </a:rPr>
                      <m:t>40</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+70</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oMath>
                </a14:m>
                <a:endParaRPr lang="en-US" altLang="ko-KR" dirty="0" smtClean="0"/>
              </a:p>
              <a:p>
                <a:pPr eaLnBrk="1" hangingPunct="1">
                  <a:buFont typeface="Wingdings" pitchFamily="2" charset="2"/>
                  <a:buNone/>
                </a:pPr>
                <a:r>
                  <a:rPr lang="en-US" altLang="ko-KR" dirty="0" smtClean="0"/>
                  <a:t>		subject to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       +</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ea typeface="Cambria Math"/>
                      </a:rPr>
                      <m:t>≤100</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10</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1</m:t>
                        </m:r>
                      </m:sub>
                    </m:sSub>
                    <m:r>
                      <a:rPr lang="en-US" altLang="ko-KR" b="0" i="1" smtClean="0">
                        <a:latin typeface="Cambria Math"/>
                        <a:sym typeface="Symbol" pitchFamily="18" charset="2"/>
                      </a:rPr>
                      <m:t>+50</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2</m:t>
                        </m:r>
                      </m:sub>
                    </m:sSub>
                    <m:r>
                      <a:rPr lang="en-US" altLang="ko-KR" b="0" i="1" smtClean="0">
                        <a:latin typeface="Cambria Math"/>
                        <a:ea typeface="Cambria Math"/>
                        <a:sym typeface="Symbol" pitchFamily="18" charset="2"/>
                      </a:rPr>
                      <m:t>≤4000</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1</m:t>
                        </m:r>
                      </m:sub>
                    </m:sSub>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2</m:t>
                        </m:r>
                      </m:sub>
                    </m:sSub>
                    <m:r>
                      <a:rPr lang="en-US" altLang="ko-KR" b="0" i="1" smtClean="0">
                        <a:latin typeface="Cambria Math"/>
                        <a:ea typeface="Cambria Math"/>
                        <a:sym typeface="Symbol" pitchFamily="18" charset="2"/>
                      </a:rPr>
                      <m:t>≥0</m:t>
                    </m:r>
                  </m:oMath>
                </a14:m>
                <a:endParaRPr lang="en-US" altLang="ko-KR" dirty="0" smtClean="0"/>
              </a:p>
            </p:txBody>
          </p:sp>
        </mc:Choice>
        <mc:Fallback xmlns="">
          <p:sp>
            <p:nvSpPr>
              <p:cNvPr id="17412" name="Rectangle 3"/>
              <p:cNvSpPr>
                <a:spLocks noGrp="1" noRot="1" noChangeAspect="1" noMove="1" noResize="1" noEditPoints="1" noAdjustHandles="1" noChangeArrowheads="1" noChangeShapeType="1" noTextEdit="1"/>
              </p:cNvSpPr>
              <p:nvPr>
                <p:ph type="body" idx="1"/>
              </p:nvPr>
            </p:nvSpPr>
            <p:spPr>
              <a:xfrm>
                <a:off x="558800" y="334963"/>
                <a:ext cx="8204200" cy="5411674"/>
              </a:xfrm>
              <a:blipFill rotWithShape="1">
                <a:blip r:embed="rId3"/>
                <a:stretch>
                  <a:fillRect l="-669" t="-676"/>
                </a:stretch>
              </a:blipFill>
            </p:spPr>
            <p:txBody>
              <a:bodyPr/>
              <a:lstStyle/>
              <a:p>
                <a:r>
                  <a:rPr lang="ko-KR"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7411" name="슬라이드 번호 개체 틀 5"/>
          <p:cNvSpPr>
            <a:spLocks noGrp="1"/>
          </p:cNvSpPr>
          <p:nvPr>
            <p:ph type="sldNum" sz="quarter" idx="12"/>
          </p:nvPr>
        </p:nvSpPr>
        <p:spPr/>
        <p:txBody>
          <a:bodyPr/>
          <a:lstStyle/>
          <a:p>
            <a:pPr>
              <a:defRPr/>
            </a:pPr>
            <a:fld id="{8C65DE5B-9FC0-4199-A627-6369E96BFFA1}" type="slidenum">
              <a:rPr lang="en-US" altLang="ko-KR"/>
              <a:pPr>
                <a:defRPr/>
              </a:pPr>
              <a:t>16</a:t>
            </a:fld>
            <a:endParaRPr lang="en-US" altLang="ko-KR"/>
          </a:p>
        </p:txBody>
      </p:sp>
      <mc:AlternateContent xmlns:mc="http://schemas.openxmlformats.org/markup-compatibility/2006" xmlns:a14="http://schemas.microsoft.com/office/drawing/2010/main">
        <mc:Choice Requires="a14">
          <p:sp>
            <p:nvSpPr>
              <p:cNvPr id="18436" name="Rectangle 3"/>
              <p:cNvSpPr>
                <a:spLocks noGrp="1" noChangeArrowheads="1"/>
              </p:cNvSpPr>
              <p:nvPr>
                <p:ph type="body" idx="1"/>
              </p:nvPr>
            </p:nvSpPr>
            <p:spPr>
              <a:xfrm>
                <a:off x="558800" y="228600"/>
                <a:ext cx="8204200" cy="6201698"/>
              </a:xfrm>
            </p:spPr>
            <p:txBody>
              <a:bodyPr/>
              <a:lstStyle/>
              <a:p>
                <a:pPr eaLnBrk="1" hangingPunct="1">
                  <a:buNone/>
                </a:pPr>
                <a:r>
                  <a:rPr lang="en-US" altLang="ko-KR" dirty="0" smtClean="0"/>
                  <a:t>		maximize    </a:t>
                </a:r>
                <a14:m>
                  <m:oMath xmlns:m="http://schemas.openxmlformats.org/officeDocument/2006/math">
                    <m:r>
                      <a:rPr lang="en-US" altLang="ko-KR" i="1">
                        <a:latin typeface="Cambria Math"/>
                      </a:rPr>
                      <m:t>40</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1</m:t>
                        </m:r>
                      </m:sub>
                    </m:sSub>
                    <m:r>
                      <a:rPr lang="en-US" altLang="ko-KR" i="1">
                        <a:latin typeface="Cambria Math"/>
                      </a:rPr>
                      <m:t>+70</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2</m:t>
                        </m:r>
                      </m:sub>
                    </m:sSub>
                  </m:oMath>
                </a14:m>
                <a:endParaRPr lang="en-US" altLang="ko-KR" dirty="0"/>
              </a:p>
              <a:p>
                <a:pPr eaLnBrk="1" hangingPunct="1">
                  <a:buNone/>
                </a:pPr>
                <a:r>
                  <a:rPr lang="en-US" altLang="ko-KR" dirty="0"/>
                  <a:t>		subject to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1</m:t>
                        </m:r>
                      </m:sub>
                    </m:sSub>
                    <m:r>
                      <a:rPr lang="en-US" altLang="ko-KR" i="1">
                        <a:latin typeface="Cambria Math"/>
                      </a:rPr>
                      <m:t>       +</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2</m:t>
                        </m:r>
                      </m:sub>
                    </m:sSub>
                    <m:r>
                      <a:rPr lang="en-US" altLang="ko-KR" i="1">
                        <a:latin typeface="Cambria Math"/>
                        <a:ea typeface="Cambria Math"/>
                      </a:rPr>
                      <m:t>≤100</m:t>
                    </m:r>
                  </m:oMath>
                </a14:m>
                <a:endParaRPr lang="en-US" altLang="ko-KR" dirty="0">
                  <a:sym typeface="Symbol" pitchFamily="18" charset="2"/>
                </a:endParaRPr>
              </a:p>
              <a:p>
                <a:pPr eaLnBrk="1" hangingPunct="1">
                  <a:buNone/>
                </a:pPr>
                <a:r>
                  <a:rPr lang="en-US" altLang="ko-KR" dirty="0">
                    <a:sym typeface="Symbol" pitchFamily="18" charset="2"/>
                  </a:rPr>
                  <a:t>			      </a:t>
                </a:r>
                <a14:m>
                  <m:oMath xmlns:m="http://schemas.openxmlformats.org/officeDocument/2006/math">
                    <m:r>
                      <a:rPr lang="en-US" altLang="ko-KR" i="1">
                        <a:latin typeface="Cambria Math"/>
                        <a:sym typeface="Symbol" pitchFamily="18" charset="2"/>
                      </a:rPr>
                      <m:t>10</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1</m:t>
                        </m:r>
                      </m:sub>
                    </m:sSub>
                    <m:r>
                      <a:rPr lang="en-US" altLang="ko-KR" i="1">
                        <a:latin typeface="Cambria Math"/>
                        <a:sym typeface="Symbol" pitchFamily="18" charset="2"/>
                      </a:rPr>
                      <m:t>+50</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2</m:t>
                        </m:r>
                      </m:sub>
                    </m:sSub>
                    <m:r>
                      <a:rPr lang="en-US" altLang="ko-KR" i="1">
                        <a:latin typeface="Cambria Math"/>
                        <a:ea typeface="Cambria Math"/>
                        <a:sym typeface="Symbol" pitchFamily="18" charset="2"/>
                      </a:rPr>
                      <m:t>≤4000</m:t>
                    </m:r>
                  </m:oMath>
                </a14:m>
                <a:r>
                  <a:rPr lang="en-US" altLang="ko-KR" dirty="0" smtClean="0">
                    <a:sym typeface="Symbol" pitchFamily="18" charset="2"/>
                  </a:rPr>
                  <a:t> </a:t>
                </a:r>
                <a14:m>
                  <m:oMath xmlns:m="http://schemas.openxmlformats.org/officeDocument/2006/math">
                    <m:r>
                      <a:rPr lang="en-US" altLang="ko-KR" b="0" i="1" dirty="0" smtClean="0">
                        <a:latin typeface="Cambria Math"/>
                        <a:sym typeface="Symbol" pitchFamily="18" charset="2"/>
                      </a:rPr>
                      <m:t>(+</m:t>
                    </m:r>
                    <m:r>
                      <a:rPr lang="en-US" altLang="ko-KR" b="0" i="1" dirty="0" smtClean="0">
                        <a:latin typeface="Cambria Math"/>
                        <a:sym typeface="Symbol" pitchFamily="18" charset="2"/>
                      </a:rPr>
                      <m:t>𝑡</m:t>
                    </m:r>
                    <m:r>
                      <a:rPr lang="en-US" altLang="ko-KR" b="0" i="1" dirty="0" smtClean="0">
                        <a:latin typeface="Cambria Math"/>
                        <a:sym typeface="Symbol" pitchFamily="18" charset="2"/>
                      </a:rPr>
                      <m:t>)</m:t>
                    </m:r>
                  </m:oMath>
                </a14:m>
                <a:endParaRPr lang="en-US" altLang="ko-KR" dirty="0">
                  <a:sym typeface="Symbol" pitchFamily="18" charset="2"/>
                </a:endParaRPr>
              </a:p>
              <a:p>
                <a:pPr eaLnBrk="1" hangingPunct="1">
                  <a:buNone/>
                </a:pPr>
                <a:r>
                  <a:rPr lang="en-US" altLang="ko-KR" dirty="0">
                    <a:sym typeface="Symbol" pitchFamily="18" charset="2"/>
                  </a:rPr>
                  <a:t>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1</m:t>
                        </m:r>
                      </m:sub>
                    </m:sSub>
                    <m:r>
                      <a:rPr lang="en-US" altLang="ko-KR" i="1">
                        <a:latin typeface="Cambria Math"/>
                        <a:sym typeface="Symbol" pitchFamily="18" charset="2"/>
                      </a:rPr>
                      <m:t>,</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2</m:t>
                        </m:r>
                      </m:sub>
                    </m:sSub>
                    <m:r>
                      <a:rPr lang="en-US" altLang="ko-KR" i="1">
                        <a:latin typeface="Cambria Math"/>
                        <a:ea typeface="Cambria Math"/>
                        <a:sym typeface="Symbol" pitchFamily="18" charset="2"/>
                      </a:rPr>
                      <m:t>≥0</m:t>
                    </m:r>
                  </m:oMath>
                </a14:m>
                <a:endParaRPr lang="en-US" altLang="ko-KR" dirty="0" smtClean="0"/>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Optimal solution is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1</m:t>
                        </m:r>
                      </m:sub>
                      <m:sup>
                        <m:r>
                          <a:rPr lang="en-US" altLang="ko-KR" b="0" i="1" smtClean="0">
                            <a:latin typeface="Cambria Math"/>
                          </a:rPr>
                          <m:t>∗</m:t>
                        </m:r>
                      </m:sup>
                    </m:sSubSup>
                    <m:r>
                      <a:rPr lang="en-US" altLang="ko-KR" b="0" i="1" smtClean="0">
                        <a:latin typeface="Cambria Math"/>
                      </a:rPr>
                      <m:t>=25</m:t>
                    </m:r>
                  </m:oMath>
                </a14:m>
                <a:r>
                  <a:rPr lang="en-US" altLang="ko-KR" dirty="0" smtClean="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2</m:t>
                        </m:r>
                      </m:sub>
                      <m:sup>
                        <m:r>
                          <a:rPr lang="en-US" altLang="ko-KR" b="0" i="1" smtClean="0">
                            <a:latin typeface="Cambria Math"/>
                          </a:rPr>
                          <m:t>∗</m:t>
                        </m:r>
                      </m:sup>
                    </m:sSubSup>
                    <m:r>
                      <a:rPr lang="en-US" altLang="ko-KR" b="0" i="1" smtClean="0">
                        <a:latin typeface="Cambria Math"/>
                      </a:rPr>
                      <m:t>=75</m:t>
                    </m:r>
                  </m:oMath>
                </a14:m>
                <a:r>
                  <a:rPr lang="en-US" altLang="ko-KR" dirty="0" smtClean="0"/>
                  <a:t>,  value = $6,250</a:t>
                </a:r>
              </a:p>
              <a:p>
                <a:pPr eaLnBrk="1" hangingPunct="1">
                  <a:buFont typeface="Wingdings" pitchFamily="2" charset="2"/>
                  <a:buNone/>
                </a:pPr>
                <a:r>
                  <a:rPr lang="en-US" altLang="ko-KR" dirty="0" smtClean="0"/>
                  <a:t>	Optimal dual solution is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1</m:t>
                        </m:r>
                      </m:sub>
                      <m:sup>
                        <m:r>
                          <a:rPr lang="en-US" altLang="ko-KR" b="0" i="1" smtClean="0">
                            <a:latin typeface="Cambria Math"/>
                          </a:rPr>
                          <m:t>∗</m:t>
                        </m:r>
                      </m:sup>
                    </m:sSubSup>
                    <m:r>
                      <a:rPr lang="en-US" altLang="ko-KR" b="0" i="1" smtClean="0">
                        <a:latin typeface="Cambria Math"/>
                      </a:rPr>
                      <m:t>=32.5</m:t>
                    </m:r>
                  </m:oMath>
                </a14:m>
                <a:r>
                  <a:rPr lang="en-US" altLang="ko-KR" dirty="0" smtClean="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2</m:t>
                        </m:r>
                      </m:sub>
                      <m:sup>
                        <m:r>
                          <a:rPr lang="en-US" altLang="ko-KR" b="0" i="1" smtClean="0">
                            <a:latin typeface="Cambria Math"/>
                          </a:rPr>
                          <m:t>∗</m:t>
                        </m:r>
                      </m:sup>
                    </m:sSubSup>
                    <m:r>
                      <a:rPr lang="en-US" altLang="ko-KR" b="0" i="1" smtClean="0">
                        <a:latin typeface="Cambria Math"/>
                      </a:rPr>
                      <m:t>=0.75</m:t>
                    </m:r>
                  </m:oMath>
                </a14:m>
                <a:endParaRPr lang="en-US" altLang="ko-KR" dirty="0" smtClean="0"/>
              </a:p>
              <a:p>
                <a:pPr eaLnBrk="1" hangingPunct="1">
                  <a:buFont typeface="Wingdings" pitchFamily="2" charset="2"/>
                  <a:buNone/>
                </a:pPr>
                <a:r>
                  <a:rPr lang="en-US" altLang="ko-KR" dirty="0" smtClean="0"/>
                  <a:t>	If interest is lower than 75 cents per dollar, it is better to borrow money and invest it to the forestry.</a:t>
                </a:r>
              </a:p>
              <a:p>
                <a:pPr eaLnBrk="1" hangingPunct="1">
                  <a:buFont typeface="Wingdings" pitchFamily="2" charset="2"/>
                  <a:buNone/>
                </a:pPr>
                <a:r>
                  <a:rPr lang="en-US" altLang="ko-KR" dirty="0" smtClean="0"/>
                  <a:t>	If profit from an investment is greater than 75 cents per dollar, it is better to divert some money from $4,000 to invest it somewhere else.</a:t>
                </a:r>
              </a:p>
              <a:p>
                <a:pPr eaLnBrk="1" hangingPunct="1">
                  <a:buFont typeface="Wingdings" pitchFamily="2" charset="2"/>
                  <a:buNone/>
                </a:pPr>
                <a:r>
                  <a:rPr lang="en-US" altLang="ko-KR" dirty="0" smtClean="0"/>
                  <a:t>	Note that if we </a:t>
                </a:r>
                <a:r>
                  <a:rPr lang="en-US" altLang="ko-KR" smtClean="0"/>
                  <a:t>borrow or </a:t>
                </a:r>
                <a:r>
                  <a:rPr lang="en-US" altLang="ko-KR" dirty="0" smtClean="0"/>
                  <a:t>invest too much money, the value of money may not remain 75 cents per dollar.  Above analysis only holds for small changes of </a:t>
                </a:r>
                <a14:m>
                  <m:oMath xmlns:m="http://schemas.openxmlformats.org/officeDocument/2006/math">
                    <m:r>
                      <a:rPr lang="en-US" altLang="ko-KR" b="0" i="1" smtClean="0">
                        <a:latin typeface="Cambria Math"/>
                      </a:rPr>
                      <m:t>𝑡</m:t>
                    </m:r>
                  </m:oMath>
                </a14:m>
                <a:r>
                  <a:rPr lang="en-US" altLang="ko-KR" dirty="0" smtClean="0"/>
                  <a:t>, and the value of </a:t>
                </a:r>
                <a14:m>
                  <m:oMath xmlns:m="http://schemas.openxmlformats.org/officeDocument/2006/math">
                    <m:r>
                      <a:rPr lang="en-US" altLang="ko-KR" b="0" i="1" smtClean="0">
                        <a:latin typeface="Cambria Math"/>
                      </a:rPr>
                      <m:t>𝑡</m:t>
                    </m:r>
                  </m:oMath>
                </a14:m>
                <a:r>
                  <a:rPr lang="en-US" altLang="ko-KR" dirty="0" smtClean="0"/>
                  <a:t> such that the value of money remains 75 cents per dollar need to be examined. For this example, value of money remains at 75 cents per dollar for </a:t>
                </a:r>
                <a14:m>
                  <m:oMath xmlns:m="http://schemas.openxmlformats.org/officeDocument/2006/math">
                    <m:r>
                      <a:rPr lang="en-US" altLang="ko-KR" b="0" i="1" smtClean="0">
                        <a:latin typeface="Cambria Math"/>
                      </a:rPr>
                      <m:t>−3000</m:t>
                    </m:r>
                    <m:r>
                      <a:rPr lang="en-US" altLang="ko-KR" b="0" i="1" smtClean="0">
                        <a:latin typeface="Cambria Math"/>
                        <a:ea typeface="Cambria Math"/>
                      </a:rPr>
                      <m:t>≤</m:t>
                    </m:r>
                    <m:r>
                      <a:rPr lang="en-US" altLang="ko-KR" b="0" i="1" smtClean="0">
                        <a:latin typeface="Cambria Math"/>
                        <a:ea typeface="Cambria Math"/>
                      </a:rPr>
                      <m:t>𝑡</m:t>
                    </m:r>
                    <m:r>
                      <a:rPr lang="en-US" altLang="ko-KR" b="0" i="1" smtClean="0">
                        <a:latin typeface="Cambria Math"/>
                        <a:ea typeface="Cambria Math"/>
                      </a:rPr>
                      <m:t>≤1000</m:t>
                    </m:r>
                  </m:oMath>
                </a14:m>
                <a:r>
                  <a:rPr lang="en-US" altLang="ko-KR" dirty="0" smtClean="0"/>
                  <a:t>. </a:t>
                </a:r>
              </a:p>
              <a:p>
                <a:pPr eaLnBrk="1" hangingPunct="1">
                  <a:buFont typeface="Wingdings" pitchFamily="2" charset="2"/>
                  <a:buNone/>
                </a:pPr>
                <a:r>
                  <a:rPr lang="en-US" altLang="ko-KR" dirty="0"/>
                  <a:t>	</a:t>
                </a:r>
                <a:r>
                  <a:rPr lang="en-US" altLang="ko-KR" dirty="0" smtClean="0"/>
                  <a:t>(</a:t>
                </a:r>
                <a:r>
                  <a:rPr lang="en-US" altLang="ko-KR" dirty="0" smtClean="0">
                    <a:solidFill>
                      <a:srgbClr val="FF0000"/>
                    </a:solidFill>
                  </a:rPr>
                  <a:t>sensitivity analysis, will be discussed later</a:t>
                </a:r>
                <a:r>
                  <a:rPr lang="en-US" altLang="ko-KR" dirty="0" smtClean="0"/>
                  <a:t>)</a:t>
                </a:r>
              </a:p>
            </p:txBody>
          </p:sp>
        </mc:Choice>
        <mc:Fallback xmlns="">
          <p:sp>
            <p:nvSpPr>
              <p:cNvPr id="18436" name="Rectangle 3"/>
              <p:cNvSpPr>
                <a:spLocks noGrp="1" noRot="1" noChangeAspect="1" noMove="1" noResize="1" noEditPoints="1" noAdjustHandles="1" noChangeArrowheads="1" noChangeShapeType="1" noTextEdit="1"/>
              </p:cNvSpPr>
              <p:nvPr>
                <p:ph type="body" idx="1"/>
              </p:nvPr>
            </p:nvSpPr>
            <p:spPr>
              <a:xfrm>
                <a:off x="558800" y="228600"/>
                <a:ext cx="8204200" cy="6201698"/>
              </a:xfrm>
              <a:blipFill rotWithShape="1">
                <a:blip r:embed="rId3"/>
                <a:stretch>
                  <a:fillRect t="-590" r="-669" b="-393"/>
                </a:stretch>
              </a:blipFill>
            </p:spPr>
            <p:txBody>
              <a:bodyPr/>
              <a:lstStyle/>
              <a:p>
                <a:r>
                  <a:rPr lang="ko-KR"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433388" y="116632"/>
                <a:ext cx="8405812" cy="6417141"/>
              </a:xfrm>
            </p:spPr>
            <p:txBody>
              <a:bodyPr/>
              <a:lstStyle/>
              <a:p>
                <a:r>
                  <a:rPr lang="en-US" altLang="ko-KR" dirty="0" smtClean="0"/>
                  <a:t>Previous results can be used to evaluate the profitability of a new activity option. Suppose that a third option is available, say, felling the hardwood and plant the area with conifer.</a:t>
                </a:r>
              </a:p>
              <a:p>
                <a:pPr marL="284400" indent="0">
                  <a:buNone/>
                </a:pPr>
                <a:r>
                  <a:rPr lang="en-US" altLang="ko-KR" dirty="0" smtClean="0"/>
                  <a:t>Suppose the activity requires </a:t>
                </a:r>
                <a14:m>
                  <m:oMath xmlns:m="http://schemas.openxmlformats.org/officeDocument/2006/math">
                    <m:r>
                      <a:rPr lang="en-US" altLang="ko-KR" b="0" i="1" smtClean="0">
                        <a:latin typeface="Cambria Math"/>
                      </a:rPr>
                      <m:t>𝑎</m:t>
                    </m:r>
                  </m:oMath>
                </a14:m>
                <a:r>
                  <a:rPr lang="ko-KR" altLang="en-US" dirty="0" smtClean="0"/>
                  <a:t> </a:t>
                </a:r>
                <a:r>
                  <a:rPr lang="en-US" altLang="ko-KR" dirty="0" smtClean="0"/>
                  <a:t>dollars per acre. How much return do we need from this activity so that the new activity is a more profitable one than other activities?</a:t>
                </a:r>
              </a:p>
              <a:p>
                <a:pPr marL="284400" indent="0">
                  <a:buNone/>
                </a:pPr>
                <a:r>
                  <a:rPr lang="en-US" altLang="ko-KR" dirty="0" smtClean="0"/>
                  <a:t>Resources consumed by this activity per acre is valued at $(32.5</a:t>
                </a:r>
                <a14:m>
                  <m:oMath xmlns:m="http://schemas.openxmlformats.org/officeDocument/2006/math">
                    <m:r>
                      <a:rPr lang="en-US" altLang="ko-KR" b="0" i="1" smtClean="0">
                        <a:latin typeface="Cambria Math"/>
                      </a:rPr>
                      <m:t>+</m:t>
                    </m:r>
                  </m:oMath>
                </a14:m>
                <a:r>
                  <a:rPr lang="en-US" altLang="ko-KR" dirty="0" smtClean="0"/>
                  <a:t>0.75</a:t>
                </a:r>
                <a14:m>
                  <m:oMath xmlns:m="http://schemas.openxmlformats.org/officeDocument/2006/math">
                    <m:r>
                      <a:rPr lang="en-US" altLang="ko-KR" b="0" i="1" dirty="0" smtClean="0">
                        <a:latin typeface="Cambria Math"/>
                      </a:rPr>
                      <m:t>𝑎</m:t>
                    </m:r>
                  </m:oMath>
                </a14:m>
                <a:r>
                  <a:rPr lang="en-US" altLang="ko-KR" dirty="0" smtClean="0"/>
                  <a:t>).  Hence if </a:t>
                </a:r>
                <a:r>
                  <a:rPr lang="en-US" altLang="ko-KR" dirty="0" smtClean="0">
                    <a:solidFill>
                      <a:srgbClr val="0000FF"/>
                    </a:solidFill>
                  </a:rPr>
                  <a:t>(the net profit from this activity per acre) </a:t>
                </a:r>
                <a14:m>
                  <m:oMath xmlns:m="http://schemas.openxmlformats.org/officeDocument/2006/math">
                    <m:r>
                      <a:rPr lang="en-US" altLang="ko-KR" b="0" i="1" smtClean="0">
                        <a:solidFill>
                          <a:srgbClr val="0000FF"/>
                        </a:solidFill>
                        <a:latin typeface="Cambria Math"/>
                      </a:rPr>
                      <m:t>&gt;</m:t>
                    </m:r>
                  </m:oMath>
                </a14:m>
                <a:r>
                  <a:rPr lang="en-US" altLang="ko-KR" dirty="0" smtClean="0">
                    <a:solidFill>
                      <a:srgbClr val="0000FF"/>
                    </a:solidFill>
                  </a:rPr>
                  <a:t> </a:t>
                </a:r>
                <a:r>
                  <a:rPr lang="en-US" altLang="ko-KR" dirty="0">
                    <a:solidFill>
                      <a:srgbClr val="0000FF"/>
                    </a:solidFill>
                  </a:rPr>
                  <a:t>$(32.5</a:t>
                </a:r>
                <a14:m>
                  <m:oMath xmlns:m="http://schemas.openxmlformats.org/officeDocument/2006/math">
                    <m:r>
                      <a:rPr lang="en-US" altLang="ko-KR" i="1">
                        <a:solidFill>
                          <a:srgbClr val="0000FF"/>
                        </a:solidFill>
                        <a:latin typeface="Cambria Math"/>
                      </a:rPr>
                      <m:t>+</m:t>
                    </m:r>
                  </m:oMath>
                </a14:m>
                <a:r>
                  <a:rPr lang="en-US" altLang="ko-KR" dirty="0">
                    <a:solidFill>
                      <a:srgbClr val="0000FF"/>
                    </a:solidFill>
                  </a:rPr>
                  <a:t>0.75</a:t>
                </a:r>
                <a14:m>
                  <m:oMath xmlns:m="http://schemas.openxmlformats.org/officeDocument/2006/math">
                    <m:r>
                      <a:rPr lang="en-US" altLang="ko-KR" i="1" dirty="0">
                        <a:solidFill>
                          <a:srgbClr val="0000FF"/>
                        </a:solidFill>
                        <a:latin typeface="Cambria Math"/>
                      </a:rPr>
                      <m:t>𝑎</m:t>
                    </m:r>
                  </m:oMath>
                </a14:m>
                <a:r>
                  <a:rPr lang="en-US" altLang="ko-KR" dirty="0" smtClean="0">
                    <a:solidFill>
                      <a:srgbClr val="0000FF"/>
                    </a:solidFill>
                  </a:rPr>
                  <a:t>)</a:t>
                </a:r>
                <a:r>
                  <a:rPr lang="en-US" altLang="ko-KR" dirty="0" smtClean="0"/>
                  <a:t>, this activity is more lucrative than the other activities we are doing currently.  </a:t>
                </a:r>
              </a:p>
              <a:p>
                <a:pPr marL="284400" indent="-284400"/>
                <a:r>
                  <a:rPr lang="en-US" altLang="ko-KR" dirty="0" smtClean="0"/>
                  <a:t>Actually, this is the logic that the simplex method chooses the entering </a:t>
                </a:r>
                <a:r>
                  <a:rPr lang="en-US" altLang="ko-KR" dirty="0" err="1" smtClean="0"/>
                  <a:t>nonbasic</a:t>
                </a:r>
                <a:r>
                  <a:rPr lang="en-US" altLang="ko-KR" dirty="0" smtClean="0"/>
                  <a:t> variable in each iteration. </a:t>
                </a:r>
                <a:r>
                  <a:rPr lang="en-US" altLang="ko-KR" dirty="0"/>
                  <a:t>Although Theorem 5.5 is stated in terms of an optimal dual solution, similar interpretation can be </a:t>
                </a:r>
                <a:r>
                  <a:rPr lang="en-US" altLang="ko-KR" dirty="0" smtClean="0"/>
                  <a:t>made during each simplex iteration.  We can find a dual solution vector </a:t>
                </a:r>
                <a14:m>
                  <m:oMath xmlns:m="http://schemas.openxmlformats.org/officeDocument/2006/math">
                    <m:r>
                      <a:rPr lang="en-US" altLang="ko-KR" b="0" i="1" smtClean="0">
                        <a:latin typeface="Cambria Math"/>
                      </a:rPr>
                      <m:t>𝑦</m:t>
                    </m:r>
                  </m:oMath>
                </a14:m>
                <a:r>
                  <a:rPr lang="en-US" altLang="ko-KR" dirty="0" smtClean="0"/>
                  <a:t> which gives a tentative value of one unit of each resource (right hand side of each constraint) from the current basis </a:t>
                </a:r>
                <a14:m>
                  <m:oMath xmlns:m="http://schemas.openxmlformats.org/officeDocument/2006/math">
                    <m:r>
                      <a:rPr lang="en-US" altLang="ko-KR" b="0" i="1" smtClean="0">
                        <a:latin typeface="Cambria Math"/>
                      </a:rPr>
                      <m:t>𝐵</m:t>
                    </m:r>
                  </m:oMath>
                </a14:m>
                <a:r>
                  <a:rPr lang="en-US" altLang="ko-KR" dirty="0" smtClean="0"/>
                  <a:t>. If a </a:t>
                </a:r>
                <a:r>
                  <a:rPr lang="en-US" altLang="ko-KR" dirty="0" err="1" smtClean="0"/>
                  <a:t>nonbasic</a:t>
                </a:r>
                <a:r>
                  <a:rPr lang="en-US" altLang="ko-KR" dirty="0" smtClean="0"/>
                  <a:t> variable (an activity) gives more profit than the value of the resources consumed for each unit of the activity performed, simplex method tries to increase the value of the </a:t>
                </a:r>
                <a:r>
                  <a:rPr lang="en-US" altLang="ko-KR" dirty="0" err="1" smtClean="0"/>
                  <a:t>nonbasic</a:t>
                </a:r>
                <a:r>
                  <a:rPr lang="en-US" altLang="ko-KR" dirty="0" smtClean="0"/>
                  <a:t> variable, hence makes it entering </a:t>
                </a:r>
                <a:r>
                  <a:rPr lang="en-US" altLang="ko-KR" dirty="0" err="1" smtClean="0"/>
                  <a:t>nonbasic</a:t>
                </a:r>
                <a:r>
                  <a:rPr lang="en-US" altLang="ko-KR" dirty="0" smtClean="0"/>
                  <a:t> variable (can be positive).  </a:t>
                </a:r>
                <a:r>
                  <a:rPr lang="en-US" altLang="ko-KR" dirty="0" smtClean="0">
                    <a:solidFill>
                      <a:srgbClr val="0000FF"/>
                    </a:solidFill>
                  </a:rPr>
                  <a:t>(</a:t>
                </a:r>
                <a:r>
                  <a:rPr lang="en-US" altLang="ko-KR" dirty="0">
                    <a:solidFill>
                      <a:srgbClr val="0000FF"/>
                    </a:solidFill>
                  </a:rPr>
                  <a:t>more </a:t>
                </a:r>
                <a:r>
                  <a:rPr lang="en-US" altLang="ko-KR" dirty="0" smtClean="0">
                    <a:solidFill>
                      <a:srgbClr val="0000FF"/>
                    </a:solidFill>
                  </a:rPr>
                  <a:t>in Chapter 7)  </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433388" y="116632"/>
                <a:ext cx="8405812" cy="6417141"/>
              </a:xfrm>
              <a:blipFill>
                <a:blip r:embed="rId2"/>
                <a:stretch>
                  <a:fillRect l="-653" t="-570" r="-1233" b="-380"/>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D2AE4EF9-EE4E-44E2-8D87-B259ED69C2F3}" type="slidenum">
              <a:rPr lang="en-US" altLang="ko-KR" smtClean="0"/>
              <a:pPr>
                <a:defRPr/>
              </a:pPr>
              <a:t>17</a:t>
            </a:fld>
            <a:endParaRPr lang="en-US" altLang="ko-KR" dirty="0"/>
          </a:p>
        </p:txBody>
      </p:sp>
    </p:spTree>
    <p:extLst>
      <p:ext uri="{BB962C8B-B14F-4D97-AF65-F5344CB8AC3E}">
        <p14:creationId xmlns:p14="http://schemas.microsoft.com/office/powerpoint/2010/main" val="274987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433388" y="836613"/>
                <a:ext cx="8405812" cy="1872116"/>
              </a:xfrm>
            </p:spPr>
            <p:txBody>
              <a:bodyPr/>
              <a:lstStyle/>
              <a:p>
                <a:pPr marL="284400" indent="-284400"/>
                <a:r>
                  <a:rPr lang="en-US" altLang="ko-KR" dirty="0"/>
                  <a:t>Note that for the current activities, we have (net profit) </a:t>
                </a:r>
                <a14:m>
                  <m:oMath xmlns:m="http://schemas.openxmlformats.org/officeDocument/2006/math">
                    <m:r>
                      <a:rPr lang="en-US" altLang="ko-KR" i="1">
                        <a:latin typeface="Cambria Math"/>
                      </a:rPr>
                      <m:t>−</m:t>
                    </m:r>
                  </m:oMath>
                </a14:m>
                <a:r>
                  <a:rPr lang="en-US" altLang="ko-KR" dirty="0"/>
                  <a:t> (32.5</a:t>
                </a:r>
                <a14:m>
                  <m:oMath xmlns:m="http://schemas.openxmlformats.org/officeDocument/2006/math">
                    <m:r>
                      <a:rPr lang="en-US" altLang="ko-KR" i="1">
                        <a:latin typeface="Cambria Math"/>
                      </a:rPr>
                      <m:t>+</m:t>
                    </m:r>
                  </m:oMath>
                </a14:m>
                <a:r>
                  <a:rPr lang="en-US" altLang="ko-KR" dirty="0"/>
                  <a:t>0.75</a:t>
                </a:r>
                <a14:m>
                  <m:oMath xmlns:m="http://schemas.openxmlformats.org/officeDocument/2006/math">
                    <m:r>
                      <a:rPr lang="en-US" altLang="ko-KR" i="1" dirty="0">
                        <a:latin typeface="Cambria Math"/>
                      </a:rPr>
                      <m:t>𝑎</m:t>
                    </m:r>
                  </m:oMath>
                </a14:m>
                <a:r>
                  <a:rPr lang="en-US" altLang="ko-KR" dirty="0"/>
                  <a:t>) is</a:t>
                </a:r>
              </a:p>
              <a:p>
                <a:pPr marL="284400" indent="0">
                  <a:buNone/>
                </a:pPr>
                <a:r>
                  <a:rPr lang="en-US" altLang="ko-KR" dirty="0"/>
                  <a:t>Option (1):  40 </a:t>
                </a:r>
                <a14:m>
                  <m:oMath xmlns:m="http://schemas.openxmlformats.org/officeDocument/2006/math">
                    <m:r>
                      <a:rPr lang="en-US" altLang="ko-KR" i="1">
                        <a:latin typeface="Cambria Math"/>
                      </a:rPr>
                      <m:t>−</m:t>
                    </m:r>
                  </m:oMath>
                </a14:m>
                <a:r>
                  <a:rPr lang="en-US" altLang="ko-KR" dirty="0"/>
                  <a:t> (32.5</a:t>
                </a:r>
                <a14:m>
                  <m:oMath xmlns:m="http://schemas.openxmlformats.org/officeDocument/2006/math">
                    <m:r>
                      <a:rPr lang="en-US" altLang="ko-KR" i="1">
                        <a:latin typeface="Cambria Math"/>
                      </a:rPr>
                      <m:t>+</m:t>
                    </m:r>
                  </m:oMath>
                </a14:m>
                <a:r>
                  <a:rPr lang="en-US" altLang="ko-KR" dirty="0"/>
                  <a:t>0.75</a:t>
                </a:r>
                <a14:m>
                  <m:oMath xmlns:m="http://schemas.openxmlformats.org/officeDocument/2006/math">
                    <m:r>
                      <a:rPr lang="en-US" altLang="ko-KR" i="1" dirty="0">
                        <a:latin typeface="Cambria Math"/>
                        <a:ea typeface="Cambria Math"/>
                      </a:rPr>
                      <m:t>×</m:t>
                    </m:r>
                  </m:oMath>
                </a14:m>
                <a:r>
                  <a:rPr lang="en-US" altLang="ko-KR" dirty="0"/>
                  <a:t>10) </a:t>
                </a:r>
                <a14:m>
                  <m:oMath xmlns:m="http://schemas.openxmlformats.org/officeDocument/2006/math">
                    <m:r>
                      <a:rPr lang="en-US" altLang="ko-KR" i="1">
                        <a:latin typeface="Cambria Math"/>
                      </a:rPr>
                      <m:t>=0</m:t>
                    </m:r>
                  </m:oMath>
                </a14:m>
                <a:endParaRPr lang="en-US" altLang="ko-KR" dirty="0"/>
              </a:p>
              <a:p>
                <a:pPr marL="284400" indent="0">
                  <a:buNone/>
                </a:pPr>
                <a:r>
                  <a:rPr lang="en-US" altLang="ko-KR" dirty="0"/>
                  <a:t>Option (2):  70</a:t>
                </a:r>
                <a14:m>
                  <m:oMath xmlns:m="http://schemas.openxmlformats.org/officeDocument/2006/math">
                    <m:r>
                      <a:rPr lang="en-US" altLang="ko-KR">
                        <a:latin typeface="Cambria Math"/>
                      </a:rPr>
                      <m:t> </m:t>
                    </m:r>
                    <m:r>
                      <a:rPr lang="en-US" altLang="ko-KR" i="1">
                        <a:latin typeface="Cambria Math"/>
                      </a:rPr>
                      <m:t>−</m:t>
                    </m:r>
                  </m:oMath>
                </a14:m>
                <a:r>
                  <a:rPr lang="en-US" altLang="ko-KR" dirty="0"/>
                  <a:t> (32.5</a:t>
                </a:r>
                <a14:m>
                  <m:oMath xmlns:m="http://schemas.openxmlformats.org/officeDocument/2006/math">
                    <m:r>
                      <a:rPr lang="en-US" altLang="ko-KR" i="1">
                        <a:latin typeface="Cambria Math"/>
                      </a:rPr>
                      <m:t>+</m:t>
                    </m:r>
                  </m:oMath>
                </a14:m>
                <a:r>
                  <a:rPr lang="en-US" altLang="ko-KR" dirty="0"/>
                  <a:t>0.75</a:t>
                </a:r>
                <a14:m>
                  <m:oMath xmlns:m="http://schemas.openxmlformats.org/officeDocument/2006/math">
                    <m:r>
                      <a:rPr lang="en-US" altLang="ko-KR" i="1" dirty="0">
                        <a:latin typeface="Cambria Math"/>
                        <a:ea typeface="Cambria Math"/>
                      </a:rPr>
                      <m:t>×50</m:t>
                    </m:r>
                  </m:oMath>
                </a14:m>
                <a:r>
                  <a:rPr lang="en-US" altLang="ko-KR" dirty="0"/>
                  <a:t>) </a:t>
                </a:r>
                <a14:m>
                  <m:oMath xmlns:m="http://schemas.openxmlformats.org/officeDocument/2006/math">
                    <m:r>
                      <a:rPr lang="en-US" altLang="ko-KR" i="1">
                        <a:latin typeface="Cambria Math"/>
                      </a:rPr>
                      <m:t>=0</m:t>
                    </m:r>
                  </m:oMath>
                </a14:m>
                <a:r>
                  <a:rPr lang="en-US" altLang="ko-KR" dirty="0"/>
                  <a:t>. </a:t>
                </a:r>
              </a:p>
              <a:p>
                <a:pPr marL="284400" indent="0">
                  <a:buNone/>
                </a:pPr>
                <a:r>
                  <a:rPr lang="en-US" altLang="ko-KR" dirty="0"/>
                  <a:t>Hence, for options (1) and (2), the net profit and the value of the resources consumed for each option are in balance.</a:t>
                </a:r>
                <a:r>
                  <a:rPr lang="en-US" altLang="ko-KR" dirty="0" smtClean="0"/>
                  <a:t>   </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433388" y="836613"/>
                <a:ext cx="8405812" cy="1872116"/>
              </a:xfrm>
              <a:blipFill rotWithShape="1">
                <a:blip r:embed="rId2"/>
                <a:stretch>
                  <a:fillRect l="-580" t="-1954" b="-4886"/>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D2AE4EF9-EE4E-44E2-8D87-B259ED69C2F3}" type="slidenum">
              <a:rPr lang="en-US" altLang="ko-KR" smtClean="0"/>
              <a:pPr>
                <a:defRPr/>
              </a:pPr>
              <a:t>18</a:t>
            </a:fld>
            <a:endParaRPr lang="en-US" altLang="ko-KR" dirty="0"/>
          </a:p>
        </p:txBody>
      </p:sp>
    </p:spTree>
    <p:extLst>
      <p:ext uri="{BB962C8B-B14F-4D97-AF65-F5344CB8AC3E}">
        <p14:creationId xmlns:p14="http://schemas.microsoft.com/office/powerpoint/2010/main" val="179930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1267" name="슬라이드 번호 개체 틀 5"/>
          <p:cNvSpPr>
            <a:spLocks noGrp="1"/>
          </p:cNvSpPr>
          <p:nvPr>
            <p:ph type="sldNum" sz="quarter" idx="12"/>
          </p:nvPr>
        </p:nvSpPr>
        <p:spPr/>
        <p:txBody>
          <a:bodyPr/>
          <a:lstStyle/>
          <a:p>
            <a:pPr>
              <a:defRPr/>
            </a:pPr>
            <a:fld id="{207BD007-5BD5-4E1D-AE46-7C4F605C2ADC}" type="slidenum">
              <a:rPr lang="en-US" altLang="ko-KR"/>
              <a:pPr>
                <a:defRPr/>
              </a:pPr>
              <a:t>2</a:t>
            </a:fld>
            <a:endParaRPr lang="en-US" altLang="ko-KR"/>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a:xfrm>
                <a:off x="395536" y="304800"/>
                <a:ext cx="8568952" cy="2116088"/>
              </a:xfrm>
            </p:spPr>
            <p:txBody>
              <a:bodyPr/>
              <a:lstStyle/>
              <a:p>
                <a:pPr eaLnBrk="1" hangingPunct="1"/>
                <a:r>
                  <a:rPr lang="en-US" altLang="ko-KR" dirty="0" smtClean="0"/>
                  <a:t>Hence strong duality theorem can be extended to :</a:t>
                </a:r>
              </a:p>
              <a:p>
                <a:pPr eaLnBrk="1" hangingPunct="1">
                  <a:buFont typeface="Wingdings" pitchFamily="2" charset="2"/>
                  <a:buNone/>
                </a:pPr>
                <a:r>
                  <a:rPr lang="en-US" altLang="ko-KR" dirty="0" smtClean="0"/>
                  <a:t>	Primal LP has an optimal solution   </a:t>
                </a:r>
                <a:r>
                  <a:rPr lang="en-US" altLang="ko-KR" dirty="0" smtClean="0">
                    <a:sym typeface="Symbol" pitchFamily="18" charset="2"/>
                  </a:rPr>
                  <a:t>    Dual LP has an optimal solution.</a:t>
                </a:r>
              </a:p>
              <a:p>
                <a:pPr indent="0" eaLnBrk="1" hangingPunct="1">
                  <a:buNone/>
                </a:pPr>
                <a:r>
                  <a:rPr lang="en-US" altLang="ko-KR" dirty="0" smtClean="0">
                    <a:sym typeface="Symbol" pitchFamily="18" charset="2"/>
                  </a:rPr>
                  <a:t>Also, from weak duality relation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𝑐</m:t>
                            </m:r>
                          </m:e>
                          <m:sub>
                            <m:r>
                              <a:rPr lang="en-US" altLang="ko-KR" i="1">
                                <a:latin typeface="Cambria Math"/>
                              </a:rPr>
                              <m:t>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r>
                      <a:rPr lang="en-US" altLang="ko-KR" i="1">
                        <a:latin typeface="Cambria Math"/>
                        <a:ea typeface="Cambria Math"/>
                      </a:rPr>
                      <m:t>≤</m:t>
                    </m:r>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𝑖</m:t>
                        </m:r>
                        <m:r>
                          <a:rPr lang="en-US" altLang="ko-KR" i="1">
                            <a:latin typeface="Cambria Math"/>
                            <a:ea typeface="Cambria Math"/>
                          </a:rPr>
                          <m:t>=1</m:t>
                        </m:r>
                      </m:sub>
                      <m:sup>
                        <m:r>
                          <a:rPr lang="en-US" altLang="ko-KR" i="1">
                            <a:latin typeface="Cambria Math"/>
                            <a:ea typeface="Cambria Math"/>
                          </a:rPr>
                          <m:t>𝑚</m:t>
                        </m:r>
                      </m:sup>
                      <m:e>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sSub>
                          <m:sSubPr>
                            <m:ctrlPr>
                              <a:rPr lang="en-US" altLang="ko-KR" i="1">
                                <a:latin typeface="Cambria Math" panose="02040503050406030204" pitchFamily="18" charset="0"/>
                                <a:ea typeface="Cambria Math"/>
                              </a:rPr>
                            </m:ctrlPr>
                          </m:sSubPr>
                          <m:e>
                            <m:r>
                              <a:rPr lang="en-US" altLang="ko-KR" i="1">
                                <a:latin typeface="Cambria Math"/>
                                <a:ea typeface="Cambria Math"/>
                              </a:rPr>
                              <m:t>𝑦</m:t>
                            </m:r>
                          </m:e>
                          <m:sub>
                            <m:r>
                              <a:rPr lang="en-US" altLang="ko-KR" i="1">
                                <a:latin typeface="Cambria Math"/>
                                <a:ea typeface="Cambria Math"/>
                              </a:rPr>
                              <m:t>𝑖</m:t>
                            </m:r>
                          </m:sub>
                        </m:sSub>
                      </m:e>
                    </m:nary>
                  </m:oMath>
                </a14:m>
                <a:r>
                  <a:rPr lang="en-US" altLang="ko-KR" dirty="0" smtClean="0"/>
                  <a:t>), we have</a:t>
                </a:r>
              </a:p>
              <a:p>
                <a:pPr indent="0" eaLnBrk="1" hangingPunct="1">
                  <a:buNone/>
                </a:pPr>
                <a:r>
                  <a:rPr lang="en-US" altLang="ko-KR" dirty="0" smtClean="0"/>
                  <a:t>Primal unbounded  </a:t>
                </a:r>
                <a:r>
                  <a:rPr lang="en-US" altLang="ko-KR" dirty="0" smtClean="0">
                    <a:sym typeface="Symbol"/>
                  </a:rPr>
                  <a:t>  dual infeasible.  Dual unbounded    primal infeasible.</a:t>
                </a:r>
                <a:r>
                  <a:rPr lang="en-US" altLang="ko-KR" dirty="0" smtClean="0"/>
                  <a:t> </a:t>
                </a:r>
                <a:endParaRPr lang="en-US" altLang="ko-KR" dirty="0" smtClean="0">
                  <a:sym typeface="Symbol" pitchFamily="18" charset="2"/>
                </a:endParaRPr>
              </a:p>
              <a:p>
                <a:pPr eaLnBrk="1" hangingPunct="1"/>
                <a:r>
                  <a:rPr lang="en-US" altLang="ko-KR" dirty="0" smtClean="0"/>
                  <a:t>Possible status between (P) and (D)  (</a:t>
                </a:r>
                <a:r>
                  <a:rPr lang="en-US" altLang="ko-KR" dirty="0" smtClean="0">
                    <a:solidFill>
                      <a:srgbClr val="0000FF"/>
                    </a:solidFill>
                  </a:rPr>
                  <a:t>Important</a:t>
                </a:r>
                <a:r>
                  <a:rPr lang="en-US" altLang="ko-KR" dirty="0" smtClean="0"/>
                  <a:t>)</a:t>
                </a:r>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xfrm>
                <a:off x="395536" y="304800"/>
                <a:ext cx="8568952" cy="2116088"/>
              </a:xfrm>
              <a:blipFill rotWithShape="1">
                <a:blip r:embed="rId3"/>
                <a:stretch>
                  <a:fillRect l="-640" t="-1729"/>
                </a:stretch>
              </a:blipFill>
            </p:spPr>
            <p:txBody>
              <a:bodyPr/>
              <a:lstStyle/>
              <a:p>
                <a:r>
                  <a:rPr lang="ko-KR" altLang="en-US">
                    <a:noFill/>
                  </a:rPr>
                  <a:t> </a:t>
                </a:r>
              </a:p>
            </p:txBody>
          </p:sp>
        </mc:Fallback>
      </mc:AlternateContent>
      <p:graphicFrame>
        <p:nvGraphicFramePr>
          <p:cNvPr id="225323" name="Group 43"/>
          <p:cNvGraphicFramePr>
            <a:graphicFrameLocks noGrp="1"/>
          </p:cNvGraphicFramePr>
          <p:nvPr>
            <p:extLst>
              <p:ext uri="{D42A27DB-BD31-4B8C-83A1-F6EECF244321}">
                <p14:modId xmlns:p14="http://schemas.microsoft.com/office/powerpoint/2010/main" val="691651980"/>
              </p:ext>
            </p:extLst>
          </p:nvPr>
        </p:nvGraphicFramePr>
        <p:xfrm>
          <a:off x="1600200" y="3038822"/>
          <a:ext cx="6400800" cy="2838450"/>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731684">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endParaRPr kumimoji="1" lang="ko-KR"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optimal solution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Infeasible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Unbounded</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684">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Optimal solution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O</a:t>
                      </a:r>
                    </a:p>
                  </a:txBody>
                  <a:tcPr marT="137191"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X</a:t>
                      </a:r>
                    </a:p>
                  </a:txBody>
                  <a:tcPr marT="137191"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X</a:t>
                      </a:r>
                    </a:p>
                  </a:txBody>
                  <a:tcPr marT="137191"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9129">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Infeasible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X</a:t>
                      </a:r>
                    </a:p>
                  </a:txBody>
                  <a:tcPr marT="137191"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 O )</a:t>
                      </a:r>
                    </a:p>
                  </a:txBody>
                  <a:tcPr marT="137191"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O</a:t>
                      </a:r>
                    </a:p>
                  </a:txBody>
                  <a:tcPr marT="137191"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953">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Unbounded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X</a:t>
                      </a:r>
                    </a:p>
                  </a:txBody>
                  <a:tcPr marT="137191"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O</a:t>
                      </a:r>
                    </a:p>
                  </a:txBody>
                  <a:tcPr marT="137191"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X</a:t>
                      </a:r>
                    </a:p>
                  </a:txBody>
                  <a:tcPr marT="137191"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28" name="Text Box 31"/>
          <p:cNvSpPr txBox="1">
            <a:spLocks noChangeArrowheads="1"/>
          </p:cNvSpPr>
          <p:nvPr/>
        </p:nvSpPr>
        <p:spPr bwMode="auto">
          <a:xfrm>
            <a:off x="5178425" y="2505422"/>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dirty="0">
                <a:latin typeface="Times New Roman" pitchFamily="18" charset="0"/>
                <a:cs typeface="Times New Roman" pitchFamily="18" charset="0"/>
              </a:rPr>
              <a:t>(D)</a:t>
            </a:r>
          </a:p>
        </p:txBody>
      </p:sp>
      <p:sp>
        <p:nvSpPr>
          <p:cNvPr id="4129" name="Text Box 32"/>
          <p:cNvSpPr txBox="1">
            <a:spLocks noChangeArrowheads="1"/>
          </p:cNvSpPr>
          <p:nvPr/>
        </p:nvSpPr>
        <p:spPr bwMode="auto">
          <a:xfrm>
            <a:off x="974543" y="4473922"/>
            <a:ext cx="497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a:latin typeface="Times New Roman" pitchFamily="18" charset="0"/>
                <a:cs typeface="Times New Roman" pitchFamily="18" charset="0"/>
              </a:rPr>
              <a:t>(P)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2055" name="슬라이드 번호 개체 틀 5"/>
          <p:cNvSpPr>
            <a:spLocks noGrp="1"/>
          </p:cNvSpPr>
          <p:nvPr>
            <p:ph type="sldNum" sz="quarter" idx="12"/>
          </p:nvPr>
        </p:nvSpPr>
        <p:spPr/>
        <p:txBody>
          <a:bodyPr/>
          <a:lstStyle/>
          <a:p>
            <a:pPr>
              <a:defRPr/>
            </a:pPr>
            <a:fld id="{3FFC38F6-1270-4F6D-8BF6-9A20A52C7015}" type="slidenum">
              <a:rPr lang="en-US" altLang="ko-KR"/>
              <a:pPr>
                <a:defRPr/>
              </a:pPr>
              <a:t>3</a:t>
            </a:fld>
            <a:endParaRPr lang="en-US" altLang="ko-KR"/>
          </a:p>
        </p:txBody>
      </p:sp>
      <p:sp>
        <p:nvSpPr>
          <p:cNvPr id="2056" name="Rectangle 2"/>
          <p:cNvSpPr>
            <a:spLocks noGrp="1" noChangeArrowheads="1"/>
          </p:cNvSpPr>
          <p:nvPr>
            <p:ph type="title"/>
          </p:nvPr>
        </p:nvSpPr>
        <p:spPr/>
        <p:txBody>
          <a:bodyPr/>
          <a:lstStyle/>
          <a:p>
            <a:pPr eaLnBrk="1" hangingPunct="1">
              <a:defRPr/>
            </a:pPr>
            <a:r>
              <a:rPr lang="en-US" altLang="ko-KR" smtClean="0"/>
              <a:t>Complementary Slackness Theorem</a:t>
            </a:r>
          </a:p>
        </p:txBody>
      </p:sp>
      <mc:AlternateContent xmlns:mc="http://schemas.openxmlformats.org/markup-compatibility/2006" xmlns:a14="http://schemas.microsoft.com/office/drawing/2010/main">
        <mc:Choice Requires="a14">
          <p:sp>
            <p:nvSpPr>
              <p:cNvPr id="5125" name="Rectangle 3"/>
              <p:cNvSpPr>
                <a:spLocks noGrp="1" noChangeArrowheads="1"/>
              </p:cNvSpPr>
              <p:nvPr>
                <p:ph type="body" idx="1"/>
              </p:nvPr>
            </p:nvSpPr>
            <p:spPr>
              <a:xfrm>
                <a:off x="467544" y="914400"/>
                <a:ext cx="8280920" cy="4347665"/>
              </a:xfrm>
            </p:spPr>
            <p:txBody>
              <a:bodyPr/>
              <a:lstStyle/>
              <a:p>
                <a:pPr eaLnBrk="1" hangingPunct="1"/>
                <a:r>
                  <a:rPr lang="en-US" altLang="ko-KR" dirty="0" err="1" smtClean="0">
                    <a:solidFill>
                      <a:srgbClr val="0000FF"/>
                    </a:solidFill>
                  </a:rPr>
                  <a:t>Thm</a:t>
                </a:r>
                <a:r>
                  <a:rPr lang="en-US" altLang="ko-KR" dirty="0" smtClean="0">
                    <a:solidFill>
                      <a:srgbClr val="0000FF"/>
                    </a:solidFill>
                  </a:rPr>
                  <a:t> 5.2:</a:t>
                </a:r>
                <a:r>
                  <a:rPr lang="en-US" altLang="ko-KR" dirty="0" smtClean="0"/>
                  <a:t> Let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1</m:t>
                        </m:r>
                      </m:sub>
                      <m:sup>
                        <m:r>
                          <a:rPr lang="en-US" altLang="ko-KR" b="0" i="1" smtClean="0">
                            <a:latin typeface="Cambria Math"/>
                          </a:rPr>
                          <m:t>∗</m:t>
                        </m:r>
                      </m:sup>
                    </m:sSubSup>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𝑛</m:t>
                        </m:r>
                      </m:sub>
                      <m:sup>
                        <m:r>
                          <a:rPr lang="en-US" altLang="ko-KR" b="0" i="1" smtClean="0">
                            <a:latin typeface="Cambria Math"/>
                          </a:rPr>
                          <m:t>∗</m:t>
                        </m:r>
                      </m:sup>
                    </m:sSubSup>
                    <m:r>
                      <a:rPr lang="en-US" altLang="ko-KR" b="0" i="1" smtClean="0">
                        <a:latin typeface="Cambria Math"/>
                      </a:rPr>
                      <m:t>)</m:t>
                    </m:r>
                  </m:oMath>
                </a14:m>
                <a:r>
                  <a:rPr lang="en-US" altLang="ko-KR" dirty="0" smtClean="0"/>
                  <a:t> be primal feasible and </a:t>
                </a:r>
                <a14:m>
                  <m:oMath xmlns:m="http://schemas.openxmlformats.org/officeDocument/2006/math">
                    <m:sSup>
                      <m:sSupPr>
                        <m:ctrlPr>
                          <a:rPr lang="en-US" altLang="ko-KR" i="1">
                            <a:latin typeface="Cambria Math" panose="02040503050406030204" pitchFamily="18" charset="0"/>
                          </a:rPr>
                        </m:ctrlPr>
                      </m:sSupPr>
                      <m:e>
                        <m:r>
                          <a:rPr lang="en-US" altLang="ko-KR" b="0" i="1" smtClean="0">
                            <a:latin typeface="Cambria Math"/>
                          </a:rPr>
                          <m:t>𝑦</m:t>
                        </m:r>
                      </m:e>
                      <m:sup>
                        <m:r>
                          <a:rPr lang="en-US" altLang="ko-KR" i="1">
                            <a:latin typeface="Cambria Math"/>
                          </a:rPr>
                          <m:t>∗</m:t>
                        </m:r>
                      </m:sup>
                    </m:sSup>
                    <m:r>
                      <a:rPr lang="en-US" altLang="ko-KR" i="1">
                        <a:latin typeface="Cambria Math"/>
                      </a:rPr>
                      <m:t>=(</m:t>
                    </m:r>
                    <m:sSubSup>
                      <m:sSubSupPr>
                        <m:ctrlPr>
                          <a:rPr lang="en-US" altLang="ko-KR" i="1">
                            <a:latin typeface="Cambria Math" panose="02040503050406030204" pitchFamily="18" charset="0"/>
                          </a:rPr>
                        </m:ctrlPr>
                      </m:sSubSupPr>
                      <m:e>
                        <m:r>
                          <a:rPr lang="en-US" altLang="ko-KR" b="0" i="1" smtClean="0">
                            <a:latin typeface="Cambria Math"/>
                          </a:rPr>
                          <m:t>𝑦</m:t>
                        </m:r>
                      </m:e>
                      <m:sub>
                        <m:r>
                          <a:rPr lang="en-US" altLang="ko-KR" i="1">
                            <a:latin typeface="Cambria Math"/>
                          </a:rPr>
                          <m:t>1</m:t>
                        </m:r>
                      </m:sub>
                      <m:sup>
                        <m:r>
                          <a:rPr lang="en-US" altLang="ko-KR" i="1">
                            <a:latin typeface="Cambria Math"/>
                          </a:rPr>
                          <m:t>∗</m:t>
                        </m:r>
                      </m:sup>
                    </m:sSubSup>
                    <m:r>
                      <a:rPr lang="en-US" altLang="ko-KR" i="1">
                        <a:latin typeface="Cambria Math"/>
                      </a:rPr>
                      <m:t>,…,</m:t>
                    </m:r>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𝑚</m:t>
                        </m:r>
                      </m:sub>
                      <m:sup>
                        <m:r>
                          <a:rPr lang="en-US" altLang="ko-KR" i="1">
                            <a:latin typeface="Cambria Math"/>
                          </a:rPr>
                          <m:t>∗</m:t>
                        </m:r>
                      </m:sup>
                    </m:sSubSup>
                    <m:r>
                      <a:rPr lang="en-US" altLang="ko-KR" i="1">
                        <a:latin typeface="Cambria Math"/>
                      </a:rPr>
                      <m:t>)</m:t>
                    </m:r>
                  </m:oMath>
                </a14:m>
                <a:r>
                  <a:rPr lang="en-US" altLang="ko-KR" dirty="0" smtClean="0"/>
                  <a:t> be dual feasible solutions.  Then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and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oMath>
                </a14:m>
                <a:r>
                  <a:rPr lang="en-US" altLang="ko-KR" dirty="0" smtClean="0"/>
                  <a:t> are optimal solutions to (P) and (D) respectively if and only if</a:t>
                </a:r>
              </a:p>
              <a:p>
                <a:pPr marL="284400" indent="0" eaLnBrk="1" hangingPunct="1">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oMath>
                </a14:m>
                <a:r>
                  <a:rPr lang="en-US" altLang="ko-KR" dirty="0" smtClean="0"/>
                  <a:t>  or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r>
                      <a:rPr lang="en-US" altLang="ko-KR" b="0" i="1" smtClean="0">
                        <a:latin typeface="Cambria Math"/>
                      </a:rPr>
                      <m:t>=0</m:t>
                    </m:r>
                  </m:oMath>
                </a14:m>
                <a:r>
                  <a:rPr lang="en-US" altLang="ko-KR" dirty="0" smtClean="0"/>
                  <a:t>   (or both),    for every </a:t>
                </a:r>
                <a14:m>
                  <m:oMath xmlns:m="http://schemas.openxmlformats.org/officeDocument/2006/math">
                    <m:r>
                      <a:rPr lang="en-US" altLang="ko-KR" b="0" i="1" smtClean="0">
                        <a:latin typeface="Cambria Math"/>
                      </a:rPr>
                      <m:t>𝑗</m:t>
                    </m:r>
                    <m:r>
                      <a:rPr lang="en-US" altLang="ko-KR" b="0" i="1" smtClean="0">
                        <a:latin typeface="Cambria Math"/>
                      </a:rPr>
                      <m:t>=1,2,…,</m:t>
                    </m:r>
                    <m:r>
                      <a:rPr lang="en-US" altLang="ko-KR" b="0" i="1" smtClean="0">
                        <a:latin typeface="Cambria Math"/>
                      </a:rPr>
                      <m:t>𝑛</m:t>
                    </m:r>
                  </m:oMath>
                </a14:m>
                <a:r>
                  <a:rPr lang="en-US" altLang="ko-KR" dirty="0" smtClean="0"/>
                  <a:t>	</a:t>
                </a:r>
                <a:r>
                  <a:rPr lang="en-US" altLang="ko-KR" dirty="0" smtClean="0">
                    <a:solidFill>
                      <a:srgbClr val="0000FF"/>
                    </a:solidFill>
                  </a:rPr>
                  <a:t>(5.17)</a:t>
                </a:r>
              </a:p>
              <a:p>
                <a:pPr marL="284400" indent="0" eaLnBrk="1" hangingPunct="1">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r>
                  <a:rPr lang="en-US" altLang="ko-KR" dirty="0" smtClean="0"/>
                  <a:t>  or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r>
                      <a:rPr lang="en-US" altLang="ko-KR" b="0" i="1" smtClean="0">
                        <a:latin typeface="Cambria Math"/>
                      </a:rPr>
                      <m:t>=0</m:t>
                    </m:r>
                  </m:oMath>
                </a14:m>
                <a:r>
                  <a:rPr lang="en-US" altLang="ko-KR" dirty="0" smtClean="0"/>
                  <a:t>   (or both),    for every </a:t>
                </a:r>
                <a14:m>
                  <m:oMath xmlns:m="http://schemas.openxmlformats.org/officeDocument/2006/math">
                    <m:r>
                      <a:rPr lang="en-US" altLang="ko-KR" b="0" i="1" smtClean="0">
                        <a:latin typeface="Cambria Math"/>
                      </a:rPr>
                      <m:t>𝑖</m:t>
                    </m:r>
                    <m:r>
                      <a:rPr lang="en-US" altLang="ko-KR" b="0" i="1" smtClean="0">
                        <a:latin typeface="Cambria Math"/>
                      </a:rPr>
                      <m:t>=1,2,…,</m:t>
                    </m:r>
                    <m:r>
                      <a:rPr lang="en-US" altLang="ko-KR" b="0" i="1" smtClean="0">
                        <a:latin typeface="Cambria Math"/>
                      </a:rPr>
                      <m:t>𝑚</m:t>
                    </m:r>
                  </m:oMath>
                </a14:m>
                <a:r>
                  <a:rPr lang="en-US" altLang="ko-KR" dirty="0" smtClean="0"/>
                  <a:t>	</a:t>
                </a:r>
                <a:r>
                  <a:rPr lang="en-US" altLang="ko-KR" dirty="0" smtClean="0">
                    <a:solidFill>
                      <a:srgbClr val="0000FF"/>
                    </a:solidFill>
                  </a:rPr>
                  <a:t>(5.18)</a:t>
                </a:r>
                <a:r>
                  <a:rPr lang="en-US" altLang="ko-KR" dirty="0" smtClean="0"/>
                  <a:t> </a:t>
                </a:r>
                <a:endParaRPr lang="en-US" altLang="ko-KR" dirty="0"/>
              </a:p>
              <a:p>
                <a:pPr eaLnBrk="1" hangingPunct="1">
                  <a:buFont typeface="Wingdings" pitchFamily="2" charset="2"/>
                  <a:buNone/>
                </a:pPr>
                <a:endParaRPr lang="en-US" altLang="ko-KR" dirty="0" smtClean="0"/>
              </a:p>
              <a:p>
                <a:pPr eaLnBrk="1" hangingPunct="1"/>
                <a:r>
                  <a:rPr lang="en-US" altLang="ko-KR" dirty="0" smtClean="0"/>
                  <a:t>Note that the conditions can be stated as follows:</a:t>
                </a:r>
              </a:p>
              <a:p>
                <a:pPr marL="284400" indent="0" eaLnBrk="1" hangingPunct="1">
                  <a:buNone/>
                </a:pPr>
                <a:r>
                  <a:rPr lang="en-US" altLang="ko-KR" dirty="0" smtClean="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r>
                      <a:rPr lang="en-US" altLang="ko-KR" i="1" smtClean="0">
                        <a:latin typeface="Cambria Math"/>
                        <a:ea typeface="Cambria Math"/>
                      </a:rPr>
                      <m:t>∙</m:t>
                    </m:r>
                    <m:sSubSup>
                      <m:sSubSupPr>
                        <m:ctrlPr>
                          <a:rPr lang="en-US" altLang="ko-KR" i="1" smtClean="0">
                            <a:latin typeface="Cambria Math" panose="02040503050406030204" pitchFamily="18" charset="0"/>
                            <a:ea typeface="Cambria Math"/>
                          </a:rPr>
                        </m:ctrlPr>
                      </m:sSubSupPr>
                      <m:e>
                        <m:r>
                          <a:rPr lang="en-US" altLang="ko-KR" b="0" i="1" smtClean="0">
                            <a:latin typeface="Cambria Math"/>
                            <a:ea typeface="Cambria Math"/>
                          </a:rPr>
                          <m:t>𝑦</m:t>
                        </m:r>
                      </m:e>
                      <m:sub>
                        <m:r>
                          <a:rPr lang="en-US" altLang="ko-KR" b="0" i="1" smtClean="0">
                            <a:latin typeface="Cambria Math"/>
                            <a:ea typeface="Cambria Math"/>
                          </a:rPr>
                          <m:t>𝑚</m:t>
                        </m:r>
                        <m:r>
                          <a:rPr lang="en-US" altLang="ko-KR" b="0" i="1" smtClean="0">
                            <a:latin typeface="Cambria Math"/>
                            <a:ea typeface="Cambria Math"/>
                          </a:rPr>
                          <m:t>+</m:t>
                        </m:r>
                        <m:r>
                          <a:rPr lang="en-US" altLang="ko-KR" b="0" i="1" smtClean="0">
                            <a:latin typeface="Cambria Math"/>
                            <a:ea typeface="Cambria Math"/>
                          </a:rPr>
                          <m:t>𝑗</m:t>
                        </m:r>
                      </m:sub>
                      <m:sup>
                        <m:r>
                          <a:rPr lang="en-US" altLang="ko-KR" b="0" i="1" smtClean="0">
                            <a:latin typeface="Cambria Math"/>
                            <a:ea typeface="Cambria Math"/>
                          </a:rPr>
                          <m:t>∗</m:t>
                        </m:r>
                      </m:sup>
                    </m:sSubSup>
                    <m:r>
                      <a:rPr lang="en-US" altLang="ko-KR" b="0" i="1" smtClean="0">
                        <a:latin typeface="Cambria Math"/>
                        <a:ea typeface="Cambria Math"/>
                      </a:rPr>
                      <m:t>=0</m:t>
                    </m:r>
                  </m:oMath>
                </a14:m>
                <a:r>
                  <a:rPr lang="en-US" altLang="ko-KR" dirty="0" smtClean="0"/>
                  <a:t>,   </a:t>
                </a:r>
                <a14:m>
                  <m:oMath xmlns:m="http://schemas.openxmlformats.org/officeDocument/2006/math">
                    <m:r>
                      <a:rPr lang="en-US" altLang="ko-KR" b="0" i="1" smtClean="0">
                        <a:latin typeface="Cambria Math"/>
                      </a:rPr>
                      <m:t>𝑗</m:t>
                    </m:r>
                    <m:r>
                      <a:rPr lang="en-US" altLang="ko-KR" b="0" i="1" smtClean="0">
                        <a:latin typeface="Cambria Math"/>
                      </a:rPr>
                      <m:t>=1,…,</m:t>
                    </m:r>
                    <m:r>
                      <a:rPr lang="en-US" altLang="ko-KR" b="0" i="1" smtClean="0">
                        <a:latin typeface="Cambria Math"/>
                      </a:rPr>
                      <m:t>𝑛</m:t>
                    </m:r>
                  </m:oMath>
                </a14:m>
                <a:endParaRPr lang="en-US" altLang="ko-KR" dirty="0"/>
              </a:p>
              <a:p>
                <a:pPr marL="284400" indent="0" eaLnBrk="1" hangingPunct="1">
                  <a:buNone/>
                </a:pPr>
                <a:r>
                  <a:rPr lang="en-US" altLang="ko-KR" dirty="0" smtClean="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𝑛</m:t>
                        </m:r>
                        <m:r>
                          <a:rPr lang="en-US" altLang="ko-KR" b="0" i="1" smtClean="0">
                            <a:latin typeface="Cambria Math"/>
                          </a:rPr>
                          <m:t>+</m:t>
                        </m:r>
                        <m:r>
                          <a:rPr lang="en-US" altLang="ko-KR" b="0" i="1" smtClean="0">
                            <a:latin typeface="Cambria Math"/>
                          </a:rPr>
                          <m:t>𝑖</m:t>
                        </m:r>
                      </m:sub>
                      <m:sup>
                        <m:r>
                          <a:rPr lang="en-US" altLang="ko-KR" b="0" i="1" smtClean="0">
                            <a:latin typeface="Cambria Math"/>
                          </a:rPr>
                          <m:t>∗</m:t>
                        </m:r>
                      </m:sup>
                    </m:sSubSup>
                    <m:r>
                      <a:rPr lang="en-US" altLang="ko-KR" i="1" smtClean="0">
                        <a:latin typeface="Cambria Math"/>
                        <a:ea typeface="Cambria Math"/>
                      </a:rPr>
                      <m:t>∙</m:t>
                    </m:r>
                    <m:sSubSup>
                      <m:sSubSupPr>
                        <m:ctrlPr>
                          <a:rPr lang="en-US" altLang="ko-KR" i="1" smtClean="0">
                            <a:latin typeface="Cambria Math" panose="02040503050406030204" pitchFamily="18" charset="0"/>
                            <a:ea typeface="Cambria Math"/>
                          </a:rPr>
                        </m:ctrlPr>
                      </m:sSubSupPr>
                      <m:e>
                        <m:r>
                          <a:rPr lang="en-US" altLang="ko-KR" b="0" i="1" smtClean="0">
                            <a:latin typeface="Cambria Math"/>
                            <a:ea typeface="Cambria Math"/>
                          </a:rPr>
                          <m:t>𝑦</m:t>
                        </m:r>
                      </m:e>
                      <m:sub>
                        <m:r>
                          <a:rPr lang="en-US" altLang="ko-KR" b="0" i="1" smtClean="0">
                            <a:latin typeface="Cambria Math"/>
                            <a:ea typeface="Cambria Math"/>
                          </a:rPr>
                          <m:t>𝑖</m:t>
                        </m:r>
                      </m:sub>
                      <m:sup>
                        <m:r>
                          <a:rPr lang="en-US" altLang="ko-KR" b="0" i="1" smtClean="0">
                            <a:latin typeface="Cambria Math"/>
                            <a:ea typeface="Cambria Math"/>
                          </a:rPr>
                          <m:t>∗</m:t>
                        </m:r>
                      </m:sup>
                    </m:sSubSup>
                    <m:r>
                      <a:rPr lang="en-US" altLang="ko-KR" b="0" i="1" smtClean="0">
                        <a:latin typeface="Cambria Math"/>
                        <a:ea typeface="Cambria Math"/>
                      </a:rPr>
                      <m:t>=0</m:t>
                    </m:r>
                  </m:oMath>
                </a14:m>
                <a:r>
                  <a:rPr lang="en-US" altLang="ko-KR" dirty="0" smtClean="0"/>
                  <a:t>,    </a:t>
                </a:r>
                <a14:m>
                  <m:oMath xmlns:m="http://schemas.openxmlformats.org/officeDocument/2006/math">
                    <m:r>
                      <a:rPr lang="en-US" altLang="ko-KR" b="0" i="1" smtClean="0">
                        <a:latin typeface="Cambria Math"/>
                      </a:rPr>
                      <m:t>𝑖</m:t>
                    </m:r>
                    <m:r>
                      <a:rPr lang="en-US" altLang="ko-KR" b="0" i="1" smtClean="0">
                        <a:latin typeface="Cambria Math"/>
                      </a:rPr>
                      <m:t>=1,…,</m:t>
                    </m:r>
                    <m:r>
                      <a:rPr lang="en-US" altLang="ko-KR" b="0" i="1" smtClean="0">
                        <a:latin typeface="Cambria Math"/>
                      </a:rPr>
                      <m:t>𝑚</m:t>
                    </m:r>
                  </m:oMath>
                </a14:m>
                <a:r>
                  <a:rPr lang="en-US" altLang="ko-KR" dirty="0" smtClean="0"/>
                  <a:t>,</a:t>
                </a:r>
              </a:p>
              <a:p>
                <a:pPr marL="284400" indent="0" eaLnBrk="1" hangingPunct="1">
                  <a:buNone/>
                </a:pPr>
                <a:r>
                  <a:rPr lang="en-US" altLang="ko-KR" dirty="0" smtClean="0"/>
                  <a:t>where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𝑚</m:t>
                        </m:r>
                        <m:r>
                          <a:rPr lang="en-US" altLang="ko-KR" b="0" i="1" smtClean="0">
                            <a:latin typeface="Cambria Math"/>
                          </a:rPr>
                          <m:t>+</m:t>
                        </m:r>
                        <m:r>
                          <a:rPr lang="en-US" altLang="ko-KR" b="0" i="1" smtClean="0">
                            <a:latin typeface="Cambria Math"/>
                          </a:rPr>
                          <m:t>𝑗</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e>
                    </m:nary>
                  </m:oMath>
                </a14:m>
                <a:r>
                  <a:rPr lang="en-US" altLang="ko-KR" dirty="0" smtClean="0"/>
                  <a:t>  </a:t>
                </a:r>
                <a14:m>
                  <m:oMath xmlns:m="http://schemas.openxmlformats.org/officeDocument/2006/math">
                    <m:r>
                      <a:rPr lang="en-US" altLang="ko-KR" b="0" i="1" dirty="0" smtClean="0">
                        <a:latin typeface="Cambria Math"/>
                      </a:rPr>
                      <m:t>(</m:t>
                    </m:r>
                    <m:nary>
                      <m:naryPr>
                        <m:chr m:val="∑"/>
                        <m:limLoc m:val="subSup"/>
                        <m:ctrlPr>
                          <a:rPr lang="en-US" altLang="ko-KR" b="0" i="1" dirty="0" smtClean="0">
                            <a:latin typeface="Cambria Math" panose="02040503050406030204" pitchFamily="18" charset="0"/>
                          </a:rPr>
                        </m:ctrlPr>
                      </m:naryPr>
                      <m:sub>
                        <m:r>
                          <m:rPr>
                            <m:brk m:alnAt="25"/>
                          </m:rPr>
                          <a:rPr lang="en-US" altLang="ko-KR" b="0" i="1" dirty="0" smtClean="0">
                            <a:latin typeface="Cambria Math"/>
                          </a:rPr>
                          <m:t>𝑖</m:t>
                        </m:r>
                        <m:r>
                          <a:rPr lang="en-US" altLang="ko-KR" b="0" i="1" dirty="0" smtClean="0">
                            <a:latin typeface="Cambria Math"/>
                          </a:rPr>
                          <m:t>=1</m:t>
                        </m:r>
                      </m:sub>
                      <m:sup>
                        <m:r>
                          <a:rPr lang="en-US" altLang="ko-KR" b="0" i="1" dirty="0" smtClean="0">
                            <a:latin typeface="Cambria Math"/>
                          </a:rPr>
                          <m:t>𝑚</m:t>
                        </m:r>
                      </m:sup>
                      <m:e>
                        <m:sSub>
                          <m:sSubPr>
                            <m:ctrlPr>
                              <a:rPr lang="en-US" altLang="ko-KR" b="0" i="1" dirty="0" smtClean="0">
                                <a:latin typeface="Cambria Math" panose="02040503050406030204" pitchFamily="18" charset="0"/>
                              </a:rPr>
                            </m:ctrlPr>
                          </m:sSubPr>
                          <m:e>
                            <m:r>
                              <a:rPr lang="en-US" altLang="ko-KR" b="0" i="1" dirty="0" smtClean="0">
                                <a:latin typeface="Cambria Math"/>
                              </a:rPr>
                              <m:t>𝑎</m:t>
                            </m:r>
                          </m:e>
                          <m:sub>
                            <m:r>
                              <a:rPr lang="en-US" altLang="ko-KR" b="0" i="1" dirty="0" smtClean="0">
                                <a:latin typeface="Cambria Math"/>
                              </a:rPr>
                              <m:t>𝑖𝑗</m:t>
                            </m:r>
                          </m:sub>
                        </m:sSub>
                        <m:sSub>
                          <m:sSubPr>
                            <m:ctrlPr>
                              <a:rPr lang="en-US" altLang="ko-KR" b="0" i="1" dirty="0" smtClean="0">
                                <a:latin typeface="Cambria Math" panose="02040503050406030204" pitchFamily="18" charset="0"/>
                              </a:rPr>
                            </m:ctrlPr>
                          </m:sSubPr>
                          <m:e>
                            <m:r>
                              <a:rPr lang="en-US" altLang="ko-KR" b="0" i="1" dirty="0" smtClean="0">
                                <a:latin typeface="Cambria Math"/>
                              </a:rPr>
                              <m:t>𝑦</m:t>
                            </m:r>
                          </m:e>
                          <m:sub>
                            <m:r>
                              <a:rPr lang="en-US" altLang="ko-KR" b="0" i="1" dirty="0" smtClean="0">
                                <a:latin typeface="Cambria Math"/>
                              </a:rPr>
                              <m:t>𝑖</m:t>
                            </m:r>
                          </m:sub>
                        </m:sSub>
                      </m:e>
                    </m:nary>
                    <m:r>
                      <a:rPr lang="en-US" altLang="ko-KR" b="0" i="1" dirty="0" smtClean="0">
                        <a:latin typeface="Cambria Math"/>
                      </a:rPr>
                      <m:t>−</m:t>
                    </m:r>
                    <m:sSub>
                      <m:sSubPr>
                        <m:ctrlPr>
                          <a:rPr lang="en-US" altLang="ko-KR" b="0" i="1" dirty="0" smtClean="0">
                            <a:latin typeface="Cambria Math" panose="02040503050406030204" pitchFamily="18" charset="0"/>
                          </a:rPr>
                        </m:ctrlPr>
                      </m:sSubPr>
                      <m:e>
                        <m:r>
                          <a:rPr lang="en-US" altLang="ko-KR" b="0" i="1" dirty="0" smtClean="0">
                            <a:latin typeface="Cambria Math"/>
                          </a:rPr>
                          <m:t>𝑦</m:t>
                        </m:r>
                      </m:e>
                      <m:sub>
                        <m:r>
                          <a:rPr lang="en-US" altLang="ko-KR" b="0" i="1" dirty="0" smtClean="0">
                            <a:latin typeface="Cambria Math"/>
                          </a:rPr>
                          <m:t>𝑚</m:t>
                        </m:r>
                        <m:r>
                          <a:rPr lang="en-US" altLang="ko-KR" b="0" i="1" dirty="0" smtClean="0">
                            <a:latin typeface="Cambria Math"/>
                          </a:rPr>
                          <m:t>+</m:t>
                        </m:r>
                        <m:r>
                          <a:rPr lang="en-US" altLang="ko-KR" b="0" i="1" dirty="0" smtClean="0">
                            <a:latin typeface="Cambria Math"/>
                          </a:rPr>
                          <m:t>𝑗</m:t>
                        </m:r>
                      </m:sub>
                    </m:sSub>
                    <m:r>
                      <a:rPr lang="en-US" altLang="ko-KR" b="0" i="1" dirty="0" smtClean="0">
                        <a:latin typeface="Cambria Math"/>
                      </a:rPr>
                      <m:t>=</m:t>
                    </m:r>
                    <m:sSub>
                      <m:sSubPr>
                        <m:ctrlPr>
                          <a:rPr lang="en-US" altLang="ko-KR" b="0" i="1" dirty="0" smtClean="0">
                            <a:latin typeface="Cambria Math" panose="02040503050406030204" pitchFamily="18" charset="0"/>
                          </a:rPr>
                        </m:ctrlPr>
                      </m:sSubPr>
                      <m:e>
                        <m:r>
                          <a:rPr lang="en-US" altLang="ko-KR" b="0" i="1" dirty="0" smtClean="0">
                            <a:latin typeface="Cambria Math"/>
                          </a:rPr>
                          <m:t>𝑐</m:t>
                        </m:r>
                      </m:e>
                      <m:sub>
                        <m:r>
                          <a:rPr lang="en-US" altLang="ko-KR" b="0" i="1" dirty="0" smtClean="0">
                            <a:latin typeface="Cambria Math"/>
                          </a:rPr>
                          <m:t>𝑗</m:t>
                        </m:r>
                      </m:sub>
                    </m:sSub>
                  </m:oMath>
                </a14:m>
                <a:r>
                  <a:rPr lang="en-US" altLang="ko-KR" dirty="0" smtClean="0"/>
                  <a:t>),  </a:t>
                </a:r>
                <a14:m>
                  <m:oMath xmlns:m="http://schemas.openxmlformats.org/officeDocument/2006/math">
                    <m:r>
                      <a:rPr lang="en-US" altLang="ko-KR" b="0" i="1" dirty="0" smtClean="0">
                        <a:latin typeface="Cambria Math"/>
                      </a:rPr>
                      <m:t>𝑗</m:t>
                    </m:r>
                    <m:r>
                      <a:rPr lang="en-US" altLang="ko-KR" b="0" i="1" dirty="0" smtClean="0">
                        <a:latin typeface="Cambria Math"/>
                      </a:rPr>
                      <m:t>=1,…,</m:t>
                    </m:r>
                    <m:r>
                      <a:rPr lang="en-US" altLang="ko-KR" b="0" i="1" dirty="0" smtClean="0">
                        <a:latin typeface="Cambria Math"/>
                      </a:rPr>
                      <m:t>𝑛</m:t>
                    </m:r>
                  </m:oMath>
                </a14:m>
                <a:endParaRPr lang="en-US" altLang="ko-KR" dirty="0" smtClean="0"/>
              </a:p>
              <a:p>
                <a:pPr marL="284400" indent="0" eaLnBrk="1" hangingPunct="1">
                  <a:buNone/>
                </a:pPr>
                <a:r>
                  <a:rPr lang="en-US" altLang="ko-KR" dirty="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𝑛</m:t>
                        </m:r>
                        <m:r>
                          <a:rPr lang="en-US" altLang="ko-KR" b="0" i="1" smtClean="0">
                            <a:latin typeface="Cambria Math"/>
                          </a:rPr>
                          <m:t>+</m:t>
                        </m:r>
                        <m:r>
                          <a:rPr lang="en-US" altLang="ko-KR" b="0" i="1" smtClean="0">
                            <a:latin typeface="Cambria Math"/>
                          </a:rPr>
                          <m:t>𝑖</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oMath>
                </a14:m>
                <a:r>
                  <a:rPr lang="en-US" altLang="ko-KR" dirty="0" smtClean="0"/>
                  <a:t>      </a:t>
                </a:r>
                <a14:m>
                  <m:oMath xmlns:m="http://schemas.openxmlformats.org/officeDocument/2006/math">
                    <m:r>
                      <a:rPr lang="en-US" altLang="ko-KR" b="0" i="1" dirty="0" smtClean="0">
                        <a:latin typeface="Cambria Math"/>
                      </a:rPr>
                      <m:t>(</m:t>
                    </m:r>
                    <m:nary>
                      <m:naryPr>
                        <m:chr m:val="∑"/>
                        <m:limLoc m:val="subSup"/>
                        <m:ctrlPr>
                          <a:rPr lang="en-US" altLang="ko-KR" b="0" i="1" dirty="0" smtClean="0">
                            <a:latin typeface="Cambria Math" panose="02040503050406030204" pitchFamily="18" charset="0"/>
                          </a:rPr>
                        </m:ctrlPr>
                      </m:naryPr>
                      <m:sub>
                        <m:r>
                          <m:rPr>
                            <m:brk m:alnAt="25"/>
                          </m:rPr>
                          <a:rPr lang="en-US" altLang="ko-KR" b="0" i="1" dirty="0" smtClean="0">
                            <a:latin typeface="Cambria Math"/>
                          </a:rPr>
                          <m:t>𝑗</m:t>
                        </m:r>
                        <m:r>
                          <a:rPr lang="en-US" altLang="ko-KR" b="0" i="1" dirty="0" smtClean="0">
                            <a:latin typeface="Cambria Math"/>
                          </a:rPr>
                          <m:t>=1</m:t>
                        </m:r>
                      </m:sub>
                      <m:sup>
                        <m:r>
                          <a:rPr lang="en-US" altLang="ko-KR" b="0" i="1" dirty="0" smtClean="0">
                            <a:latin typeface="Cambria Math"/>
                          </a:rPr>
                          <m:t>𝑛</m:t>
                        </m:r>
                      </m:sup>
                      <m:e>
                        <m:sSub>
                          <m:sSubPr>
                            <m:ctrlPr>
                              <a:rPr lang="en-US" altLang="ko-KR" b="0" i="1" dirty="0" smtClean="0">
                                <a:latin typeface="Cambria Math" panose="02040503050406030204" pitchFamily="18" charset="0"/>
                              </a:rPr>
                            </m:ctrlPr>
                          </m:sSubPr>
                          <m:e>
                            <m:r>
                              <a:rPr lang="en-US" altLang="ko-KR" b="0" i="1" dirty="0" smtClean="0">
                                <a:latin typeface="Cambria Math"/>
                              </a:rPr>
                              <m:t>𝑎</m:t>
                            </m:r>
                          </m:e>
                          <m:sub>
                            <m:r>
                              <a:rPr lang="en-US" altLang="ko-KR" b="0" i="1" dirty="0" smtClean="0">
                                <a:latin typeface="Cambria Math"/>
                              </a:rPr>
                              <m:t>𝑖𝑗</m:t>
                            </m:r>
                          </m:sub>
                        </m:sSub>
                        <m:sSub>
                          <m:sSubPr>
                            <m:ctrlPr>
                              <a:rPr lang="en-US" altLang="ko-KR" b="0" i="1" dirty="0" smtClean="0">
                                <a:latin typeface="Cambria Math" panose="02040503050406030204" pitchFamily="18" charset="0"/>
                              </a:rPr>
                            </m:ctrlPr>
                          </m:sSubPr>
                          <m:e>
                            <m:r>
                              <a:rPr lang="en-US" altLang="ko-KR" b="0" i="1" dirty="0" smtClean="0">
                                <a:latin typeface="Cambria Math"/>
                              </a:rPr>
                              <m:t>𝑥</m:t>
                            </m:r>
                          </m:e>
                          <m:sub>
                            <m:r>
                              <a:rPr lang="en-US" altLang="ko-KR" b="0" i="1" dirty="0" smtClean="0">
                                <a:latin typeface="Cambria Math"/>
                              </a:rPr>
                              <m:t>𝑗</m:t>
                            </m:r>
                          </m:sub>
                        </m:sSub>
                      </m:e>
                    </m:nary>
                    <m:r>
                      <a:rPr lang="en-US" altLang="ko-KR" b="0" i="1" dirty="0" smtClean="0">
                        <a:latin typeface="Cambria Math"/>
                      </a:rPr>
                      <m:t>+</m:t>
                    </m:r>
                    <m:sSub>
                      <m:sSubPr>
                        <m:ctrlPr>
                          <a:rPr lang="en-US" altLang="ko-KR" b="0" i="1" dirty="0" smtClean="0">
                            <a:latin typeface="Cambria Math" panose="02040503050406030204" pitchFamily="18" charset="0"/>
                          </a:rPr>
                        </m:ctrlPr>
                      </m:sSubPr>
                      <m:e>
                        <m:r>
                          <a:rPr lang="en-US" altLang="ko-KR" b="0" i="1" dirty="0" smtClean="0">
                            <a:latin typeface="Cambria Math"/>
                          </a:rPr>
                          <m:t>𝑥</m:t>
                        </m:r>
                      </m:e>
                      <m:sub>
                        <m:r>
                          <a:rPr lang="en-US" altLang="ko-KR" b="0" i="1" dirty="0" smtClean="0">
                            <a:latin typeface="Cambria Math"/>
                          </a:rPr>
                          <m:t>𝑛</m:t>
                        </m:r>
                        <m:r>
                          <a:rPr lang="en-US" altLang="ko-KR" b="0" i="1" dirty="0" smtClean="0">
                            <a:latin typeface="Cambria Math"/>
                          </a:rPr>
                          <m:t>+</m:t>
                        </m:r>
                        <m:r>
                          <a:rPr lang="en-US" altLang="ko-KR" b="0" i="1" dirty="0" smtClean="0">
                            <a:latin typeface="Cambria Math"/>
                          </a:rPr>
                          <m:t>𝑖</m:t>
                        </m:r>
                      </m:sub>
                    </m:sSub>
                    <m:r>
                      <a:rPr lang="en-US" altLang="ko-KR" b="0" i="1" dirty="0" smtClean="0">
                        <a:latin typeface="Cambria Math"/>
                      </a:rPr>
                      <m:t>=</m:t>
                    </m:r>
                    <m:sSub>
                      <m:sSubPr>
                        <m:ctrlPr>
                          <a:rPr lang="en-US" altLang="ko-KR" b="0" i="1" dirty="0" smtClean="0">
                            <a:latin typeface="Cambria Math" panose="02040503050406030204" pitchFamily="18" charset="0"/>
                          </a:rPr>
                        </m:ctrlPr>
                      </m:sSubPr>
                      <m:e>
                        <m:r>
                          <a:rPr lang="en-US" altLang="ko-KR" b="0" i="1" dirty="0" smtClean="0">
                            <a:latin typeface="Cambria Math"/>
                          </a:rPr>
                          <m:t>𝑏</m:t>
                        </m:r>
                      </m:e>
                      <m:sub>
                        <m:r>
                          <a:rPr lang="en-US" altLang="ko-KR" b="0" i="1" dirty="0" smtClean="0">
                            <a:latin typeface="Cambria Math"/>
                          </a:rPr>
                          <m:t>𝑖</m:t>
                        </m:r>
                      </m:sub>
                    </m:sSub>
                    <m:r>
                      <a:rPr lang="en-US" altLang="ko-KR" b="0" i="1" dirty="0" smtClean="0">
                        <a:latin typeface="Cambria Math"/>
                      </a:rPr>
                      <m:t>)</m:t>
                    </m:r>
                  </m:oMath>
                </a14:m>
                <a:r>
                  <a:rPr lang="en-US" altLang="ko-KR" dirty="0" smtClean="0"/>
                  <a:t>,  </a:t>
                </a:r>
                <a14:m>
                  <m:oMath xmlns:m="http://schemas.openxmlformats.org/officeDocument/2006/math">
                    <m:r>
                      <a:rPr lang="en-US" altLang="ko-KR" b="0" i="1" dirty="0" smtClean="0">
                        <a:latin typeface="Cambria Math"/>
                      </a:rPr>
                      <m:t>𝑖</m:t>
                    </m:r>
                    <m:r>
                      <a:rPr lang="en-US" altLang="ko-KR" b="0" i="1" dirty="0" smtClean="0">
                        <a:latin typeface="Cambria Math"/>
                      </a:rPr>
                      <m:t>=1,…,</m:t>
                    </m:r>
                    <m:r>
                      <a:rPr lang="en-US" altLang="ko-KR" b="0" i="1" dirty="0" smtClean="0">
                        <a:latin typeface="Cambria Math"/>
                      </a:rPr>
                      <m:t>𝑚</m:t>
                    </m:r>
                  </m:oMath>
                </a14:m>
                <a:r>
                  <a:rPr lang="en-US" altLang="ko-KR" dirty="0" smtClean="0"/>
                  <a:t> </a:t>
                </a:r>
              </a:p>
            </p:txBody>
          </p:sp>
        </mc:Choice>
        <mc:Fallback xmlns="">
          <p:sp>
            <p:nvSpPr>
              <p:cNvPr id="5125" name="Rectangle 3"/>
              <p:cNvSpPr>
                <a:spLocks noGrp="1" noRot="1" noChangeAspect="1" noMove="1" noResize="1" noEditPoints="1" noAdjustHandles="1" noChangeArrowheads="1" noChangeShapeType="1" noTextEdit="1"/>
              </p:cNvSpPr>
              <p:nvPr>
                <p:ph type="body" idx="1"/>
              </p:nvPr>
            </p:nvSpPr>
            <p:spPr>
              <a:xfrm>
                <a:off x="467544" y="914400"/>
                <a:ext cx="8280920" cy="4347665"/>
              </a:xfrm>
              <a:blipFill rotWithShape="1">
                <a:blip r:embed="rId3"/>
                <a:stretch>
                  <a:fillRect l="-663" t="-842" r="-221" b="-15288"/>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2291" name="슬라이드 번호 개체 틀 5"/>
          <p:cNvSpPr>
            <a:spLocks noGrp="1"/>
          </p:cNvSpPr>
          <p:nvPr>
            <p:ph type="sldNum" sz="quarter" idx="12"/>
          </p:nvPr>
        </p:nvSpPr>
        <p:spPr/>
        <p:txBody>
          <a:bodyPr/>
          <a:lstStyle/>
          <a:p>
            <a:pPr>
              <a:defRPr/>
            </a:pPr>
            <a:fld id="{D883BE68-77E2-4F7B-AD18-70ED96CA9949}" type="slidenum">
              <a:rPr lang="en-US" altLang="ko-KR"/>
              <a:pPr>
                <a:defRPr/>
              </a:pPr>
              <a:t>4</a:t>
            </a:fld>
            <a:endParaRPr lang="en-US" altLang="ko-KR"/>
          </a:p>
        </p:txBody>
      </p:sp>
      <p:sp>
        <p:nvSpPr>
          <p:cNvPr id="6148" name="Rectangle 3"/>
          <p:cNvSpPr>
            <a:spLocks noGrp="1" noChangeArrowheads="1"/>
          </p:cNvSpPr>
          <p:nvPr>
            <p:ph type="body" idx="1"/>
          </p:nvPr>
        </p:nvSpPr>
        <p:spPr>
          <a:xfrm>
            <a:off x="577850" y="381000"/>
            <a:ext cx="8128000" cy="1769715"/>
          </a:xfrm>
        </p:spPr>
        <p:txBody>
          <a:bodyPr/>
          <a:lstStyle/>
          <a:p>
            <a:pPr eaLnBrk="1" hangingPunct="1"/>
            <a:r>
              <a:rPr lang="en-US" altLang="ko-KR" dirty="0" smtClean="0"/>
              <a:t>The conditions say that if one of the primal (dual) variable is positive, then the corresponding dual (primal) constraint must hold at equality in an optimal solution. (primal, dual variables must be feasible, respectively)</a:t>
            </a:r>
          </a:p>
          <a:p>
            <a:pPr eaLnBrk="1" hangingPunct="1"/>
            <a:r>
              <a:rPr lang="en-US" altLang="ko-KR" dirty="0" smtClean="0"/>
              <a:t>Similarly, if one of the primal (dual) constraint hold at strict inequality, then the corresponding dual (primal) variable should be zero.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3078" name="슬라이드 번호 개체 틀 5"/>
          <p:cNvSpPr>
            <a:spLocks noGrp="1"/>
          </p:cNvSpPr>
          <p:nvPr>
            <p:ph type="sldNum" sz="quarter" idx="12"/>
          </p:nvPr>
        </p:nvSpPr>
        <p:spPr/>
        <p:txBody>
          <a:bodyPr/>
          <a:lstStyle/>
          <a:p>
            <a:pPr>
              <a:defRPr/>
            </a:pPr>
            <a:fld id="{88933730-1D2B-4BF5-B512-49EBF58B52E7}" type="slidenum">
              <a:rPr lang="en-US" altLang="ko-KR"/>
              <a:pPr>
                <a:defRPr/>
              </a:pPr>
              <a:t>5</a:t>
            </a:fld>
            <a:endParaRPr lang="en-US" altLang="ko-KR"/>
          </a:p>
        </p:txBody>
      </p:sp>
      <p:sp>
        <p:nvSpPr>
          <p:cNvPr id="7172" name="Rectangle 3"/>
          <p:cNvSpPr>
            <a:spLocks noGrp="1" noChangeArrowheads="1"/>
          </p:cNvSpPr>
          <p:nvPr>
            <p:ph type="body" idx="1"/>
          </p:nvPr>
        </p:nvSpPr>
        <p:spPr>
          <a:xfrm>
            <a:off x="596900" y="381000"/>
            <a:ext cx="8128000" cy="412750"/>
          </a:xfrm>
        </p:spPr>
        <p:txBody>
          <a:bodyPr/>
          <a:lstStyle/>
          <a:p>
            <a:pPr eaLnBrk="1" hangingPunct="1"/>
            <a:r>
              <a:rPr lang="en-US" altLang="ko-KR" smtClean="0"/>
              <a:t> ex)</a:t>
            </a:r>
          </a:p>
        </p:txBody>
      </p:sp>
      <p:graphicFrame>
        <p:nvGraphicFramePr>
          <p:cNvPr id="7173" name="Object 4"/>
          <p:cNvGraphicFramePr>
            <a:graphicFrameLocks noChangeAspect="1"/>
          </p:cNvGraphicFramePr>
          <p:nvPr>
            <p:extLst>
              <p:ext uri="{D42A27DB-BD31-4B8C-83A1-F6EECF244321}">
                <p14:modId xmlns:p14="http://schemas.microsoft.com/office/powerpoint/2010/main" val="673334442"/>
              </p:ext>
            </p:extLst>
          </p:nvPr>
        </p:nvGraphicFramePr>
        <p:xfrm>
          <a:off x="1407840" y="539750"/>
          <a:ext cx="6426200" cy="1473200"/>
        </p:xfrm>
        <a:graphic>
          <a:graphicData uri="http://schemas.openxmlformats.org/presentationml/2006/ole">
            <mc:AlternateContent xmlns:mc="http://schemas.openxmlformats.org/markup-compatibility/2006">
              <mc:Choice xmlns:v="urn:schemas-microsoft-com:vml" Requires="v">
                <p:oleObj spid="_x0000_s7322" name="Equation" r:id="rId4" imgW="6426200" imgH="1473200" progId="Equation.3">
                  <p:embed/>
                </p:oleObj>
              </mc:Choice>
              <mc:Fallback>
                <p:oleObj name="Equation" r:id="rId4" imgW="6426200" imgH="147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7840" y="539750"/>
                        <a:ext cx="64262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5"/>
          <p:cNvGraphicFramePr>
            <a:graphicFrameLocks noChangeAspect="1"/>
          </p:cNvGraphicFramePr>
          <p:nvPr>
            <p:extLst>
              <p:ext uri="{D42A27DB-BD31-4B8C-83A1-F6EECF244321}">
                <p14:modId xmlns:p14="http://schemas.microsoft.com/office/powerpoint/2010/main" val="3002632502"/>
              </p:ext>
            </p:extLst>
          </p:nvPr>
        </p:nvGraphicFramePr>
        <p:xfrm>
          <a:off x="1331640" y="2336800"/>
          <a:ext cx="6819900" cy="1473200"/>
        </p:xfrm>
        <a:graphic>
          <a:graphicData uri="http://schemas.openxmlformats.org/presentationml/2006/ole">
            <mc:AlternateContent xmlns:mc="http://schemas.openxmlformats.org/markup-compatibility/2006">
              <mc:Choice xmlns:v="urn:schemas-microsoft-com:vml" Requires="v">
                <p:oleObj spid="_x0000_s7323" name="Equation" r:id="rId6" imgW="6819900" imgH="1473200" progId="Equation.3">
                  <p:embed/>
                </p:oleObj>
              </mc:Choice>
              <mc:Fallback>
                <p:oleObj name="Equation" r:id="rId6" imgW="6819900" imgH="1473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336800"/>
                        <a:ext cx="68199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8358" name="Rectangle 6"/>
          <p:cNvSpPr>
            <a:spLocks noChangeArrowheads="1"/>
          </p:cNvSpPr>
          <p:nvPr/>
        </p:nvSpPr>
        <p:spPr bwMode="auto">
          <a:xfrm>
            <a:off x="4762500" y="2263775"/>
            <a:ext cx="2552700" cy="4572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aphicFrame>
        <p:nvGraphicFramePr>
          <p:cNvPr id="7176" name="Object 7"/>
          <p:cNvGraphicFramePr>
            <a:graphicFrameLocks noChangeAspect="1"/>
          </p:cNvGraphicFramePr>
          <p:nvPr/>
        </p:nvGraphicFramePr>
        <p:xfrm>
          <a:off x="2971800" y="4171950"/>
          <a:ext cx="3784600" cy="1574800"/>
        </p:xfrm>
        <a:graphic>
          <a:graphicData uri="http://schemas.openxmlformats.org/presentationml/2006/ole">
            <mc:AlternateContent xmlns:mc="http://schemas.openxmlformats.org/markup-compatibility/2006">
              <mc:Choice xmlns:v="urn:schemas-microsoft-com:vml" Requires="v">
                <p:oleObj spid="_x0000_s7324" name="Equation" r:id="rId8" imgW="3784600" imgH="1574800" progId="Equation.3">
                  <p:embed/>
                </p:oleObj>
              </mc:Choice>
              <mc:Fallback>
                <p:oleObj name="Equation" r:id="rId8" imgW="3784600" imgH="15748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171950"/>
                        <a:ext cx="3784600" cy="157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7" name="Line 8"/>
          <p:cNvSpPr>
            <a:spLocks noChangeShapeType="1"/>
          </p:cNvSpPr>
          <p:nvPr/>
        </p:nvSpPr>
        <p:spPr bwMode="auto">
          <a:xfrm>
            <a:off x="3810000" y="4572000"/>
            <a:ext cx="1295400" cy="8382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7178" name="Line 9"/>
          <p:cNvSpPr>
            <a:spLocks noChangeShapeType="1"/>
          </p:cNvSpPr>
          <p:nvPr/>
        </p:nvSpPr>
        <p:spPr bwMode="auto">
          <a:xfrm>
            <a:off x="4800600" y="4495800"/>
            <a:ext cx="1219200" cy="9144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7179" name="Line 10"/>
          <p:cNvSpPr>
            <a:spLocks noChangeShapeType="1"/>
          </p:cNvSpPr>
          <p:nvPr/>
        </p:nvSpPr>
        <p:spPr bwMode="auto">
          <a:xfrm>
            <a:off x="5248275" y="4514850"/>
            <a:ext cx="1247775" cy="9144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7180" name="Line 11"/>
          <p:cNvSpPr>
            <a:spLocks noChangeShapeType="1"/>
          </p:cNvSpPr>
          <p:nvPr/>
        </p:nvSpPr>
        <p:spPr bwMode="auto">
          <a:xfrm>
            <a:off x="4343400" y="4495800"/>
            <a:ext cx="1219200" cy="9144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7181" name="Line 12"/>
          <p:cNvSpPr>
            <a:spLocks noChangeShapeType="1"/>
          </p:cNvSpPr>
          <p:nvPr/>
        </p:nvSpPr>
        <p:spPr bwMode="auto">
          <a:xfrm flipH="1">
            <a:off x="3810000" y="4495800"/>
            <a:ext cx="1676400" cy="914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7182" name="Line 13"/>
          <p:cNvSpPr>
            <a:spLocks noChangeShapeType="1"/>
          </p:cNvSpPr>
          <p:nvPr/>
        </p:nvSpPr>
        <p:spPr bwMode="auto">
          <a:xfrm flipH="1">
            <a:off x="4343400" y="4495800"/>
            <a:ext cx="1676400" cy="914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7183" name="Line 14"/>
          <p:cNvSpPr>
            <a:spLocks noChangeShapeType="1"/>
          </p:cNvSpPr>
          <p:nvPr/>
        </p:nvSpPr>
        <p:spPr bwMode="auto">
          <a:xfrm flipH="1">
            <a:off x="4800600" y="4495800"/>
            <a:ext cx="1676400" cy="9144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6" name="Rectangle 6"/>
          <p:cNvSpPr>
            <a:spLocks noChangeArrowheads="1"/>
          </p:cNvSpPr>
          <p:nvPr/>
        </p:nvSpPr>
        <p:spPr bwMode="auto">
          <a:xfrm>
            <a:off x="1860635" y="2251720"/>
            <a:ext cx="2812504" cy="4572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 name="TextBox 1"/>
          <p:cNvSpPr txBox="1"/>
          <p:nvPr/>
        </p:nvSpPr>
        <p:spPr>
          <a:xfrm>
            <a:off x="7315200" y="4221088"/>
            <a:ext cx="1624804" cy="830997"/>
          </a:xfrm>
          <a:prstGeom prst="rect">
            <a:avLst/>
          </a:prstGeom>
          <a:noFill/>
        </p:spPr>
        <p:txBody>
          <a:bodyPr wrap="square" rtlCol="0">
            <a:spAutoFit/>
          </a:bodyPr>
          <a:lstStyle/>
          <a:p>
            <a:r>
              <a:rPr lang="en-US" altLang="ko-KR" sz="1600" dirty="0" smtClean="0">
                <a:latin typeface="Times New Roman" panose="02020603050405020304" pitchFamily="18" charset="0"/>
                <a:cs typeface="Times New Roman" panose="02020603050405020304" pitchFamily="18" charset="0"/>
              </a:rPr>
              <a:t>Negative of dual (structural) variables</a:t>
            </a:r>
            <a:endParaRPr lang="ko-KR" altLang="en-US" sz="1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70932" y="4221088"/>
            <a:ext cx="1624804" cy="830997"/>
          </a:xfrm>
          <a:prstGeom prst="rect">
            <a:avLst/>
          </a:prstGeom>
          <a:noFill/>
        </p:spPr>
        <p:txBody>
          <a:bodyPr wrap="square" rtlCol="0">
            <a:spAutoFit/>
          </a:bodyPr>
          <a:lstStyle/>
          <a:p>
            <a:r>
              <a:rPr lang="en-US" altLang="ko-KR" sz="1600" dirty="0" smtClean="0">
                <a:latin typeface="Times New Roman" panose="02020603050405020304" pitchFamily="18" charset="0"/>
                <a:cs typeface="Times New Roman" panose="02020603050405020304" pitchFamily="18" charset="0"/>
              </a:rPr>
              <a:t>Negative of dual surplus variables (later)</a:t>
            </a:r>
            <a:endParaRPr lang="ko-KR" altLang="en-US" sz="1600" dirty="0">
              <a:latin typeface="Times New Roman" panose="02020603050405020304" pitchFamily="18" charset="0"/>
              <a:cs typeface="Times New Roman" panose="02020603050405020304" pitchFamily="18" charset="0"/>
            </a:endParaRPr>
          </a:p>
        </p:txBody>
      </p:sp>
      <p:cxnSp>
        <p:nvCxnSpPr>
          <p:cNvPr id="4" name="직선 화살표 연결선 3"/>
          <p:cNvCxnSpPr/>
          <p:nvPr/>
        </p:nvCxnSpPr>
        <p:spPr>
          <a:xfrm flipH="1" flipV="1">
            <a:off x="6156176" y="2780928"/>
            <a:ext cx="1512168" cy="144016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 name="직선 화살표 연결선 5"/>
          <p:cNvCxnSpPr/>
          <p:nvPr/>
        </p:nvCxnSpPr>
        <p:spPr>
          <a:xfrm flipV="1">
            <a:off x="1383334" y="2780928"/>
            <a:ext cx="1172442"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8110976" y="989041"/>
                <a:ext cx="735458" cy="838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ko-KR" sz="2000" b="1" i="1" smtClean="0">
                              <a:latin typeface="Cambria Math" panose="02040503050406030204" pitchFamily="18" charset="0"/>
                              <a:cs typeface="Times New Roman" panose="02020603050405020304" pitchFamily="18" charset="0"/>
                            </a:rPr>
                          </m:ctrlPr>
                        </m:dPr>
                        <m:e>
                          <m:m>
                            <m:mPr>
                              <m:mcs>
                                <m:mc>
                                  <m:mcPr>
                                    <m:count m:val="1"/>
                                    <m:mcJc m:val="center"/>
                                  </m:mcPr>
                                </m:mc>
                              </m:mcs>
                              <m:ctrlPr>
                                <a:rPr lang="en-US" altLang="ko-KR" sz="2000" b="1" i="1" smtClean="0">
                                  <a:latin typeface="Cambria Math" panose="02040503050406030204" pitchFamily="18" charset="0"/>
                                  <a:cs typeface="Times New Roman" panose="02020603050405020304" pitchFamily="18" charset="0"/>
                                </a:rPr>
                              </m:ctrlPr>
                            </m:mPr>
                            <m:mr>
                              <m:e>
                                <m:r>
                                  <m:rPr>
                                    <m:brk m:alnAt="7"/>
                                  </m:rPr>
                                  <a:rPr lang="en-US" altLang="ko-KR" sz="2000" b="1" i="1" smtClean="0">
                                    <a:latin typeface="Cambria Math"/>
                                    <a:cs typeface="Times New Roman" panose="02020603050405020304" pitchFamily="18" charset="0"/>
                                  </a:rPr>
                                  <m:t>=</m:t>
                                </m:r>
                              </m:e>
                            </m:mr>
                            <m:mr>
                              <m:e>
                                <m:r>
                                  <a:rPr lang="en-US" altLang="ko-KR" sz="2000" b="1" i="1" smtClean="0">
                                    <a:latin typeface="Cambria Math"/>
                                    <a:cs typeface="Times New Roman" panose="02020603050405020304" pitchFamily="18" charset="0"/>
                                  </a:rPr>
                                  <m:t>&lt;</m:t>
                                </m:r>
                              </m:e>
                            </m:mr>
                            <m:mr>
                              <m:e>
                                <m:r>
                                  <a:rPr lang="en-US" altLang="ko-KR" sz="2000" b="1" i="1" smtClean="0">
                                    <a:latin typeface="Cambria Math"/>
                                    <a:cs typeface="Times New Roman" panose="02020603050405020304" pitchFamily="18" charset="0"/>
                                  </a:rPr>
                                  <m:t>=</m:t>
                                </m:r>
                              </m:e>
                            </m:mr>
                          </m:m>
                        </m:e>
                      </m:d>
                    </m:oMath>
                  </m:oMathPara>
                </a14:m>
                <a:endParaRPr lang="en-US" altLang="ko-KR" sz="2000" b="1" dirty="0" smtClean="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110976" y="989041"/>
                <a:ext cx="735458" cy="838819"/>
              </a:xfrm>
              <a:prstGeom prst="rect">
                <a:avLst/>
              </a:prstGeom>
              <a:blipFill rotWithShape="1">
                <a:blip r:embed="rId10"/>
                <a:stretch>
                  <a:fillRect/>
                </a:stretch>
              </a:blipFill>
            </p:spPr>
            <p:txBody>
              <a:bodyPr/>
              <a:lstStyle/>
              <a:p>
                <a:r>
                  <a:rPr lang="ko-KR"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8358"/>
                                        </p:tgtEl>
                                        <p:attrNameLst>
                                          <p:attrName>style.visibility</p:attrName>
                                        </p:attrNameLst>
                                      </p:cBhvr>
                                      <p:to>
                                        <p:strVal val="visible"/>
                                      </p:to>
                                    </p:set>
                                    <p:anim calcmode="lin" valueType="num">
                                      <p:cBhvr additive="base">
                                        <p:cTn id="7" dur="500" fill="hold"/>
                                        <p:tgtEl>
                                          <p:spTgt spid="228358"/>
                                        </p:tgtEl>
                                        <p:attrNameLst>
                                          <p:attrName>ppt_x</p:attrName>
                                        </p:attrNameLst>
                                      </p:cBhvr>
                                      <p:tavLst>
                                        <p:tav tm="0">
                                          <p:val>
                                            <p:strVal val="0-#ppt_w/2"/>
                                          </p:val>
                                        </p:tav>
                                        <p:tav tm="100000">
                                          <p:val>
                                            <p:strVal val="#ppt_x"/>
                                          </p:val>
                                        </p:tav>
                                      </p:tavLst>
                                    </p:anim>
                                    <p:anim calcmode="lin" valueType="num">
                                      <p:cBhvr additive="base">
                                        <p:cTn id="8" dur="500" fill="hold"/>
                                        <p:tgtEl>
                                          <p:spTgt spid="2283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4106" name="슬라이드 번호 개체 틀 5"/>
          <p:cNvSpPr>
            <a:spLocks noGrp="1"/>
          </p:cNvSpPr>
          <p:nvPr>
            <p:ph type="sldNum" sz="quarter" idx="12"/>
          </p:nvPr>
        </p:nvSpPr>
        <p:spPr/>
        <p:txBody>
          <a:bodyPr/>
          <a:lstStyle/>
          <a:p>
            <a:pPr>
              <a:defRPr/>
            </a:pPr>
            <a:fld id="{6668D969-CA56-49C0-8888-84D9E754B342}" type="slidenum">
              <a:rPr lang="en-US" altLang="ko-KR"/>
              <a:pPr>
                <a:defRPr/>
              </a:pPr>
              <a:t>6</a:t>
            </a:fld>
            <a:endParaRPr lang="en-US" altLang="ko-KR"/>
          </a:p>
        </p:txBody>
      </p:sp>
      <mc:AlternateContent xmlns:mc="http://schemas.openxmlformats.org/markup-compatibility/2006" xmlns:a14="http://schemas.microsoft.com/office/drawing/2010/main">
        <mc:Choice Requires="a14">
          <p:sp>
            <p:nvSpPr>
              <p:cNvPr id="8196" name="Rectangle 3"/>
              <p:cNvSpPr>
                <a:spLocks noGrp="1" noChangeArrowheads="1"/>
              </p:cNvSpPr>
              <p:nvPr>
                <p:ph type="body" idx="1"/>
              </p:nvPr>
            </p:nvSpPr>
            <p:spPr>
              <a:xfrm>
                <a:off x="361950" y="219075"/>
                <a:ext cx="8562975" cy="5653086"/>
              </a:xfrm>
            </p:spPr>
            <p:txBody>
              <a:bodyPr/>
              <a:lstStyle/>
              <a:p>
                <a:pPr eaLnBrk="1" hangingPunct="1">
                  <a:buFont typeface="Wingdings" pitchFamily="2" charset="2"/>
                  <a:buNone/>
                </a:pPr>
                <a:r>
                  <a:rPr lang="en-US" altLang="ko-KR" dirty="0" smtClean="0"/>
                  <a:t>	</a:t>
                </a:r>
                <a:r>
                  <a:rPr lang="en-US" altLang="ko-KR" dirty="0" smtClean="0">
                    <a:solidFill>
                      <a:srgbClr val="0000FF"/>
                    </a:solidFill>
                  </a:rPr>
                  <a:t>Pf of complementary slackness theorem)</a:t>
                </a:r>
              </a:p>
              <a:p>
                <a:pPr eaLnBrk="1" hangingPunct="1">
                  <a:buFont typeface="Wingdings" pitchFamily="2" charset="2"/>
                  <a:buNone/>
                </a:pPr>
                <a:r>
                  <a:rPr lang="en-US" altLang="ko-KR" dirty="0" smtClean="0"/>
                  <a:t>	Suppose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is a feasible solution to (P) and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oMath>
                </a14:m>
                <a:r>
                  <a:rPr lang="en-US" altLang="ko-KR" dirty="0" smtClean="0"/>
                  <a:t> is a feasible solution to (D).</a:t>
                </a:r>
              </a:p>
              <a:p>
                <a:pPr eaLnBrk="1" hangingPunct="1">
                  <a:buFont typeface="Wingdings" pitchFamily="2" charset="2"/>
                  <a:buNone/>
                </a:pPr>
                <a:r>
                  <a:rPr lang="en-US" altLang="ko-KR" dirty="0" smtClean="0"/>
                  <a:t>	From weak duality, we know that </a:t>
                </a:r>
              </a:p>
              <a:p>
                <a:pPr eaLnBrk="1" hangingPunct="1">
                  <a:buFont typeface="Wingdings" pitchFamily="2" charset="2"/>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e>
                    </m:nary>
                    <m:r>
                      <a:rPr lang="en-US" altLang="ko-KR" i="1" smtClean="0">
                        <a:latin typeface="Cambria Math"/>
                        <a:ea typeface="Cambria Math"/>
                      </a:rPr>
                      <m:t>≤</m:t>
                    </m:r>
                    <m:nary>
                      <m:naryPr>
                        <m:chr m:val="∑"/>
                        <m:limLoc m:val="subSup"/>
                        <m:ctrlPr>
                          <a:rPr lang="en-US" altLang="ko-KR" i="1" smtClean="0">
                            <a:latin typeface="Cambria Math" panose="02040503050406030204" pitchFamily="18" charset="0"/>
                            <a:ea typeface="Cambria Math"/>
                          </a:rPr>
                        </m:ctrlPr>
                      </m:naryPr>
                      <m:sub>
                        <m:r>
                          <m:rPr>
                            <m:brk m:alnAt="25"/>
                          </m:rPr>
                          <a:rPr lang="en-US" altLang="ko-KR" b="0" i="1" smtClean="0">
                            <a:latin typeface="Cambria Math"/>
                            <a:ea typeface="Cambria Math"/>
                          </a:rPr>
                          <m:t>𝑗</m:t>
                        </m:r>
                        <m:r>
                          <a:rPr lang="en-US" altLang="ko-KR" b="0" i="1" smtClean="0">
                            <a:latin typeface="Cambria Math"/>
                            <a:ea typeface="Cambria Math"/>
                          </a:rPr>
                          <m:t>=1</m:t>
                        </m:r>
                      </m:sub>
                      <m:sup>
                        <m:r>
                          <a:rPr lang="en-US" altLang="ko-KR" b="0" i="1" smtClean="0">
                            <a:latin typeface="Cambria Math"/>
                            <a:ea typeface="Cambria Math"/>
                          </a:rPr>
                          <m:t>𝑛</m:t>
                        </m:r>
                      </m:sup>
                      <m:e>
                        <m:d>
                          <m:dPr>
                            <m:ctrlPr>
                              <a:rPr lang="en-US" altLang="ko-KR" b="0" i="1" smtClean="0">
                                <a:latin typeface="Cambria Math" panose="02040503050406030204" pitchFamily="18" charset="0"/>
                                <a:ea typeface="Cambria Math"/>
                              </a:rPr>
                            </m:ctrlPr>
                          </m:dPr>
                          <m:e>
                            <m:nary>
                              <m:naryPr>
                                <m:chr m:val="∑"/>
                                <m:limLoc m:val="subSup"/>
                                <m:ctrlPr>
                                  <a:rPr lang="en-US" altLang="ko-KR" b="0" i="1" smtClean="0">
                                    <a:latin typeface="Cambria Math" panose="02040503050406030204" pitchFamily="18" charset="0"/>
                                    <a:ea typeface="Cambria Math"/>
                                  </a:rPr>
                                </m:ctrlPr>
                              </m:naryPr>
                              <m:sub>
                                <m:r>
                                  <m:rPr>
                                    <m:brk m:alnAt="25"/>
                                  </m:rPr>
                                  <a:rPr lang="en-US" altLang="ko-KR" b="0" i="1" smtClean="0">
                                    <a:latin typeface="Cambria Math"/>
                                    <a:ea typeface="Cambria Math"/>
                                  </a:rPr>
                                  <m:t>𝑖</m:t>
                                </m:r>
                                <m:r>
                                  <a:rPr lang="en-US" altLang="ko-KR" b="0" i="1" smtClean="0">
                                    <a:latin typeface="Cambria Math"/>
                                    <a:ea typeface="Cambria Math"/>
                                  </a:rPr>
                                  <m:t>=1</m:t>
                                </m:r>
                              </m:sub>
                              <m:sup>
                                <m:r>
                                  <a:rPr lang="en-US" altLang="ko-KR" b="0" i="1" smtClean="0">
                                    <a:latin typeface="Cambria Math"/>
                                    <a:ea typeface="Cambria Math"/>
                                  </a:rPr>
                                  <m:t>𝑚</m:t>
                                </m:r>
                              </m:sup>
                              <m:e>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𝑎</m:t>
                                    </m:r>
                                  </m:e>
                                  <m:sub>
                                    <m:r>
                                      <a:rPr lang="en-US" altLang="ko-KR" b="0" i="1" smtClean="0">
                                        <a:latin typeface="Cambria Math"/>
                                        <a:ea typeface="Cambria Math"/>
                                      </a:rPr>
                                      <m:t>𝑖𝑗</m:t>
                                    </m:r>
                                  </m:sub>
                                </m:sSub>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𝑦</m:t>
                                    </m:r>
                                  </m:e>
                                  <m:sub>
                                    <m:r>
                                      <a:rPr lang="en-US" altLang="ko-KR" b="0" i="1" smtClean="0">
                                        <a:latin typeface="Cambria Math"/>
                                        <a:ea typeface="Cambria Math"/>
                                      </a:rPr>
                                      <m:t>𝑖</m:t>
                                    </m:r>
                                  </m:sub>
                                  <m:sup>
                                    <m:r>
                                      <a:rPr lang="en-US" altLang="ko-KR" b="0" i="1" smtClean="0">
                                        <a:latin typeface="Cambria Math"/>
                                        <a:ea typeface="Cambria Math"/>
                                      </a:rPr>
                                      <m:t>∗</m:t>
                                    </m:r>
                                  </m:sup>
                                </m:sSubSup>
                              </m:e>
                            </m:nary>
                          </m:e>
                        </m:d>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𝑥</m:t>
                            </m:r>
                          </m:e>
                          <m:sub>
                            <m:r>
                              <a:rPr lang="en-US" altLang="ko-KR" b="0" i="1" smtClean="0">
                                <a:latin typeface="Cambria Math"/>
                                <a:ea typeface="Cambria Math"/>
                              </a:rPr>
                              <m:t>𝑗</m:t>
                            </m:r>
                          </m:sub>
                          <m:sup>
                            <m:r>
                              <a:rPr lang="en-US" altLang="ko-KR" b="0" i="1" smtClean="0">
                                <a:latin typeface="Cambria Math"/>
                                <a:ea typeface="Cambria Math"/>
                              </a:rPr>
                              <m:t>∗</m:t>
                            </m:r>
                          </m:sup>
                        </m:sSubSup>
                      </m:e>
                    </m:nary>
                    <m:r>
                      <a:rPr lang="en-US" altLang="ko-KR" b="0" i="1" smtClean="0">
                        <a:latin typeface="Cambria Math"/>
                        <a:ea typeface="Cambria Math"/>
                      </a:rPr>
                      <m:t>=</m:t>
                    </m:r>
                    <m:nary>
                      <m:naryPr>
                        <m:chr m:val="∑"/>
                        <m:limLoc m:val="subSup"/>
                        <m:ctrlPr>
                          <a:rPr lang="en-US" altLang="ko-KR" b="0" i="1" smtClean="0">
                            <a:latin typeface="Cambria Math" panose="02040503050406030204" pitchFamily="18" charset="0"/>
                            <a:ea typeface="Cambria Math"/>
                          </a:rPr>
                        </m:ctrlPr>
                      </m:naryPr>
                      <m:sub>
                        <m:r>
                          <m:rPr>
                            <m:brk m:alnAt="25"/>
                          </m:rPr>
                          <a:rPr lang="en-US" altLang="ko-KR" b="0" i="1" smtClean="0">
                            <a:latin typeface="Cambria Math"/>
                            <a:ea typeface="Cambria Math"/>
                          </a:rPr>
                          <m:t>𝑖</m:t>
                        </m:r>
                        <m:r>
                          <a:rPr lang="en-US" altLang="ko-KR" b="0" i="1" smtClean="0">
                            <a:latin typeface="Cambria Math"/>
                            <a:ea typeface="Cambria Math"/>
                          </a:rPr>
                          <m:t>=1</m:t>
                        </m:r>
                      </m:sub>
                      <m:sup>
                        <m:r>
                          <a:rPr lang="en-US" altLang="ko-KR" b="0" i="1" smtClean="0">
                            <a:latin typeface="Cambria Math"/>
                            <a:ea typeface="Cambria Math"/>
                          </a:rPr>
                          <m:t>𝑚</m:t>
                        </m:r>
                      </m:sup>
                      <m:e>
                        <m:r>
                          <a:rPr lang="en-US" altLang="ko-KR" b="0" i="1" smtClean="0">
                            <a:latin typeface="Cambria Math"/>
                            <a:ea typeface="Cambria Math"/>
                          </a:rPr>
                          <m:t>(</m:t>
                        </m:r>
                        <m:nary>
                          <m:naryPr>
                            <m:chr m:val="∑"/>
                            <m:limLoc m:val="subSup"/>
                            <m:ctrlPr>
                              <a:rPr lang="en-US" altLang="ko-KR" b="0" i="1" smtClean="0">
                                <a:latin typeface="Cambria Math" panose="02040503050406030204" pitchFamily="18" charset="0"/>
                                <a:ea typeface="Cambria Math"/>
                              </a:rPr>
                            </m:ctrlPr>
                          </m:naryPr>
                          <m:sub>
                            <m:r>
                              <m:rPr>
                                <m:brk m:alnAt="25"/>
                              </m:rPr>
                              <a:rPr lang="en-US" altLang="ko-KR" b="0" i="1" smtClean="0">
                                <a:latin typeface="Cambria Math"/>
                                <a:ea typeface="Cambria Math"/>
                              </a:rPr>
                              <m:t>𝑗</m:t>
                            </m:r>
                            <m:r>
                              <a:rPr lang="en-US" altLang="ko-KR" b="0" i="1" smtClean="0">
                                <a:latin typeface="Cambria Math"/>
                                <a:ea typeface="Cambria Math"/>
                              </a:rPr>
                              <m:t>=1</m:t>
                            </m:r>
                          </m:sub>
                          <m:sup>
                            <m:r>
                              <a:rPr lang="en-US" altLang="ko-KR" b="0" i="1" smtClean="0">
                                <a:latin typeface="Cambria Math"/>
                                <a:ea typeface="Cambria Math"/>
                              </a:rPr>
                              <m:t>𝑛</m:t>
                            </m:r>
                          </m:sup>
                          <m:e>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𝑎</m:t>
                                </m:r>
                              </m:e>
                              <m:sub>
                                <m:r>
                                  <a:rPr lang="en-US" altLang="ko-KR" b="0" i="1" smtClean="0">
                                    <a:latin typeface="Cambria Math"/>
                                    <a:ea typeface="Cambria Math"/>
                                  </a:rPr>
                                  <m:t>𝑖𝑗</m:t>
                                </m:r>
                              </m:sub>
                            </m:sSub>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𝑥</m:t>
                                </m:r>
                              </m:e>
                              <m:sub>
                                <m:r>
                                  <a:rPr lang="en-US" altLang="ko-KR" b="0" i="1" smtClean="0">
                                    <a:latin typeface="Cambria Math"/>
                                    <a:ea typeface="Cambria Math"/>
                                  </a:rPr>
                                  <m:t>𝑗</m:t>
                                </m:r>
                              </m:sub>
                              <m:sup>
                                <m:r>
                                  <a:rPr lang="en-US" altLang="ko-KR" b="0" i="1" smtClean="0">
                                    <a:latin typeface="Cambria Math"/>
                                    <a:ea typeface="Cambria Math"/>
                                  </a:rPr>
                                  <m:t>∗</m:t>
                                </m:r>
                              </m:sup>
                            </m:sSubSup>
                          </m:e>
                        </m:nary>
                        <m:r>
                          <a:rPr lang="en-US" altLang="ko-KR" b="0" i="1" smtClean="0">
                            <a:latin typeface="Cambria Math"/>
                            <a:ea typeface="Cambria Math"/>
                          </a:rPr>
                          <m:t>)</m:t>
                        </m:r>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𝑦</m:t>
                            </m:r>
                          </m:e>
                          <m:sub>
                            <m:r>
                              <a:rPr lang="en-US" altLang="ko-KR" b="0" i="1" smtClean="0">
                                <a:latin typeface="Cambria Math"/>
                                <a:ea typeface="Cambria Math"/>
                              </a:rPr>
                              <m:t>𝑖</m:t>
                            </m:r>
                          </m:sub>
                          <m:sup>
                            <m:r>
                              <a:rPr lang="en-US" altLang="ko-KR" b="0" i="1" smtClean="0">
                                <a:latin typeface="Cambria Math"/>
                                <a:ea typeface="Cambria Math"/>
                              </a:rPr>
                              <m:t>∗</m:t>
                            </m:r>
                          </m:sup>
                        </m:sSubSup>
                      </m:e>
                    </m:nary>
                    <m:r>
                      <a:rPr lang="en-US" altLang="ko-KR" b="0" i="1" smtClean="0">
                        <a:latin typeface="Cambria Math"/>
                        <a:ea typeface="Cambria Math"/>
                      </a:rPr>
                      <m:t>≤</m:t>
                    </m:r>
                    <m:nary>
                      <m:naryPr>
                        <m:chr m:val="∑"/>
                        <m:limLoc m:val="subSup"/>
                        <m:ctrlPr>
                          <a:rPr lang="en-US" altLang="ko-KR" b="0" i="1" smtClean="0">
                            <a:latin typeface="Cambria Math" panose="02040503050406030204" pitchFamily="18" charset="0"/>
                            <a:ea typeface="Cambria Math"/>
                          </a:rPr>
                        </m:ctrlPr>
                      </m:naryPr>
                      <m:sub>
                        <m:r>
                          <m:rPr>
                            <m:brk m:alnAt="25"/>
                          </m:rPr>
                          <a:rPr lang="en-US" altLang="ko-KR" b="0" i="1" smtClean="0">
                            <a:latin typeface="Cambria Math"/>
                            <a:ea typeface="Cambria Math"/>
                          </a:rPr>
                          <m:t>𝑖</m:t>
                        </m:r>
                        <m:r>
                          <a:rPr lang="en-US" altLang="ko-KR" b="0" i="1" smtClean="0">
                            <a:latin typeface="Cambria Math"/>
                            <a:ea typeface="Cambria Math"/>
                          </a:rPr>
                          <m:t>=1</m:t>
                        </m:r>
                      </m:sub>
                      <m:sup>
                        <m:r>
                          <a:rPr lang="en-US" altLang="ko-KR" b="0" i="1" smtClean="0">
                            <a:latin typeface="Cambria Math"/>
                            <a:ea typeface="Cambria Math"/>
                          </a:rPr>
                          <m:t>𝑚</m:t>
                        </m:r>
                      </m:sup>
                      <m:e>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sSubSup>
                          <m:sSubSupPr>
                            <m:ctrlPr>
                              <a:rPr lang="en-US" altLang="ko-KR" b="0" i="1" smtClean="0">
                                <a:latin typeface="Cambria Math" panose="02040503050406030204" pitchFamily="18" charset="0"/>
                                <a:ea typeface="Cambria Math"/>
                              </a:rPr>
                            </m:ctrlPr>
                          </m:sSubSupPr>
                          <m:e>
                            <m:r>
                              <a:rPr lang="en-US" altLang="ko-KR" b="0" i="1" smtClean="0">
                                <a:latin typeface="Cambria Math"/>
                                <a:ea typeface="Cambria Math"/>
                              </a:rPr>
                              <m:t>𝑦</m:t>
                            </m:r>
                          </m:e>
                          <m:sub>
                            <m:r>
                              <a:rPr lang="en-US" altLang="ko-KR" b="0" i="1" smtClean="0">
                                <a:latin typeface="Cambria Math"/>
                                <a:ea typeface="Cambria Math"/>
                              </a:rPr>
                              <m:t>𝑖</m:t>
                            </m:r>
                          </m:sub>
                          <m:sup>
                            <m:r>
                              <a:rPr lang="en-US" altLang="ko-KR" b="0" i="1" smtClean="0">
                                <a:latin typeface="Cambria Math"/>
                                <a:ea typeface="Cambria Math"/>
                              </a:rPr>
                              <m:t>∗</m:t>
                            </m:r>
                          </m:sup>
                        </m:sSubSup>
                      </m:e>
                    </m:nary>
                  </m:oMath>
                </a14:m>
                <a:endParaRPr lang="en-US" altLang="ko-KR" dirty="0" smtClean="0"/>
              </a:p>
              <a:p>
                <a:pPr eaLnBrk="1" hangingPunct="1">
                  <a:buFont typeface="Wingdings" pitchFamily="2" charset="2"/>
                  <a:buNone/>
                </a:pPr>
                <a:r>
                  <a:rPr lang="en-US" altLang="ko-KR" dirty="0" smtClean="0">
                    <a:sym typeface="Symbol" pitchFamily="18" charset="2"/>
                  </a:rPr>
                  <a:t>)  Suppose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𝑥</m:t>
                        </m:r>
                      </m:e>
                      <m:sup>
                        <m:r>
                          <a:rPr lang="en-US" altLang="ko-KR" b="0" i="1" smtClean="0">
                            <a:latin typeface="Cambria Math"/>
                            <a:sym typeface="Symbol" pitchFamily="18" charset="2"/>
                          </a:rPr>
                          <m:t>∗</m:t>
                        </m:r>
                      </m:sup>
                    </m:sSup>
                    <m:r>
                      <a:rPr lang="en-US" altLang="ko-KR" b="0" i="1" smtClean="0">
                        <a:latin typeface="Cambria Math"/>
                        <a:sym typeface="Symbol" pitchFamily="18" charset="2"/>
                      </a:rPr>
                      <m:t>, </m:t>
                    </m:r>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oMath>
                </a14:m>
                <a:r>
                  <a:rPr lang="en-US" altLang="ko-KR" dirty="0" smtClean="0"/>
                  <a:t> are optimal solutions to (P) and (D) respectively, then from strong duality theorem, we have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e>
                    </m:nary>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sSubSup>
                          <m:sSubSupPr>
                            <m:ctrlPr>
                              <a:rPr lang="en-US" altLang="ko-KR" b="0"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e>
                    </m:nary>
                  </m:oMath>
                </a14:m>
                <a:r>
                  <a:rPr lang="en-US" altLang="ko-KR" dirty="0" smtClean="0"/>
                  <a:t>.</a:t>
                </a:r>
              </a:p>
              <a:p>
                <a:pPr eaLnBrk="1" hangingPunct="1">
                  <a:buNone/>
                </a:pPr>
                <a:r>
                  <a:rPr lang="en-US" altLang="ko-KR" dirty="0" smtClean="0"/>
                  <a:t>	</a:t>
                </a:r>
                <a:r>
                  <a:rPr lang="en-US" altLang="ko-KR" dirty="0" smtClean="0">
                    <a:sym typeface="Symbol"/>
                  </a:rPr>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𝑐</m:t>
                            </m:r>
                          </m:e>
                          <m:sub>
                            <m:r>
                              <a:rPr lang="en-US" altLang="ko-KR" i="1">
                                <a:latin typeface="Cambria Math"/>
                              </a:rPr>
                              <m:t>𝑗</m:t>
                            </m:r>
                          </m:sub>
                        </m:sSub>
                        <m:sSubSup>
                          <m:sSubSupPr>
                            <m:ctrlPr>
                              <a:rPr lang="en-US" altLang="ko-KR" i="1">
                                <a:latin typeface="Cambria Math" panose="02040503050406030204" pitchFamily="18" charset="0"/>
                              </a:rPr>
                            </m:ctrlPr>
                          </m:sSubSupPr>
                          <m:e>
                            <m:r>
                              <a:rPr lang="en-US" altLang="ko-KR" i="1">
                                <a:latin typeface="Cambria Math"/>
                              </a:rPr>
                              <m:t>𝑥</m:t>
                            </m:r>
                          </m:e>
                          <m:sub>
                            <m:r>
                              <a:rPr lang="en-US" altLang="ko-KR" i="1">
                                <a:latin typeface="Cambria Math"/>
                              </a:rPr>
                              <m:t>𝑗</m:t>
                            </m:r>
                          </m:sub>
                          <m:sup>
                            <m:r>
                              <a:rPr lang="en-US" altLang="ko-KR" i="1">
                                <a:latin typeface="Cambria Math"/>
                              </a:rPr>
                              <m:t>∗</m:t>
                            </m:r>
                          </m:sup>
                        </m:sSubSup>
                      </m:e>
                    </m:nary>
                    <m:r>
                      <a:rPr lang="en-US" altLang="ko-KR" b="0" i="1" smtClean="0">
                        <a:latin typeface="Cambria Math"/>
                      </a:rPr>
                      <m:t>=</m:t>
                    </m:r>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𝑗</m:t>
                        </m:r>
                        <m:r>
                          <a:rPr lang="en-US" altLang="ko-KR" i="1">
                            <a:latin typeface="Cambria Math"/>
                            <a:ea typeface="Cambria Math"/>
                          </a:rPr>
                          <m:t>=1</m:t>
                        </m:r>
                      </m:sub>
                      <m:sup>
                        <m:r>
                          <a:rPr lang="en-US" altLang="ko-KR" i="1">
                            <a:latin typeface="Cambria Math"/>
                            <a:ea typeface="Cambria Math"/>
                          </a:rPr>
                          <m:t>𝑛</m:t>
                        </m:r>
                      </m:sup>
                      <m:e>
                        <m:d>
                          <m:dPr>
                            <m:ctrlPr>
                              <a:rPr lang="en-US" altLang="ko-KR" i="1">
                                <a:latin typeface="Cambria Math" panose="02040503050406030204" pitchFamily="18" charset="0"/>
                                <a:ea typeface="Cambria Math"/>
                              </a:rPr>
                            </m:ctrlPr>
                          </m:dPr>
                          <m:e>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𝑖</m:t>
                                </m:r>
                                <m:r>
                                  <a:rPr lang="en-US" altLang="ko-KR" i="1">
                                    <a:latin typeface="Cambria Math"/>
                                    <a:ea typeface="Cambria Math"/>
                                  </a:rPr>
                                  <m:t>=1</m:t>
                                </m:r>
                              </m:sub>
                              <m:sup>
                                <m:r>
                                  <a:rPr lang="en-US" altLang="ko-KR" i="1">
                                    <a:latin typeface="Cambria Math"/>
                                    <a:ea typeface="Cambria Math"/>
                                  </a:rPr>
                                  <m:t>𝑚</m:t>
                                </m:r>
                              </m:sup>
                              <m:e>
                                <m:sSub>
                                  <m:sSubPr>
                                    <m:ctrlPr>
                                      <a:rPr lang="en-US" altLang="ko-KR" i="1">
                                        <a:latin typeface="Cambria Math" panose="02040503050406030204" pitchFamily="18" charset="0"/>
                                        <a:ea typeface="Cambria Math"/>
                                      </a:rPr>
                                    </m:ctrlPr>
                                  </m:sSubPr>
                                  <m:e>
                                    <m:r>
                                      <a:rPr lang="en-US" altLang="ko-KR" i="1">
                                        <a:latin typeface="Cambria Math"/>
                                        <a:ea typeface="Cambria Math"/>
                                      </a:rPr>
                                      <m:t>𝑎</m:t>
                                    </m:r>
                                  </m:e>
                                  <m:sub>
                                    <m:r>
                                      <a:rPr lang="en-US" altLang="ko-KR" i="1">
                                        <a:latin typeface="Cambria Math"/>
                                        <a:ea typeface="Cambria Math"/>
                                      </a:rPr>
                                      <m:t>𝑖𝑗</m:t>
                                    </m:r>
                                  </m:sub>
                                </m:sSub>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𝑦</m:t>
                                    </m:r>
                                  </m:e>
                                  <m:sub>
                                    <m:r>
                                      <a:rPr lang="en-US" altLang="ko-KR" i="1">
                                        <a:latin typeface="Cambria Math"/>
                                        <a:ea typeface="Cambria Math"/>
                                      </a:rPr>
                                      <m:t>𝑖</m:t>
                                    </m:r>
                                  </m:sub>
                                  <m:sup>
                                    <m:r>
                                      <a:rPr lang="en-US" altLang="ko-KR" i="1">
                                        <a:latin typeface="Cambria Math"/>
                                        <a:ea typeface="Cambria Math"/>
                                      </a:rPr>
                                      <m:t>∗</m:t>
                                    </m:r>
                                  </m:sup>
                                </m:sSubSup>
                              </m:e>
                            </m:nary>
                          </m:e>
                        </m:d>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𝑥</m:t>
                            </m:r>
                          </m:e>
                          <m:sub>
                            <m:r>
                              <a:rPr lang="en-US" altLang="ko-KR" i="1">
                                <a:latin typeface="Cambria Math"/>
                                <a:ea typeface="Cambria Math"/>
                              </a:rPr>
                              <m:t>𝑗</m:t>
                            </m:r>
                          </m:sub>
                          <m:sup>
                            <m:r>
                              <a:rPr lang="en-US" altLang="ko-KR" i="1">
                                <a:latin typeface="Cambria Math"/>
                                <a:ea typeface="Cambria Math"/>
                              </a:rPr>
                              <m:t>∗</m:t>
                            </m:r>
                          </m:sup>
                        </m:sSubSup>
                      </m:e>
                    </m:nary>
                  </m:oMath>
                </a14:m>
                <a:r>
                  <a:rPr lang="en-US" altLang="ko-KR" dirty="0" smtClean="0"/>
                  <a:t>   </a:t>
                </a: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𝑖</m:t>
                                </m:r>
                              </m:sub>
                              <m:sup>
                                <m:r>
                                  <a:rPr lang="en-US" altLang="ko-KR" b="0" i="1" smtClean="0">
                                    <a:latin typeface="Cambria Math"/>
                                    <a:sym typeface="Symbol"/>
                                  </a:rPr>
                                  <m:t>∗</m:t>
                                </m:r>
                              </m:sup>
                            </m:sSubSup>
                          </m:e>
                        </m:nary>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𝑥</m:t>
                            </m:r>
                          </m:e>
                          <m:sub>
                            <m:r>
                              <a:rPr lang="en-US" altLang="ko-KR" b="0" i="1" smtClean="0">
                                <a:latin typeface="Cambria Math"/>
                                <a:sym typeface="Symbol"/>
                              </a:rPr>
                              <m:t>𝑗</m:t>
                            </m:r>
                          </m:sub>
                          <m:sup>
                            <m:r>
                              <a:rPr lang="en-US" altLang="ko-KR" b="0" i="1" smtClean="0">
                                <a:latin typeface="Cambria Math"/>
                                <a:sym typeface="Symbol"/>
                              </a:rPr>
                              <m:t>∗</m:t>
                            </m:r>
                          </m:sup>
                        </m:sSubSup>
                      </m:e>
                    </m:nary>
                    <m:r>
                      <a:rPr lang="en-US" altLang="ko-KR" b="0" i="1" smtClean="0">
                        <a:latin typeface="Cambria Math"/>
                        <a:sym typeface="Symbol"/>
                      </a:rPr>
                      <m:t>=0</m:t>
                    </m:r>
                  </m:oMath>
                </a14:m>
                <a:endParaRPr lang="en-US" altLang="ko-KR" dirty="0" smtClean="0"/>
              </a:p>
              <a:p>
                <a:pPr eaLnBrk="1" hangingPunct="1">
                  <a:buFont typeface="Wingdings" pitchFamily="2" charset="2"/>
                  <a:buNone/>
                </a:pPr>
                <a:r>
                  <a:rPr lang="en-US" altLang="ko-KR" dirty="0" smtClean="0"/>
                  <a:t>	Since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r>
                      <a:rPr lang="en-US" altLang="ko-KR" b="0" i="1" smtClean="0">
                        <a:latin typeface="Cambria Math"/>
                      </a:rPr>
                      <m:t>, </m:t>
                    </m:r>
                    <m:sSup>
                      <m:sSupPr>
                        <m:ctrlPr>
                          <a:rPr lang="en-US" altLang="ko-KR" b="0"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oMath>
                </a14:m>
                <a:r>
                  <a:rPr lang="en-US" altLang="ko-KR" dirty="0" smtClean="0"/>
                  <a:t>  are feasible solutions to (P) and (D)  </a:t>
                </a:r>
              </a:p>
              <a:p>
                <a:pPr eaLnBrk="1" hangingPunct="1">
                  <a:buFont typeface="Wingdings" pitchFamily="2" charset="2"/>
                  <a:buNone/>
                </a:pPr>
                <a:r>
                  <a:rPr lang="en-US" altLang="ko-KR" dirty="0" smtClean="0"/>
                  <a:t>	</a:t>
                </a:r>
                <a:r>
                  <a:rPr lang="en-US" altLang="ko-KR" dirty="0" smtClean="0">
                    <a:sym typeface="Symbol"/>
                  </a:rPr>
                  <a:t>   </a:t>
                </a:r>
                <a14:m>
                  <m:oMath xmlns:m="http://schemas.openxmlformats.org/officeDocument/2006/math">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𝑖</m:t>
                            </m:r>
                          </m:sub>
                          <m:sup>
                            <m:r>
                              <a:rPr lang="en-US" altLang="ko-KR" b="0" i="1" smtClean="0">
                                <a:latin typeface="Cambria Math"/>
                                <a:sym typeface="Symbol"/>
                              </a:rPr>
                              <m:t>∗</m:t>
                            </m:r>
                          </m:sup>
                        </m:sSubSup>
                      </m:e>
                    </m:nary>
                    <m:r>
                      <a:rPr lang="en-US" altLang="ko-KR" b="0" i="1" smtClean="0">
                        <a:latin typeface="Cambria Math"/>
                        <a:ea typeface="Cambria Math"/>
                        <a:sym typeface="Symbol"/>
                      </a:rPr>
                      <m:t>≥0,  </m:t>
                    </m:r>
                    <m:sSubSup>
                      <m:sSubSupPr>
                        <m:ctrlPr>
                          <a:rPr lang="en-US" altLang="ko-KR" b="0" i="1" smtClean="0">
                            <a:latin typeface="Cambria Math" panose="02040503050406030204" pitchFamily="18" charset="0"/>
                            <a:ea typeface="Cambria Math"/>
                            <a:sym typeface="Symbol"/>
                          </a:rPr>
                        </m:ctrlPr>
                      </m:sSubSupPr>
                      <m:e>
                        <m:r>
                          <a:rPr lang="en-US" altLang="ko-KR" b="0" i="1" smtClean="0">
                            <a:latin typeface="Cambria Math"/>
                            <a:ea typeface="Cambria Math"/>
                            <a:sym typeface="Symbol"/>
                          </a:rPr>
                          <m:t>𝑥</m:t>
                        </m:r>
                      </m:e>
                      <m:sub>
                        <m:r>
                          <a:rPr lang="en-US" altLang="ko-KR" b="0" i="1" smtClean="0">
                            <a:latin typeface="Cambria Math"/>
                            <a:ea typeface="Cambria Math"/>
                            <a:sym typeface="Symbol"/>
                          </a:rPr>
                          <m:t>𝑗</m:t>
                        </m:r>
                      </m:sub>
                      <m:sup>
                        <m:r>
                          <a:rPr lang="en-US" altLang="ko-KR" b="0" i="1" smtClean="0">
                            <a:latin typeface="Cambria Math"/>
                            <a:ea typeface="Cambria Math"/>
                            <a:sym typeface="Symbol"/>
                          </a:rPr>
                          <m:t>∗</m:t>
                        </m:r>
                      </m:sup>
                    </m:sSubSup>
                    <m:r>
                      <a:rPr lang="en-US" altLang="ko-KR" b="0" i="1" smtClean="0">
                        <a:latin typeface="Cambria Math"/>
                        <a:ea typeface="Cambria Math"/>
                        <a:sym typeface="Symbol"/>
                      </a:rPr>
                      <m:t>≥0</m:t>
                    </m:r>
                  </m:oMath>
                </a14:m>
                <a:endParaRPr lang="en-US" altLang="ko-KR" dirty="0" smtClean="0"/>
              </a:p>
              <a:p>
                <a:pPr eaLnBrk="1" hangingPunct="1">
                  <a:buFont typeface="Wingdings" pitchFamily="2" charset="2"/>
                  <a:buNone/>
                </a:pPr>
                <a:r>
                  <a:rPr lang="en-US" altLang="ko-KR" dirty="0" smtClean="0"/>
                  <a:t>	Hence we have sum of nonnegative terms, which is equal to 0.  It implies that each term in the summation is 0.   </a:t>
                </a:r>
              </a:p>
              <a:p>
                <a:pPr eaLnBrk="1" hangingPunct="1">
                  <a:buNone/>
                </a:pPr>
                <a:r>
                  <a:rPr lang="en-US" altLang="ko-KR" dirty="0" smtClean="0"/>
                  <a:t>	</a:t>
                </a:r>
                <a:r>
                  <a:rPr lang="en-US" altLang="ko-KR" dirty="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Sup>
                          <m:sSubSupPr>
                            <m:ctrlPr>
                              <a:rPr lang="en-US" altLang="ko-KR" i="1">
                                <a:latin typeface="Cambria Math" panose="02040503050406030204" pitchFamily="18" charset="0"/>
                              </a:rPr>
                            </m:ctrlPr>
                          </m:sSubSupPr>
                          <m:e>
                            <m:r>
                              <a:rPr lang="en-US" altLang="ko-KR" i="1">
                                <a:latin typeface="Cambria Math"/>
                              </a:rPr>
                              <m:t>𝑦</m:t>
                            </m:r>
                          </m:e>
                          <m:sub>
                            <m:r>
                              <a:rPr lang="en-US" altLang="ko-KR" i="1">
                                <a:latin typeface="Cambria Math"/>
                              </a:rPr>
                              <m:t>𝑖</m:t>
                            </m:r>
                          </m:sub>
                          <m:sup>
                            <m:r>
                              <a:rPr lang="en-US" altLang="ko-KR" i="1">
                                <a:latin typeface="Cambria Math"/>
                              </a:rPr>
                              <m:t>∗</m:t>
                            </m:r>
                          </m:sup>
                        </m:sSubSup>
                      </m:e>
                    </m:nary>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𝑐</m:t>
                        </m:r>
                      </m:e>
                      <m:sub>
                        <m:r>
                          <a:rPr lang="en-US" altLang="ko-KR" i="1">
                            <a:latin typeface="Cambria Math"/>
                          </a:rPr>
                          <m:t>𝑗</m:t>
                        </m:r>
                      </m:sub>
                    </m:sSub>
                  </m:oMath>
                </a14:m>
                <a:r>
                  <a:rPr lang="en-US" altLang="ko-KR" dirty="0"/>
                  <a:t>  or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a:rPr>
                          <m:t>𝑥</m:t>
                        </m:r>
                      </m:e>
                      <m:sub>
                        <m:r>
                          <a:rPr lang="en-US" altLang="ko-KR" i="1">
                            <a:latin typeface="Cambria Math"/>
                          </a:rPr>
                          <m:t>𝑗</m:t>
                        </m:r>
                      </m:sub>
                      <m:sup>
                        <m:r>
                          <a:rPr lang="en-US" altLang="ko-KR" i="1">
                            <a:latin typeface="Cambria Math"/>
                          </a:rPr>
                          <m:t>∗</m:t>
                        </m:r>
                      </m:sup>
                    </m:sSubSup>
                    <m:r>
                      <a:rPr lang="en-US" altLang="ko-KR" i="1">
                        <a:latin typeface="Cambria Math"/>
                      </a:rPr>
                      <m:t>=0</m:t>
                    </m:r>
                  </m:oMath>
                </a14:m>
                <a:r>
                  <a:rPr lang="en-US" altLang="ko-KR" dirty="0"/>
                  <a:t>   (or both),    for every </a:t>
                </a:r>
                <a14:m>
                  <m:oMath xmlns:m="http://schemas.openxmlformats.org/officeDocument/2006/math">
                    <m:r>
                      <a:rPr lang="en-US" altLang="ko-KR" i="1">
                        <a:latin typeface="Cambria Math"/>
                      </a:rPr>
                      <m:t>𝑗</m:t>
                    </m:r>
                    <m:r>
                      <a:rPr lang="en-US" altLang="ko-KR" i="1">
                        <a:latin typeface="Cambria Math"/>
                      </a:rPr>
                      <m:t>=1,2,…,</m:t>
                    </m:r>
                    <m:r>
                      <a:rPr lang="en-US" altLang="ko-KR" i="1">
                        <a:latin typeface="Cambria Math"/>
                      </a:rPr>
                      <m:t>𝑛</m:t>
                    </m:r>
                  </m:oMath>
                </a14:m>
                <a:r>
                  <a:rPr lang="en-US" altLang="ko-KR" dirty="0" smtClean="0"/>
                  <a:t>	</a:t>
                </a:r>
                <a:r>
                  <a:rPr lang="en-US" altLang="ko-KR" dirty="0" smtClean="0">
                    <a:solidFill>
                      <a:srgbClr val="0000FF"/>
                    </a:solidFill>
                  </a:rPr>
                  <a:t>(</a:t>
                </a:r>
                <a:r>
                  <a:rPr lang="en-US" altLang="ko-KR" dirty="0">
                    <a:solidFill>
                      <a:srgbClr val="0000FF"/>
                    </a:solidFill>
                  </a:rPr>
                  <a:t>5.17)</a:t>
                </a:r>
                <a:endParaRPr lang="en-US" altLang="ko-KR" dirty="0" smtClean="0"/>
              </a:p>
              <a:p>
                <a:pPr eaLnBrk="1" hangingPunct="1">
                  <a:buFont typeface="Wingdings" pitchFamily="2" charset="2"/>
                  <a:buNone/>
                </a:pPr>
                <a:r>
                  <a:rPr lang="en-US" altLang="ko-KR" dirty="0"/>
                  <a:t>	</a:t>
                </a:r>
                <a:r>
                  <a:rPr lang="en-US" altLang="ko-KR" dirty="0" smtClean="0"/>
                  <a:t>Similarly, from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Sup>
                              <m:sSubSupPr>
                                <m:ctrlPr>
                                  <a:rPr lang="en-US" altLang="ko-KR" b="0"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e>
                        </m:nary>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e>
                    </m:nary>
                    <m:r>
                      <a:rPr lang="en-US" altLang="ko-KR" b="0" i="1" smtClean="0">
                        <a:latin typeface="Cambria Math"/>
                      </a:rPr>
                      <m:t>=</m:t>
                    </m:r>
                    <m:nary>
                      <m:naryPr>
                        <m:chr m:val="∑"/>
                        <m:limLoc m:val="subSup"/>
                        <m:ctrlPr>
                          <a:rPr lang="en-US" altLang="ko-KR" b="0"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sSubSup>
                          <m:sSubSupPr>
                            <m:ctrlPr>
                              <a:rPr lang="en-US" altLang="ko-KR" b="0"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𝑖</m:t>
                            </m:r>
                          </m:sub>
                          <m:sup>
                            <m:r>
                              <a:rPr lang="en-US" altLang="ko-KR" b="0" i="1" smtClean="0">
                                <a:latin typeface="Cambria Math"/>
                              </a:rPr>
                              <m:t>∗</m:t>
                            </m:r>
                          </m:sup>
                        </m:sSubSup>
                      </m:e>
                    </m:nary>
                  </m:oMath>
                </a14:m>
                <a:r>
                  <a:rPr lang="en-US" altLang="ko-KR" dirty="0" smtClean="0"/>
                  <a:t>  </a:t>
                </a:r>
              </a:p>
              <a:p>
                <a:pPr eaLnBrk="1" hangingPunct="1">
                  <a:buNone/>
                </a:pPr>
                <a:r>
                  <a:rPr lang="en-US" altLang="ko-KR" dirty="0">
                    <a:sym typeface="Symbol"/>
                  </a:rPr>
                  <a:t>	</a:t>
                </a:r>
                <a:r>
                  <a:rPr lang="en-US" altLang="ko-KR" dirty="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Sup>
                          <m:sSubSupPr>
                            <m:ctrlPr>
                              <a:rPr lang="en-US" altLang="ko-KR" i="1">
                                <a:latin typeface="Cambria Math" panose="02040503050406030204" pitchFamily="18" charset="0"/>
                              </a:rPr>
                            </m:ctrlPr>
                          </m:sSubSupPr>
                          <m:e>
                            <m:r>
                              <a:rPr lang="en-US" altLang="ko-KR" i="1">
                                <a:latin typeface="Cambria Math"/>
                              </a:rPr>
                              <m:t>𝑥</m:t>
                            </m:r>
                          </m:e>
                          <m:sub>
                            <m:r>
                              <a:rPr lang="en-US" altLang="ko-KR" i="1">
                                <a:latin typeface="Cambria Math"/>
                              </a:rPr>
                              <m:t>𝑗</m:t>
                            </m:r>
                          </m:sub>
                          <m:sup>
                            <m:r>
                              <a:rPr lang="en-US" altLang="ko-KR" i="1">
                                <a:latin typeface="Cambria Math"/>
                              </a:rPr>
                              <m:t>∗</m:t>
                            </m:r>
                          </m:sup>
                        </m:sSubSup>
                      </m:e>
                    </m:nary>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oMath>
                </a14:m>
                <a:r>
                  <a:rPr lang="en-US" altLang="ko-KR" dirty="0"/>
                  <a:t>  or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a:rPr>
                          <m:t>𝑦</m:t>
                        </m:r>
                      </m:e>
                      <m:sub>
                        <m:r>
                          <a:rPr lang="en-US" altLang="ko-KR" i="1">
                            <a:latin typeface="Cambria Math"/>
                          </a:rPr>
                          <m:t>𝑖</m:t>
                        </m:r>
                      </m:sub>
                      <m:sup>
                        <m:r>
                          <a:rPr lang="en-US" altLang="ko-KR" i="1">
                            <a:latin typeface="Cambria Math"/>
                          </a:rPr>
                          <m:t>∗</m:t>
                        </m:r>
                      </m:sup>
                    </m:sSubSup>
                    <m:r>
                      <a:rPr lang="en-US" altLang="ko-KR" i="1">
                        <a:latin typeface="Cambria Math"/>
                      </a:rPr>
                      <m:t>=0</m:t>
                    </m:r>
                  </m:oMath>
                </a14:m>
                <a:r>
                  <a:rPr lang="en-US" altLang="ko-KR" dirty="0"/>
                  <a:t>   (or both),    for every </a:t>
                </a:r>
                <a14:m>
                  <m:oMath xmlns:m="http://schemas.openxmlformats.org/officeDocument/2006/math">
                    <m:r>
                      <a:rPr lang="en-US" altLang="ko-KR" i="1">
                        <a:latin typeface="Cambria Math"/>
                      </a:rPr>
                      <m:t>𝑖</m:t>
                    </m:r>
                    <m:r>
                      <a:rPr lang="en-US" altLang="ko-KR" i="1">
                        <a:latin typeface="Cambria Math"/>
                      </a:rPr>
                      <m:t>=1,2,…,</m:t>
                    </m:r>
                    <m:r>
                      <a:rPr lang="en-US" altLang="ko-KR" i="1">
                        <a:latin typeface="Cambria Math"/>
                      </a:rPr>
                      <m:t>𝑚</m:t>
                    </m:r>
                  </m:oMath>
                </a14:m>
                <a:r>
                  <a:rPr lang="en-US" altLang="ko-KR" dirty="0"/>
                  <a:t>	</a:t>
                </a:r>
                <a:r>
                  <a:rPr lang="en-US" altLang="ko-KR" dirty="0">
                    <a:solidFill>
                      <a:srgbClr val="0000FF"/>
                    </a:solidFill>
                  </a:rPr>
                  <a:t>(5.18</a:t>
                </a:r>
                <a:r>
                  <a:rPr lang="en-US" altLang="ko-KR" dirty="0" smtClean="0">
                    <a:solidFill>
                      <a:srgbClr val="0000FF"/>
                    </a:solidFill>
                  </a:rPr>
                  <a:t>)</a:t>
                </a:r>
                <a:endParaRPr lang="en-US" altLang="ko-KR" dirty="0" smtClean="0"/>
              </a:p>
            </p:txBody>
          </p:sp>
        </mc:Choice>
        <mc:Fallback xmlns="">
          <p:sp>
            <p:nvSpPr>
              <p:cNvPr id="8196" name="Rectangle 3"/>
              <p:cNvSpPr>
                <a:spLocks noGrp="1" noRot="1" noChangeAspect="1" noMove="1" noResize="1" noEditPoints="1" noAdjustHandles="1" noChangeArrowheads="1" noChangeShapeType="1" noTextEdit="1"/>
              </p:cNvSpPr>
              <p:nvPr>
                <p:ph type="body" idx="1"/>
              </p:nvPr>
            </p:nvSpPr>
            <p:spPr>
              <a:xfrm>
                <a:off x="361950" y="219075"/>
                <a:ext cx="8562975" cy="5653086"/>
              </a:xfrm>
              <a:blipFill rotWithShape="1">
                <a:blip r:embed="rId3"/>
                <a:stretch>
                  <a:fillRect l="-712" t="-647" b="-11543"/>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129" name="슬라이드 번호 개체 틀 5"/>
          <p:cNvSpPr>
            <a:spLocks noGrp="1"/>
          </p:cNvSpPr>
          <p:nvPr>
            <p:ph type="sldNum" sz="quarter" idx="12"/>
          </p:nvPr>
        </p:nvSpPr>
        <p:spPr/>
        <p:txBody>
          <a:bodyPr/>
          <a:lstStyle/>
          <a:p>
            <a:pPr>
              <a:defRPr/>
            </a:pPr>
            <a:fld id="{F0611052-E7AE-4B45-AA82-0E4236FB8CEC}" type="slidenum">
              <a:rPr lang="en-US" altLang="ko-KR"/>
              <a:pPr>
                <a:defRPr/>
              </a:pPr>
              <a:t>7</a:t>
            </a:fld>
            <a:endParaRPr lang="en-US" altLang="ko-KR"/>
          </a:p>
        </p:txBody>
      </p:sp>
      <p:sp>
        <p:nvSpPr>
          <p:cNvPr id="5130" name="Rectangle 2"/>
          <p:cNvSpPr>
            <a:spLocks noGrp="1" noChangeArrowheads="1"/>
          </p:cNvSpPr>
          <p:nvPr>
            <p:ph type="title"/>
          </p:nvPr>
        </p:nvSpPr>
        <p:spPr/>
        <p:txBody>
          <a:bodyPr/>
          <a:lstStyle/>
          <a:p>
            <a:pPr eaLnBrk="1" hangingPunct="1">
              <a:defRPr/>
            </a:pPr>
            <a:r>
              <a:rPr lang="en-US" altLang="ko-KR" smtClean="0"/>
              <a:t> </a:t>
            </a:r>
          </a:p>
        </p:txBody>
      </p:sp>
      <mc:AlternateContent xmlns:mc="http://schemas.openxmlformats.org/markup-compatibility/2006" xmlns:a14="http://schemas.microsoft.com/office/drawing/2010/main">
        <mc:Choice Requires="a14">
          <p:sp>
            <p:nvSpPr>
              <p:cNvPr id="9221" name="Rectangle 3"/>
              <p:cNvSpPr>
                <a:spLocks noGrp="1" noChangeArrowheads="1"/>
              </p:cNvSpPr>
              <p:nvPr>
                <p:ph type="body" idx="1"/>
              </p:nvPr>
            </p:nvSpPr>
            <p:spPr>
              <a:xfrm>
                <a:off x="558800" y="304800"/>
                <a:ext cx="8204200" cy="5516254"/>
              </a:xfrm>
            </p:spPr>
            <p:txBody>
              <a:bodyPr/>
              <a:lstStyle/>
              <a:p>
                <a:pPr eaLnBrk="1" hangingPunct="1">
                  <a:buFont typeface="Wingdings" pitchFamily="2" charset="2"/>
                  <a:buNone/>
                </a:pPr>
                <a:r>
                  <a:rPr lang="en-US" altLang="ko-KR" dirty="0" smtClean="0">
                    <a:sym typeface="Symbol" pitchFamily="18" charset="2"/>
                  </a:rPr>
                  <a:t>)  From weak duality relation,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𝑐</m:t>
                            </m:r>
                          </m:e>
                          <m:sub>
                            <m:r>
                              <a:rPr lang="en-US" altLang="ko-KR" b="0" i="1" smtClean="0">
                                <a:latin typeface="Cambria Math"/>
                                <a:sym typeface="Symbol" pitchFamily="18" charset="2"/>
                              </a:rPr>
                              <m:t>𝑗</m:t>
                            </m:r>
                          </m:sub>
                        </m:sSub>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up>
                            <m:r>
                              <a:rPr lang="en-US" altLang="ko-KR" b="0" i="1" smtClean="0">
                                <a:latin typeface="Cambria Math"/>
                                <a:sym typeface="Symbol" pitchFamily="18" charset="2"/>
                              </a:rPr>
                              <m:t>∗</m:t>
                            </m:r>
                          </m:sup>
                        </m:sSubSup>
                      </m:e>
                    </m:nary>
                    <m:r>
                      <a:rPr lang="en-US" altLang="ko-KR" i="1" smtClean="0">
                        <a:latin typeface="Cambria Math"/>
                        <a:ea typeface="Cambria Math"/>
                        <a:sym typeface="Symbol" pitchFamily="18" charset="2"/>
                      </a:rPr>
                      <m:t>≤</m:t>
                    </m:r>
                    <m:nary>
                      <m:naryPr>
                        <m:chr m:val="∑"/>
                        <m:limLoc m:val="subSup"/>
                        <m:ctrlPr>
                          <a:rPr lang="en-US" altLang="ko-KR" i="1" smtClean="0">
                            <a:latin typeface="Cambria Math" panose="02040503050406030204" pitchFamily="18" charset="0"/>
                            <a:ea typeface="Cambria Math"/>
                            <a:sym typeface="Symbol" pitchFamily="18" charset="2"/>
                          </a:rPr>
                        </m:ctrlPr>
                      </m:naryPr>
                      <m:sub>
                        <m:r>
                          <m:rPr>
                            <m:brk m:alnAt="25"/>
                          </m:rPr>
                          <a:rPr lang="en-US" altLang="ko-KR" b="0" i="1" smtClean="0">
                            <a:latin typeface="Cambria Math"/>
                            <a:ea typeface="Cambria Math"/>
                            <a:sym typeface="Symbol" pitchFamily="18" charset="2"/>
                          </a:rPr>
                          <m:t>𝑗</m:t>
                        </m:r>
                        <m:r>
                          <a:rPr lang="en-US" altLang="ko-KR" b="0" i="1" smtClean="0">
                            <a:latin typeface="Cambria Math"/>
                            <a:ea typeface="Cambria Math"/>
                            <a:sym typeface="Symbol" pitchFamily="18" charset="2"/>
                          </a:rPr>
                          <m:t>=1</m:t>
                        </m:r>
                      </m:sub>
                      <m:sup>
                        <m:r>
                          <a:rPr lang="en-US" altLang="ko-KR" b="0" i="1" smtClean="0">
                            <a:latin typeface="Cambria Math"/>
                            <a:ea typeface="Cambria Math"/>
                            <a:sym typeface="Symbol" pitchFamily="18" charset="2"/>
                          </a:rPr>
                          <m:t>𝑛</m:t>
                        </m:r>
                      </m:sup>
                      <m:e>
                        <m:r>
                          <a:rPr lang="en-US" altLang="ko-KR" b="0" i="1" smtClean="0">
                            <a:latin typeface="Cambria Math"/>
                            <a:ea typeface="Cambria Math"/>
                            <a:sym typeface="Symbol" pitchFamily="18" charset="2"/>
                          </a:rPr>
                          <m:t>(</m:t>
                        </m:r>
                        <m:nary>
                          <m:naryPr>
                            <m:chr m:val="∑"/>
                            <m:limLoc m:val="subSup"/>
                            <m:ctrlPr>
                              <a:rPr lang="en-US" altLang="ko-KR" b="0" i="1" smtClean="0">
                                <a:latin typeface="Cambria Math" panose="02040503050406030204" pitchFamily="18" charset="0"/>
                                <a:ea typeface="Cambria Math"/>
                                <a:sym typeface="Symbol" pitchFamily="18" charset="2"/>
                              </a:rPr>
                            </m:ctrlPr>
                          </m:naryPr>
                          <m:sub>
                            <m:r>
                              <m:rPr>
                                <m:brk m:alnAt="25"/>
                              </m:rPr>
                              <a:rPr lang="en-US" altLang="ko-KR" b="0" i="1" smtClean="0">
                                <a:latin typeface="Cambria Math"/>
                                <a:ea typeface="Cambria Math"/>
                                <a:sym typeface="Symbol" pitchFamily="18" charset="2"/>
                              </a:rPr>
                              <m:t>𝑖</m:t>
                            </m:r>
                            <m:r>
                              <a:rPr lang="en-US" altLang="ko-KR" b="0" i="1" smtClean="0">
                                <a:latin typeface="Cambria Math"/>
                                <a:ea typeface="Cambria Math"/>
                                <a:sym typeface="Symbol" pitchFamily="18" charset="2"/>
                              </a:rPr>
                              <m:t>=1</m:t>
                            </m:r>
                          </m:sub>
                          <m:sup>
                            <m:r>
                              <a:rPr lang="en-US" altLang="ko-KR" b="0" i="1" smtClean="0">
                                <a:latin typeface="Cambria Math"/>
                                <a:ea typeface="Cambria Math"/>
                                <a:sym typeface="Symbol" pitchFamily="18" charset="2"/>
                              </a:rPr>
                              <m:t>𝑚</m:t>
                            </m:r>
                          </m:sup>
                          <m:e>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𝑎</m:t>
                                </m:r>
                              </m:e>
                              <m:sub>
                                <m:r>
                                  <a:rPr lang="en-US" altLang="ko-KR" b="0" i="1" smtClean="0">
                                    <a:latin typeface="Cambria Math"/>
                                    <a:ea typeface="Cambria Math"/>
                                    <a:sym typeface="Symbol" pitchFamily="18" charset="2"/>
                                  </a:rPr>
                                  <m:t>𝑖𝑗</m:t>
                                </m:r>
                              </m:sub>
                            </m:sSub>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𝑦</m:t>
                                </m:r>
                              </m:e>
                              <m:sub>
                                <m:r>
                                  <a:rPr lang="en-US" altLang="ko-KR" b="0" i="1" smtClean="0">
                                    <a:latin typeface="Cambria Math"/>
                                    <a:ea typeface="Cambria Math"/>
                                    <a:sym typeface="Symbol" pitchFamily="18" charset="2"/>
                                  </a:rPr>
                                  <m:t>𝑖</m:t>
                                </m:r>
                              </m:sub>
                              <m:sup>
                                <m:r>
                                  <a:rPr lang="en-US" altLang="ko-KR" b="0" i="1" smtClean="0">
                                    <a:latin typeface="Cambria Math"/>
                                    <a:ea typeface="Cambria Math"/>
                                    <a:sym typeface="Symbol" pitchFamily="18" charset="2"/>
                                  </a:rPr>
                                  <m:t>∗</m:t>
                                </m:r>
                              </m:sup>
                            </m:sSubSup>
                          </m:e>
                        </m:nary>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𝑗</m:t>
                            </m:r>
                          </m:sub>
                          <m:sup>
                            <m:r>
                              <a:rPr lang="en-US" altLang="ko-KR" b="0" i="1" smtClean="0">
                                <a:latin typeface="Cambria Math"/>
                                <a:ea typeface="Cambria Math"/>
                                <a:sym typeface="Symbol" pitchFamily="18" charset="2"/>
                              </a:rPr>
                              <m:t>∗</m:t>
                            </m:r>
                          </m:sup>
                        </m:sSubSup>
                      </m:e>
                    </m:nary>
                  </m:oMath>
                </a14:m>
                <a:r>
                  <a:rPr lang="en-US" altLang="ko-KR" dirty="0" smtClean="0">
                    <a:sym typeface="Symbol" pitchFamily="18" charset="2"/>
                  </a:rPr>
                  <a:t>.</a:t>
                </a:r>
              </a:p>
              <a:p>
                <a:pPr indent="0" eaLnBrk="1" hangingPunct="1">
                  <a:buFont typeface="Wingdings" pitchFamily="2" charset="2"/>
                  <a:buNone/>
                </a:pP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𝑖</m:t>
                                </m:r>
                              </m:sub>
                              <m:sup>
                                <m:r>
                                  <a:rPr lang="en-US" altLang="ko-KR" b="0" i="1" smtClean="0">
                                    <a:latin typeface="Cambria Math"/>
                                    <a:sym typeface="Symbol"/>
                                  </a:rPr>
                                  <m:t>∗</m:t>
                                </m:r>
                              </m:sup>
                            </m:sSubSup>
                          </m:e>
                        </m:nary>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𝑥</m:t>
                            </m:r>
                          </m:e>
                          <m:sub>
                            <m:r>
                              <a:rPr lang="en-US" altLang="ko-KR" b="0" i="1" smtClean="0">
                                <a:latin typeface="Cambria Math"/>
                                <a:sym typeface="Symbol"/>
                              </a:rPr>
                              <m:t>𝑗</m:t>
                            </m:r>
                          </m:sub>
                          <m:sup>
                            <m:r>
                              <a:rPr lang="en-US" altLang="ko-KR" b="0" i="1" smtClean="0">
                                <a:latin typeface="Cambria Math"/>
                                <a:sym typeface="Symbol"/>
                              </a:rPr>
                              <m:t>∗</m:t>
                            </m:r>
                          </m:sup>
                        </m:sSubSup>
                      </m:e>
                    </m:nary>
                    <m:r>
                      <a:rPr lang="en-US" altLang="ko-KR" i="1" smtClean="0">
                        <a:latin typeface="Cambria Math"/>
                        <a:ea typeface="Cambria Math"/>
                        <a:sym typeface="Symbol"/>
                      </a:rPr>
                      <m:t>≥</m:t>
                    </m:r>
                    <m:r>
                      <a:rPr lang="en-US" altLang="ko-KR" b="0" i="1" smtClean="0">
                        <a:latin typeface="Cambria Math"/>
                        <a:ea typeface="Cambria Math"/>
                        <a:sym typeface="Symbol"/>
                      </a:rPr>
                      <m:t>0</m:t>
                    </m:r>
                  </m:oMath>
                </a14:m>
                <a:endParaRPr lang="en-US" altLang="ko-KR" dirty="0" smtClean="0">
                  <a:sym typeface="Symbol" pitchFamily="18" charset="2"/>
                </a:endParaRPr>
              </a:p>
              <a:p>
                <a:pPr eaLnBrk="1" hangingPunct="1">
                  <a:buNone/>
                </a:pPr>
                <a:r>
                  <a:rPr lang="en-US" altLang="ko-KR" dirty="0">
                    <a:sym typeface="Symbol" pitchFamily="18" charset="2"/>
                  </a:rPr>
                  <a:t>	</a:t>
                </a:r>
                <a:r>
                  <a:rPr lang="en-US" altLang="ko-KR" dirty="0" smtClean="0">
                    <a:sym typeface="Symbol" pitchFamily="18" charset="2"/>
                  </a:rPr>
                  <a:t>Since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Sup>
                          <m:sSubSupPr>
                            <m:ctrlPr>
                              <a:rPr lang="en-US" altLang="ko-KR" i="1">
                                <a:latin typeface="Cambria Math" panose="02040503050406030204" pitchFamily="18" charset="0"/>
                              </a:rPr>
                            </m:ctrlPr>
                          </m:sSubSupPr>
                          <m:e>
                            <m:r>
                              <a:rPr lang="en-US" altLang="ko-KR" i="1">
                                <a:latin typeface="Cambria Math"/>
                              </a:rPr>
                              <m:t>𝑦</m:t>
                            </m:r>
                          </m:e>
                          <m:sub>
                            <m:r>
                              <a:rPr lang="en-US" altLang="ko-KR" i="1">
                                <a:latin typeface="Cambria Math"/>
                              </a:rPr>
                              <m:t>𝑖</m:t>
                            </m:r>
                          </m:sub>
                          <m:sup>
                            <m:r>
                              <a:rPr lang="en-US" altLang="ko-KR" i="1">
                                <a:latin typeface="Cambria Math"/>
                              </a:rPr>
                              <m:t>∗</m:t>
                            </m:r>
                          </m:sup>
                        </m:sSubSup>
                      </m:e>
                    </m:nary>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𝑐</m:t>
                        </m:r>
                      </m:e>
                      <m:sub>
                        <m:r>
                          <a:rPr lang="en-US" altLang="ko-KR" i="1">
                            <a:latin typeface="Cambria Math"/>
                          </a:rPr>
                          <m:t>𝑗</m:t>
                        </m:r>
                      </m:sub>
                    </m:sSub>
                  </m:oMath>
                </a14:m>
                <a:r>
                  <a:rPr lang="en-US" altLang="ko-KR" dirty="0"/>
                  <a:t>  or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a:rPr>
                          <m:t>𝑥</m:t>
                        </m:r>
                      </m:e>
                      <m:sub>
                        <m:r>
                          <a:rPr lang="en-US" altLang="ko-KR" i="1">
                            <a:latin typeface="Cambria Math"/>
                          </a:rPr>
                          <m:t>𝑗</m:t>
                        </m:r>
                      </m:sub>
                      <m:sup>
                        <m:r>
                          <a:rPr lang="en-US" altLang="ko-KR" i="1">
                            <a:latin typeface="Cambria Math"/>
                          </a:rPr>
                          <m:t>∗</m:t>
                        </m:r>
                      </m:sup>
                    </m:sSubSup>
                    <m:r>
                      <a:rPr lang="en-US" altLang="ko-KR" i="1">
                        <a:latin typeface="Cambria Math"/>
                      </a:rPr>
                      <m:t>=0</m:t>
                    </m:r>
                  </m:oMath>
                </a14:m>
                <a:r>
                  <a:rPr lang="en-US" altLang="ko-KR" dirty="0"/>
                  <a:t>   (or both),    for every </a:t>
                </a:r>
                <a14:m>
                  <m:oMath xmlns:m="http://schemas.openxmlformats.org/officeDocument/2006/math">
                    <m:r>
                      <a:rPr lang="en-US" altLang="ko-KR" i="1">
                        <a:latin typeface="Cambria Math"/>
                      </a:rPr>
                      <m:t>𝑗</m:t>
                    </m:r>
                    <m:r>
                      <a:rPr lang="en-US" altLang="ko-KR" i="1">
                        <a:latin typeface="Cambria Math"/>
                      </a:rPr>
                      <m:t>=1,2,…,</m:t>
                    </m:r>
                    <m:r>
                      <a:rPr lang="en-US" altLang="ko-KR" i="1">
                        <a:latin typeface="Cambria Math"/>
                      </a:rPr>
                      <m:t>𝑛</m:t>
                    </m:r>
                  </m:oMath>
                </a14:m>
                <a:endParaRPr lang="en-US" altLang="ko-KR" dirty="0" smtClean="0">
                  <a:sym typeface="Symbol" pitchFamily="18" charset="2"/>
                </a:endParaRPr>
              </a:p>
              <a:p>
                <a:pPr indent="0" eaLnBrk="1" hangingPunct="1">
                  <a:buFont typeface="Wingdings" pitchFamily="2" charset="2"/>
                  <a:buNone/>
                </a:pP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𝑖</m:t>
                                </m:r>
                              </m:sub>
                              <m:sup>
                                <m:r>
                                  <a:rPr lang="en-US" altLang="ko-KR" b="0" i="1" smtClean="0">
                                    <a:latin typeface="Cambria Math"/>
                                    <a:sym typeface="Symbol"/>
                                  </a:rPr>
                                  <m:t>∗</m:t>
                                </m:r>
                              </m:sup>
                            </m:sSubSup>
                          </m:e>
                        </m:nary>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𝑥</m:t>
                            </m:r>
                          </m:e>
                          <m:sub>
                            <m:r>
                              <a:rPr lang="en-US" altLang="ko-KR" b="0" i="1" smtClean="0">
                                <a:latin typeface="Cambria Math"/>
                                <a:sym typeface="Symbol"/>
                              </a:rPr>
                              <m:t>𝑗</m:t>
                            </m:r>
                          </m:sub>
                          <m:sup>
                            <m:r>
                              <a:rPr lang="en-US" altLang="ko-KR" b="0" i="1" smtClean="0">
                                <a:latin typeface="Cambria Math"/>
                                <a:sym typeface="Symbol"/>
                              </a:rPr>
                              <m:t>∗</m:t>
                            </m:r>
                          </m:sup>
                        </m:sSubSup>
                      </m:e>
                    </m:nary>
                    <m:r>
                      <a:rPr lang="en-US" altLang="ko-KR" b="0" i="1" smtClean="0">
                        <a:latin typeface="Cambria Math"/>
                        <a:sym typeface="Symbol"/>
                      </a:rPr>
                      <m:t>=0</m:t>
                    </m:r>
                  </m:oMath>
                </a14:m>
                <a:endParaRPr lang="en-US" altLang="ko-KR" dirty="0" smtClean="0">
                  <a:sym typeface="Symbol" pitchFamily="18" charset="2"/>
                </a:endParaRPr>
              </a:p>
              <a:p>
                <a:pPr indent="0" eaLnBrk="1" hangingPunct="1">
                  <a:buFont typeface="Wingdings" pitchFamily="2" charset="2"/>
                  <a:buNone/>
                </a:pP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sSubSup>
                          <m:sSubSupPr>
                            <m:ctrlPr>
                              <a:rPr lang="en-US" altLang="ko-KR" i="1" smtClean="0">
                                <a:latin typeface="Cambria Math" panose="02040503050406030204" pitchFamily="18" charset="0"/>
                                <a:sym typeface="Symbol"/>
                              </a:rPr>
                            </m:ctrlPr>
                          </m:sSubSupPr>
                          <m:e>
                            <m:r>
                              <a:rPr lang="en-US" altLang="ko-KR" b="0" i="1" smtClean="0">
                                <a:latin typeface="Cambria Math"/>
                                <a:sym typeface="Symbol"/>
                              </a:rPr>
                              <m:t>𝑥</m:t>
                            </m:r>
                          </m:e>
                          <m:sub>
                            <m:r>
                              <a:rPr lang="en-US" altLang="ko-KR" b="0" i="1" smtClean="0">
                                <a:latin typeface="Cambria Math"/>
                                <a:sym typeface="Symbol"/>
                              </a:rPr>
                              <m:t>𝑗</m:t>
                            </m:r>
                          </m:sub>
                          <m:sup>
                            <m:r>
                              <a:rPr lang="en-US" altLang="ko-KR" b="0" i="1" smtClean="0">
                                <a:latin typeface="Cambria Math"/>
                                <a:sym typeface="Symbol"/>
                              </a:rPr>
                              <m:t>∗</m:t>
                            </m:r>
                          </m:sup>
                        </m:sSubSup>
                      </m:e>
                    </m:nary>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𝑖</m:t>
                                </m:r>
                              </m:sub>
                              <m:sup>
                                <m:r>
                                  <a:rPr lang="en-US" altLang="ko-KR" b="0" i="1" smtClean="0">
                                    <a:latin typeface="Cambria Math"/>
                                    <a:sym typeface="Symbol"/>
                                  </a:rPr>
                                  <m:t>∗</m:t>
                                </m:r>
                              </m:sup>
                            </m:sSubSup>
                          </m:e>
                        </m:nary>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𝑥</m:t>
                            </m:r>
                          </m:e>
                          <m:sub>
                            <m:r>
                              <a:rPr lang="en-US" altLang="ko-KR" b="0" i="1" smtClean="0">
                                <a:latin typeface="Cambria Math"/>
                                <a:sym typeface="Symbol"/>
                              </a:rPr>
                              <m:t>𝑗</m:t>
                            </m:r>
                          </m:sub>
                          <m:sup>
                            <m:r>
                              <a:rPr lang="en-US" altLang="ko-KR" b="0" i="1" smtClean="0">
                                <a:latin typeface="Cambria Math"/>
                                <a:sym typeface="Symbol"/>
                              </a:rPr>
                              <m:t>∗</m:t>
                            </m:r>
                          </m:sup>
                        </m:sSubSup>
                      </m:e>
                    </m:nary>
                  </m:oMath>
                </a14:m>
                <a:endParaRPr lang="en-US" altLang="ko-KR" dirty="0" smtClean="0">
                  <a:sym typeface="Symbol" pitchFamily="18" charset="2"/>
                </a:endParaRPr>
              </a:p>
              <a:p>
                <a:pPr indent="0" eaLnBrk="1" hangingPunct="1">
                  <a:buNone/>
                </a:pPr>
                <a:endParaRPr lang="en-US" altLang="ko-KR" dirty="0" smtClean="0">
                  <a:sym typeface="Symbol" pitchFamily="18" charset="2"/>
                </a:endParaRPr>
              </a:p>
              <a:p>
                <a:pPr indent="0" eaLnBrk="1" hangingPunct="1">
                  <a:buNone/>
                </a:pPr>
                <a:r>
                  <a:rPr lang="en-US" altLang="ko-KR" dirty="0" smtClean="0">
                    <a:sym typeface="Symbol" pitchFamily="18" charset="2"/>
                  </a:rPr>
                  <a:t>Similarly, from  </a:t>
                </a:r>
                <a14:m>
                  <m:oMath xmlns:m="http://schemas.openxmlformats.org/officeDocument/2006/math">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𝑖</m:t>
                        </m:r>
                        <m:r>
                          <a:rPr lang="en-US" altLang="ko-KR" i="1">
                            <a:latin typeface="Cambria Math"/>
                            <a:ea typeface="Cambria Math"/>
                          </a:rPr>
                          <m:t>=1</m:t>
                        </m:r>
                      </m:sub>
                      <m:sup>
                        <m:r>
                          <a:rPr lang="en-US" altLang="ko-KR" i="1">
                            <a:latin typeface="Cambria Math"/>
                            <a:ea typeface="Cambria Math"/>
                          </a:rPr>
                          <m:t>𝑚</m:t>
                        </m:r>
                      </m:sup>
                      <m:e>
                        <m:r>
                          <a:rPr lang="en-US" altLang="ko-KR" i="1">
                            <a:latin typeface="Cambria Math"/>
                            <a:ea typeface="Cambria Math"/>
                          </a:rPr>
                          <m:t>(</m:t>
                        </m:r>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𝑗</m:t>
                            </m:r>
                            <m:r>
                              <a:rPr lang="en-US" altLang="ko-KR" i="1">
                                <a:latin typeface="Cambria Math"/>
                                <a:ea typeface="Cambria Math"/>
                              </a:rPr>
                              <m:t>=1</m:t>
                            </m:r>
                          </m:sub>
                          <m:sup>
                            <m:r>
                              <a:rPr lang="en-US" altLang="ko-KR" i="1">
                                <a:latin typeface="Cambria Math"/>
                                <a:ea typeface="Cambria Math"/>
                              </a:rPr>
                              <m:t>𝑛</m:t>
                            </m:r>
                          </m:sup>
                          <m:e>
                            <m:sSub>
                              <m:sSubPr>
                                <m:ctrlPr>
                                  <a:rPr lang="en-US" altLang="ko-KR" i="1">
                                    <a:latin typeface="Cambria Math" panose="02040503050406030204" pitchFamily="18" charset="0"/>
                                    <a:ea typeface="Cambria Math"/>
                                  </a:rPr>
                                </m:ctrlPr>
                              </m:sSubPr>
                              <m:e>
                                <m:r>
                                  <a:rPr lang="en-US" altLang="ko-KR" i="1">
                                    <a:latin typeface="Cambria Math"/>
                                    <a:ea typeface="Cambria Math"/>
                                  </a:rPr>
                                  <m:t>𝑎</m:t>
                                </m:r>
                              </m:e>
                              <m:sub>
                                <m:r>
                                  <a:rPr lang="en-US" altLang="ko-KR" i="1">
                                    <a:latin typeface="Cambria Math"/>
                                    <a:ea typeface="Cambria Math"/>
                                  </a:rPr>
                                  <m:t>𝑖𝑗</m:t>
                                </m:r>
                              </m:sub>
                            </m:sSub>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𝑥</m:t>
                                </m:r>
                              </m:e>
                              <m:sub>
                                <m:r>
                                  <a:rPr lang="en-US" altLang="ko-KR" i="1">
                                    <a:latin typeface="Cambria Math"/>
                                    <a:ea typeface="Cambria Math"/>
                                  </a:rPr>
                                  <m:t>𝑗</m:t>
                                </m:r>
                              </m:sub>
                              <m:sup>
                                <m:r>
                                  <a:rPr lang="en-US" altLang="ko-KR" i="1">
                                    <a:latin typeface="Cambria Math"/>
                                    <a:ea typeface="Cambria Math"/>
                                  </a:rPr>
                                  <m:t>∗</m:t>
                                </m:r>
                              </m:sup>
                            </m:sSubSup>
                          </m:e>
                        </m:nary>
                        <m:r>
                          <a:rPr lang="en-US" altLang="ko-KR" i="1">
                            <a:latin typeface="Cambria Math"/>
                            <a:ea typeface="Cambria Math"/>
                          </a:rPr>
                          <m:t>)</m:t>
                        </m:r>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𝑦</m:t>
                            </m:r>
                          </m:e>
                          <m:sub>
                            <m:r>
                              <a:rPr lang="en-US" altLang="ko-KR" i="1">
                                <a:latin typeface="Cambria Math"/>
                                <a:ea typeface="Cambria Math"/>
                              </a:rPr>
                              <m:t>𝑖</m:t>
                            </m:r>
                          </m:sub>
                          <m:sup>
                            <m:r>
                              <a:rPr lang="en-US" altLang="ko-KR" i="1">
                                <a:latin typeface="Cambria Math"/>
                                <a:ea typeface="Cambria Math"/>
                              </a:rPr>
                              <m:t>∗</m:t>
                            </m:r>
                          </m:sup>
                        </m:sSubSup>
                      </m:e>
                    </m:nary>
                    <m:r>
                      <a:rPr lang="en-US" altLang="ko-KR" i="1">
                        <a:latin typeface="Cambria Math"/>
                        <a:ea typeface="Cambria Math"/>
                      </a:rPr>
                      <m:t>≤</m:t>
                    </m:r>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𝑖</m:t>
                        </m:r>
                        <m:r>
                          <a:rPr lang="en-US" altLang="ko-KR" i="1">
                            <a:latin typeface="Cambria Math"/>
                            <a:ea typeface="Cambria Math"/>
                          </a:rPr>
                          <m:t>=1</m:t>
                        </m:r>
                      </m:sub>
                      <m:sup>
                        <m:r>
                          <a:rPr lang="en-US" altLang="ko-KR" i="1">
                            <a:latin typeface="Cambria Math"/>
                            <a:ea typeface="Cambria Math"/>
                          </a:rPr>
                          <m:t>𝑚</m:t>
                        </m:r>
                      </m:sup>
                      <m:e>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𝑦</m:t>
                            </m:r>
                          </m:e>
                          <m:sub>
                            <m:r>
                              <a:rPr lang="en-US" altLang="ko-KR" i="1">
                                <a:latin typeface="Cambria Math"/>
                                <a:ea typeface="Cambria Math"/>
                              </a:rPr>
                              <m:t>𝑖</m:t>
                            </m:r>
                          </m:sub>
                          <m:sup>
                            <m:r>
                              <a:rPr lang="en-US" altLang="ko-KR" i="1">
                                <a:latin typeface="Cambria Math"/>
                                <a:ea typeface="Cambria Math"/>
                              </a:rPr>
                              <m:t>∗</m:t>
                            </m:r>
                          </m:sup>
                        </m:sSubSup>
                      </m:e>
                    </m:nary>
                  </m:oMath>
                </a14:m>
                <a:endParaRPr lang="en-US" altLang="ko-KR" dirty="0" smtClean="0">
                  <a:sym typeface="Symbol" pitchFamily="18" charset="2"/>
                </a:endParaRPr>
              </a:p>
              <a:p>
                <a:pPr indent="0" eaLnBrk="1" hangingPunct="1">
                  <a:buNone/>
                </a:pPr>
                <a:r>
                  <a:rPr lang="en-US" altLang="ko-KR" dirty="0" smtClean="0">
                    <a:latin typeface="Cambria Math"/>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𝑥</m:t>
                                </m:r>
                              </m:e>
                              <m:sub>
                                <m:r>
                                  <a:rPr lang="en-US" altLang="ko-KR" b="0" i="1" smtClean="0">
                                    <a:latin typeface="Cambria Math"/>
                                    <a:sym typeface="Symbol"/>
                                  </a:rPr>
                                  <m:t>𝑗</m:t>
                                </m:r>
                              </m:sub>
                              <m:sup>
                                <m:r>
                                  <a:rPr lang="en-US" altLang="ko-KR" b="0" i="1" smtClean="0">
                                    <a:latin typeface="Cambria Math"/>
                                    <a:sym typeface="Symbol"/>
                                  </a:rPr>
                                  <m:t>∗</m:t>
                                </m:r>
                              </m:sup>
                            </m:sSubSup>
                            <m:r>
                              <a:rPr lang="en-US" altLang="ko-KR" b="0" i="1" smtClean="0">
                                <a:latin typeface="Cambria Math"/>
                                <a:sym typeface="Symbol"/>
                              </a:rPr>
                              <m:t>)+</m:t>
                            </m:r>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𝑏</m:t>
                                </m:r>
                              </m:e>
                              <m:sub>
                                <m:r>
                                  <a:rPr lang="en-US" altLang="ko-KR" b="0" i="1" smtClean="0">
                                    <a:latin typeface="Cambria Math"/>
                                    <a:sym typeface="Symbol"/>
                                  </a:rPr>
                                  <m:t>𝑖</m:t>
                                </m:r>
                              </m:sub>
                            </m:sSub>
                          </m:e>
                        </m:nary>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𝑦</m:t>
                            </m:r>
                          </m:e>
                          <m:sub>
                            <m:r>
                              <a:rPr lang="en-US" altLang="ko-KR" b="0" i="1" smtClean="0">
                                <a:latin typeface="Cambria Math"/>
                                <a:sym typeface="Symbol"/>
                              </a:rPr>
                              <m:t>𝑖</m:t>
                            </m:r>
                          </m:sub>
                          <m:sup>
                            <m:r>
                              <a:rPr lang="en-US" altLang="ko-KR" b="0" i="1" smtClean="0">
                                <a:latin typeface="Cambria Math"/>
                                <a:sym typeface="Symbol"/>
                              </a:rPr>
                              <m:t>∗</m:t>
                            </m:r>
                          </m:sup>
                        </m:sSubSup>
                      </m:e>
                    </m:nary>
                    <m:r>
                      <a:rPr lang="en-US" altLang="ko-KR" i="1" smtClean="0">
                        <a:latin typeface="Cambria Math"/>
                        <a:ea typeface="Cambria Math"/>
                        <a:sym typeface="Symbol"/>
                      </a:rPr>
                      <m:t>≥</m:t>
                    </m:r>
                    <m:r>
                      <a:rPr lang="en-US" altLang="ko-KR" b="0" i="1" smtClean="0">
                        <a:latin typeface="Cambria Math"/>
                        <a:ea typeface="Cambria Math"/>
                        <a:sym typeface="Symbol"/>
                      </a:rPr>
                      <m:t>0</m:t>
                    </m:r>
                  </m:oMath>
                </a14:m>
                <a:endParaRPr lang="en-US" altLang="ko-KR" i="1" dirty="0" smtClean="0">
                  <a:latin typeface="Cambria Math"/>
                </a:endParaRPr>
              </a:p>
              <a:p>
                <a:pPr indent="0" eaLnBrk="1" hangingPunct="1">
                  <a:buNone/>
                </a:pPr>
                <a:r>
                  <a:rPr lang="en-US" altLang="ko-KR" dirty="0" smtClean="0"/>
                  <a:t>Since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Sup>
                          <m:sSubSupPr>
                            <m:ctrlPr>
                              <a:rPr lang="en-US" altLang="ko-KR" i="1">
                                <a:latin typeface="Cambria Math" panose="02040503050406030204" pitchFamily="18" charset="0"/>
                              </a:rPr>
                            </m:ctrlPr>
                          </m:sSubSupPr>
                          <m:e>
                            <m:r>
                              <a:rPr lang="en-US" altLang="ko-KR" i="1">
                                <a:latin typeface="Cambria Math"/>
                              </a:rPr>
                              <m:t>𝑥</m:t>
                            </m:r>
                          </m:e>
                          <m:sub>
                            <m:r>
                              <a:rPr lang="en-US" altLang="ko-KR" i="1">
                                <a:latin typeface="Cambria Math"/>
                              </a:rPr>
                              <m:t>𝑗</m:t>
                            </m:r>
                          </m:sub>
                          <m:sup>
                            <m:r>
                              <a:rPr lang="en-US" altLang="ko-KR" i="1">
                                <a:latin typeface="Cambria Math"/>
                              </a:rPr>
                              <m:t>∗</m:t>
                            </m:r>
                          </m:sup>
                        </m:sSubSup>
                      </m:e>
                    </m:nary>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oMath>
                </a14:m>
                <a:r>
                  <a:rPr lang="en-US" altLang="ko-KR" dirty="0"/>
                  <a:t>  or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a:rPr>
                          <m:t>𝑦</m:t>
                        </m:r>
                      </m:e>
                      <m:sub>
                        <m:r>
                          <a:rPr lang="en-US" altLang="ko-KR" i="1">
                            <a:latin typeface="Cambria Math"/>
                          </a:rPr>
                          <m:t>𝑖</m:t>
                        </m:r>
                      </m:sub>
                      <m:sup>
                        <m:r>
                          <a:rPr lang="en-US" altLang="ko-KR" i="1">
                            <a:latin typeface="Cambria Math"/>
                          </a:rPr>
                          <m:t>∗</m:t>
                        </m:r>
                      </m:sup>
                    </m:sSubSup>
                    <m:r>
                      <a:rPr lang="en-US" altLang="ko-KR" i="1">
                        <a:latin typeface="Cambria Math"/>
                      </a:rPr>
                      <m:t>=0</m:t>
                    </m:r>
                  </m:oMath>
                </a14:m>
                <a:r>
                  <a:rPr lang="en-US" altLang="ko-KR" dirty="0"/>
                  <a:t>   (or both),    for every </a:t>
                </a:r>
                <a14:m>
                  <m:oMath xmlns:m="http://schemas.openxmlformats.org/officeDocument/2006/math">
                    <m:r>
                      <a:rPr lang="en-US" altLang="ko-KR" i="1">
                        <a:latin typeface="Cambria Math"/>
                      </a:rPr>
                      <m:t>𝑖</m:t>
                    </m:r>
                    <m:r>
                      <a:rPr lang="en-US" altLang="ko-KR" i="1">
                        <a:latin typeface="Cambria Math"/>
                      </a:rPr>
                      <m:t>=1,2,…,</m:t>
                    </m:r>
                    <m:r>
                      <a:rPr lang="en-US" altLang="ko-KR" i="1">
                        <a:latin typeface="Cambria Math"/>
                      </a:rPr>
                      <m:t>𝑚</m:t>
                    </m:r>
                  </m:oMath>
                </a14:m>
                <a:r>
                  <a:rPr lang="en-US" altLang="ko-KR" dirty="0" smtClean="0">
                    <a:sym typeface="Symbol" pitchFamily="18" charset="2"/>
                  </a:rPr>
                  <a:t> </a:t>
                </a:r>
              </a:p>
              <a:p>
                <a:pPr indent="0" eaLnBrk="1" hangingPunct="1">
                  <a:buNone/>
                </a:pPr>
                <a:r>
                  <a:rPr lang="en-US" altLang="ko-KR" dirty="0" smtClean="0">
                    <a:sym typeface="Symbol" pitchFamily="18" charset="2"/>
                  </a:rPr>
                  <a:t>   </a:t>
                </a:r>
                <a14:m>
                  <m:oMath xmlns:m="http://schemas.openxmlformats.org/officeDocument/2006/math">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𝑖</m:t>
                        </m:r>
                        <m:r>
                          <a:rPr lang="en-US" altLang="ko-KR" i="1">
                            <a:latin typeface="Cambria Math"/>
                            <a:sym typeface="Symbol"/>
                          </a:rPr>
                          <m:t>=1</m:t>
                        </m:r>
                      </m:sub>
                      <m:sup>
                        <m:r>
                          <a:rPr lang="en-US" altLang="ko-KR" i="1">
                            <a:latin typeface="Cambria Math"/>
                            <a:sym typeface="Symbol"/>
                          </a:rPr>
                          <m:t>𝑚</m:t>
                        </m:r>
                      </m:sup>
                      <m:e>
                        <m:r>
                          <a:rPr lang="en-US" altLang="ko-KR" i="1">
                            <a:latin typeface="Cambria Math"/>
                            <a:sym typeface="Symbol"/>
                          </a:rPr>
                          <m:t>((−</m:t>
                        </m:r>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𝑗</m:t>
                            </m:r>
                            <m:r>
                              <a:rPr lang="en-US" altLang="ko-KR" i="1">
                                <a:latin typeface="Cambria Math"/>
                                <a:sym typeface="Symbol"/>
                              </a:rPr>
                              <m:t>=1</m:t>
                            </m:r>
                          </m:sub>
                          <m:sup>
                            <m:r>
                              <a:rPr lang="en-US" altLang="ko-KR" i="1">
                                <a:latin typeface="Cambria Math"/>
                                <a:sym typeface="Symbol"/>
                              </a:rPr>
                              <m:t>𝑛</m:t>
                            </m:r>
                          </m:sup>
                          <m:e>
                            <m:sSub>
                              <m:sSubPr>
                                <m:ctrlPr>
                                  <a:rPr lang="en-US" altLang="ko-KR" i="1">
                                    <a:latin typeface="Cambria Math" panose="02040503050406030204" pitchFamily="18" charset="0"/>
                                    <a:sym typeface="Symbol"/>
                                  </a:rPr>
                                </m:ctrlPr>
                              </m:sSubPr>
                              <m:e>
                                <m:r>
                                  <a:rPr lang="en-US" altLang="ko-KR" i="1">
                                    <a:latin typeface="Cambria Math"/>
                                    <a:sym typeface="Symbol"/>
                                  </a:rPr>
                                  <m:t>𝑎</m:t>
                                </m:r>
                              </m:e>
                              <m:sub>
                                <m:r>
                                  <a:rPr lang="en-US" altLang="ko-KR" i="1">
                                    <a:latin typeface="Cambria Math"/>
                                    <a:sym typeface="Symbol"/>
                                  </a:rPr>
                                  <m:t>𝑖𝑗</m:t>
                                </m:r>
                              </m:sub>
                            </m:sSub>
                            <m:sSubSup>
                              <m:sSubSupPr>
                                <m:ctrlPr>
                                  <a:rPr lang="en-US" altLang="ko-KR" i="1">
                                    <a:latin typeface="Cambria Math" panose="02040503050406030204" pitchFamily="18" charset="0"/>
                                    <a:sym typeface="Symbol"/>
                                  </a:rPr>
                                </m:ctrlPr>
                              </m:sSubSupPr>
                              <m:e>
                                <m:r>
                                  <a:rPr lang="en-US" altLang="ko-KR" i="1">
                                    <a:latin typeface="Cambria Math"/>
                                    <a:sym typeface="Symbol"/>
                                  </a:rPr>
                                  <m:t>𝑥</m:t>
                                </m:r>
                              </m:e>
                              <m:sub>
                                <m:r>
                                  <a:rPr lang="en-US" altLang="ko-KR" i="1">
                                    <a:latin typeface="Cambria Math"/>
                                    <a:sym typeface="Symbol"/>
                                  </a:rPr>
                                  <m:t>𝑗</m:t>
                                </m:r>
                              </m:sub>
                              <m:sup>
                                <m:r>
                                  <a:rPr lang="en-US" altLang="ko-KR" i="1">
                                    <a:latin typeface="Cambria Math"/>
                                    <a:sym typeface="Symbol"/>
                                  </a:rPr>
                                  <m:t>∗</m:t>
                                </m:r>
                              </m:sup>
                            </m:sSubSup>
                            <m:r>
                              <a:rPr lang="en-US" altLang="ko-KR" i="1">
                                <a:latin typeface="Cambria Math"/>
                                <a:sym typeface="Symbol"/>
                              </a:rPr>
                              <m:t>)+</m:t>
                            </m:r>
                            <m:sSub>
                              <m:sSubPr>
                                <m:ctrlPr>
                                  <a:rPr lang="en-US" altLang="ko-KR" i="1">
                                    <a:latin typeface="Cambria Math" panose="02040503050406030204" pitchFamily="18" charset="0"/>
                                    <a:sym typeface="Symbol"/>
                                  </a:rPr>
                                </m:ctrlPr>
                              </m:sSubPr>
                              <m:e>
                                <m:r>
                                  <a:rPr lang="en-US" altLang="ko-KR" i="1">
                                    <a:latin typeface="Cambria Math"/>
                                    <a:sym typeface="Symbol"/>
                                  </a:rPr>
                                  <m:t>𝑏</m:t>
                                </m:r>
                              </m:e>
                              <m:sub>
                                <m:r>
                                  <a:rPr lang="en-US" altLang="ko-KR" i="1">
                                    <a:latin typeface="Cambria Math"/>
                                    <a:sym typeface="Symbol"/>
                                  </a:rPr>
                                  <m:t>𝑖</m:t>
                                </m:r>
                              </m:sub>
                            </m:sSub>
                          </m:e>
                        </m:nary>
                        <m:r>
                          <a:rPr lang="en-US" altLang="ko-KR" i="1">
                            <a:latin typeface="Cambria Math"/>
                            <a:sym typeface="Symbol"/>
                          </a:rPr>
                          <m:t>)</m:t>
                        </m:r>
                        <m:sSubSup>
                          <m:sSubSupPr>
                            <m:ctrlPr>
                              <a:rPr lang="en-US" altLang="ko-KR" i="1">
                                <a:latin typeface="Cambria Math" panose="02040503050406030204" pitchFamily="18" charset="0"/>
                                <a:sym typeface="Symbol"/>
                              </a:rPr>
                            </m:ctrlPr>
                          </m:sSubSupPr>
                          <m:e>
                            <m:r>
                              <a:rPr lang="en-US" altLang="ko-KR" i="1">
                                <a:latin typeface="Cambria Math"/>
                                <a:sym typeface="Symbol"/>
                              </a:rPr>
                              <m:t>𝑦</m:t>
                            </m:r>
                          </m:e>
                          <m:sub>
                            <m:r>
                              <a:rPr lang="en-US" altLang="ko-KR" i="1">
                                <a:latin typeface="Cambria Math"/>
                                <a:sym typeface="Symbol"/>
                              </a:rPr>
                              <m:t>𝑖</m:t>
                            </m:r>
                          </m:sub>
                          <m:sup>
                            <m:r>
                              <a:rPr lang="en-US" altLang="ko-KR" i="1">
                                <a:latin typeface="Cambria Math"/>
                                <a:sym typeface="Symbol"/>
                              </a:rPr>
                              <m:t>∗</m:t>
                            </m:r>
                          </m:sup>
                        </m:sSubSup>
                      </m:e>
                    </m:nary>
                    <m:r>
                      <a:rPr lang="en-US" altLang="ko-KR" b="0" i="1" smtClean="0">
                        <a:latin typeface="Cambria Math"/>
                        <a:ea typeface="Cambria Math"/>
                        <a:sym typeface="Symbol"/>
                      </a:rPr>
                      <m:t>=</m:t>
                    </m:r>
                    <m:r>
                      <a:rPr lang="en-US" altLang="ko-KR" i="1">
                        <a:latin typeface="Cambria Math"/>
                        <a:ea typeface="Cambria Math"/>
                        <a:sym typeface="Symbol"/>
                      </a:rPr>
                      <m:t>0</m:t>
                    </m:r>
                  </m:oMath>
                </a14:m>
                <a:endParaRPr lang="en-US" altLang="ko-KR" dirty="0" smtClean="0">
                  <a:sym typeface="Symbol" pitchFamily="18" charset="2"/>
                </a:endParaRPr>
              </a:p>
              <a:p>
                <a:pPr indent="0" eaLnBrk="1" hangingPunct="1">
                  <a:buNone/>
                </a:pPr>
                <a:r>
                  <a:rPr lang="en-US" altLang="ko-KR" dirty="0" smtClean="0">
                    <a:sym typeface="Symbol"/>
                  </a:rPr>
                  <a:t>   </a:t>
                </a:r>
                <a14:m>
                  <m:oMath xmlns:m="http://schemas.openxmlformats.org/officeDocument/2006/math">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𝑖</m:t>
                        </m:r>
                        <m:r>
                          <a:rPr lang="en-US" altLang="ko-KR" i="1">
                            <a:latin typeface="Cambria Math"/>
                            <a:ea typeface="Cambria Math"/>
                          </a:rPr>
                          <m:t>=1</m:t>
                        </m:r>
                      </m:sub>
                      <m:sup>
                        <m:r>
                          <a:rPr lang="en-US" altLang="ko-KR" i="1">
                            <a:latin typeface="Cambria Math"/>
                            <a:ea typeface="Cambria Math"/>
                          </a:rPr>
                          <m:t>𝑚</m:t>
                        </m:r>
                      </m:sup>
                      <m:e>
                        <m:r>
                          <a:rPr lang="en-US" altLang="ko-KR" i="1">
                            <a:latin typeface="Cambria Math"/>
                            <a:ea typeface="Cambria Math"/>
                          </a:rPr>
                          <m:t>(</m:t>
                        </m:r>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𝑗</m:t>
                            </m:r>
                            <m:r>
                              <a:rPr lang="en-US" altLang="ko-KR" i="1">
                                <a:latin typeface="Cambria Math"/>
                                <a:ea typeface="Cambria Math"/>
                              </a:rPr>
                              <m:t>=1</m:t>
                            </m:r>
                          </m:sub>
                          <m:sup>
                            <m:r>
                              <a:rPr lang="en-US" altLang="ko-KR" i="1">
                                <a:latin typeface="Cambria Math"/>
                                <a:ea typeface="Cambria Math"/>
                              </a:rPr>
                              <m:t>𝑛</m:t>
                            </m:r>
                          </m:sup>
                          <m:e>
                            <m:sSub>
                              <m:sSubPr>
                                <m:ctrlPr>
                                  <a:rPr lang="en-US" altLang="ko-KR" i="1">
                                    <a:latin typeface="Cambria Math" panose="02040503050406030204" pitchFamily="18" charset="0"/>
                                    <a:ea typeface="Cambria Math"/>
                                  </a:rPr>
                                </m:ctrlPr>
                              </m:sSubPr>
                              <m:e>
                                <m:r>
                                  <a:rPr lang="en-US" altLang="ko-KR" i="1">
                                    <a:latin typeface="Cambria Math"/>
                                    <a:ea typeface="Cambria Math"/>
                                  </a:rPr>
                                  <m:t>𝑎</m:t>
                                </m:r>
                              </m:e>
                              <m:sub>
                                <m:r>
                                  <a:rPr lang="en-US" altLang="ko-KR" i="1">
                                    <a:latin typeface="Cambria Math"/>
                                    <a:ea typeface="Cambria Math"/>
                                  </a:rPr>
                                  <m:t>𝑖𝑗</m:t>
                                </m:r>
                              </m:sub>
                            </m:sSub>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𝑥</m:t>
                                </m:r>
                              </m:e>
                              <m:sub>
                                <m:r>
                                  <a:rPr lang="en-US" altLang="ko-KR" i="1">
                                    <a:latin typeface="Cambria Math"/>
                                    <a:ea typeface="Cambria Math"/>
                                  </a:rPr>
                                  <m:t>𝑗</m:t>
                                </m:r>
                              </m:sub>
                              <m:sup>
                                <m:r>
                                  <a:rPr lang="en-US" altLang="ko-KR" i="1">
                                    <a:latin typeface="Cambria Math"/>
                                    <a:ea typeface="Cambria Math"/>
                                  </a:rPr>
                                  <m:t>∗</m:t>
                                </m:r>
                              </m:sup>
                            </m:sSubSup>
                          </m:e>
                        </m:nary>
                        <m:r>
                          <a:rPr lang="en-US" altLang="ko-KR" i="1">
                            <a:latin typeface="Cambria Math"/>
                            <a:ea typeface="Cambria Math"/>
                          </a:rPr>
                          <m:t>)</m:t>
                        </m:r>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𝑦</m:t>
                            </m:r>
                          </m:e>
                          <m:sub>
                            <m:r>
                              <a:rPr lang="en-US" altLang="ko-KR" i="1">
                                <a:latin typeface="Cambria Math"/>
                                <a:ea typeface="Cambria Math"/>
                              </a:rPr>
                              <m:t>𝑖</m:t>
                            </m:r>
                          </m:sub>
                          <m:sup>
                            <m:r>
                              <a:rPr lang="en-US" altLang="ko-KR" i="1">
                                <a:latin typeface="Cambria Math"/>
                                <a:ea typeface="Cambria Math"/>
                              </a:rPr>
                              <m:t>∗</m:t>
                            </m:r>
                          </m:sup>
                        </m:sSubSup>
                      </m:e>
                    </m:nary>
                    <m:r>
                      <a:rPr lang="en-US" altLang="ko-KR" b="0" i="1" smtClean="0">
                        <a:latin typeface="Cambria Math"/>
                        <a:ea typeface="Cambria Math"/>
                      </a:rPr>
                      <m:t>=</m:t>
                    </m:r>
                    <m:nary>
                      <m:naryPr>
                        <m:chr m:val="∑"/>
                        <m:limLoc m:val="subSup"/>
                        <m:ctrlPr>
                          <a:rPr lang="en-US" altLang="ko-KR" i="1">
                            <a:latin typeface="Cambria Math" panose="02040503050406030204" pitchFamily="18" charset="0"/>
                            <a:ea typeface="Cambria Math"/>
                          </a:rPr>
                        </m:ctrlPr>
                      </m:naryPr>
                      <m:sub>
                        <m:r>
                          <m:rPr>
                            <m:brk m:alnAt="25"/>
                          </m:rPr>
                          <a:rPr lang="en-US" altLang="ko-KR" i="1">
                            <a:latin typeface="Cambria Math"/>
                            <a:ea typeface="Cambria Math"/>
                          </a:rPr>
                          <m:t>𝑖</m:t>
                        </m:r>
                        <m:r>
                          <a:rPr lang="en-US" altLang="ko-KR" i="1">
                            <a:latin typeface="Cambria Math"/>
                            <a:ea typeface="Cambria Math"/>
                          </a:rPr>
                          <m:t>=1</m:t>
                        </m:r>
                      </m:sub>
                      <m:sup>
                        <m:r>
                          <a:rPr lang="en-US" altLang="ko-KR" i="1">
                            <a:latin typeface="Cambria Math"/>
                            <a:ea typeface="Cambria Math"/>
                          </a:rPr>
                          <m:t>𝑚</m:t>
                        </m:r>
                      </m:sup>
                      <m:e>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sSubSup>
                          <m:sSubSupPr>
                            <m:ctrlPr>
                              <a:rPr lang="en-US" altLang="ko-KR" i="1">
                                <a:latin typeface="Cambria Math" panose="02040503050406030204" pitchFamily="18" charset="0"/>
                                <a:ea typeface="Cambria Math"/>
                              </a:rPr>
                            </m:ctrlPr>
                          </m:sSubSupPr>
                          <m:e>
                            <m:r>
                              <a:rPr lang="en-US" altLang="ko-KR" i="1">
                                <a:latin typeface="Cambria Math"/>
                                <a:ea typeface="Cambria Math"/>
                              </a:rPr>
                              <m:t>𝑦</m:t>
                            </m:r>
                          </m:e>
                          <m:sub>
                            <m:r>
                              <a:rPr lang="en-US" altLang="ko-KR" i="1">
                                <a:latin typeface="Cambria Math"/>
                                <a:ea typeface="Cambria Math"/>
                              </a:rPr>
                              <m:t>𝑖</m:t>
                            </m:r>
                          </m:sub>
                          <m:sup>
                            <m:r>
                              <a:rPr lang="en-US" altLang="ko-KR" i="1">
                                <a:latin typeface="Cambria Math"/>
                                <a:ea typeface="Cambria Math"/>
                              </a:rPr>
                              <m:t>∗</m:t>
                            </m:r>
                          </m:sup>
                        </m:sSubSup>
                      </m:e>
                    </m:nary>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Hence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𝑐</m:t>
                            </m:r>
                          </m:e>
                          <m:sub>
                            <m:r>
                              <a:rPr lang="en-US" altLang="ko-KR" b="0" i="1" smtClean="0">
                                <a:latin typeface="Cambria Math"/>
                                <a:sym typeface="Symbol" pitchFamily="18" charset="2"/>
                              </a:rPr>
                              <m:t>𝑗</m:t>
                            </m:r>
                          </m:sub>
                        </m:sSub>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up>
                            <m:r>
                              <a:rPr lang="en-US" altLang="ko-KR" b="0" i="1" smtClean="0">
                                <a:latin typeface="Cambria Math"/>
                                <a:sym typeface="Symbol" pitchFamily="18" charset="2"/>
                              </a:rPr>
                              <m:t>∗</m:t>
                            </m:r>
                          </m:sup>
                        </m:sSubSup>
                      </m:e>
                    </m:nary>
                    <m:r>
                      <a:rPr lang="en-US" altLang="ko-KR" b="0" i="1" smtClean="0">
                        <a:latin typeface="Cambria Math"/>
                        <a:sym typeface="Symbol" pitchFamily="18" charset="2"/>
                      </a:rPr>
                      <m:t>=</m:t>
                    </m:r>
                    <m:nary>
                      <m:naryPr>
                        <m:chr m:val="∑"/>
                        <m:limLoc m:val="subSup"/>
                        <m:ctrlPr>
                          <a:rPr lang="en-US" altLang="ko-KR" b="0"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e>
                    </m:nary>
                  </m:oMath>
                </a14:m>
                <a:r>
                  <a:rPr lang="en-US" altLang="ko-KR" dirty="0" smtClean="0">
                    <a:sym typeface="Symbol" pitchFamily="18" charset="2"/>
                  </a:rPr>
                  <a:t>,  </a:t>
                </a:r>
                <a14:m>
                  <m:oMath xmlns:m="http://schemas.openxmlformats.org/officeDocument/2006/math">
                    <m:sSup>
                      <m:sSupPr>
                        <m:ctrlPr>
                          <a:rPr lang="en-US" altLang="ko-KR" i="1" dirty="0" smtClean="0">
                            <a:latin typeface="Cambria Math" panose="02040503050406030204" pitchFamily="18" charset="0"/>
                            <a:sym typeface="Symbol" pitchFamily="18" charset="2"/>
                          </a:rPr>
                        </m:ctrlPr>
                      </m:sSupPr>
                      <m:e>
                        <m:r>
                          <a:rPr lang="en-US" altLang="ko-KR" b="0" i="1" dirty="0" smtClean="0">
                            <a:latin typeface="Cambria Math"/>
                            <a:sym typeface="Symbol" pitchFamily="18" charset="2"/>
                          </a:rPr>
                          <m:t>𝑥</m:t>
                        </m:r>
                      </m:e>
                      <m:sup>
                        <m:r>
                          <a:rPr lang="en-US" altLang="ko-KR" b="0" i="1" dirty="0" smtClean="0">
                            <a:latin typeface="Cambria Math"/>
                            <a:sym typeface="Symbol" pitchFamily="18" charset="2"/>
                          </a:rPr>
                          <m:t>∗</m:t>
                        </m:r>
                      </m:sup>
                    </m:sSup>
                    <m:r>
                      <a:rPr lang="en-US" altLang="ko-KR" b="0" i="1" dirty="0" smtClean="0">
                        <a:latin typeface="Cambria Math"/>
                        <a:sym typeface="Symbol" pitchFamily="18" charset="2"/>
                      </a:rPr>
                      <m:t>, </m:t>
                    </m:r>
                    <m:sSup>
                      <m:sSupPr>
                        <m:ctrlPr>
                          <a:rPr lang="en-US" altLang="ko-KR" b="0" i="1" dirty="0" smtClean="0">
                            <a:latin typeface="Cambria Math" panose="02040503050406030204" pitchFamily="18" charset="0"/>
                            <a:sym typeface="Symbol" pitchFamily="18" charset="2"/>
                          </a:rPr>
                        </m:ctrlPr>
                      </m:sSupPr>
                      <m:e>
                        <m:r>
                          <a:rPr lang="en-US" altLang="ko-KR" b="0" i="1" dirty="0" smtClean="0">
                            <a:latin typeface="Cambria Math"/>
                            <a:sym typeface="Symbol" pitchFamily="18" charset="2"/>
                          </a:rPr>
                          <m:t>𝑦</m:t>
                        </m:r>
                      </m:e>
                      <m:sup>
                        <m:r>
                          <a:rPr lang="en-US" altLang="ko-KR" b="0" i="1" dirty="0" smtClean="0">
                            <a:latin typeface="Cambria Math"/>
                            <a:sym typeface="Symbol" pitchFamily="18" charset="2"/>
                          </a:rPr>
                          <m:t>∗</m:t>
                        </m:r>
                      </m:sup>
                    </m:sSup>
                  </m:oMath>
                </a14:m>
                <a:r>
                  <a:rPr lang="en-US" altLang="ko-KR" dirty="0" smtClean="0">
                    <a:sym typeface="Symbol" pitchFamily="18" charset="2"/>
                  </a:rPr>
                  <a:t> are feasible to (P) and (D).</a:t>
                </a:r>
              </a:p>
              <a:p>
                <a:pPr indent="0" eaLnBrk="1" hangingPunct="1">
                  <a:buFont typeface="Wingdings" pitchFamily="2" charset="2"/>
                  <a:buNone/>
                </a:pPr>
                <a:r>
                  <a:rPr lang="en-US" altLang="ko-KR" dirty="0" smtClean="0">
                    <a:sym typeface="Symbol"/>
                  </a:rPr>
                  <a:t>   From earlier Corollary, </a:t>
                </a:r>
                <a14:m>
                  <m:oMath xmlns:m="http://schemas.openxmlformats.org/officeDocument/2006/math">
                    <m:sSup>
                      <m:sSupPr>
                        <m:ctrlPr>
                          <a:rPr lang="en-US" altLang="ko-KR" i="1" smtClean="0">
                            <a:latin typeface="Cambria Math" panose="02040503050406030204" pitchFamily="18" charset="0"/>
                            <a:sym typeface="Symbol"/>
                          </a:rPr>
                        </m:ctrlPr>
                      </m:sSupPr>
                      <m:e>
                        <m:r>
                          <a:rPr lang="en-US" altLang="ko-KR" b="0" i="1" smtClean="0">
                            <a:latin typeface="Cambria Math"/>
                            <a:sym typeface="Symbol"/>
                          </a:rPr>
                          <m:t>𝑥</m:t>
                        </m:r>
                      </m:e>
                      <m:sup>
                        <m:r>
                          <a:rPr lang="en-US" altLang="ko-KR" b="0" i="1" smtClean="0">
                            <a:latin typeface="Cambria Math"/>
                            <a:sym typeface="Symbol"/>
                          </a:rPr>
                          <m:t>∗</m:t>
                        </m:r>
                      </m:sup>
                    </m:sSup>
                  </m:oMath>
                </a14:m>
                <a:r>
                  <a:rPr lang="en-US" altLang="ko-KR" dirty="0" smtClean="0">
                    <a:sym typeface="Symbol" pitchFamily="18" charset="2"/>
                  </a:rPr>
                  <a:t> is optimal to (P) and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oMath>
                </a14:m>
                <a:r>
                  <a:rPr lang="en-US" altLang="ko-KR" dirty="0" smtClean="0">
                    <a:sym typeface="Symbol" pitchFamily="18" charset="2"/>
                  </a:rPr>
                  <a:t> is optimal to (D).  </a:t>
                </a:r>
                <a:r>
                  <a:rPr lang="en-US" altLang="ko-KR" dirty="0" smtClean="0">
                    <a:sym typeface="Symbol"/>
                  </a:rPr>
                  <a:t></a:t>
                </a:r>
                <a:endParaRPr lang="en-US" altLang="ko-KR" dirty="0" smtClean="0">
                  <a:sym typeface="Symbol" pitchFamily="18" charset="2"/>
                </a:endParaRPr>
              </a:p>
            </p:txBody>
          </p:sp>
        </mc:Choice>
        <mc:Fallback xmlns="">
          <p:sp>
            <p:nvSpPr>
              <p:cNvPr id="9221" name="Rectangle 3"/>
              <p:cNvSpPr>
                <a:spLocks noGrp="1" noRot="1" noChangeAspect="1" noMove="1" noResize="1" noEditPoints="1" noAdjustHandles="1" noChangeArrowheads="1" noChangeShapeType="1" noTextEdit="1"/>
              </p:cNvSpPr>
              <p:nvPr>
                <p:ph type="body" idx="1"/>
              </p:nvPr>
            </p:nvSpPr>
            <p:spPr>
              <a:xfrm>
                <a:off x="558800" y="304800"/>
                <a:ext cx="8204200" cy="5516254"/>
              </a:xfrm>
              <a:blipFill rotWithShape="1">
                <a:blip r:embed="rId3"/>
                <a:stretch>
                  <a:fillRect l="-817" t="-8508" b="-4972"/>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3315" name="슬라이드 번호 개체 틀 5"/>
          <p:cNvSpPr>
            <a:spLocks noGrp="1"/>
          </p:cNvSpPr>
          <p:nvPr>
            <p:ph type="sldNum" sz="quarter" idx="12"/>
          </p:nvPr>
        </p:nvSpPr>
        <p:spPr/>
        <p:txBody>
          <a:bodyPr/>
          <a:lstStyle/>
          <a:p>
            <a:pPr>
              <a:defRPr/>
            </a:pPr>
            <a:fld id="{8975D779-A7D8-4F65-9C97-A46B080CA9B1}" type="slidenum">
              <a:rPr lang="en-US" altLang="ko-KR"/>
              <a:pPr>
                <a:defRPr/>
              </a:pPr>
              <a:t>8</a:t>
            </a:fld>
            <a:endParaRPr lang="en-US" altLang="ko-KR"/>
          </a:p>
        </p:txBody>
      </p:sp>
      <p:sp>
        <p:nvSpPr>
          <p:cNvPr id="13316" name="Rectangle 2"/>
          <p:cNvSpPr>
            <a:spLocks noGrp="1" noChangeArrowheads="1"/>
          </p:cNvSpPr>
          <p:nvPr>
            <p:ph type="title"/>
          </p:nvPr>
        </p:nvSpPr>
        <p:spPr>
          <a:xfrm>
            <a:off x="750888" y="161925"/>
            <a:ext cx="7772400" cy="458788"/>
          </a:xfrm>
        </p:spPr>
        <p:txBody>
          <a:bodyPr/>
          <a:lstStyle/>
          <a:p>
            <a:pPr eaLnBrk="1" hangingPunct="1">
              <a:defRPr/>
            </a:pPr>
            <a:r>
              <a:rPr lang="en-US" altLang="ko-KR" smtClean="0"/>
              <a:t>Remarks </a:t>
            </a:r>
          </a:p>
        </p:txBody>
      </p:sp>
      <p:sp>
        <p:nvSpPr>
          <p:cNvPr id="10245" name="Rectangle 3"/>
          <p:cNvSpPr>
            <a:spLocks noGrp="1" noChangeArrowheads="1"/>
          </p:cNvSpPr>
          <p:nvPr>
            <p:ph type="body" idx="1"/>
          </p:nvPr>
        </p:nvSpPr>
        <p:spPr>
          <a:xfrm>
            <a:off x="395288" y="838200"/>
            <a:ext cx="8459787" cy="5164138"/>
          </a:xfrm>
        </p:spPr>
        <p:txBody>
          <a:bodyPr/>
          <a:lstStyle/>
          <a:p>
            <a:pPr eaLnBrk="1" hangingPunct="1"/>
            <a:r>
              <a:rPr lang="en-US" altLang="ko-KR" smtClean="0"/>
              <a:t>CS conditions are </a:t>
            </a:r>
            <a:r>
              <a:rPr lang="en-US" altLang="ko-KR" smtClean="0">
                <a:solidFill>
                  <a:srgbClr val="0000FF"/>
                </a:solidFill>
              </a:rPr>
              <a:t>necessary and sufficient conditions</a:t>
            </a:r>
            <a:r>
              <a:rPr lang="en-US" altLang="ko-KR" smtClean="0"/>
              <a:t> for optimality.  But the condition that the coefficients in the z-row are nonpositive in the simplex tableau is only a sufficient condition for optimality, but not necessary.</a:t>
            </a:r>
          </a:p>
          <a:p>
            <a:pPr eaLnBrk="1" hangingPunct="1"/>
            <a:r>
              <a:rPr lang="en-US" altLang="ko-KR" smtClean="0"/>
              <a:t>CS optimality conditions also hold for more general forms of primal, dual pair of problems if dual is defined appropriately. (more on this later in Chap. 9)</a:t>
            </a:r>
          </a:p>
          <a:p>
            <a:pPr eaLnBrk="1" hangingPunct="1"/>
            <a:r>
              <a:rPr lang="en-US" altLang="ko-KR" smtClean="0"/>
              <a:t>In the CS theorem, the solutions </a:t>
            </a:r>
            <a:r>
              <a:rPr lang="en-US" altLang="ko-KR" i="1" smtClean="0"/>
              <a:t>x</a:t>
            </a:r>
            <a:r>
              <a:rPr lang="en-US" altLang="ko-KR" baseline="30000" smtClean="0"/>
              <a:t>*</a:t>
            </a:r>
            <a:r>
              <a:rPr lang="en-US" altLang="ko-KR" smtClean="0"/>
              <a:t> and </a:t>
            </a:r>
            <a:r>
              <a:rPr lang="en-US" altLang="ko-KR" i="1" smtClean="0"/>
              <a:t>y</a:t>
            </a:r>
            <a:r>
              <a:rPr lang="en-US" altLang="ko-KR" baseline="30000" smtClean="0"/>
              <a:t>*</a:t>
            </a:r>
            <a:r>
              <a:rPr lang="en-US" altLang="ko-KR" smtClean="0"/>
              <a:t> </a:t>
            </a:r>
            <a:r>
              <a:rPr lang="en-US" altLang="ko-KR" smtClean="0">
                <a:solidFill>
                  <a:srgbClr val="0000FF"/>
                </a:solidFill>
              </a:rPr>
              <a:t>need not be basic solutions</a:t>
            </a:r>
            <a:r>
              <a:rPr lang="en-US" altLang="ko-KR" smtClean="0"/>
              <a:t> (in equality form LP).  Any primal and dual feasible solutions that satisfy the CS conditions are optimal.</a:t>
            </a:r>
          </a:p>
          <a:p>
            <a:pPr eaLnBrk="1" hangingPunct="1">
              <a:buFont typeface="Wingdings" pitchFamily="2" charset="2"/>
              <a:buNone/>
            </a:pPr>
            <a:r>
              <a:rPr lang="en-US" altLang="ko-KR" smtClean="0"/>
              <a:t>	CS conditions can be used to design algorithms for LP or network problems.</a:t>
            </a:r>
          </a:p>
          <a:p>
            <a:pPr eaLnBrk="1" hangingPunct="1"/>
            <a:r>
              <a:rPr lang="en-US" altLang="ko-KR" smtClean="0"/>
              <a:t>Most powerful form of interior point method tries to find solutions that satisfy the CS conditions with some modifications.  (Logic to derive the conditions is different though)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6153" name="슬라이드 번호 개체 틀 5"/>
          <p:cNvSpPr>
            <a:spLocks noGrp="1"/>
          </p:cNvSpPr>
          <p:nvPr>
            <p:ph type="sldNum" sz="quarter" idx="12"/>
          </p:nvPr>
        </p:nvSpPr>
        <p:spPr/>
        <p:txBody>
          <a:bodyPr/>
          <a:lstStyle/>
          <a:p>
            <a:pPr>
              <a:defRPr/>
            </a:pPr>
            <a:fld id="{C11A56F0-39E9-49E1-BA31-A9F5100F88F2}" type="slidenum">
              <a:rPr lang="en-US" altLang="ko-KR"/>
              <a:pPr>
                <a:defRPr/>
              </a:pPr>
              <a:t>9</a:t>
            </a:fld>
            <a:endParaRPr lang="en-US" altLang="ko-KR"/>
          </a:p>
        </p:txBody>
      </p:sp>
      <p:sp>
        <p:nvSpPr>
          <p:cNvPr id="6154" name="Rectangle 2"/>
          <p:cNvSpPr>
            <a:spLocks noGrp="1" noChangeArrowheads="1"/>
          </p:cNvSpPr>
          <p:nvPr>
            <p:ph type="title"/>
          </p:nvPr>
        </p:nvSpPr>
        <p:spPr>
          <a:xfrm>
            <a:off x="609600" y="85725"/>
            <a:ext cx="8077200" cy="685800"/>
          </a:xfrm>
        </p:spPr>
        <p:txBody>
          <a:bodyPr/>
          <a:lstStyle/>
          <a:p>
            <a:pPr eaLnBrk="1" hangingPunct="1">
              <a:defRPr/>
            </a:pPr>
            <a:r>
              <a:rPr lang="en-US" altLang="ko-KR" dirty="0" smtClean="0"/>
              <a:t>Interior point method and CS conditions </a:t>
            </a:r>
          </a:p>
        </p:txBody>
      </p:sp>
      <p:graphicFrame>
        <p:nvGraphicFramePr>
          <p:cNvPr id="11269" name="Object 4"/>
          <p:cNvGraphicFramePr>
            <a:graphicFrameLocks noChangeAspect="1"/>
          </p:cNvGraphicFramePr>
          <p:nvPr/>
        </p:nvGraphicFramePr>
        <p:xfrm>
          <a:off x="2214563" y="896938"/>
          <a:ext cx="1917700" cy="1016000"/>
        </p:xfrm>
        <a:graphic>
          <a:graphicData uri="http://schemas.openxmlformats.org/presentationml/2006/ole">
            <mc:AlternateContent xmlns:mc="http://schemas.openxmlformats.org/markup-compatibility/2006">
              <mc:Choice xmlns:v="urn:schemas-microsoft-com:vml" Requires="v">
                <p:oleObj spid="_x0000_s11550" name="Equation" r:id="rId4" imgW="1917700" imgH="1016000" progId="Equation.3">
                  <p:embed/>
                </p:oleObj>
              </mc:Choice>
              <mc:Fallback>
                <p:oleObj name="Equation" r:id="rId4" imgW="1917700" imgH="1016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63" y="896938"/>
                        <a:ext cx="191770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5"/>
          <p:cNvGraphicFramePr>
            <a:graphicFrameLocks noChangeAspect="1"/>
          </p:cNvGraphicFramePr>
          <p:nvPr/>
        </p:nvGraphicFramePr>
        <p:xfrm>
          <a:off x="5305425" y="865188"/>
          <a:ext cx="2044700" cy="1066800"/>
        </p:xfrm>
        <a:graphic>
          <a:graphicData uri="http://schemas.openxmlformats.org/presentationml/2006/ole">
            <mc:AlternateContent xmlns:mc="http://schemas.openxmlformats.org/markup-compatibility/2006">
              <mc:Choice xmlns:v="urn:schemas-microsoft-com:vml" Requires="v">
                <p:oleObj spid="_x0000_s11551" name="Equation" r:id="rId6" imgW="2044700" imgH="1066800" progId="Equation.3">
                  <p:embed/>
                </p:oleObj>
              </mc:Choice>
              <mc:Fallback>
                <p:oleObj name="Equation" r:id="rId6" imgW="2044700" imgH="1066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5425" y="865188"/>
                        <a:ext cx="20447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6"/>
          <p:cNvGraphicFramePr>
            <a:graphicFrameLocks noChangeAspect="1"/>
          </p:cNvGraphicFramePr>
          <p:nvPr/>
        </p:nvGraphicFramePr>
        <p:xfrm>
          <a:off x="2232025" y="2235200"/>
          <a:ext cx="2324100" cy="1054100"/>
        </p:xfrm>
        <a:graphic>
          <a:graphicData uri="http://schemas.openxmlformats.org/presentationml/2006/ole">
            <mc:AlternateContent xmlns:mc="http://schemas.openxmlformats.org/markup-compatibility/2006">
              <mc:Choice xmlns:v="urn:schemas-microsoft-com:vml" Requires="v">
                <p:oleObj spid="_x0000_s11552" name="Equation" r:id="rId8" imgW="2324100" imgH="1054100" progId="Equation.3">
                  <p:embed/>
                </p:oleObj>
              </mc:Choice>
              <mc:Fallback>
                <p:oleObj name="Equation" r:id="rId8" imgW="2324100" imgH="10541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025" y="2235200"/>
                        <a:ext cx="23241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2" name="Object 7"/>
          <p:cNvGraphicFramePr>
            <a:graphicFrameLocks noChangeAspect="1"/>
          </p:cNvGraphicFramePr>
          <p:nvPr/>
        </p:nvGraphicFramePr>
        <p:xfrm>
          <a:off x="5329238" y="2252663"/>
          <a:ext cx="2413000" cy="1066800"/>
        </p:xfrm>
        <a:graphic>
          <a:graphicData uri="http://schemas.openxmlformats.org/presentationml/2006/ole">
            <mc:AlternateContent xmlns:mc="http://schemas.openxmlformats.org/markup-compatibility/2006">
              <mc:Choice xmlns:v="urn:schemas-microsoft-com:vml" Requires="v">
                <p:oleObj spid="_x0000_s11553" name="Equation" r:id="rId10" imgW="2413000" imgH="1066800" progId="Equation.3">
                  <p:embed/>
                </p:oleObj>
              </mc:Choice>
              <mc:Fallback>
                <p:oleObj name="Equation" r:id="rId10" imgW="2413000" imgH="10668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9238" y="2252663"/>
                        <a:ext cx="2413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3" name="Line 8"/>
          <p:cNvSpPr>
            <a:spLocks noChangeShapeType="1"/>
          </p:cNvSpPr>
          <p:nvPr/>
        </p:nvSpPr>
        <p:spPr bwMode="auto">
          <a:xfrm>
            <a:off x="1066800" y="25908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graphicFrame>
        <p:nvGraphicFramePr>
          <p:cNvPr id="11274" name="Object 9"/>
          <p:cNvGraphicFramePr>
            <a:graphicFrameLocks noChangeAspect="1"/>
          </p:cNvGraphicFramePr>
          <p:nvPr/>
        </p:nvGraphicFramePr>
        <p:xfrm>
          <a:off x="1568450" y="4216400"/>
          <a:ext cx="2171700" cy="1879600"/>
        </p:xfrm>
        <a:graphic>
          <a:graphicData uri="http://schemas.openxmlformats.org/presentationml/2006/ole">
            <mc:AlternateContent xmlns:mc="http://schemas.openxmlformats.org/markup-compatibility/2006">
              <mc:Choice xmlns:v="urn:schemas-microsoft-com:vml" Requires="v">
                <p:oleObj spid="_x0000_s11554" name="Equation" r:id="rId12" imgW="2171700" imgH="1879600" progId="Equation.3">
                  <p:embed/>
                </p:oleObj>
              </mc:Choice>
              <mc:Fallback>
                <p:oleObj name="Equation" r:id="rId12" imgW="2171700" imgH="18796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8450" y="4216400"/>
                        <a:ext cx="21717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5" name="Object 10"/>
          <p:cNvGraphicFramePr>
            <a:graphicFrameLocks noChangeAspect="1"/>
          </p:cNvGraphicFramePr>
          <p:nvPr/>
        </p:nvGraphicFramePr>
        <p:xfrm>
          <a:off x="5092700" y="4229100"/>
          <a:ext cx="3136900" cy="1879600"/>
        </p:xfrm>
        <a:graphic>
          <a:graphicData uri="http://schemas.openxmlformats.org/presentationml/2006/ole">
            <mc:AlternateContent xmlns:mc="http://schemas.openxmlformats.org/markup-compatibility/2006">
              <mc:Choice xmlns:v="urn:schemas-microsoft-com:vml" Requires="v">
                <p:oleObj spid="_x0000_s11555" name="Equation" r:id="rId14" imgW="3136900" imgH="1879600" progId="Equation.3">
                  <p:embed/>
                </p:oleObj>
              </mc:Choice>
              <mc:Fallback>
                <p:oleObj name="Equation" r:id="rId14" imgW="3136900" imgH="187960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92700" y="4229100"/>
                        <a:ext cx="31369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6" name="Text Box 11"/>
          <p:cNvSpPr txBox="1">
            <a:spLocks noChangeArrowheads="1"/>
          </p:cNvSpPr>
          <p:nvPr/>
        </p:nvSpPr>
        <p:spPr bwMode="auto">
          <a:xfrm>
            <a:off x="1517551" y="3751263"/>
            <a:ext cx="1628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dirty="0">
                <a:solidFill>
                  <a:schemeClr val="accent2"/>
                </a:solidFill>
                <a:latin typeface="Times New Roman" pitchFamily="18" charset="0"/>
                <a:cs typeface="Times New Roman" pitchFamily="18" charset="0"/>
              </a:rPr>
              <a:t>CS conditions</a:t>
            </a:r>
          </a:p>
        </p:txBody>
      </p:sp>
      <p:sp>
        <p:nvSpPr>
          <p:cNvPr id="11277" name="Text Box 12"/>
          <p:cNvSpPr txBox="1">
            <a:spLocks noChangeArrowheads="1"/>
          </p:cNvSpPr>
          <p:nvPr/>
        </p:nvSpPr>
        <p:spPr bwMode="auto">
          <a:xfrm>
            <a:off x="5040377" y="3733800"/>
            <a:ext cx="2416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a:solidFill>
                  <a:schemeClr val="accent2"/>
                </a:solidFill>
                <a:latin typeface="Times New Roman" pitchFamily="18" charset="0"/>
                <a:cs typeface="Times New Roman" pitchFamily="18" charset="0"/>
              </a:rPr>
              <a:t>Interior Point Method</a:t>
            </a:r>
          </a:p>
        </p:txBody>
      </p:sp>
      <p:sp>
        <p:nvSpPr>
          <p:cNvPr id="11278" name="Oval 13"/>
          <p:cNvSpPr>
            <a:spLocks noChangeArrowheads="1"/>
          </p:cNvSpPr>
          <p:nvPr/>
        </p:nvSpPr>
        <p:spPr bwMode="auto">
          <a:xfrm>
            <a:off x="5956300" y="5737225"/>
            <a:ext cx="457200" cy="42545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ko-KR" altLang="ko-KR"/>
          </a:p>
        </p:txBody>
      </p:sp>
      <p:sp>
        <p:nvSpPr>
          <p:cNvPr id="11279" name="Line 15"/>
          <p:cNvSpPr>
            <a:spLocks noChangeShapeType="1"/>
          </p:cNvSpPr>
          <p:nvPr/>
        </p:nvSpPr>
        <p:spPr bwMode="auto">
          <a:xfrm>
            <a:off x="1828800" y="2095500"/>
            <a:ext cx="6553200" cy="0"/>
          </a:xfrm>
          <a:prstGeom prst="line">
            <a:avLst/>
          </a:prstGeom>
          <a:noFill/>
          <a:ln w="38100" cmpd="dbl">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cSld>
  <p:clrMapOvr>
    <a:masterClrMapping/>
  </p:clrMapOvr>
</p:sld>
</file>

<file path=ppt/theme/theme1.xml><?xml version="1.0" encoding="utf-8"?>
<a:theme xmlns:a="http://schemas.openxmlformats.org/drawingml/2006/main" name="기본 디자인">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B2B2B2"/>
      </a:folHlink>
    </a:clrScheme>
    <a:fontScheme name="기본 디자인">
      <a:majorFont>
        <a:latin typeface="Arial"/>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8415</TotalTime>
  <Words>854</Words>
  <Application>Microsoft Office PowerPoint</Application>
  <PresentationFormat>화면 슬라이드 쇼(4:3)</PresentationFormat>
  <Paragraphs>214</Paragraphs>
  <Slides>18</Slides>
  <Notes>15</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18</vt:i4>
      </vt:variant>
    </vt:vector>
  </HeadingPairs>
  <TitlesOfParts>
    <vt:vector size="26" baseType="lpstr">
      <vt:lpstr>굴림</vt:lpstr>
      <vt:lpstr>Arial</vt:lpstr>
      <vt:lpstr>Cambria Math</vt:lpstr>
      <vt:lpstr>Symbol</vt:lpstr>
      <vt:lpstr>Times New Roman</vt:lpstr>
      <vt:lpstr>Wingdings</vt:lpstr>
      <vt:lpstr>기본 디자인</vt:lpstr>
      <vt:lpstr>Equation</vt:lpstr>
      <vt:lpstr>Relation between (P) &amp; (D)</vt:lpstr>
      <vt:lpstr>PowerPoint 프레젠테이션</vt:lpstr>
      <vt:lpstr>Complementary Slackness Theorem</vt:lpstr>
      <vt:lpstr>PowerPoint 프레젠테이션</vt:lpstr>
      <vt:lpstr>PowerPoint 프레젠테이션</vt:lpstr>
      <vt:lpstr>PowerPoint 프레젠테이션</vt:lpstr>
      <vt:lpstr> </vt:lpstr>
      <vt:lpstr>Remarks </vt:lpstr>
      <vt:lpstr>Interior point method and CS conditions </vt:lpstr>
      <vt:lpstr>PowerPoint 프레젠테이션</vt:lpstr>
      <vt:lpstr>PowerPoint 프레젠테이션</vt:lpstr>
      <vt:lpstr>PowerPoint 프레젠테이션</vt:lpstr>
      <vt:lpstr>PowerPoint 프레젠테이션</vt:lpstr>
      <vt:lpstr>Economic significance of dual variables</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 (Optimization)</dc:title>
  <dc:creator>admin</dc:creator>
  <cp:lastModifiedBy>Windows 사용자</cp:lastModifiedBy>
  <cp:revision>214</cp:revision>
  <dcterms:created xsi:type="dcterms:W3CDTF">2001-03-03T08:59:47Z</dcterms:created>
  <dcterms:modified xsi:type="dcterms:W3CDTF">2018-05-05T08:48:01Z</dcterms:modified>
</cp:coreProperties>
</file>