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23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7" r:id="rId13"/>
    <p:sldId id="406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4" r:id="rId27"/>
    <p:sldId id="420" r:id="rId28"/>
    <p:sldId id="421" r:id="rId29"/>
    <p:sldId id="425" r:id="rId30"/>
    <p:sldId id="422" r:id="rId31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  <a:srgbClr val="FF99FF"/>
    <a:srgbClr val="FFFF66"/>
    <a:srgbClr val="0066FF"/>
    <a:srgbClr val="CCFF33"/>
    <a:srgbClr val="66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5" autoAdjust="0"/>
    <p:restoredTop sz="94660"/>
  </p:normalViewPr>
  <p:slideViewPr>
    <p:cSldViewPr>
      <p:cViewPr varScale="1">
        <p:scale>
          <a:sx n="102" d="100"/>
          <a:sy n="102" d="100"/>
        </p:scale>
        <p:origin x="9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5.xml"/><Relationship Id="rId18" Type="http://schemas.openxmlformats.org/officeDocument/2006/relationships/slide" Target="slides/slide21.xml"/><Relationship Id="rId3" Type="http://schemas.openxmlformats.org/officeDocument/2006/relationships/slide" Target="slides/slide4.xml"/><Relationship Id="rId21" Type="http://schemas.openxmlformats.org/officeDocument/2006/relationships/slide" Target="slides/slide24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0" Type="http://schemas.openxmlformats.org/officeDocument/2006/relationships/slide" Target="slides/slide2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28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23" Type="http://schemas.openxmlformats.org/officeDocument/2006/relationships/slide" Target="slides/slide27.xml"/><Relationship Id="rId10" Type="http://schemas.openxmlformats.org/officeDocument/2006/relationships/slide" Target="slides/slide12.xml"/><Relationship Id="rId19" Type="http://schemas.openxmlformats.org/officeDocument/2006/relationships/slide" Target="slides/slide2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6.xml"/><Relationship Id="rId22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9B10B5-F454-4CF3-9E41-FCF78EE253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348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7F01881-223D-4DCC-824B-ADDBA5BC9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38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77D1CAC-149A-40B4-978B-1BC6EEB6D6E5}" type="slidenum">
              <a:rPr lang="en-US" altLang="ko-KR" sz="1200" b="0" smtClean="0"/>
              <a:pPr eaLnBrk="1" hangingPunct="1"/>
              <a:t>1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83415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A2E7866-334E-4251-B1D2-74C4BF97C3EB}" type="slidenum">
              <a:rPr lang="en-US" altLang="ko-KR" sz="1200" b="0" smtClean="0"/>
              <a:pPr eaLnBrk="1" hangingPunct="1"/>
              <a:t>10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42660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8CF75FB-F7FF-4568-BEA1-3E950B07F096}" type="slidenum">
              <a:rPr lang="en-US" altLang="ko-KR" sz="1200" b="0" smtClean="0"/>
              <a:pPr eaLnBrk="1" hangingPunct="1"/>
              <a:t>11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024303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90479388-F777-406D-8125-650748ABA742}" type="slidenum">
              <a:rPr lang="en-US" altLang="ko-KR" sz="1200" b="0" smtClean="0"/>
              <a:pPr eaLnBrk="1" hangingPunct="1"/>
              <a:t>12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84025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6E1AD43-5070-4998-ADF4-B3068057A933}" type="slidenum">
              <a:rPr lang="en-US" altLang="ko-KR" sz="1200" b="0" smtClean="0"/>
              <a:pPr eaLnBrk="1" hangingPunct="1"/>
              <a:t>13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466253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2AC5A37-E977-491D-81B8-37C3D90D736F}" type="slidenum">
              <a:rPr lang="en-US" altLang="ko-KR" sz="1200" b="0" smtClean="0"/>
              <a:pPr eaLnBrk="1" hangingPunct="1"/>
              <a:t>14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78246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1152875-8ADF-42D1-9122-D4EE7390DFAD}" type="slidenum">
              <a:rPr lang="en-US" altLang="ko-KR" sz="1200" b="0" smtClean="0"/>
              <a:pPr eaLnBrk="1" hangingPunct="1"/>
              <a:t>15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78274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906BC2B1-17DF-4E34-A138-C5AF8623457B}" type="slidenum">
              <a:rPr lang="en-US" altLang="ko-KR" sz="1200" b="0" smtClean="0"/>
              <a:pPr eaLnBrk="1" hangingPunct="1"/>
              <a:t>16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747102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458DF54-A632-4697-A804-C726EE67AC41}" type="slidenum">
              <a:rPr lang="en-US" altLang="ko-KR" sz="1200" b="0" smtClean="0"/>
              <a:pPr eaLnBrk="1" hangingPunct="1"/>
              <a:t>17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55706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D176EAD-FC58-4714-93D0-3F9A5FEF952F}" type="slidenum">
              <a:rPr lang="en-US" altLang="ko-KR" sz="1200" b="0" smtClean="0"/>
              <a:pPr eaLnBrk="1" hangingPunct="1"/>
              <a:t>18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527848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16F26CA-573B-4EA7-A27E-929F12792A44}" type="slidenum">
              <a:rPr lang="en-US" altLang="ko-KR" sz="1200" b="0" smtClean="0"/>
              <a:pPr eaLnBrk="1" hangingPunct="1"/>
              <a:t>19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422496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A7F36BB-EE6E-4D5E-98C1-4575599EE07A}" type="slidenum">
              <a:rPr lang="en-US" altLang="ko-KR" sz="1200" b="0" smtClean="0"/>
              <a:pPr eaLnBrk="1" hangingPunct="1"/>
              <a:t>2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557923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A3CB88A-C75B-43E5-A230-3FB354BD9C5F}" type="slidenum">
              <a:rPr lang="en-US" altLang="ko-KR" sz="1200" b="0" smtClean="0"/>
              <a:pPr eaLnBrk="1" hangingPunct="1"/>
              <a:t>20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888787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7C58872-6ED7-4C94-9343-69E01C1231FA}" type="slidenum">
              <a:rPr lang="en-US" altLang="ko-KR" sz="1200" b="0" smtClean="0"/>
              <a:pPr eaLnBrk="1" hangingPunct="1"/>
              <a:t>21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137672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E274710-9135-4A8A-9FC6-2E5FCCAB7DC7}" type="slidenum">
              <a:rPr lang="en-US" altLang="ko-KR" sz="1200" b="0" smtClean="0"/>
              <a:pPr eaLnBrk="1" hangingPunct="1"/>
              <a:t>22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487240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49775C6-6F7C-4E44-9C53-BB2B350B60BA}" type="slidenum">
              <a:rPr lang="en-US" altLang="ko-KR" sz="1200" b="0" smtClean="0"/>
              <a:pPr eaLnBrk="1" hangingPunct="1"/>
              <a:t>23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920898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63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9C7881C-5C61-4492-8B0B-D7AD388BF29F}" type="slidenum">
              <a:rPr lang="en-US" altLang="ko-KR" sz="1200" b="0" smtClean="0"/>
              <a:pPr eaLnBrk="1" hangingPunct="1"/>
              <a:t>24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231020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356F9D6-CE2C-4FBB-81FE-813672A6F100}" type="slidenum">
              <a:rPr lang="en-US" altLang="ko-KR" sz="1200" b="0" smtClean="0"/>
              <a:pPr eaLnBrk="1" hangingPunct="1"/>
              <a:t>25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573823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83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EB9628B-E6AF-4C08-9BB6-B98134788E92}" type="slidenum">
              <a:rPr lang="en-US" altLang="ko-KR" sz="1200" b="0" smtClean="0"/>
              <a:pPr eaLnBrk="1" hangingPunct="1"/>
              <a:t>27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43947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E9399B1-A247-47CD-9C23-5F0A9DFCAD2E}" type="slidenum">
              <a:rPr lang="en-US" altLang="ko-KR" sz="1200" b="0" smtClean="0"/>
              <a:pPr eaLnBrk="1" hangingPunct="1"/>
              <a:t>28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147449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EF0BACE-1646-4BFC-B23D-926060F10A8A}" type="slidenum">
              <a:rPr lang="en-US" altLang="ko-KR" sz="1200" b="0" smtClean="0"/>
              <a:pPr eaLnBrk="1" hangingPunct="1"/>
              <a:t>30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79081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2A4B0EEA-F569-4F88-B907-60C1EC2B1D1D}" type="slidenum">
              <a:rPr lang="en-US" altLang="ko-KR" sz="1200" b="0" smtClean="0"/>
              <a:pPr eaLnBrk="1" hangingPunct="1"/>
              <a:t>3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97415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6D255D6-58AA-4A25-90A4-0E6E1244F99F}" type="slidenum">
              <a:rPr lang="en-US" altLang="ko-KR" sz="1200" b="0" smtClean="0"/>
              <a:pPr eaLnBrk="1" hangingPunct="1"/>
              <a:t>4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43507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4F67FF7-F9C1-4E4D-A703-9D14108EF21F}" type="slidenum">
              <a:rPr lang="en-US" altLang="ko-KR" sz="1200" b="0" smtClean="0"/>
              <a:pPr eaLnBrk="1" hangingPunct="1"/>
              <a:t>5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52449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4CC2084-AA18-484C-B757-13460B61608B}" type="slidenum">
              <a:rPr lang="en-US" altLang="ko-KR" sz="1200" b="0" smtClean="0"/>
              <a:pPr eaLnBrk="1" hangingPunct="1"/>
              <a:t>6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11964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1EB8400-74D7-4B52-8094-66A3CC321C0C}" type="slidenum">
              <a:rPr lang="en-US" altLang="ko-KR" sz="1200" b="0" smtClean="0"/>
              <a:pPr eaLnBrk="1" hangingPunct="1"/>
              <a:t>7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178206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E49F005-2E06-42A2-94BF-24438D485B76}" type="slidenum">
              <a:rPr lang="en-US" altLang="ko-KR" sz="1200" b="0" smtClean="0"/>
              <a:pPr eaLnBrk="1" hangingPunct="1"/>
              <a:t>8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29732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3103E14-5D1E-4D2A-B53B-300C2866C5F4}" type="slidenum">
              <a:rPr lang="en-US" altLang="ko-KR" sz="1200" b="0" smtClean="0"/>
              <a:pPr eaLnBrk="1" hangingPunct="1"/>
              <a:t>9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05798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850C-6478-4991-B7F7-5C0E1B650B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97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A392-6FFC-4FED-871B-D7DA376010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659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2570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25701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E8E2-FD8B-4517-8220-6FBA025D7A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895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817563"/>
            <a:ext cx="8531225" cy="1809726"/>
          </a:xfrm>
        </p:spPr>
        <p:txBody>
          <a:bodyPr/>
          <a:lstStyle>
            <a:lvl1pPr>
              <a:defRPr b="0">
                <a:latin typeface="Times New Roman" pitchFamily="18" charset="0"/>
                <a:cs typeface="Times New Roman" pitchFamily="18" charset="0"/>
              </a:defRPr>
            </a:lvl1pPr>
            <a:lvl2pPr>
              <a:defRPr sz="1800" b="0">
                <a:latin typeface="Times New Roman" pitchFamily="18" charset="0"/>
                <a:cs typeface="Times New Roman" pitchFamily="18" charset="0"/>
              </a:defRPr>
            </a:lvl2pPr>
            <a:lvl3pPr>
              <a:defRPr sz="1800" b="0">
                <a:latin typeface="Times New Roman" pitchFamily="18" charset="0"/>
                <a:cs typeface="Times New Roman" pitchFamily="18" charset="0"/>
              </a:defRPr>
            </a:lvl3pPr>
            <a:lvl4pPr>
              <a:defRPr sz="1800" b="0">
                <a:latin typeface="Times New Roman" pitchFamily="18" charset="0"/>
                <a:cs typeface="Times New Roman" pitchFamily="18" charset="0"/>
              </a:defRPr>
            </a:lvl4pPr>
            <a:lvl5pPr>
              <a:defRPr sz="1800" b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dirty="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CDF3C29-1C6E-4909-918D-C9113C5C2B05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414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7F35-C9C3-4A71-8E0C-1511A66EAC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13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04800" y="817563"/>
            <a:ext cx="4189413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817563"/>
            <a:ext cx="4189412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2650-A868-4D03-BAE0-C81E2BD8EF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766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2AB57-8C1D-4393-9FAE-DD0C61F7D2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154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4F5A-AE8E-4EC8-ACB8-C813AF0488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30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6D87-90BD-4841-AD15-8207D30EA2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629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C70D-AEFF-4C52-A073-609C254629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167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7CA87-627A-473B-966F-CABBB0961D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19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17563"/>
            <a:ext cx="8531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00800"/>
            <a:ext cx="233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 smtClean="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537638A-7FC0-4216-AC84-6EE3DB34F4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9pPr>
    </p:titleStyle>
    <p:bodyStyle>
      <a:lvl1pPr marL="282575" indent="-282575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68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2pPr>
      <a:lvl3pPr marL="1044575" indent="-1841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kumimoji="1" sz="2000" b="1">
          <a:solidFill>
            <a:schemeClr val="tx1"/>
          </a:solidFill>
          <a:latin typeface="+mn-ea"/>
          <a:ea typeface="+mn-ea"/>
        </a:defRPr>
      </a:lvl3pPr>
      <a:lvl4pPr marL="1417638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ea"/>
          <a:ea typeface="+mn-ea"/>
        </a:defRPr>
      </a:lvl4pPr>
      <a:lvl5pPr marL="1804988" indent="-19685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5pPr>
      <a:lvl6pPr marL="22621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6pPr>
      <a:lvl7pPr marL="27193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7pPr>
      <a:lvl8pPr marL="31765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8pPr>
      <a:lvl9pPr marL="36337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921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E50AE-7607-4949-84AF-1252E7405B79}" type="slidenum">
              <a:rPr lang="en-US" altLang="ko-KR">
                <a:ea typeface="굴림" charset="-127"/>
              </a:rPr>
              <a:pPr>
                <a:defRPr/>
              </a:pPr>
              <a:t>1</a:t>
            </a:fld>
            <a:endParaRPr lang="en-US" altLang="ko-KR" dirty="0">
              <a:ea typeface="굴림" charset="-127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Polyhedron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812800"/>
                <a:ext cx="8334375" cy="410939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Here, we derive a representation of polyhedron and see the properties of the generators.  We also see how to identify the generators.  The results are derived from homogenization in affine 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Minkowski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theorem.</a:t>
                </a:r>
              </a:p>
              <a:p>
                <a:pPr eaLnBrk="1" hangingPunct="1"/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rgbClr val="0000FF"/>
                    </a:solidFill>
                    <a:ea typeface="바탕체" pitchFamily="17" charset="-127"/>
                    <a:sym typeface="Symbol" pitchFamily="18" charset="2"/>
                  </a:rPr>
                  <a:t>Def</a:t>
                </a:r>
                <a:r>
                  <a:rPr lang="en-US" altLang="ko-KR" dirty="0" smtClean="0">
                    <a:solidFill>
                      <a:srgbClr val="0000FF"/>
                    </a:solidFill>
                    <a:ea typeface="바탕체" pitchFamily="17" charset="-127"/>
                    <a:sym typeface="Symbol" pitchFamily="18" charset="2"/>
                  </a:rPr>
                  <a:t>: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(1) 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be a convex set.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an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extreme point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provided it cannot be written as a nontrivial convex combination of two other distinct points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  i.e.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+(1−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)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0&lt;</m:t>
                    </m:r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&lt;1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     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baseline="30000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(2) A polyhedron is called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pointed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when it contains an extreme point.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812800"/>
                <a:ext cx="8334375" cy="4109395"/>
              </a:xfrm>
              <a:blipFill>
                <a:blip r:embed="rId3"/>
                <a:stretch>
                  <a:fillRect l="-658" t="-8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536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E3D4D-0FB2-4F1A-86AA-D8F96A9F129A}" type="slidenum">
              <a:rPr lang="en-US" altLang="ko-KR">
                <a:ea typeface="굴림" charset="-127"/>
              </a:rPr>
              <a:pPr>
                <a:defRPr/>
              </a:pPr>
              <a:t>10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381000"/>
                <a:ext cx="8334375" cy="302531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As mentioned earlier,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,1)∈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:r>
                  <a:rPr lang="en-US" altLang="ko-KR" dirty="0" err="1" smtClean="0">
                    <a:sym typeface="Symbol" pitchFamily="18" charset="2"/>
                  </a:rPr>
                  <a:t>nonvacuous</a:t>
                </a:r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ko-KR" dirty="0" smtClean="0"/>
                  <a:t> is a pointed polyhedron.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 Note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ko-KR" dirty="0" smtClean="0"/>
                  <a:t>, not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, is pointed.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may not be pointed.  Although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is not pointed, we can express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ko-KR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ko-KR" dirty="0" smtClean="0"/>
                  <a:t> is pointed.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/>
              </a:p>
              <a:p>
                <a:pPr eaLnBrk="1" hangingPunct="1"/>
                <a:r>
                  <a:rPr lang="en-US" altLang="ko-KR" dirty="0" smtClean="0"/>
                  <a:t>Example of polyhedron which is not pointed: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381000"/>
                <a:ext cx="8334375" cy="3025315"/>
              </a:xfrm>
              <a:blipFill rotWithShape="1">
                <a:blip r:embed="rId3"/>
                <a:stretch>
                  <a:fillRect l="-658" t="-1210" b="-12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638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4B7DC-065F-40F5-949A-5A54E5BB0363}" type="slidenum">
              <a:rPr lang="en-US" altLang="ko-KR">
                <a:ea typeface="굴림" charset="-127"/>
              </a:rPr>
              <a:pPr>
                <a:defRPr/>
              </a:pPr>
              <a:t>11</a:t>
            </a:fld>
            <a:endParaRPr lang="en-US" altLang="ko-KR" dirty="0">
              <a:ea typeface="굴림" charset="-127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Decomposition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0838" y="896938"/>
                <a:ext cx="8424862" cy="3795719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ym typeface="Symbol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}≠∅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the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the </a:t>
                </a:r>
                <a:r>
                  <a:rPr lang="en-US" altLang="ko-KR" dirty="0" err="1" smtClean="0"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sym typeface="Symbol" pitchFamily="18" charset="2"/>
                  </a:rPr>
                  <a:t> space of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pointed cone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pointed polyhedron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</a:t>
                </a:r>
                <a:r>
                  <a:rPr lang="en-US" altLang="ko-KR" dirty="0" err="1" smtClean="0">
                    <a:sym typeface="Symbol" pitchFamily="18" charset="2"/>
                  </a:rPr>
                  <a:t>polytope</a:t>
                </a:r>
                <a:r>
                  <a:rPr lang="en-US" altLang="ko-KR" dirty="0" smtClean="0">
                    <a:sym typeface="Symbol" pitchFamily="18" charset="2"/>
                  </a:rPr>
                  <a:t> given by convex hull of { extreme points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}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Note that though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unique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unique,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need not be unique. (Recall the picture given for the cone decomposition theorem.)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0838" y="896938"/>
                <a:ext cx="8424862" cy="3795719"/>
              </a:xfrm>
              <a:blipFill rotWithShape="1">
                <a:blip r:embed="rId3"/>
                <a:stretch>
                  <a:fillRect l="-651" t="-963" b="-19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741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D8B8-C50F-48B8-A451-C6C8CF3C1BF9}" type="slidenum">
              <a:rPr lang="en-US" altLang="ko-KR">
                <a:ea typeface="굴림" charset="-127"/>
              </a:rPr>
              <a:pPr>
                <a:defRPr/>
              </a:pPr>
              <a:t>12</a:t>
            </a:fld>
            <a:endParaRPr lang="en-US" altLang="ko-KR" dirty="0">
              <a:ea typeface="굴림" charset="-127"/>
            </a:endParaRPr>
          </a:p>
        </p:txBody>
      </p:sp>
      <p:sp>
        <p:nvSpPr>
          <p:cNvPr id="14340" name="AutoShape 1029"/>
          <p:cNvSpPr>
            <a:spLocks noChangeArrowheads="1"/>
          </p:cNvSpPr>
          <p:nvPr/>
        </p:nvSpPr>
        <p:spPr bwMode="auto">
          <a:xfrm>
            <a:off x="2514600" y="2286000"/>
            <a:ext cx="5562600" cy="1600200"/>
          </a:xfrm>
          <a:prstGeom prst="parallelogram">
            <a:avLst>
              <a:gd name="adj" fmla="val 869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>
                <a:latin typeface="Arial" charset="0"/>
              </a:rPr>
              <a:t>H</a:t>
            </a:r>
            <a:r>
              <a:rPr lang="en-US" altLang="ko-KR" sz="2000" baseline="-25000">
                <a:latin typeface="Arial" charset="0"/>
              </a:rPr>
              <a:t>1</a:t>
            </a:r>
            <a:endParaRPr lang="en-US" altLang="ko-KR" sz="200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334963"/>
                <a:ext cx="8001000" cy="415498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Clearly,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+{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𝑃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i="1">
                        <a:latin typeface="Cambria Math"/>
                      </a:rPr>
                      <m:t>𝑆</m:t>
                    </m:r>
                    <m:r>
                      <a:rPr lang="en-US" altLang="ko-K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+{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}</m:t>
                    </m:r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14341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334963"/>
                <a:ext cx="8001000" cy="415498"/>
              </a:xfrm>
              <a:blipFill rotWithShape="1">
                <a:blip r:embed="rId3"/>
                <a:stretch>
                  <a:fillRect l="-686" t="-8824" b="-205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Line 1028"/>
          <p:cNvSpPr>
            <a:spLocks noChangeShapeType="1"/>
          </p:cNvSpPr>
          <p:nvPr/>
        </p:nvSpPr>
        <p:spPr bwMode="auto">
          <a:xfrm>
            <a:off x="1219200" y="5410200"/>
            <a:ext cx="6705600" cy="0"/>
          </a:xfrm>
          <a:prstGeom prst="line">
            <a:avLst/>
          </a:prstGeom>
          <a:noFill/>
          <a:ln w="28575">
            <a:solidFill>
              <a:srgbClr val="FF99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3" name="AutoShape 1030"/>
          <p:cNvSpPr>
            <a:spLocks noChangeArrowheads="1"/>
          </p:cNvSpPr>
          <p:nvPr/>
        </p:nvSpPr>
        <p:spPr bwMode="auto">
          <a:xfrm flipH="1">
            <a:off x="1143000" y="2590800"/>
            <a:ext cx="5562600" cy="1295400"/>
          </a:xfrm>
          <a:prstGeom prst="parallelogram">
            <a:avLst>
              <a:gd name="adj" fmla="val 107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4" name="Line 1031"/>
          <p:cNvSpPr>
            <a:spLocks noChangeShapeType="1"/>
          </p:cNvSpPr>
          <p:nvPr/>
        </p:nvSpPr>
        <p:spPr bwMode="auto">
          <a:xfrm flipH="1">
            <a:off x="2514600" y="2590800"/>
            <a:ext cx="114300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5" name="Oval 1032"/>
          <p:cNvSpPr>
            <a:spLocks noChangeArrowheads="1"/>
          </p:cNvSpPr>
          <p:nvPr/>
        </p:nvSpPr>
        <p:spPr bwMode="auto">
          <a:xfrm>
            <a:off x="4505325" y="5334000"/>
            <a:ext cx="114300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6" name="Line 1033"/>
          <p:cNvSpPr>
            <a:spLocks noChangeShapeType="1"/>
          </p:cNvSpPr>
          <p:nvPr/>
        </p:nvSpPr>
        <p:spPr bwMode="auto">
          <a:xfrm flipV="1">
            <a:off x="5486400" y="30480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7" name="Line 1034"/>
          <p:cNvSpPr>
            <a:spLocks noChangeShapeType="1"/>
          </p:cNvSpPr>
          <p:nvPr/>
        </p:nvSpPr>
        <p:spPr bwMode="auto">
          <a:xfrm flipH="1" flipV="1">
            <a:off x="4800600" y="3200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8" name="Line 1035"/>
          <p:cNvSpPr>
            <a:spLocks noChangeShapeType="1"/>
          </p:cNvSpPr>
          <p:nvPr/>
        </p:nvSpPr>
        <p:spPr bwMode="auto">
          <a:xfrm flipV="1">
            <a:off x="3200400" y="34290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9" name="Line 1036"/>
          <p:cNvSpPr>
            <a:spLocks noChangeShapeType="1"/>
          </p:cNvSpPr>
          <p:nvPr/>
        </p:nvSpPr>
        <p:spPr bwMode="auto">
          <a:xfrm flipV="1">
            <a:off x="3200400" y="3124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0" name="Freeform 1037"/>
          <p:cNvSpPr>
            <a:spLocks/>
          </p:cNvSpPr>
          <p:nvPr/>
        </p:nvSpPr>
        <p:spPr bwMode="auto">
          <a:xfrm>
            <a:off x="5667375" y="3657600"/>
            <a:ext cx="304800" cy="228600"/>
          </a:xfrm>
          <a:custGeom>
            <a:avLst/>
            <a:gdLst>
              <a:gd name="T0" fmla="*/ 0 w 192"/>
              <a:gd name="T1" fmla="*/ 0 h 144"/>
              <a:gd name="T2" fmla="*/ 2147483647 w 192"/>
              <a:gd name="T3" fmla="*/ 0 h 144"/>
              <a:gd name="T4" fmla="*/ 2147483647 w 192"/>
              <a:gd name="T5" fmla="*/ 2147483647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0"/>
                </a:moveTo>
                <a:lnTo>
                  <a:pt x="192" y="0"/>
                </a:lnTo>
                <a:lnTo>
                  <a:pt x="48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1" name="Freeform 1038"/>
          <p:cNvSpPr>
            <a:spLocks/>
          </p:cNvSpPr>
          <p:nvPr/>
        </p:nvSpPr>
        <p:spPr bwMode="auto">
          <a:xfrm>
            <a:off x="4953000" y="3657600"/>
            <a:ext cx="304800" cy="228600"/>
          </a:xfrm>
          <a:custGeom>
            <a:avLst/>
            <a:gdLst>
              <a:gd name="T0" fmla="*/ 2147483647 w 192"/>
              <a:gd name="T1" fmla="*/ 0 h 144"/>
              <a:gd name="T2" fmla="*/ 0 w 192"/>
              <a:gd name="T3" fmla="*/ 0 h 144"/>
              <a:gd name="T4" fmla="*/ 2147483647 w 192"/>
              <a:gd name="T5" fmla="*/ 2147483647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192" y="0"/>
                </a:moveTo>
                <a:lnTo>
                  <a:pt x="0" y="0"/>
                </a:lnTo>
                <a:lnTo>
                  <a:pt x="14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2" name="Freeform 1040"/>
          <p:cNvSpPr>
            <a:spLocks/>
          </p:cNvSpPr>
          <p:nvPr/>
        </p:nvSpPr>
        <p:spPr bwMode="auto">
          <a:xfrm>
            <a:off x="5181600" y="3429000"/>
            <a:ext cx="6096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0 60000 65536"/>
              <a:gd name="T7" fmla="*/ 0 60000 65536"/>
              <a:gd name="T8" fmla="*/ 0 60000 65536"/>
              <a:gd name="T9" fmla="*/ 0 w 384"/>
              <a:gd name="T10" fmla="*/ 0 h 96"/>
              <a:gd name="T11" fmla="*/ 384 w 38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52" y="80"/>
                  <a:pt x="384" y="96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3" name="Freeform 1041"/>
          <p:cNvSpPr>
            <a:spLocks/>
          </p:cNvSpPr>
          <p:nvPr/>
        </p:nvSpPr>
        <p:spPr bwMode="auto">
          <a:xfrm>
            <a:off x="5095875" y="3276600"/>
            <a:ext cx="762000" cy="2286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0 60000 65536"/>
              <a:gd name="T7" fmla="*/ 0 60000 65536"/>
              <a:gd name="T8" fmla="*/ 0 60000 65536"/>
              <a:gd name="T9" fmla="*/ 0 w 384"/>
              <a:gd name="T10" fmla="*/ 0 h 96"/>
              <a:gd name="T11" fmla="*/ 384 w 38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52" y="80"/>
                  <a:pt x="384" y="96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4" name="Freeform 1042"/>
          <p:cNvSpPr>
            <a:spLocks/>
          </p:cNvSpPr>
          <p:nvPr/>
        </p:nvSpPr>
        <p:spPr bwMode="auto">
          <a:xfrm>
            <a:off x="3276600" y="3556000"/>
            <a:ext cx="304800" cy="177800"/>
          </a:xfrm>
          <a:custGeom>
            <a:avLst/>
            <a:gdLst>
              <a:gd name="T0" fmla="*/ 0 w 192"/>
              <a:gd name="T1" fmla="*/ 2147483647 h 112"/>
              <a:gd name="T2" fmla="*/ 2147483647 w 192"/>
              <a:gd name="T3" fmla="*/ 2147483647 h 112"/>
              <a:gd name="T4" fmla="*/ 2147483647 w 192"/>
              <a:gd name="T5" fmla="*/ 2147483647 h 112"/>
              <a:gd name="T6" fmla="*/ 0 60000 65536"/>
              <a:gd name="T7" fmla="*/ 0 60000 65536"/>
              <a:gd name="T8" fmla="*/ 0 60000 65536"/>
              <a:gd name="T9" fmla="*/ 0 w 192"/>
              <a:gd name="T10" fmla="*/ 0 h 112"/>
              <a:gd name="T11" fmla="*/ 192 w 19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12">
                <a:moveTo>
                  <a:pt x="0" y="16"/>
                </a:moveTo>
                <a:cubicBezTo>
                  <a:pt x="32" y="8"/>
                  <a:pt x="64" y="0"/>
                  <a:pt x="96" y="16"/>
                </a:cubicBezTo>
                <a:cubicBezTo>
                  <a:pt x="128" y="32"/>
                  <a:pt x="184" y="80"/>
                  <a:pt x="192" y="112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5" name="Freeform 1043"/>
          <p:cNvSpPr>
            <a:spLocks/>
          </p:cNvSpPr>
          <p:nvPr/>
        </p:nvSpPr>
        <p:spPr bwMode="auto">
          <a:xfrm>
            <a:off x="3314700" y="3438525"/>
            <a:ext cx="381000" cy="228600"/>
          </a:xfrm>
          <a:custGeom>
            <a:avLst/>
            <a:gdLst>
              <a:gd name="T0" fmla="*/ 0 w 192"/>
              <a:gd name="T1" fmla="*/ 2147483647 h 112"/>
              <a:gd name="T2" fmla="*/ 2147483647 w 192"/>
              <a:gd name="T3" fmla="*/ 2147483647 h 112"/>
              <a:gd name="T4" fmla="*/ 2147483647 w 192"/>
              <a:gd name="T5" fmla="*/ 2147483647 h 112"/>
              <a:gd name="T6" fmla="*/ 0 60000 65536"/>
              <a:gd name="T7" fmla="*/ 0 60000 65536"/>
              <a:gd name="T8" fmla="*/ 0 60000 65536"/>
              <a:gd name="T9" fmla="*/ 0 w 192"/>
              <a:gd name="T10" fmla="*/ 0 h 112"/>
              <a:gd name="T11" fmla="*/ 192 w 19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12">
                <a:moveTo>
                  <a:pt x="0" y="16"/>
                </a:moveTo>
                <a:cubicBezTo>
                  <a:pt x="32" y="8"/>
                  <a:pt x="64" y="0"/>
                  <a:pt x="96" y="16"/>
                </a:cubicBezTo>
                <a:cubicBezTo>
                  <a:pt x="128" y="32"/>
                  <a:pt x="184" y="80"/>
                  <a:pt x="192" y="112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6" name="Oval 1044"/>
          <p:cNvSpPr>
            <a:spLocks noChangeArrowheads="1"/>
          </p:cNvSpPr>
          <p:nvPr/>
        </p:nvSpPr>
        <p:spPr bwMode="auto">
          <a:xfrm>
            <a:off x="5438775" y="3829050"/>
            <a:ext cx="114300" cy="1333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57" name="Oval 1045"/>
          <p:cNvSpPr>
            <a:spLocks noChangeArrowheads="1"/>
          </p:cNvSpPr>
          <p:nvPr/>
        </p:nvSpPr>
        <p:spPr bwMode="auto">
          <a:xfrm>
            <a:off x="3152775" y="3829050"/>
            <a:ext cx="11430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58" name="Line 1046"/>
          <p:cNvSpPr>
            <a:spLocks noChangeShapeType="1"/>
          </p:cNvSpPr>
          <p:nvPr/>
        </p:nvSpPr>
        <p:spPr bwMode="auto">
          <a:xfrm flipV="1">
            <a:off x="4572000" y="39624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9" name="Line 1047"/>
          <p:cNvSpPr>
            <a:spLocks noChangeShapeType="1"/>
          </p:cNvSpPr>
          <p:nvPr/>
        </p:nvSpPr>
        <p:spPr bwMode="auto">
          <a:xfrm flipH="1" flipV="1">
            <a:off x="3276600" y="3962400"/>
            <a:ext cx="1295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60" name="Text Box 1049"/>
          <p:cNvSpPr txBox="1">
            <a:spLocks noChangeArrowheads="1"/>
          </p:cNvSpPr>
          <p:nvPr/>
        </p:nvSpPr>
        <p:spPr bwMode="auto">
          <a:xfrm>
            <a:off x="7235825" y="2324100"/>
            <a:ext cx="465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000" b="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ko-KR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1" name="Text Box 1050"/>
          <p:cNvSpPr txBox="1">
            <a:spLocks noChangeArrowheads="1"/>
          </p:cNvSpPr>
          <p:nvPr/>
        </p:nvSpPr>
        <p:spPr bwMode="auto">
          <a:xfrm>
            <a:off x="1752600" y="2727325"/>
            <a:ext cx="465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0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2" name="Text Box 1051"/>
          <p:cNvSpPr txBox="1">
            <a:spLocks noChangeArrowheads="1"/>
          </p:cNvSpPr>
          <p:nvPr/>
        </p:nvSpPr>
        <p:spPr bwMode="auto">
          <a:xfrm>
            <a:off x="5219700" y="283845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000" b="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ko-KR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3" name="Text Box 1052"/>
          <p:cNvSpPr txBox="1">
            <a:spLocks noChangeArrowheads="1"/>
          </p:cNvSpPr>
          <p:nvPr/>
        </p:nvSpPr>
        <p:spPr bwMode="auto">
          <a:xfrm>
            <a:off x="3571875" y="302895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000" b="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4" name="Text Box 1053"/>
          <p:cNvSpPr txBox="1">
            <a:spLocks noChangeArrowheads="1"/>
          </p:cNvSpPr>
          <p:nvPr/>
        </p:nvSpPr>
        <p:spPr bwMode="auto">
          <a:xfrm>
            <a:off x="5492750" y="3867150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ko-KR" sz="2000" b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ko-KR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5" name="Text Box 1054"/>
          <p:cNvSpPr txBox="1">
            <a:spLocks noChangeArrowheads="1"/>
          </p:cNvSpPr>
          <p:nvPr/>
        </p:nvSpPr>
        <p:spPr bwMode="auto">
          <a:xfrm>
            <a:off x="2797175" y="3832225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ko-KR" sz="2000" b="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6" name="Text Box 1055"/>
          <p:cNvSpPr txBox="1">
            <a:spLocks noChangeArrowheads="1"/>
          </p:cNvSpPr>
          <p:nvPr/>
        </p:nvSpPr>
        <p:spPr bwMode="auto">
          <a:xfrm>
            <a:off x="4359275" y="547052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67" name="Text Box 1056"/>
              <p:cNvSpPr txBox="1">
                <a:spLocks noChangeArrowheads="1"/>
              </p:cNvSpPr>
              <p:nvPr/>
            </p:nvSpPr>
            <p:spPr bwMode="auto">
              <a:xfrm>
                <a:off x="5200650" y="5495925"/>
                <a:ext cx="28071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Subspace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𝑄</m:t>
                    </m:r>
                  </m:oMath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67" name="Text Box 10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0650" y="5495925"/>
                <a:ext cx="2807179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169" t="-7692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68" name="Text Box 1057"/>
          <p:cNvSpPr txBox="1">
            <a:spLocks noChangeArrowheads="1"/>
          </p:cNvSpPr>
          <p:nvPr/>
        </p:nvSpPr>
        <p:spPr bwMode="auto">
          <a:xfrm>
            <a:off x="6181725" y="2844800"/>
            <a:ext cx="64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000" b="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ko-KR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9" name="Text Box 1058"/>
          <p:cNvSpPr txBox="1">
            <a:spLocks noChangeArrowheads="1"/>
          </p:cNvSpPr>
          <p:nvPr/>
        </p:nvSpPr>
        <p:spPr bwMode="auto">
          <a:xfrm>
            <a:off x="4006850" y="3384550"/>
            <a:ext cx="64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000" b="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ko-KR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0" name="Text Box 1059"/>
          <p:cNvSpPr txBox="1">
            <a:spLocks noChangeArrowheads="1"/>
          </p:cNvSpPr>
          <p:nvPr/>
        </p:nvSpPr>
        <p:spPr bwMode="auto">
          <a:xfrm>
            <a:off x="4524375" y="2838450"/>
            <a:ext cx="64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000" b="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1" name="Text Box 1060"/>
          <p:cNvSpPr txBox="1">
            <a:spLocks noChangeArrowheads="1"/>
          </p:cNvSpPr>
          <p:nvPr/>
        </p:nvSpPr>
        <p:spPr bwMode="auto">
          <a:xfrm>
            <a:off x="3038475" y="2774950"/>
            <a:ext cx="64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2000" b="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b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89FB-BF3A-42E1-ACDB-7B9100F5F833}" type="slidenum">
              <a:rPr lang="en-US" altLang="ko-KR">
                <a:ea typeface="굴림" charset="-127"/>
              </a:rPr>
              <a:pPr>
                <a:defRPr/>
              </a:pPr>
              <a:t>13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381000"/>
                <a:ext cx="8334375" cy="3816429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ex)</a:t>
                </a:r>
                <a:r>
                  <a:rPr lang="en-US" altLang="ko-KR" dirty="0" smtClean="0"/>
                  <a:t>   Take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where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0,0,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take any cone of form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of form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0,0,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}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have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0,0,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+(0,0,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where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(0,0,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(0,0,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53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381000"/>
                <a:ext cx="8334375" cy="3816429"/>
              </a:xfrm>
              <a:blipFill rotWithShape="1">
                <a:blip r:embed="rId3"/>
                <a:stretch>
                  <a:fillRect l="-658" t="-958" b="-12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945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F6878-CC51-4A0D-93AF-068A58431439}" type="slidenum">
              <a:rPr lang="en-US" altLang="ko-KR">
                <a:ea typeface="굴림" charset="-127"/>
              </a:rPr>
              <a:pPr>
                <a:defRPr/>
              </a:pPr>
              <a:t>14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1950" y="190500"/>
                <a:ext cx="8405813" cy="5741444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Def:</a:t>
                </a:r>
                <a:r>
                  <a:rPr lang="en-US" altLang="ko-KR" dirty="0" smtClean="0"/>
                  <a:t> 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bounded provided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𝛼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Observation : </a:t>
                </a:r>
                <a:r>
                  <a:rPr lang="en-US" altLang="ko-KR" dirty="0" err="1" smtClean="0">
                    <a:sym typeface="Symbol" pitchFamily="18" charset="2"/>
                  </a:rPr>
                  <a:t>polytopes</a:t>
                </a:r>
                <a:r>
                  <a:rPr lang="en-US" altLang="ko-KR" dirty="0" smtClean="0">
                    <a:sym typeface="Symbol" pitchFamily="18" charset="2"/>
                  </a:rPr>
                  <a:t> are bounded </a:t>
                </a:r>
                <a:r>
                  <a:rPr lang="en-US" altLang="ko-KR" dirty="0" err="1" smtClean="0">
                    <a:sym typeface="Symbol" pitchFamily="18" charset="2"/>
                  </a:rPr>
                  <a:t>polyhedra</a:t>
                </a:r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rgbClr val="0000FF"/>
                    </a:solidFill>
                    <a:sym typeface="Symbol" pitchFamily="18" charset="2"/>
                  </a:rPr>
                  <a:t>Cor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 1:</a:t>
                </a:r>
                <a:r>
                  <a:rPr lang="en-US" altLang="ko-KR" dirty="0" smtClean="0">
                    <a:sym typeface="Symbol" pitchFamily="18" charset="2"/>
                  </a:rPr>
                  <a:t>  Bounded nonempty </a:t>
                </a:r>
                <a:r>
                  <a:rPr lang="en-US" altLang="ko-KR" dirty="0" err="1" smtClean="0">
                    <a:sym typeface="Symbol" pitchFamily="18" charset="2"/>
                  </a:rPr>
                  <a:t>polyhedra</a:t>
                </a:r>
                <a:r>
                  <a:rPr lang="en-US" altLang="ko-KR" dirty="0" smtClean="0">
                    <a:sym typeface="Symbol" pitchFamily="18" charset="2"/>
                  </a:rPr>
                  <a:t> are </a:t>
                </a:r>
                <a:r>
                  <a:rPr lang="en-US" altLang="ko-KR" dirty="0" err="1" smtClean="0">
                    <a:sym typeface="Symbol" pitchFamily="18" charset="2"/>
                  </a:rPr>
                  <a:t>polytopes</a:t>
                </a:r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Suppose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for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𝜃</m:t>
                    </m:r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→∞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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not bounded.   So,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:r>
                  <a:rPr lang="en-US" altLang="ko-KR" dirty="0" err="1" smtClean="0">
                    <a:sym typeface="Symbol" pitchFamily="18" charset="2"/>
                  </a:rPr>
                  <a:t>polytope</a:t>
                </a:r>
                <a:r>
                  <a:rPr lang="en-US" altLang="ko-KR" dirty="0" smtClean="0">
                    <a:sym typeface="Symbol" pitchFamily="18" charset="2"/>
                  </a:rPr>
                  <a:t>.		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rgbClr val="0000FF"/>
                    </a:solidFill>
                    <a:sym typeface="Symbol" pitchFamily="18" charset="2"/>
                  </a:rPr>
                  <a:t>Cor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 2:</a:t>
                </a:r>
                <a:r>
                  <a:rPr lang="en-US" altLang="ko-KR" dirty="0" smtClean="0">
                    <a:sym typeface="Symbol" pitchFamily="18" charset="2"/>
                  </a:rPr>
                  <a:t>  If polyhedron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pointed,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generated by its extreme rays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convex hull { extreme points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}.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suppose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Then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extreme point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also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So,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i.e. contradicts pointedness of polyhedron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Hence,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		</a:t>
                </a:r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1950" y="190500"/>
                <a:ext cx="8405813" cy="5741444"/>
              </a:xfrm>
              <a:blipFill rotWithShape="1">
                <a:blip r:embed="rId3"/>
                <a:stretch>
                  <a:fillRect l="-580" b="-9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048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3342C-D63F-4A67-8B1C-6C5E824B639D}" type="slidenum">
              <a:rPr lang="en-US" altLang="ko-KR">
                <a:ea typeface="굴림" charset="-127"/>
              </a:rPr>
              <a:pPr>
                <a:defRPr/>
              </a:pPr>
              <a:t>15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6713" y="276225"/>
                <a:ext cx="8405812" cy="537070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Cor 3:</a:t>
                </a:r>
                <a:r>
                  <a:rPr lang="en-US" altLang="ko-KR" dirty="0" smtClean="0"/>
                  <a:t>  If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so if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provided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for all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Then for sufficiently large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either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∉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∉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 Contradiction.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 		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e.g.)</a:t>
                </a:r>
                <a:r>
                  <a:rPr lang="en-US" altLang="ko-KR" dirty="0" smtClean="0">
                    <a:sym typeface="Symbol" pitchFamily="18" charset="2"/>
                  </a:rPr>
                  <a:t>   For standard LP,  min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 if it has a feasible solution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≠∅)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Also note that the recession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=0,−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is pointed since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constraints makes the coefficient matrix full column rank, which implies the </a:t>
                </a:r>
                <a:r>
                  <a:rPr lang="en-US" altLang="ko-KR" dirty="0" err="1" smtClean="0"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sym typeface="Symbol" pitchFamily="18" charset="2"/>
                  </a:rPr>
                  <a:t> space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=0, 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consists of only 0 vector.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In the text, the authors only consider the situation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pointed.  But the developed results must be taken with caution.  (see text p179-180) </a:t>
                </a:r>
              </a:p>
            </p:txBody>
          </p:sp>
        </mc:Choice>
        <mc:Fallback xmlns="">
          <p:sp>
            <p:nvSpPr>
              <p:cNvPr id="174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6713" y="276225"/>
                <a:ext cx="8405812" cy="5370701"/>
              </a:xfrm>
              <a:blipFill rotWithShape="1">
                <a:blip r:embed="rId3"/>
                <a:stretch>
                  <a:fillRect l="-580" t="-681" r="-218" b="-6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10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7B4BB-5CC1-4279-A2A6-1B78A46008B4}" type="slidenum">
              <a:rPr lang="en-US" altLang="ko-KR">
                <a:ea typeface="굴림" charset="-127"/>
              </a:rPr>
              <a:pPr>
                <a:defRPr/>
              </a:pPr>
              <a:t>16</a:t>
            </a:fld>
            <a:endParaRPr lang="en-US" altLang="ko-KR" dirty="0">
              <a:ea typeface="굴림" charset="-127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Extreme Points of Pointed Polyhedra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9" y="765175"/>
                <a:ext cx="8568952" cy="5033686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Want to derive algebraic characterization of extreme points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using cone information.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 polyhedron.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We know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pointedness implies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an extreme point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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,1)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an extreme ray of homogenized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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,1)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holds at equality for rank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set of constraints defining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Recall constraints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are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it can’t be met at equality by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,1)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hence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/>
                  </a:rPr>
                  <a:t>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𝐼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: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𝐼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𝐼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𝐼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has rank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indent="0" eaLnBrk="1" hangingPunct="1">
                  <a:buNone/>
                </a:pPr>
                <a:r>
                  <a:rPr lang="en-US" altLang="ko-KR" dirty="0" smtClean="0"/>
                  <a:t>(Here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𝐼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⊆{1,…,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denotes rows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:−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ko-KR" dirty="0">
                    <a:sym typeface="Symbol" pitchFamily="18" charset="2"/>
                  </a:rPr>
                  <a:t> holding at equality by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,1)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.) 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184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9" y="765175"/>
                <a:ext cx="8568952" cy="5033686"/>
              </a:xfrm>
              <a:blipFill rotWithShape="1">
                <a:blip r:embed="rId3"/>
                <a:stretch>
                  <a:fillRect l="-569" t="-727" r="-2774"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150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2EF7-78D7-48F8-B00E-9E54FE476865}" type="slidenum">
              <a:rPr lang="en-US" altLang="ko-KR">
                <a:ea typeface="굴림" charset="-127"/>
              </a:rPr>
              <a:pPr>
                <a:defRPr/>
              </a:pPr>
              <a:t>17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1950" y="285750"/>
                <a:ext cx="8405813" cy="5088381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(continued)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:endParaRPr lang="en-US" altLang="ko-KR" dirty="0" smtClean="0">
                  <a:sym typeface="Symbol" pitchFamily="18" charset="2"/>
                </a:endParaRP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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𝐼</m:t>
                        </m:r>
                      </m:sub>
                    </m:sSub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has rank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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𝐼</m:t>
                        </m:r>
                      </m:sub>
                    </m:sSub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contains a row basis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( i.e. rank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).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e.g.)</a:t>
                </a:r>
                <a:r>
                  <a:rPr lang="en-US" altLang="ko-KR" dirty="0" smtClean="0">
                    <a:sym typeface="Symbol" pitchFamily="18" charset="2"/>
                  </a:rPr>
                  <a:t>  For standard LP,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</a:t>
                </a:r>
              </a:p>
              <a:p>
                <a:pPr marL="284400" indent="0"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full row rank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matrix.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For the system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a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basic solution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defined as the solution obtained by setting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the variables equal to 0 and solving the remaining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system ( the coefficient matrix of the remaining system must form a nonsingular matrix). If a basic solution also satisfies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it is called a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basic feasible solution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Above result relates the geometric extreme point and the algebraic basic feasible solution as follows.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1950" y="285750"/>
                <a:ext cx="8405813" cy="5088381"/>
              </a:xfrm>
              <a:blipFill rotWithShape="1">
                <a:blip r:embed="rId3"/>
                <a:stretch>
                  <a:fillRect l="-580" t="-719" r="-1015" b="-1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12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D1B23-D4A9-4D89-B031-10689F5F3EDE}" type="slidenum">
              <a:rPr lang="en-US" altLang="ko-KR">
                <a:ea typeface="굴림" charset="-127"/>
              </a:rPr>
              <a:pPr>
                <a:defRPr/>
              </a:pPr>
              <a:t>18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304800"/>
                <a:ext cx="8640960" cy="5744521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(continued)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full row rank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An extreme point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can be obtained as the solution satisfying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and the coefficient matrix is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nonsingular (size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바탕체" pitchFamily="17" charset="-127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).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We choose nonsingular matrix which includes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as 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submatrix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be the index set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=0,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𝑁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holds (there are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them).  Permute the columns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바탕체" pitchFamily="17" charset="-127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바탕체" pitchFamily="17" charset="-127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Then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An extreme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solution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ea typeface="바탕체" pitchFamily="17" charset="-127"/>
                                  <a:sym typeface="Symbol" pitchFamily="18" charset="2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바탕체" pitchFamily="17" charset="-127"/>
                                  <a:sym typeface="Symbol" pitchFamily="18" charset="2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바탕체" pitchFamily="17" charset="-127"/>
                                  <a:sym typeface="Symbol" pitchFamily="18" charset="2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바탕체" pitchFamily="17" charset="-127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바탕체" pitchFamily="17" charset="-127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바탕체" pitchFamily="17" charset="-127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ea typeface="바탕체" pitchFamily="17" charset="-127"/>
                                      <a:sym typeface="Symbol" pitchFamily="18" charset="2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ea typeface="바탕체" pitchFamily="17" charset="-127"/>
                                  <a:sym typeface="Symbol" pitchFamily="18" charset="2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바탕체" pitchFamily="17" charset="-127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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 is of form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𝑁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𝑁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 nonsingular)  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	( basic feasible solution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ea typeface="바탕체" pitchFamily="17" charset="-127"/>
                    <a:sym typeface="Symbol" pitchFamily="18" charset="2"/>
                  </a:rPr>
                  <a:t>Note that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=0,</m:t>
                    </m:r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 may hold (called degenerate </a:t>
                </a:r>
                <a:r>
                  <a:rPr lang="en-US" altLang="ko-KR" dirty="0" err="1" smtClean="0">
                    <a:solidFill>
                      <a:srgbClr val="000000"/>
                    </a:solidFill>
                    <a:sym typeface="Symbol" pitchFamily="18" charset="2"/>
                  </a:rPr>
                  <a:t>b.f.s</a:t>
                </a:r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.)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Hence, geometric extreme point    algebraic </a:t>
                </a:r>
                <a:r>
                  <a:rPr lang="en-US" altLang="ko-KR" dirty="0" err="1" smtClean="0">
                    <a:solidFill>
                      <a:srgbClr val="000000"/>
                    </a:solidFill>
                    <a:sym typeface="Symbol" pitchFamily="18" charset="2"/>
                  </a:rPr>
                  <a:t>b.f.s</a:t>
                </a:r>
                <a:r>
                  <a:rPr lang="en-US" altLang="ko-KR" dirty="0" smtClean="0">
                    <a:solidFill>
                      <a:srgbClr val="000000"/>
                    </a:solidFill>
                    <a:sym typeface="Symbol" pitchFamily="18" charset="2"/>
                  </a:rPr>
                  <a:t>. (for standard LP)</a:t>
                </a:r>
              </a:p>
            </p:txBody>
          </p:sp>
        </mc:Choice>
        <mc:Fallback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304800"/>
                <a:ext cx="8640960" cy="5744521"/>
              </a:xfrm>
              <a:blipFill>
                <a:blip r:embed="rId3"/>
                <a:stretch>
                  <a:fillRect t="-637" r="-282" b="-10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253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4D87-0839-4E3F-9CF2-F3E0F2F9564A}" type="slidenum">
              <a:rPr lang="en-US" altLang="ko-KR">
                <a:ea typeface="굴림" charset="-127"/>
              </a:rPr>
              <a:pPr>
                <a:defRPr/>
              </a:pPr>
              <a:t>19</a:t>
            </a:fld>
            <a:endParaRPr lang="en-US" altLang="ko-KR" dirty="0">
              <a:ea typeface="굴림" charset="-127"/>
            </a:endParaRPr>
          </a:p>
        </p:txBody>
      </p:sp>
      <p:sp>
        <p:nvSpPr>
          <p:cNvPr id="2253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Faces of Polyhedra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836613"/>
                <a:ext cx="8334375" cy="4066498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Def:</a:t>
                </a:r>
                <a:r>
                  <a:rPr lang="en-US" altLang="ko-KR" dirty="0" smtClean="0"/>
                  <a:t> (1)  A polyhedron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of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denoted by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if the maximum number of </a:t>
                </a:r>
                <a:r>
                  <a:rPr lang="en-US" altLang="ko-KR" dirty="0" err="1" smtClean="0">
                    <a:sym typeface="Symbol" pitchFamily="18" charset="2"/>
                  </a:rPr>
                  <a:t>affinely</a:t>
                </a:r>
                <a:r>
                  <a:rPr lang="en-US" altLang="ko-KR" dirty="0" smtClean="0">
                    <a:sym typeface="Symbol" pitchFamily="18" charset="2"/>
                  </a:rPr>
                  <a:t> independent points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(Recall earlier definition that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dim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𝐿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arbitrary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(2)  </a:t>
                </a:r>
                <a:r>
                  <a:rPr lang="en-US" altLang="ko-KR" dirty="0" smtClean="0"/>
                  <a:t>A polyhedron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𝑃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full-dimensional</a:t>
                </a:r>
                <a:r>
                  <a:rPr lang="en-US" altLang="ko-KR" dirty="0" smtClean="0">
                    <a:sym typeface="Symbol" pitchFamily="18" charset="2"/>
                  </a:rPr>
                  <a:t> if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ym typeface="Symbol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={1,…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 ∀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altLang="ko-KR" dirty="0" err="1" smtClean="0">
                    <a:sym typeface="Symbol" pitchFamily="18" charset="2"/>
                  </a:rPr>
                  <a:t>th</a:t>
                </a:r>
                <a:r>
                  <a:rPr lang="en-US" altLang="ko-KR" dirty="0" smtClean="0">
                    <a:sym typeface="Symbol" pitchFamily="18" charset="2"/>
                  </a:rPr>
                  <a:t> row vector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  <a:r>
                  <a:rPr lang="en-US" altLang="ko-KR" dirty="0">
                    <a:sym typeface="Symbol" pitchFamily="18" charset="2"/>
                  </a:rPr>
                  <a:t> (called equality set, inequality set, respectively)</a:t>
                </a: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), 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≤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≤)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are corresponding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1509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836613"/>
                <a:ext cx="8334375" cy="4066498"/>
              </a:xfrm>
              <a:blipFill rotWithShape="1">
                <a:blip r:embed="rId3"/>
                <a:stretch>
                  <a:fillRect l="-658" t="-900" r="-2195" b="-13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2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725AC-B028-480B-B403-8D4F2BA3A340}" type="slidenum">
              <a:rPr lang="en-US" altLang="ko-KR">
                <a:ea typeface="굴림" charset="-127"/>
              </a:rPr>
              <a:pPr>
                <a:defRPr/>
              </a:pPr>
              <a:t>2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205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381000"/>
                <a:ext cx="8001000" cy="519443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Recall “Affine (Polyhedral) </a:t>
                </a:r>
                <a:r>
                  <a:rPr lang="en-US" altLang="ko-KR" dirty="0" err="1" smtClean="0"/>
                  <a:t>Minkowski</a:t>
                </a:r>
                <a:r>
                  <a:rPr lang="en-US" altLang="ko-KR" dirty="0" smtClean="0"/>
                  <a:t>” from “Cone </a:t>
                </a:r>
                <a:r>
                  <a:rPr lang="en-US" altLang="ko-KR" dirty="0" err="1" smtClean="0"/>
                  <a:t>Minkowski</a:t>
                </a:r>
                <a:r>
                  <a:rPr lang="en-US" altLang="ko-KR" dirty="0" smtClean="0"/>
                  <a:t>” using homogenization.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endParaRPr lang="en-US" altLang="ko-KR" dirty="0" smtClean="0"/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/>
                  </a:rPr>
                  <a:t>  (*) (</a:t>
                </a:r>
                <a:r>
                  <a:rPr lang="en-US" altLang="ko-KR" dirty="0" err="1" smtClean="0">
                    <a:sym typeface="Symbol"/>
                  </a:rPr>
                  <a:t>Minkowski</a:t>
                </a:r>
                <a:r>
                  <a:rPr lang="en-US" altLang="ko-KR" dirty="0" smtClean="0">
                    <a:sym typeface="Symbol"/>
                  </a:rPr>
                  <a:t> for cones)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≥0}</m:t>
                    </m:r>
                  </m:oMath>
                </a14:m>
                <a:endParaRPr lang="en-US" altLang="ko-KR" dirty="0" smtClean="0"/>
              </a:p>
              <a:p>
                <a:pPr indent="0">
                  <a:lnSpc>
                    <a:spcPct val="110000"/>
                  </a:lnSpc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</a:t>
                </a:r>
                <a:r>
                  <a:rPr lang="en-US" altLang="ko-KR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</a:rPr>
                      <m:t>: 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≥0,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=1}</m:t>
                    </m:r>
                  </m:oMath>
                </a14:m>
                <a:endParaRPr lang="en-US" altLang="ko-KR" dirty="0"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altLang="ko-KR" dirty="0">
                    <a:sym typeface="Symbol" pitchFamily="18" charset="2"/>
                  </a:rPr>
                  <a:t>		(Note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is a cone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endParaRPr lang="en-US" altLang="ko-KR" dirty="0"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altLang="ko-KR" dirty="0">
                    <a:sym typeface="Symbol" pitchFamily="18" charset="2"/>
                  </a:rPr>
                  <a:t>	In (*), we use the generators from “cone decomposition”</a:t>
                </a: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altLang="ko-KR" dirty="0">
                    <a:sym typeface="Symbol" pitchFamily="18" charset="2"/>
                  </a:rPr>
                  <a:t>	We can write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</a:t>
                </a: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altLang="ko-KR" dirty="0">
                    <a:sym typeface="Symbol" pitchFamily="18" charset="2"/>
                  </a:rPr>
                  <a:t>	where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: </a:t>
                </a:r>
                <a:r>
                  <a:rPr lang="en-US" altLang="ko-KR" dirty="0" err="1">
                    <a:sym typeface="Symbol" pitchFamily="18" charset="2"/>
                  </a:rPr>
                  <a:t>lineality</a:t>
                </a:r>
                <a:r>
                  <a:rPr lang="en-US" altLang="ko-KR" dirty="0">
                    <a:sym typeface="Symbol" pitchFamily="18" charset="2"/>
                  </a:rPr>
                  <a:t>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 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 pitchFamily="18" charset="2"/>
                  </a:rPr>
                  <a:t>: pointed polyhedral cone.</a:t>
                </a: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altLang="ko-KR" dirty="0">
                    <a:sym typeface="Symbol" pitchFamily="18" charset="2"/>
                  </a:rPr>
                  <a:t>	Use generators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 pitchFamily="18" charset="2"/>
                  </a:rPr>
                  <a:t>  to get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as before.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endParaRPr lang="en-US" altLang="ko-KR" dirty="0" smtClean="0"/>
              </a:p>
            </p:txBody>
          </p:sp>
        </mc:Choice>
        <mc:Fallback xmlns="">
          <p:sp>
            <p:nvSpPr>
              <p:cNvPr id="4100" name="Rectangle 205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381000"/>
                <a:ext cx="8001000" cy="5194435"/>
              </a:xfrm>
              <a:blipFill rotWithShape="1">
                <a:blip r:embed="rId3"/>
                <a:stretch>
                  <a:fillRect l="-686" t="-7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355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2814-19DA-4C4C-988D-45D3C8420880}" type="slidenum">
              <a:rPr lang="en-US" altLang="ko-KR">
                <a:ea typeface="굴림" charset="-127"/>
              </a:rPr>
              <a:pPr>
                <a:defRPr/>
              </a:pPr>
              <a:t>20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304800"/>
                <a:ext cx="8334375" cy="4401718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ym typeface="Symbol" pitchFamily="18" charset="2"/>
                  </a:rPr>
                  <a:t>Note that the definition of equality set does not necessarily mean that only equalities in the representation of a polyhedron can be in the equality set.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ex)  Compare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≤1,−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≤−1,−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≤0,−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: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≤1,−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≤0,−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</a:t>
                </a: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rgbClr val="0000FF"/>
                    </a:solidFill>
                    <a:sym typeface="Symbol" pitchFamily="18" charset="2"/>
                  </a:rPr>
                  <a:t>Def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:</a:t>
                </a:r>
                <a:r>
                  <a:rPr lang="en-US" altLang="ko-KR" dirty="0" smtClean="0">
                    <a:sym typeface="Symbol" pitchFamily="18" charset="2"/>
                  </a:rPr>
                  <a:t> (1)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called an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inner point</a:t>
                </a:r>
                <a:r>
                  <a:rPr lang="en-US" altLang="ko-KR" dirty="0" smtClean="0"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 ( also the set of points satisfying the conditions is called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relative interior</a:t>
                </a:r>
                <a:r>
                  <a:rPr lang="en-US" altLang="ko-KR" dirty="0" smtClean="0">
                    <a:sym typeface="Symbol" pitchFamily="18" charset="2"/>
                  </a:rPr>
                  <a:t> of P.  It is interior with respect to the smallest affine space containing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(2)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called an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interior point</a:t>
                </a:r>
                <a:r>
                  <a:rPr lang="en-US" altLang="ko-KR" dirty="0" smtClean="0"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𝑀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 We can embed an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dimensional small ball, centered 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with radius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𝜀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some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.)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304800"/>
                <a:ext cx="8334375" cy="4401718"/>
              </a:xfrm>
              <a:blipFill rotWithShape="1">
                <a:blip r:embed="rId3"/>
                <a:stretch>
                  <a:fillRect l="-658" t="-831" b="-11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457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537DA-6A7D-4883-9224-7C120DDCECA5}" type="slidenum">
              <a:rPr lang="en-US" altLang="ko-KR">
                <a:ea typeface="굴림" charset="-127"/>
              </a:rPr>
              <a:pPr>
                <a:defRPr/>
              </a:pPr>
              <a:t>21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476250"/>
                <a:ext cx="8334375" cy="282449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Prop:</a:t>
                </a:r>
                <a:r>
                  <a:rPr lang="en-US" altLang="ko-KR" dirty="0" smtClean="0"/>
                  <a:t>  Every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has an inner point.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every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inner point by definition.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Otherwise,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depending 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=(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≤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≤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 pitchFamily="18" charset="2"/>
                                      </a:rPr>
                                      <m:t>≤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≤</m:t>
                                </m:r>
                              </m:sup>
                            </m:sSup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dirty="0" smtClean="0">
                                    <a:latin typeface="Cambria Math"/>
                                    <a:sym typeface="Symbol" pitchFamily="18" charset="2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ko-KR" b="0" i="1" dirty="0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≤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≤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</m:e>
                    </m:nary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,  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hence inner point.		</a:t>
                </a:r>
              </a:p>
            </p:txBody>
          </p:sp>
        </mc:Choice>
        <mc:Fallback xmlns="">
          <p:sp>
            <p:nvSpPr>
              <p:cNvPr id="235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476250"/>
                <a:ext cx="8334375" cy="2824491"/>
              </a:xfrm>
              <a:blipFill rotWithShape="1">
                <a:blip r:embed="rId3"/>
                <a:stretch>
                  <a:fillRect l="-658" t="-1296" b="-4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560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BAD0-566A-44E6-8A88-4A96F0B47E6E}" type="slidenum">
              <a:rPr lang="en-US" altLang="ko-KR">
                <a:ea typeface="굴림" charset="-127"/>
              </a:rPr>
              <a:pPr>
                <a:defRPr/>
              </a:pPr>
              <a:t>22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6713" y="304800"/>
                <a:ext cx="8405812" cy="4825039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Prop: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dim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Suppose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rank</a:t>
                </a:r>
                <a:r>
                  <a:rPr lang="en-US" altLang="ko-KR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 dirty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i="1" dirty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i="1" dirty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, 0≤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}≠∅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 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rank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   dim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( translation of affine space to origin)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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linearly independent points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 an inner point of P (above proposition guarantees the existence)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sufficiently small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ko-KR" altLang="en-US" b="0" i="1" smtClean="0">
                            <a:latin typeface="Cambria Math"/>
                            <a:sym typeface="Symbol" pitchFamily="18" charset="2"/>
                          </a:rPr>
                          <m:t>𝜀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Also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,…,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are </a:t>
                </a:r>
                <a:r>
                  <a:rPr lang="en-US" altLang="ko-KR" dirty="0" err="1" smtClean="0">
                    <a:sym typeface="Symbol" pitchFamily="18" charset="2"/>
                  </a:rPr>
                  <a:t>affinely</a:t>
                </a:r>
                <a:r>
                  <a:rPr lang="en-US" altLang="ko-KR" dirty="0" smtClean="0">
                    <a:sym typeface="Symbol" pitchFamily="18" charset="2"/>
                  </a:rPr>
                  <a:t> independent.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 since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ko-KR" altLang="en-US" b="0" i="1" smtClean="0">
                            <a:latin typeface="Cambria Math"/>
                            <a:sym typeface="Symbol" pitchFamily="18" charset="2"/>
                          </a:rPr>
                          <m:t>𝜀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are linearly independent.)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  dim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 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rank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6713" y="304800"/>
                <a:ext cx="8405812" cy="4825039"/>
              </a:xfrm>
              <a:blipFill rotWithShape="1">
                <a:blip r:embed="rId3"/>
                <a:stretch>
                  <a:fillRect l="-580" t="-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662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65B26-C304-4933-B8F9-248531895481}" type="slidenum">
              <a:rPr lang="en-US" altLang="ko-KR">
                <a:ea typeface="굴림" charset="-127"/>
              </a:rPr>
              <a:pPr>
                <a:defRPr/>
              </a:pPr>
              <a:t>23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1300" y="323850"/>
                <a:ext cx="8640763" cy="2789931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( continued 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Also suppose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,…,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/>
                  <a:t> are </a:t>
                </a:r>
                <a:r>
                  <a:rPr lang="en-US" altLang="ko-KR" dirty="0" err="1" smtClean="0"/>
                  <a:t>affinely</a:t>
                </a:r>
                <a:r>
                  <a:rPr lang="en-US" altLang="ko-KR" dirty="0" smtClean="0"/>
                  <a:t> independent points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:r>
                  <a:rPr lang="en-US" altLang="ko-KR" dirty="0" smtClean="0">
                    <a:sym typeface="Symbol" pitchFamily="18" charset="2"/>
                  </a:rPr>
                  <a:t>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are linearly independent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  nullity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 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 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rank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 </a:t>
                </a:r>
                <a:r>
                  <a:rPr lang="en-US" altLang="ko-KR" dirty="0">
                    <a:sym typeface="Symbol" pitchFamily="18" charset="2"/>
                  </a:rPr>
                  <a:t>dim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 dirty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i="1" dirty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i="1" dirty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		</a:t>
                </a:r>
              </a:p>
            </p:txBody>
          </p:sp>
        </mc:Choice>
        <mc:Fallback xmlns="">
          <p:sp>
            <p:nvSpPr>
              <p:cNvPr id="256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1300" y="323850"/>
                <a:ext cx="8640763" cy="2789931"/>
              </a:xfrm>
              <a:blipFill rotWithShape="1">
                <a:blip r:embed="rId3"/>
                <a:stretch>
                  <a:fillRect t="-13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765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6E9B1-2BD9-401B-AF14-A54523D20468}" type="slidenum">
              <a:rPr lang="en-US" altLang="ko-KR">
                <a:ea typeface="굴림" charset="-127"/>
              </a:rPr>
              <a:pPr>
                <a:defRPr/>
              </a:pPr>
              <a:t>24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5750" y="228600"/>
                <a:ext cx="8569325" cy="5533694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Note: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ko-KR" dirty="0" smtClean="0"/>
                  <a:t> is the smallest affine space containing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  Hence dim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 is the dimension of the affine space.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Translating the affine space to pass through the origin, we have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 smtClean="0"/>
                  <a:t> dim</a:t>
                </a:r>
                <a14:m>
                  <m:oMath xmlns:m="http://schemas.openxmlformats.org/officeDocument/2006/math">
                    <m:r>
                      <a:rPr lang="en-US" altLang="ko-KR" b="0" i="0" dirty="0" smtClean="0"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, hence dim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 is the dimension of the orthogonal complement of row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US" altLang="ko-KR" dirty="0" smtClean="0"/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/>
                  <a:t>	Hence, </a:t>
                </a:r>
                <a:r>
                  <a:rPr lang="en-US" altLang="ko-KR" dirty="0">
                    <a:sym typeface="Symbol" pitchFamily="18" charset="2"/>
                  </a:rPr>
                  <a:t>dim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 dirty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 smtClean="0"/>
                  <a:t> dim(orthogonal complement of rows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US" altLang="ko-KR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ko-KR" dirty="0" smtClean="0"/>
                  <a:t> dim(row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US" altLang="ko-KR" dirty="0" smtClean="0"/>
                  <a:t>)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 smtClean="0"/>
                  <a:t> nullity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ko-KR" dirty="0" smtClean="0"/>
                  <a:t> rank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altLang="ko-KR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So the proposition is just an affine version of  rank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ko-KR" dirty="0" smtClean="0"/>
                  <a:t> nullity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ko-KR" dirty="0" smtClean="0"/>
                  <a:t>  for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/>
              </a:p>
              <a:p>
                <a:pPr eaLnBrk="1" hangingPunct="1"/>
                <a:r>
                  <a:rPr lang="en-US" altLang="ko-KR" dirty="0" err="1" smtClean="0">
                    <a:solidFill>
                      <a:srgbClr val="0000FF"/>
                    </a:solidFill>
                  </a:rPr>
                  <a:t>Cor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: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is full-dimensional   </a:t>
                </a:r>
                <a:r>
                  <a:rPr lang="en-US" altLang="ko-KR" dirty="0" smtClean="0">
                    <a:sym typeface="Symbol" pitchFamily="18" charset="2"/>
                  </a:rPr>
                  <a:t>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has an interior point.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has an interior point   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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		         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		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5750" y="228600"/>
                <a:ext cx="8569325" cy="5533694"/>
              </a:xfrm>
              <a:blipFill rotWithShape="1">
                <a:blip r:embed="rId3"/>
                <a:stretch>
                  <a:fillRect l="-640" t="-662" r="-356" b="-9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867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2AF9E-FE7C-4B79-A146-A7A1491E8587}" type="slidenum">
              <a:rPr lang="en-US" altLang="ko-KR">
                <a:ea typeface="굴림" charset="-127"/>
              </a:rPr>
              <a:pPr>
                <a:defRPr/>
              </a:pPr>
              <a:t>25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304800"/>
                <a:ext cx="8334375" cy="600395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Def: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( or denoted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) is called a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valid inequality</a:t>
                </a:r>
                <a:r>
                  <a:rPr lang="en-US" altLang="ko-KR" dirty="0" smtClean="0">
                    <a:sym typeface="Symbol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if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/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rgbClr val="0000FF"/>
                    </a:solidFill>
                    <a:sym typeface="Symbol" pitchFamily="18" charset="2"/>
                  </a:rPr>
                  <a:t>Def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: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valid inequality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called a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face</a:t>
                </a:r>
                <a:r>
                  <a:rPr lang="en-US" altLang="ko-KR" dirty="0" smtClean="0"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represents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called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proper</a:t>
                </a:r>
                <a:r>
                  <a:rPr lang="en-US" altLang="ko-KR" dirty="0" smtClean="0">
                    <a:sym typeface="Symbol" pitchFamily="18" charset="2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ym typeface="Symbol" pitchFamily="18" charset="2"/>
                  </a:rPr>
                  <a:t>Note that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F represented by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    max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 pitchFamily="18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Prop:</a:t>
                </a:r>
                <a:r>
                  <a:rPr lang="en-US" altLang="ko-KR" dirty="0" smtClean="0">
                    <a:sym typeface="Symbol" pitchFamily="18" charset="2"/>
                  </a:rPr>
                  <a:t> 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 a face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polyhedron and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b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⊇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The number of distinct faces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finite.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Need results from LP duality. Read later. Ref: </a:t>
                </a:r>
                <a:r>
                  <a:rPr lang="en-US" altLang="ko-KR" dirty="0" err="1" smtClean="0">
                    <a:sym typeface="Symbol" pitchFamily="18" charset="2"/>
                  </a:rPr>
                  <a:t>Nemhauser</a:t>
                </a:r>
                <a:r>
                  <a:rPr lang="en-US" altLang="ko-KR" dirty="0" smtClean="0">
                    <a:sym typeface="Symbol" pitchFamily="18" charset="2"/>
                  </a:rPr>
                  <a:t> and Wolsey, Integer and Combinatorial Optimization, 1988, p88-92.</a:t>
                </a:r>
              </a:p>
            </p:txBody>
          </p:sp>
        </mc:Choice>
        <mc:Fallback xmlns="">
          <p:sp>
            <p:nvSpPr>
              <p:cNvPr id="276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304800"/>
                <a:ext cx="8334375" cy="6003951"/>
              </a:xfrm>
              <a:blipFill rotWithShape="1">
                <a:blip r:embed="rId3"/>
                <a:stretch>
                  <a:fillRect l="-658" t="-609" b="-5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17563"/>
                <a:ext cx="8531225" cy="5409879"/>
              </a:xfrm>
            </p:spPr>
            <p:txBody>
              <a:bodyPr/>
              <a:lstStyle/>
              <a:p>
                <a:r>
                  <a:rPr lang="en-US" altLang="ko-KR" dirty="0" smtClean="0"/>
                  <a:t>(continued)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is the set of optimal solutions to the LP,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max</m:t>
                    </m:r>
                    <m:r>
                      <a:rPr lang="en-US" altLang="ko-KR" b="0" i="1" smtClean="0">
                        <a:latin typeface="Cambria Math"/>
                      </a:rPr>
                      <m:t>⁡{</m:t>
                    </m:r>
                    <m:r>
                      <a:rPr lang="ko-KR" altLang="en-US" b="0" i="1" smtClean="0">
                        <a:latin typeface="Cambria Math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/>
                  <a:t>.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 be an optimal solution to the dual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min</m:t>
                    </m:r>
                    <m:r>
                      <a:rPr lang="en-US" altLang="ko-KR" b="0" i="1" smtClean="0">
                        <a:latin typeface="Cambria Math"/>
                      </a:rPr>
                      <m:t>⁡{</m:t>
                    </m:r>
                    <m:r>
                      <a:rPr lang="en-US" altLang="ko-KR" b="0" i="1" smtClean="0">
                        <a:latin typeface="Cambria Math"/>
                      </a:rPr>
                      <m:t>𝑢𝑏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𝑢𝐴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/>
                  <a:t>,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&gt;0}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Consider the polyhedron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</a:rPr>
                      <m:t>for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</a:rPr>
                      <m:t>for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∖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/>
                  <a:t>.  We claim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, then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nary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/>
                  <a:t>.  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But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∖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 smtClean="0"/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,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𝜋</m:t>
                    </m:r>
                    <m:r>
                      <a:rPr lang="en-US" altLang="ko-KR" i="1">
                        <a:latin typeface="Cambria Math"/>
                      </a:rPr>
                      <m:t>𝑥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nary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altLang="ko-KR" i="1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&lt;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/>
                  <a:t>.  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.  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Together,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is a polyhedron. 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, the equality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must have the required property.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Finally,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ko-KR" dirty="0" smtClean="0"/>
                  <a:t> is finite, the possible equality subsets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bSup>
                  </m:oMath>
                </a14:m>
                <a:r>
                  <a:rPr lang="en-US" altLang="ko-KR" dirty="0" smtClean="0"/>
                  <a:t> [corresponding to the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] are finite in number, so the number of distinct faces is finite.		</a:t>
                </a:r>
                <a:r>
                  <a:rPr lang="en-US" altLang="ko-KR" dirty="0" smtClean="0">
                    <a:sym typeface="Symbol"/>
                  </a:rPr>
                  <a:t></a:t>
                </a:r>
                <a:r>
                  <a:rPr lang="en-US" altLang="ko-KR" dirty="0" smtClean="0"/>
                  <a:t> </a:t>
                </a:r>
                <a:endParaRPr lang="en-US" altLang="ko-KR" dirty="0"/>
              </a:p>
              <a:p>
                <a:pPr marL="28440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17563"/>
                <a:ext cx="8531225" cy="5409879"/>
              </a:xfrm>
              <a:blipFill rotWithShape="1">
                <a:blip r:embed="rId2"/>
                <a:stretch>
                  <a:fillRect l="-1001" t="-6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F3C29-1C6E-4909-918D-C9113C5C2B05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0862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969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FC89E-D58A-41FE-A58A-D77F70341DDC}" type="slidenum">
              <a:rPr lang="en-US" altLang="ko-KR">
                <a:ea typeface="굴림" charset="-127"/>
              </a:rPr>
              <a:pPr>
                <a:defRPr/>
              </a:pPr>
              <a:t>27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304800"/>
                <a:ext cx="8497888" cy="4785926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Note:</a:t>
                </a:r>
                <a:r>
                  <a:rPr lang="en-US" altLang="ko-KR" dirty="0" smtClean="0"/>
                  <a:t> 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ko-KR" dirty="0" smtClean="0"/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</a:rPr>
                              <m:t>=</m:t>
                            </m:r>
                          </m:sup>
                        </m:sSubSup>
                        <m:r>
                          <a:rPr lang="en-US" altLang="ko-KR" b="0" i="1" dirty="0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b="0" i="1" dirty="0" smtClean="0">
                        <a:latin typeface="Cambria Math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ko-KR" dirty="0" smtClean="0"/>
                  <a:t> also applies to face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is a face of dimension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 err="1" smtClean="0"/>
                  <a:t>affinely</a:t>
                </a:r>
                <a:r>
                  <a:rPr lang="en-US" altLang="ko-KR" dirty="0" smtClean="0"/>
                  <a:t> independent points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/>
              </a:p>
              <a:p>
                <a:pPr eaLnBrk="1" hangingPunct="1"/>
                <a:r>
                  <a:rPr lang="en-US" altLang="ko-KR" dirty="0" err="1" smtClean="0">
                    <a:solidFill>
                      <a:srgbClr val="0000FF"/>
                    </a:solidFill>
                  </a:rPr>
                  <a:t>Def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:</a:t>
                </a:r>
                <a:r>
                  <a:rPr lang="en-US" altLang="ko-KR" dirty="0" smtClean="0"/>
                  <a:t> (1) </a:t>
                </a:r>
                <a:r>
                  <a:rPr lang="en-US" altLang="ko-KR" dirty="0" smtClean="0">
                    <a:solidFill>
                      <a:schemeClr val="hlink"/>
                    </a:solidFill>
                  </a:rPr>
                  <a:t>Vertex</a:t>
                </a:r>
                <a:r>
                  <a:rPr lang="en-US" altLang="ko-KR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is a face of dimension 0.  Then, from </a:t>
                </a:r>
                <a:r>
                  <a:rPr lang="en-US" altLang="ko-KR" dirty="0"/>
                  <a:t>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altLang="ko-KR" i="1">
                        <a:latin typeface="Cambria Math"/>
                      </a:rPr>
                      <m:t>+</m:t>
                    </m:r>
                  </m:oMath>
                </a14:m>
                <a:r>
                  <a:rPr lang="en-US" altLang="ko-KR" dirty="0"/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i="1" dirty="0">
                                <a:latin typeface="Cambria Math"/>
                              </a:rPr>
                              <m:t>=</m:t>
                            </m:r>
                          </m:sup>
                        </m:sSubSup>
                        <m:r>
                          <a:rPr lang="en-US" altLang="ko-KR" i="1" dirty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i="1" dirty="0">
                                <a:latin typeface="Cambria Math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i="1" dirty="0">
                        <a:latin typeface="Cambria Math"/>
                      </a:rPr>
                      <m:t>=</m:t>
                    </m:r>
                    <m:r>
                      <a:rPr lang="en-US" altLang="ko-KR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ko-KR" dirty="0" smtClean="0"/>
                  <a:t>, vertex is what we defined as extreme point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  ( In the text, vertex is defined differently.)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(2)  </a:t>
                </a:r>
                <a:r>
                  <a:rPr lang="en-US" altLang="ko-KR" dirty="0" smtClean="0">
                    <a:solidFill>
                      <a:schemeClr val="hlink"/>
                    </a:solidFill>
                  </a:rPr>
                  <a:t>Edge</a:t>
                </a:r>
                <a:r>
                  <a:rPr lang="en-US" altLang="ko-KR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is a face of dimension one.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(3)  Face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is a </a:t>
                </a:r>
                <a:r>
                  <a:rPr lang="en-US" altLang="ko-KR" dirty="0" smtClean="0">
                    <a:solidFill>
                      <a:schemeClr val="hlink"/>
                    </a:solidFill>
                  </a:rPr>
                  <a:t>facet</a:t>
                </a:r>
                <a:r>
                  <a:rPr lang="en-US" altLang="ko-KR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if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 smtClean="0"/>
                  <a:t>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ko-KR" dirty="0" smtClean="0"/>
                  <a:t>.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/>
              </a:p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Prop:</a:t>
                </a:r>
                <a:r>
                  <a:rPr lang="en-US" altLang="ko-KR" dirty="0" smtClean="0"/>
                  <a:t>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is a facet,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some inequality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representing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𝐹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 smtClean="0">
                    <a:sym typeface="Symbol" pitchFamily="18" charset="2"/>
                  </a:rPr>
                  <a:t>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+1</m:t>
                    </m:r>
                  </m:oMath>
                </a14:m>
                <a:r>
                  <a:rPr lang="en-US" altLang="ko-KR" dirty="0" smtClean="0"/>
                  <a:t>  	</a:t>
                </a:r>
                <a:r>
                  <a:rPr lang="en-US" altLang="ko-KR" dirty="0" smtClean="0">
                    <a:sym typeface="Symbol" pitchFamily="18" charset="2"/>
                  </a:rPr>
                  <a:t></a:t>
                </a:r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304800"/>
                <a:ext cx="8497888" cy="4785926"/>
              </a:xfrm>
              <a:blipFill rotWithShape="1">
                <a:blip r:embed="rId3"/>
                <a:stretch>
                  <a:fillRect l="-574" t="-764" r="-143" b="-8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2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189C3-BDB4-463B-92C8-89A5F1247B3A}" type="slidenum">
              <a:rPr lang="en-US" altLang="ko-KR">
                <a:ea typeface="굴림" charset="-127"/>
              </a:rPr>
              <a:pPr>
                <a:defRPr/>
              </a:pPr>
              <a:t>28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1475" y="276225"/>
                <a:ext cx="8405813" cy="459106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Prop:</a:t>
                </a:r>
                <a:r>
                  <a:rPr lang="en-US" altLang="ko-KR" dirty="0" smtClean="0">
                    <a:sym typeface="Symbol" pitchFamily="18" charset="2"/>
                  </a:rPr>
                  <a:t>  For each facet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one of inequalities representing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(there may exist many) is necessary in the description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 the polyhedron obtained from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by removing all the inequalities representing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We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𝐹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so that at least one of the inequalities is necessary. 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 an inner point of the facet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 an inequality representing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linearly independent of the rows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it follows from the theorem of alternatives that there exists a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Because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an inner point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all inequalities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that do not represent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indent="0"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But 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𝐹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sufficiently small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	</a:t>
                </a:r>
                <a:r>
                  <a:rPr lang="en-US" altLang="ko-KR" dirty="0" smtClean="0">
                    <a:sym typeface="Symbol"/>
                  </a:rPr>
                  <a:t></a:t>
                </a:r>
                <a:endParaRPr lang="en-US" altLang="ko-KR" dirty="0" smtClean="0">
                  <a:sym typeface="Symbol" pitchFamily="18" charset="2"/>
                </a:endParaRPr>
              </a:p>
              <a:p>
                <a:pPr indent="0"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endParaRPr lang="en-US" altLang="ko-KR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7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1475" y="276225"/>
                <a:ext cx="8405813" cy="4591065"/>
              </a:xfrm>
              <a:blipFill rotWithShape="1">
                <a:blip r:embed="rId3"/>
                <a:stretch>
                  <a:fillRect l="-653" t="-797" r="-13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17563"/>
                <a:ext cx="8531225" cy="3853234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Prop:</a:t>
                </a:r>
                <a:r>
                  <a:rPr lang="en-US" altLang="ko-KR" dirty="0">
                    <a:sym typeface="Symbol" pitchFamily="18" charset="2"/>
                  </a:rPr>
                  <a:t>  Inequality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b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𝑟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 pitchFamily="18" charset="2"/>
                  </a:rPr>
                  <a:t>  that represents face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of dimension less than (dim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) is irrelevant to the description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>
                    <a:sym typeface="Symbol" pitchFamily="18" charset="2"/>
                  </a:rPr>
                  <a:t>	</a:t>
                </a:r>
                <a:r>
                  <a:rPr lang="en-US" altLang="ko-KR" dirty="0">
                    <a:solidFill>
                      <a:srgbClr val="0000FF"/>
                    </a:solidFill>
                    <a:sym typeface="Symbol" pitchFamily="18" charset="2"/>
                  </a:rPr>
                  <a:t>Pf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)</a:t>
                </a:r>
                <a:r>
                  <a:rPr lang="en-US" altLang="ko-KR" dirty="0" smtClean="0">
                    <a:sym typeface="Symbol" pitchFamily="18" charset="2"/>
                  </a:rPr>
                  <a:t> 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represents a face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of dimension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and the inequality is not irrelevant.  In other words,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 an inner point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Then on the line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there exists a point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𝑧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𝑓𝑜𝑟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indent="0"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Hence the equality set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which is of rank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sym typeface="Symbol" pitchFamily="18" charset="2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Therefore the dimension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sym typeface="Symbol" pitchFamily="18" charset="2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which is a contradiction.		</a:t>
                </a:r>
                <a:r>
                  <a:rPr lang="en-US" altLang="ko-KR" dirty="0" smtClean="0">
                    <a:sym typeface="Symbol"/>
                  </a:rPr>
                  <a:t>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:endParaRPr lang="en-US" altLang="ko-KR" dirty="0">
                  <a:sym typeface="Symbol" pitchFamily="18" charset="2"/>
                </a:endParaRPr>
              </a:p>
              <a:p>
                <a:pPr eaLnBrk="1" hangingPunct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17563"/>
                <a:ext cx="8531225" cy="3853234"/>
              </a:xfrm>
              <a:blipFill rotWithShape="1">
                <a:blip r:embed="rId2"/>
                <a:stretch>
                  <a:fillRect l="-572" t="-949" r="-10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F3C29-1C6E-4909-918D-C9113C5C2B05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4523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05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78F72-CDED-451F-BCB2-262B1AA4FDA2}" type="slidenum">
              <a:rPr lang="en-US" altLang="ko-KR">
                <a:ea typeface="굴림" charset="-127"/>
              </a:rPr>
              <a:pPr>
                <a:defRPr/>
              </a:pPr>
              <a:t>3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476672"/>
                <a:ext cx="8001000" cy="4618572"/>
              </a:xfrm>
            </p:spPr>
            <p:txBody>
              <a:bodyPr/>
              <a:lstStyle/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Observe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   ⟺   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altLang="ko-KR" dirty="0" smtClean="0"/>
                  <a:t>	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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for any vector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/>
                  <a:t>Hence 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dirty="0" smtClean="0"/>
                  <a:t> gives rise to some generators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:0</m:t>
                        </m:r>
                      </m:e>
                    </m:d>
                  </m:oMath>
                </a14:m>
                <a:r>
                  <a:rPr lang="en-US" altLang="ko-KR" dirty="0" smtClean="0"/>
                  <a:t>. 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altLang="ko-KR" dirty="0" smtClean="0"/>
                  <a:t> of basis)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Remainder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:0</m:t>
                        </m:r>
                      </m:e>
                    </m:d>
                  </m:oMath>
                </a14:m>
                <a:r>
                  <a:rPr lang="en-US" altLang="ko-KR" dirty="0" smtClean="0"/>
                  <a:t> comes from extreme rays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(pointed cone)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𝐶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:1</m:t>
                        </m:r>
                      </m:e>
                    </m:d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comes from extreme rays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(without loss of generality)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ym typeface="Symbol" pitchFamily="18" charset="2"/>
                  </a:rPr>
                  <a:t>Hence get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as follows.  </a:t>
                </a:r>
              </a:p>
            </p:txBody>
          </p:sp>
        </mc:Choice>
        <mc:Fallback xmlns="">
          <p:sp>
            <p:nvSpPr>
              <p:cNvPr id="5124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476672"/>
                <a:ext cx="8001000" cy="4618572"/>
              </a:xfrm>
              <a:blipFill rotWithShape="1">
                <a:blip r:embed="rId3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174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6A82-B629-48E8-92CE-77816D08E855}" type="slidenum">
              <a:rPr lang="en-US" altLang="ko-KR">
                <a:ea typeface="굴림" charset="-127"/>
              </a:rPr>
              <a:pPr>
                <a:defRPr/>
              </a:pPr>
              <a:t>30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01638" y="476250"/>
                <a:ext cx="8334375" cy="5157117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>
                    <a:sym typeface="Symbol" pitchFamily="18" charset="2"/>
                  </a:rPr>
                  <a:t>When the two inequalities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/>
                                <a:sym typeface="Symbol" pitchFamily="18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ko-KR" altLang="en-US" i="1">
                                <a:latin typeface="Cambria Math"/>
                                <a:sym typeface="Symbol" pitchFamily="18" charset="2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, 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,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are equivalent in the description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?</a:t>
                </a:r>
              </a:p>
              <a:p>
                <a:pPr eaLnBrk="1" hangingPunct="1">
                  <a:buNone/>
                </a:pPr>
                <a:r>
                  <a:rPr lang="en-US" altLang="ko-KR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: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, </m:t>
                        </m:r>
                        <m:r>
                          <a:rPr lang="ko-KR" altLang="en-US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,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𝜆𝜋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𝜇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𝜇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′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 pitchFamily="18" charset="2"/>
                      </a:rPr>
                      <m:t>∀ </m:t>
                    </m:r>
                    <m:r>
                      <a:rPr lang="ko-KR" altLang="en-US" i="1" dirty="0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i="1" dirty="0">
                        <a:latin typeface="Cambria Math"/>
                        <a:ea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𝜇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>
                    <a:sym typeface="Symbol" pitchFamily="18" charset="2"/>
                  </a:rPr>
                  <a:t>	Hence equivalent if </a:t>
                </a:r>
              </a:p>
              <a:p>
                <a:pPr eaLnBrk="1" hangingPunct="1">
                  <a:buNone/>
                </a:pPr>
                <a:r>
                  <a:rPr lang="en-US" altLang="ko-KR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/>
                                <a:sym typeface="Symbol" pitchFamily="18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ko-KR" altLang="en-US" i="1">
                                <a:latin typeface="Cambria Math"/>
                                <a:sym typeface="Symbol" pitchFamily="18" charset="2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/>
                                <a:sym typeface="Symbol" pitchFamily="18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ko-KR" altLang="en-US" i="1">
                                <a:latin typeface="Cambria Math"/>
                                <a:sym typeface="Symbol" pitchFamily="18" charset="2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/>
                            <a:sym typeface="Symbol" pitchFamily="18" charset="2"/>
                          </a:rPr>
                          <m:t>𝜇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,   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&gt;0,  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𝜇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 pitchFamily="18" charset="2"/>
                  </a:rPr>
                  <a:t>.</a:t>
                </a: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None/>
                </a:pPr>
                <a:endParaRPr lang="en-US" altLang="ko-KR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rgbClr val="0000FF"/>
                    </a:solidFill>
                  </a:rPr>
                  <a:t>Thm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 :</a:t>
                </a:r>
                <a:r>
                  <a:rPr lang="en-US" altLang="ko-KR" dirty="0" smtClean="0"/>
                  <a:t> (1)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is full-dimensional   </a:t>
                </a:r>
                <a:r>
                  <a:rPr lang="en-US" altLang="ko-KR" dirty="0" smtClean="0">
                    <a:sym typeface="Symbol" pitchFamily="18" charset="2"/>
                  </a:rPr>
                  <a:t>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has a unique representation (to within positive scalar multiplication) by a set of finite inequalities.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(2)  If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+1,…,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are a maximal set of linearly independent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+1,…,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𝑡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are inequalities representing the equivalent class of inequalities representing facet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𝐹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1638" y="476250"/>
                <a:ext cx="8334375" cy="5157117"/>
              </a:xfrm>
              <a:blipFill rotWithShape="1">
                <a:blip r:embed="rId3"/>
                <a:stretch>
                  <a:fillRect l="-658" t="-591" r="-1317" b="-8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24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E8D12-04A6-4703-A797-AD33304BA78C}" type="slidenum">
              <a:rPr lang="en-US" altLang="ko-KR">
                <a:ea typeface="굴림" charset="-127"/>
              </a:rPr>
              <a:pPr>
                <a:defRPr/>
              </a:pPr>
              <a:t>4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295275"/>
                <a:ext cx="8640960" cy="5142883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(1)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=0)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(2)  extreme rays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(3)  extreme rays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	(</a:t>
                </a:r>
                <a:r>
                  <a:rPr lang="en-US" altLang="ko-KR" dirty="0" err="1" smtClean="0">
                    <a:sym typeface="Symbol" pitchFamily="18" charset="2"/>
                  </a:rPr>
                  <a:t>w.l.o.g</a:t>
                </a:r>
                <a:r>
                  <a:rPr lang="en-US" altLang="ko-KR" dirty="0" smtClean="0">
                    <a:sym typeface="Symbol" pitchFamily="18" charset="2"/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 Note that we have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±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in (1)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subspace and its basis can generate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when we take linear combinations.  But, to generate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using nonnegative linear combinations, we need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±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≥0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: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=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𝑢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𝑤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≥0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𝑤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𝑧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𝐶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gives a 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gives extreme rays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.)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ym typeface="Symbol" pitchFamily="18" charset="2"/>
                  </a:rPr>
                  <a:t>Now </a:t>
                </a:r>
                <a:r>
                  <a:rPr lang="en-US" altLang="ko-KR" dirty="0" err="1" smtClean="0">
                    <a:sym typeface="Symbol" pitchFamily="18" charset="2"/>
                  </a:rPr>
                  <a:t>dehomogenize</a:t>
                </a:r>
                <a:r>
                  <a:rPr lang="en-US" altLang="ko-KR" dirty="0" smtClean="0">
                    <a:sym typeface="Symbol" pitchFamily="18" charset="2"/>
                  </a:rPr>
                  <a:t> to get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 ⟺  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295275"/>
                <a:ext cx="8640960" cy="5142883"/>
              </a:xfrm>
              <a:blipFill rotWithShape="1">
                <a:blip r:embed="rId3"/>
                <a:stretch>
                  <a:fillRect l="-564" t="-711" b="-11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AutoShape 4"/>
          <p:cNvSpPr>
            <a:spLocks/>
          </p:cNvSpPr>
          <p:nvPr/>
        </p:nvSpPr>
        <p:spPr bwMode="auto">
          <a:xfrm>
            <a:off x="6057900" y="3810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6229350" y="733425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6686550" y="555625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b="0" dirty="0">
                <a:solidFill>
                  <a:schemeClr val="hlink"/>
                </a:solidFill>
                <a:latin typeface="Arial" charset="0"/>
              </a:rPr>
              <a:t>[B : 0]</a:t>
            </a:r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6232525" y="13208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689725" y="1143000"/>
            <a:ext cx="96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b="0" dirty="0">
                <a:solidFill>
                  <a:srgbClr val="0000FF"/>
                </a:solidFill>
                <a:latin typeface="Arial" charset="0"/>
              </a:rPr>
              <a:t>[C : 1]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126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1E976-0C38-40D0-861D-7784D7836AB0}" type="slidenum">
              <a:rPr lang="en-US" altLang="ko-KR">
                <a:ea typeface="굴림" charset="-127"/>
              </a:rPr>
              <a:pPr>
                <a:defRPr/>
              </a:pPr>
              <a:t>5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285750"/>
                <a:ext cx="8458200" cy="2318392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ym typeface="Symbol" pitchFamily="18" charset="2"/>
                  </a:rPr>
                  <a:t>From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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1)∈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Can express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where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: subspace generated by 1</a:t>
                </a:r>
                <a:r>
                  <a:rPr lang="en-US" altLang="ko-KR" baseline="30000" dirty="0" smtClean="0">
                    <a:sym typeface="Symbol" pitchFamily="18" charset="2"/>
                  </a:rPr>
                  <a:t>st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components of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±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: cone generated by 1</a:t>
                </a:r>
                <a:r>
                  <a:rPr lang="en-US" altLang="ko-KR" baseline="30000" dirty="0" smtClean="0">
                    <a:sym typeface="Symbol" pitchFamily="18" charset="2"/>
                  </a:rPr>
                  <a:t>st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components of things itemized in (2)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    above.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: </a:t>
                </a:r>
                <a:r>
                  <a:rPr lang="en-US" altLang="ko-KR" dirty="0" err="1" smtClean="0">
                    <a:sym typeface="Symbol" pitchFamily="18" charset="2"/>
                  </a:rPr>
                  <a:t>polytope</a:t>
                </a:r>
                <a:r>
                  <a:rPr lang="en-US" altLang="ko-KR" dirty="0" smtClean="0">
                    <a:sym typeface="Symbol" pitchFamily="18" charset="2"/>
                  </a:rPr>
                  <a:t> generated by 1</a:t>
                </a:r>
                <a:r>
                  <a:rPr lang="en-US" altLang="ko-KR" baseline="30000" dirty="0" smtClean="0">
                    <a:sym typeface="Symbol" pitchFamily="18" charset="2"/>
                  </a:rPr>
                  <a:t>st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components of things in (3) above.</a:t>
                </a: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285750"/>
                <a:ext cx="8458200" cy="2318392"/>
              </a:xfrm>
              <a:blipFill rotWithShape="1">
                <a:blip r:embed="rId3"/>
                <a:stretch>
                  <a:fillRect l="-576" t="-1842" b="-3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209800" y="3176588"/>
            <a:ext cx="3048000" cy="7620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209800" y="3948113"/>
            <a:ext cx="3048000" cy="609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2209800" y="4567238"/>
            <a:ext cx="3048000" cy="104775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4800600" y="3176588"/>
            <a:ext cx="457200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787583" y="3178175"/>
            <a:ext cx="492443" cy="7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0..0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4787583" y="3862388"/>
            <a:ext cx="492443" cy="7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0..0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4768533" y="4659313"/>
            <a:ext cx="492443" cy="83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1...1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Text Box 11"/>
              <p:cNvSpPr txBox="1">
                <a:spLocks noChangeArrowheads="1"/>
              </p:cNvSpPr>
              <p:nvPr/>
            </p:nvSpPr>
            <p:spPr bwMode="auto">
              <a:xfrm>
                <a:off x="1079500" y="3338513"/>
                <a:ext cx="3587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altLang="ko-KR" sz="20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7180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00" y="3338513"/>
                <a:ext cx="35877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1" name="Text Box 12"/>
              <p:cNvSpPr txBox="1">
                <a:spLocks noChangeArrowheads="1"/>
              </p:cNvSpPr>
              <p:nvPr/>
            </p:nvSpPr>
            <p:spPr bwMode="auto">
              <a:xfrm>
                <a:off x="1060450" y="4024313"/>
                <a:ext cx="3587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altLang="ko-KR" sz="20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718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450" y="4024313"/>
                <a:ext cx="358775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2" name="Text Box 13"/>
              <p:cNvSpPr txBox="1">
                <a:spLocks noChangeArrowheads="1"/>
              </p:cNvSpPr>
              <p:nvPr/>
            </p:nvSpPr>
            <p:spPr bwMode="auto">
              <a:xfrm>
                <a:off x="1050925" y="4913313"/>
                <a:ext cx="3587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altLang="ko-KR" sz="20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718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925" y="4913313"/>
                <a:ext cx="358775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3390" r="-5085" b="-106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1590675" y="51228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1590675" y="42338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1600200" y="35480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6" name="Text Box 17"/>
              <p:cNvSpPr txBox="1">
                <a:spLocks noChangeArrowheads="1"/>
              </p:cNvSpPr>
              <p:nvPr/>
            </p:nvSpPr>
            <p:spPr bwMode="auto">
              <a:xfrm>
                <a:off x="3505200" y="3770313"/>
                <a:ext cx="3587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8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3770313"/>
                <a:ext cx="35877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7" name="Text Box 18"/>
              <p:cNvSpPr txBox="1">
                <a:spLocks noChangeArrowheads="1"/>
              </p:cNvSpPr>
              <p:nvPr/>
            </p:nvSpPr>
            <p:spPr bwMode="auto">
              <a:xfrm>
                <a:off x="3527425" y="4913313"/>
                <a:ext cx="3587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8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425" y="4913313"/>
                <a:ext cx="35877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8" name="AutoShape 19"/>
          <p:cNvSpPr>
            <a:spLocks/>
          </p:cNvSpPr>
          <p:nvPr/>
        </p:nvSpPr>
        <p:spPr bwMode="auto">
          <a:xfrm>
            <a:off x="5486400" y="3176588"/>
            <a:ext cx="381000" cy="762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9" name="AutoShape 20"/>
          <p:cNvSpPr>
            <a:spLocks/>
          </p:cNvSpPr>
          <p:nvPr/>
        </p:nvSpPr>
        <p:spPr bwMode="auto">
          <a:xfrm>
            <a:off x="5495925" y="3938588"/>
            <a:ext cx="381000" cy="1676400"/>
          </a:xfrm>
          <a:prstGeom prst="rightBrace">
            <a:avLst>
              <a:gd name="adj1" fmla="val 36667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90" name="Text Box 21"/>
              <p:cNvSpPr txBox="1">
                <a:spLocks noChangeArrowheads="1"/>
              </p:cNvSpPr>
              <p:nvPr/>
            </p:nvSpPr>
            <p:spPr bwMode="auto">
              <a:xfrm>
                <a:off x="5946775" y="3405188"/>
                <a:ext cx="24828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±</m:t>
                    </m:r>
                  </m:oMath>
                </a14:m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Generators for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′</m:t>
                    </m:r>
                  </m:oMath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9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6775" y="3405188"/>
                <a:ext cx="2482850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491" t="-7692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91" name="Text Box 22"/>
              <p:cNvSpPr txBox="1">
                <a:spLocks noChangeArrowheads="1"/>
              </p:cNvSpPr>
              <p:nvPr/>
            </p:nvSpPr>
            <p:spPr bwMode="auto">
              <a:xfrm>
                <a:off x="5962650" y="4500563"/>
                <a:ext cx="2339975" cy="73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Extreme rays for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′∩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 pitchFamily="18" charset="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 pitchFamily="18" charset="2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2000" b="0" baseline="300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19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2650" y="4500563"/>
                <a:ext cx="2339975" cy="734240"/>
              </a:xfrm>
              <a:prstGeom prst="rect">
                <a:avLst/>
              </a:prstGeom>
              <a:blipFill rotWithShape="1">
                <a:blip r:embed="rId10"/>
                <a:stretch>
                  <a:fillRect l="-2604" t="-4132" b="-4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2" name="Line 23"/>
          <p:cNvSpPr>
            <a:spLocks noChangeShapeType="1"/>
          </p:cNvSpPr>
          <p:nvPr/>
        </p:nvSpPr>
        <p:spPr bwMode="auto">
          <a:xfrm>
            <a:off x="2209800" y="4586288"/>
            <a:ext cx="3048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B51B0-0BA7-4E4C-8148-1A58D093C57F}" type="slidenum">
              <a:rPr lang="en-US" altLang="ko-KR">
                <a:ea typeface="굴림" charset="-127"/>
              </a:rPr>
              <a:pPr>
                <a:defRPr/>
              </a:pPr>
              <a:t>6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152400"/>
                <a:ext cx="7772400" cy="468313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ko-KR" dirty="0" smtClean="0"/>
                  <a:t>Properties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</a:rPr>
                      <m:t>𝑄</m:t>
                    </m:r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30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7772400" cy="468313"/>
              </a:xfrm>
              <a:blipFill rotWithShape="1">
                <a:blip r:embed="rId4"/>
                <a:stretch>
                  <a:fillRect t="-18182" b="-41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0525" y="817563"/>
                <a:ext cx="8213923" cy="4872937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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0)∈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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 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  <m: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i.e.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=0}</m:t>
                    </m:r>
                  </m:oMath>
                </a14:m>
                <a:endParaRPr lang="en-US" altLang="ko-KR" dirty="0" smtClean="0"/>
              </a:p>
              <a:p>
                <a:pPr>
                  <a:lnSpc>
                    <a:spcPct val="110000"/>
                  </a:lnSpc>
                </a:pPr>
                <a:endParaRPr lang="en-US" altLang="ko-KR" dirty="0" smtClean="0">
                  <a:latin typeface="Arial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altLang="ko-KR" dirty="0">
                    <a:latin typeface="Arial" charset="0"/>
                    <a:sym typeface="Symbol" pitchFamily="18" charset="2"/>
                  </a:rPr>
                  <a:t>   </a:t>
                </a:r>
                <a:r>
                  <a:rPr lang="en-US" altLang="ko-KR" dirty="0" smtClean="0">
                    <a:latin typeface="Arial" charset="0"/>
                    <a:sym typeface="Symbol" pitchFamily="18" charset="2"/>
                  </a:rPr>
                  <a:t> 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endParaRPr lang="en-US" altLang="ko-KR" dirty="0">
                  <a:latin typeface="Arial" charset="0"/>
                  <a:ea typeface="바탕체" pitchFamily="17" charset="-127"/>
                  <a:sym typeface="Symbol" pitchFamily="18" charset="2"/>
                </a:endParaRPr>
              </a:p>
              <a:p>
                <a:pPr indent="0">
                  <a:lnSpc>
                    <a:spcPct val="110000"/>
                  </a:lnSpc>
                  <a:buNone/>
                </a:pPr>
                <a:r>
                  <a:rPr lang="en-US" altLang="ko-KR" dirty="0">
                    <a:latin typeface="Arial" charset="0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latin typeface="Arial" charset="0"/>
                    <a:sym typeface="Symbol" pitchFamily="18" charset="2"/>
                  </a:rPr>
                  <a:t>   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 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𝐵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:0</m:t>
                        </m:r>
                      </m:e>
                    </m:d>
                  </m:oMath>
                </a14:m>
                <a:r>
                  <a:rPr lang="en-US" altLang="ko-KR" dirty="0" smtClean="0">
                    <a:latin typeface="Arial" charset="0"/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endParaRPr lang="en-US" altLang="ko-KR" dirty="0">
                  <a:latin typeface="Arial" charset="0"/>
                  <a:ea typeface="바탕체" pitchFamily="17" charset="-127"/>
                  <a:sym typeface="Symbol" pitchFamily="18" charset="2"/>
                </a:endParaRPr>
              </a:p>
              <a:p>
                <a:pPr indent="0">
                  <a:lnSpc>
                    <a:spcPct val="110000"/>
                  </a:lnSpc>
                  <a:buNone/>
                </a:pPr>
                <a:r>
                  <a:rPr lang="en-US" altLang="ko-KR" dirty="0">
                    <a:latin typeface="Arial" charset="0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latin typeface="Arial" charset="0"/>
                    <a:sym typeface="Symbol" pitchFamily="18" charset="2"/>
                  </a:rPr>
                  <a:t>   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,0)∈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>
                    <a:latin typeface="Arial" charset="0"/>
                    <a:sym typeface="Symbol" pitchFamily="18" charset="2"/>
                  </a:rPr>
                  <a:t>     </a:t>
                </a:r>
                <a:r>
                  <a:rPr lang="en-US" altLang="ko-KR" dirty="0" smtClean="0">
                    <a:latin typeface="Arial" charset="0"/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</m:t>
                    </m:r>
                  </m:oMath>
                </a14:m>
                <a:endParaRPr lang="en-US" altLang="ko-KR" dirty="0">
                  <a:latin typeface="Arial" charset="0"/>
                  <a:sym typeface="Symbol" pitchFamily="18" charset="2"/>
                </a:endParaRPr>
              </a:p>
              <a:p>
                <a:pPr indent="0">
                  <a:lnSpc>
                    <a:spcPct val="110000"/>
                  </a:lnSpc>
                  <a:buNone/>
                </a:pPr>
                <a:r>
                  <a:rPr lang="en-US" altLang="ko-KR" dirty="0">
                    <a:latin typeface="Arial" charset="0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latin typeface="Arial" charset="0"/>
                    <a:sym typeface="Symbol" pitchFamily="18" charset="2"/>
                  </a:rPr>
                  <a:t>   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≤0,</m:t>
                    </m:r>
                  </m:oMath>
                </a14:m>
                <a:r>
                  <a:rPr lang="en-US" altLang="ko-KR" dirty="0">
                    <a:latin typeface="Arial" charset="0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latin typeface="Arial" charset="0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sym typeface="Symbol" pitchFamily="18" charset="2"/>
                  </a:rPr>
                  <a:t>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endParaRPr lang="en-US" altLang="ko-KR" dirty="0"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  <a:buNone/>
                </a:pPr>
                <a:endParaRPr lang="en-US" altLang="ko-KR" dirty="0">
                  <a:sym typeface="Symbol" pitchFamily="18" charset="2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ko-KR" dirty="0" err="1" smtClean="0">
                    <a:solidFill>
                      <a:srgbClr val="0000FF"/>
                    </a:solidFill>
                    <a:sym typeface="Symbol" pitchFamily="18" charset="2"/>
                  </a:rPr>
                  <a:t>Def</a:t>
                </a:r>
                <a:r>
                  <a:rPr lang="en-US" altLang="ko-KR" dirty="0">
                    <a:solidFill>
                      <a:srgbClr val="0000FF"/>
                    </a:solidFill>
                    <a:sym typeface="Symbol" pitchFamily="18" charset="2"/>
                  </a:rPr>
                  <a:t>:</a:t>
                </a:r>
                <a:r>
                  <a:rPr lang="en-US" altLang="ko-KR" dirty="0">
                    <a:sym typeface="Symbol" pitchFamily="18" charset="2"/>
                  </a:rPr>
                  <a:t>  </a:t>
                </a:r>
                <a:r>
                  <a:rPr lang="en-US" altLang="ko-KR" dirty="0">
                    <a:solidFill>
                      <a:srgbClr val="FF0000"/>
                    </a:solidFill>
                    <a:sym typeface="Symbol" pitchFamily="18" charset="2"/>
                  </a:rPr>
                  <a:t>Ray of polyhedron P</a:t>
                </a:r>
                <a:r>
                  <a:rPr lang="en-US" altLang="ko-KR" dirty="0">
                    <a:sym typeface="Symbol" pitchFamily="18" charset="2"/>
                  </a:rPr>
                  <a:t> :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 ∀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 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</a:t>
                </a: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altLang="ko-KR" dirty="0">
                    <a:sym typeface="Symbol" pitchFamily="18" charset="2"/>
                  </a:rPr>
                  <a:t>		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:r>
                  <a:rPr lang="en-US" altLang="ko-KR" dirty="0">
                    <a:sym typeface="Symbol" pitchFamily="18" charset="2"/>
                  </a:rPr>
                  <a:t>is a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ko-KR" altLang="en-US" i="1">
                            <a:latin typeface="Cambria Math"/>
                            <a:sym typeface="Symbol" pitchFamily="18" charset="2"/>
                          </a:rPr>
                          <m:t>𝜆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 ∀ 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  <a:endParaRPr lang="en-US" altLang="ko-KR" dirty="0">
                  <a:sym typeface="Symbol" pitchFamily="18" charset="2"/>
                </a:endParaRPr>
              </a:p>
              <a:p>
                <a:pPr indent="0">
                  <a:lnSpc>
                    <a:spcPct val="110000"/>
                  </a:lnSpc>
                  <a:buNone/>
                </a:pPr>
                <a:r>
                  <a:rPr lang="en-US" altLang="ko-KR" dirty="0">
                    <a:sym typeface="Symbol" pitchFamily="18" charset="2"/>
                  </a:rPr>
                  <a:t>	 </a:t>
                </a:r>
                <a:r>
                  <a:rPr lang="en-US" altLang="ko-KR" dirty="0" smtClean="0">
                    <a:sym typeface="Symbol" pitchFamily="18" charset="2"/>
                  </a:rPr>
                  <a:t>  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0525" y="817563"/>
                <a:ext cx="8213923" cy="4872937"/>
              </a:xfrm>
              <a:blipFill rotWithShape="1">
                <a:blip r:embed="rId5"/>
                <a:stretch>
                  <a:fillRect l="-594" b="-1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229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8229-A6CC-4A4D-BD2E-103E930614F9}" type="slidenum">
              <a:rPr lang="en-US" altLang="ko-KR">
                <a:ea typeface="굴림" charset="-127"/>
              </a:rPr>
              <a:pPr>
                <a:defRPr/>
              </a:pPr>
              <a:t>7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304800"/>
                <a:ext cx="8334375" cy="44420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(continued)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The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𝐴𝑦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called the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recession cone</a:t>
                </a:r>
                <a:r>
                  <a:rPr lang="en-US" altLang="ko-KR" dirty="0" smtClean="0">
                    <a:sym typeface="Symbol" pitchFamily="18" charset="2"/>
                  </a:rPr>
                  <a:t> or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characteristic cone</a:t>
                </a:r>
                <a:r>
                  <a:rPr lang="en-US" altLang="ko-KR" dirty="0" smtClean="0"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An extreme ray of the recession cone is also called an extreme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(See text p 176, 177 for more )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Note that for standard LP  min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the recession cone is given by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=0,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This cone is pointed (why?) hence generated by extreme rays.  How can we identify them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? (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HW later)</a:t>
                </a: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±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±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,0)∈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but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pointed cone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       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,0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a pointed cone.</a:t>
                </a:r>
              </a:p>
            </p:txBody>
          </p:sp>
        </mc:Choice>
        <mc:Fallback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304800"/>
                <a:ext cx="8334375" cy="4442050"/>
              </a:xfrm>
              <a:blipFill>
                <a:blip r:embed="rId3"/>
                <a:stretch>
                  <a:fillRect l="-658" t="-823" r="-1390" b="-15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331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CBCCE-3431-44F9-88AE-D344EB2019E7}" type="slidenum">
              <a:rPr lang="en-US" altLang="ko-KR">
                <a:ea typeface="굴림" charset="-127"/>
              </a:rPr>
              <a:pPr>
                <a:defRPr/>
              </a:pPr>
              <a:t>8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304800"/>
                <a:ext cx="8458200" cy="4503605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ko-KR" dirty="0" smtClean="0"/>
                  <a:t> is a </a:t>
                </a:r>
                <a:r>
                  <a:rPr lang="en-US" altLang="ko-KR" dirty="0" err="1" smtClean="0"/>
                  <a:t>polytope</a:t>
                </a:r>
                <a:r>
                  <a:rPr lang="en-US" altLang="ko-KR" dirty="0" smtClean="0"/>
                  <a:t> and each row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ko-KR" dirty="0" smtClean="0"/>
                  <a:t>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, is an extreme point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ko-KR" dirty="0" smtClean="0"/>
                  <a:t>.   Why?</a:t>
                </a:r>
              </a:p>
              <a:p>
                <a:pPr eaLnBrk="1" hangingPunct="1"/>
                <a:endParaRPr lang="en-US" altLang="ko-KR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If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,1)∈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:r>
                  <a:rPr lang="en-US" altLang="ko-KR" dirty="0" err="1" smtClean="0">
                    <a:sym typeface="Symbol" pitchFamily="18" charset="2"/>
                  </a:rPr>
                  <a:t>nonvacuous</a:t>
                </a:r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 0&lt;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&lt;1, 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𝑄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 0&lt;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&lt;1, 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,1)∈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  (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nonvacuous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,1)∈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Then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,1)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an extreme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such that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,1)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 </a:t>
                </a:r>
                <a:r>
                  <a:rPr lang="en-US" altLang="ko-KR" dirty="0" smtClean="0">
                    <a:sym typeface="Symbol" pitchFamily="18" charset="2"/>
                  </a:rPr>
                  <a:t>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,1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,1)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</a:t>
                </a:r>
                <a:r>
                  <a:rPr lang="en-US" altLang="ko-KR" dirty="0" smtClean="0">
                    <a:sym typeface="Symbol" pitchFamily="18" charset="2"/>
                  </a:rPr>
                  <a:t>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And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are the only extreme points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Why?</a:t>
                </a:r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304800"/>
                <a:ext cx="8458200" cy="4503605"/>
              </a:xfrm>
              <a:blipFill rotWithShape="1">
                <a:blip r:embed="rId3"/>
                <a:stretch>
                  <a:fillRect l="-649" t="-812" b="-14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433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2C97F-CF5C-4596-9F01-992ACBAE551F}" type="slidenum">
              <a:rPr lang="en-US" altLang="ko-KR">
                <a:ea typeface="굴림" charset="-127"/>
              </a:rPr>
              <a:pPr>
                <a:defRPr/>
              </a:pPr>
              <a:t>9</a:t>
            </a:fld>
            <a:endParaRPr lang="en-US" altLang="ko-KR" dirty="0">
              <a:ea typeface="굴림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304800"/>
                <a:ext cx="8640763" cy="538570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 an extreme point.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of form,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≥0,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 Note that we may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for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generating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Further,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because, if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define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3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not an extreme point, contradiction.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≥0,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convex combination of points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extreme point   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rest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&gt;0,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for</m:t>
                    </m:r>
                    <m: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all</m:t>
                    </m:r>
                    <m: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Also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−1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den>
                        </m:f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+(1−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an extreme point,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)</a:t>
                </a:r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304800"/>
                <a:ext cx="8640763" cy="5385705"/>
              </a:xfrm>
              <a:blipFill rotWithShape="1">
                <a:blip r:embed="rId3"/>
                <a:stretch>
                  <a:fillRect l="-564" t="-2039" b="-61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기본 디자인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19293</TotalTime>
  <Words>507</Words>
  <Application>Microsoft Office PowerPoint</Application>
  <PresentationFormat>화면 슬라이드 쇼(4:3)</PresentationFormat>
  <Paragraphs>371</Paragraphs>
  <Slides>30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8" baseType="lpstr">
      <vt:lpstr>굴림</vt:lpstr>
      <vt:lpstr>바탕체</vt:lpstr>
      <vt:lpstr>Arial</vt:lpstr>
      <vt:lpstr>Cambria Math</vt:lpstr>
      <vt:lpstr>Symbol</vt:lpstr>
      <vt:lpstr>Times New Roman</vt:lpstr>
      <vt:lpstr>Wingdings</vt:lpstr>
      <vt:lpstr>기본 디자인</vt:lpstr>
      <vt:lpstr>Polyhedron</vt:lpstr>
      <vt:lpstr>PowerPoint 프레젠테이션</vt:lpstr>
      <vt:lpstr>PowerPoint 프레젠테이션</vt:lpstr>
      <vt:lpstr>PowerPoint 프레젠테이션</vt:lpstr>
      <vt:lpstr>PowerPoint 프레젠테이션</vt:lpstr>
      <vt:lpstr>Properties of S, K, Q</vt:lpstr>
      <vt:lpstr>PowerPoint 프레젠테이션</vt:lpstr>
      <vt:lpstr>PowerPoint 프레젠테이션</vt:lpstr>
      <vt:lpstr>PowerPoint 프레젠테이션</vt:lpstr>
      <vt:lpstr>PowerPoint 프레젠테이션</vt:lpstr>
      <vt:lpstr>Decomposition Theorem</vt:lpstr>
      <vt:lpstr>PowerPoint 프레젠테이션</vt:lpstr>
      <vt:lpstr>PowerPoint 프레젠테이션</vt:lpstr>
      <vt:lpstr>PowerPoint 프레젠테이션</vt:lpstr>
      <vt:lpstr>PowerPoint 프레젠테이션</vt:lpstr>
      <vt:lpstr>Extreme Points of Pointed Polyhedra</vt:lpstr>
      <vt:lpstr>PowerPoint 프레젠테이션</vt:lpstr>
      <vt:lpstr>PowerPoint 프레젠테이션</vt:lpstr>
      <vt:lpstr>Faces of Polyhedra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(Optimization)</dc:title>
  <dc:creator>admin</dc:creator>
  <cp:lastModifiedBy>Windows 사용자</cp:lastModifiedBy>
  <cp:revision>308</cp:revision>
  <dcterms:created xsi:type="dcterms:W3CDTF">2001-03-03T08:59:47Z</dcterms:created>
  <dcterms:modified xsi:type="dcterms:W3CDTF">2018-03-31T06:29:30Z</dcterms:modified>
</cp:coreProperties>
</file>