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5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6" r:id="rId17"/>
    <p:sldId id="382" r:id="rId18"/>
    <p:sldId id="383" r:id="rId19"/>
    <p:sldId id="384" r:id="rId20"/>
    <p:sldId id="388" r:id="rId21"/>
    <p:sldId id="385" r:id="rId22"/>
    <p:sldId id="387" r:id="rId23"/>
    <p:sldId id="389" r:id="rId24"/>
    <p:sldId id="390" r:id="rId25"/>
    <p:sldId id="391" r:id="rId26"/>
    <p:sldId id="393" r:id="rId27"/>
    <p:sldId id="394" r:id="rId28"/>
    <p:sldId id="396" r:id="rId29"/>
    <p:sldId id="397" r:id="rId30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b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99"/>
    <a:srgbClr val="FF99FF"/>
    <a:srgbClr val="FFFF66"/>
    <a:srgbClr val="CCFFFF"/>
    <a:srgbClr val="99CCFF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2" autoAdjust="0"/>
    <p:restoredTop sz="94660"/>
  </p:normalViewPr>
  <p:slideViewPr>
    <p:cSldViewPr>
      <p:cViewPr varScale="1">
        <p:scale>
          <a:sx n="102" d="100"/>
          <a:sy n="102" d="100"/>
        </p:scale>
        <p:origin x="9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0.xml"/><Relationship Id="rId3" Type="http://schemas.openxmlformats.org/officeDocument/2006/relationships/slide" Target="slides/slide4.xml"/><Relationship Id="rId21" Type="http://schemas.openxmlformats.org/officeDocument/2006/relationships/slide" Target="slides/slide2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2" Type="http://schemas.openxmlformats.org/officeDocument/2006/relationships/slide" Target="slides/slide3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6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23" Type="http://schemas.openxmlformats.org/officeDocument/2006/relationships/slide" Target="slides/slide25.xml"/><Relationship Id="rId10" Type="http://schemas.openxmlformats.org/officeDocument/2006/relationships/slide" Target="slides/slide11.xml"/><Relationship Id="rId19" Type="http://schemas.openxmlformats.org/officeDocument/2006/relationships/slide" Target="slides/slide2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C0696A13-A3E6-4972-914B-967BAE7435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1424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5710"/>
            <a:ext cx="4984750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831"/>
            <a:ext cx="2944813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831"/>
            <a:ext cx="2944812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E27DF65E-6A4E-4233-B862-37552C6C10A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607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3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865C2411-1B27-4447-8261-C1F87A8BF8B9}" type="slidenum">
              <a:rPr lang="en-US" altLang="ko-KR" sz="1200" b="0" smtClean="0"/>
              <a:pPr eaLnBrk="1" hangingPunct="1"/>
              <a:t>1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655135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301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6C7AAE2F-7B40-4698-AE59-59A63D718FC9}" type="slidenum">
              <a:rPr lang="en-US" altLang="ko-KR" sz="1200" b="0" smtClean="0"/>
              <a:pPr eaLnBrk="1" hangingPunct="1"/>
              <a:t>10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736677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403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CFEDF047-881A-4A9B-91C8-E3D59516D37A}" type="slidenum">
              <a:rPr lang="en-US" altLang="ko-KR" sz="1200" b="0" smtClean="0"/>
              <a:pPr eaLnBrk="1" hangingPunct="1"/>
              <a:t>11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55718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506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47C1E390-B976-4506-92F4-ABE1B5DC6E7C}" type="slidenum">
              <a:rPr lang="en-US" altLang="ko-KR" sz="1200" b="0" smtClean="0"/>
              <a:pPr eaLnBrk="1" hangingPunct="1"/>
              <a:t>12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804494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608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34A111D5-58A3-42DF-A1CC-09744C4A7898}" type="slidenum">
              <a:rPr lang="en-US" altLang="ko-KR" sz="1200" b="0" smtClean="0"/>
              <a:pPr eaLnBrk="1" hangingPunct="1"/>
              <a:t>13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219189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71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022546B-492D-46AE-8B3A-5B51814B3B45}" type="slidenum">
              <a:rPr lang="en-US" altLang="ko-KR" sz="1200" b="0" smtClean="0"/>
              <a:pPr eaLnBrk="1" hangingPunct="1"/>
              <a:t>14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508143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813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71CE0C7-8300-4261-B8DA-36FA5E4A162B}" type="slidenum">
              <a:rPr lang="en-US" altLang="ko-KR" sz="1200" b="0" smtClean="0"/>
              <a:pPr eaLnBrk="1" hangingPunct="1"/>
              <a:t>15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06973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915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F1A4726-EDF5-41FF-8D92-FBD7AF5B26BB}" type="slidenum">
              <a:rPr lang="en-US" altLang="ko-KR" sz="1200" b="0" smtClean="0"/>
              <a:pPr eaLnBrk="1" hangingPunct="1"/>
              <a:t>16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510299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018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86CC212-FE57-4825-9F1F-1276A4094231}" type="slidenum">
              <a:rPr lang="en-US" altLang="ko-KR" sz="1200" b="0" smtClean="0"/>
              <a:pPr eaLnBrk="1" hangingPunct="1"/>
              <a:t>17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36603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1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51327FC-7F93-4F53-B1C2-2C06DF5B1D82}" type="slidenum">
              <a:rPr lang="en-US" altLang="ko-KR" sz="1200" b="0" smtClean="0"/>
              <a:pPr eaLnBrk="1" hangingPunct="1"/>
              <a:t>18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099972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22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A99832F-AC82-45D8-9C38-6D9DBDEA6C6D}" type="slidenum">
              <a:rPr lang="en-US" altLang="ko-KR" sz="1200" b="0" smtClean="0"/>
              <a:pPr eaLnBrk="1" hangingPunct="1"/>
              <a:t>19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4251635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48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B2E8B2CB-1D4D-4DC2-A677-C47C41CD06C4}" type="slidenum">
              <a:rPr lang="en-US" altLang="ko-KR" sz="1200" b="0" smtClean="0"/>
              <a:pPr eaLnBrk="1" hangingPunct="1"/>
              <a:t>2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345916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325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1FBD54A5-6D57-4A24-87C8-0FD158E152FC}" type="slidenum">
              <a:rPr lang="en-US" altLang="ko-KR" sz="1200" b="0" smtClean="0"/>
              <a:pPr eaLnBrk="1" hangingPunct="1"/>
              <a:t>20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801371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F9ED15D9-4E64-4566-94E3-8DDB6D1159D5}" type="slidenum">
              <a:rPr lang="en-US" altLang="ko-KR" sz="1200" b="0" smtClean="0"/>
              <a:pPr eaLnBrk="1" hangingPunct="1"/>
              <a:t>21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453469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530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EC7BDC2-4133-4B9C-99CE-580F68D2C326}" type="slidenum">
              <a:rPr lang="en-US" altLang="ko-KR" sz="1200" b="0" smtClean="0"/>
              <a:pPr eaLnBrk="1" hangingPunct="1"/>
              <a:t>22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934944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63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3DC39F2-A9CA-4EBE-8032-5221AC97305A}" type="slidenum">
              <a:rPr lang="en-US" altLang="ko-KR" sz="1200" b="0" smtClean="0"/>
              <a:pPr eaLnBrk="1" hangingPunct="1"/>
              <a:t>23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682436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734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B171ECD-796C-4E09-B8CA-AA560FD25844}" type="slidenum">
              <a:rPr lang="en-US" altLang="ko-KR" sz="1200" b="0" smtClean="0"/>
              <a:pPr eaLnBrk="1" hangingPunct="1"/>
              <a:t>24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733784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83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3EF7938-50B9-486A-BA20-BC228A09AC16}" type="slidenum">
              <a:rPr lang="en-US" altLang="ko-KR" sz="1200" b="0" smtClean="0"/>
              <a:pPr eaLnBrk="1" hangingPunct="1"/>
              <a:t>25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940497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93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79E5761-D6A4-4A88-BFA1-0C62120996DE}" type="slidenum">
              <a:rPr lang="en-US" altLang="ko-KR" sz="1200" b="0" smtClean="0"/>
              <a:pPr eaLnBrk="1" hangingPunct="1"/>
              <a:t>26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893120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6042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0DE789B-A27E-4EEA-8462-AEA4ACD73C57}" type="slidenum">
              <a:rPr lang="en-US" altLang="ko-KR" sz="1200" b="0" smtClean="0"/>
              <a:pPr eaLnBrk="1" hangingPunct="1"/>
              <a:t>27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2506371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614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68CF7D1-59A1-4D7D-A614-5D6E5E72AD08}" type="slidenum">
              <a:rPr lang="en-US" altLang="ko-KR" sz="1200" b="0" smtClean="0"/>
              <a:pPr eaLnBrk="1" hangingPunct="1"/>
              <a:t>28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050971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624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60CB557-6E24-4C83-A811-ADEBB3CFF1A6}" type="slidenum">
              <a:rPr lang="en-US" altLang="ko-KR" sz="1200" b="0" smtClean="0"/>
              <a:pPr eaLnBrk="1" hangingPunct="1"/>
              <a:t>29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179367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584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0DA4D91-2FB3-4C17-B39D-A420B606CCAC}" type="slidenum">
              <a:rPr lang="en-US" altLang="ko-KR" sz="1200" b="0" smtClean="0"/>
              <a:pPr eaLnBrk="1" hangingPunct="1"/>
              <a:t>3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71511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68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F1418F5-7E1F-4E1D-BFBD-067B838C80A7}" type="slidenum">
              <a:rPr lang="en-US" altLang="ko-KR" sz="1200" b="0" smtClean="0"/>
              <a:pPr eaLnBrk="1" hangingPunct="1"/>
              <a:t>4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389474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78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D1D8865F-6293-4260-B25E-355659F013E7}" type="slidenum">
              <a:rPr lang="en-US" altLang="ko-KR" sz="1200" b="0" smtClean="0"/>
              <a:pPr eaLnBrk="1" hangingPunct="1"/>
              <a:t>5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80396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891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22A6CDCD-B8AB-4843-8AB7-0927A1E9C9BF}" type="slidenum">
              <a:rPr lang="en-US" altLang="ko-KR" sz="1200" b="0" smtClean="0"/>
              <a:pPr eaLnBrk="1" hangingPunct="1"/>
              <a:t>6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4905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CAB5D99-7625-4FC9-BA89-DA04FFD610F0}" type="slidenum">
              <a:rPr lang="en-US" altLang="ko-KR" sz="1200" b="0" smtClean="0"/>
              <a:pPr eaLnBrk="1" hangingPunct="1"/>
              <a:t>7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943062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09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52E41A5E-B831-4BD2-BC9D-49D2552EFB78}" type="slidenum">
              <a:rPr lang="en-US" altLang="ko-KR" sz="1200" b="0" smtClean="0"/>
              <a:pPr eaLnBrk="1" hangingPunct="1"/>
              <a:t>8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80566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198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22338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0249AB9-084F-465E-B546-24F4A1579CA2}" type="slidenum">
              <a:rPr lang="en-US" altLang="ko-KR" sz="1200" b="0" smtClean="0"/>
              <a:pPr eaLnBrk="1" hangingPunct="1"/>
              <a:t>9</a:t>
            </a:fld>
            <a:endParaRPr lang="en-US" altLang="ko-KR" sz="1200" b="0" smtClean="0"/>
          </a:p>
        </p:txBody>
      </p:sp>
    </p:spTree>
    <p:extLst>
      <p:ext uri="{BB962C8B-B14F-4D97-AF65-F5344CB8AC3E}">
        <p14:creationId xmlns:p14="http://schemas.microsoft.com/office/powerpoint/2010/main" val="171015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2E85-63D7-401F-9601-CD494C82DD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20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38A04-E4AE-45EB-8450-DA42ADC7ED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34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91313" y="152400"/>
            <a:ext cx="2119312" cy="25892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33375" y="152400"/>
            <a:ext cx="6205538" cy="25892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762CE-EF8B-4F7D-BDED-AC6CD6C69E5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249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3375" y="836613"/>
            <a:ext cx="8477250" cy="1809726"/>
          </a:xfrm>
        </p:spPr>
        <p:txBody>
          <a:bodyPr/>
          <a:lstStyle>
            <a:lvl1pPr>
              <a:defRPr b="0">
                <a:latin typeface="Times New Roman" pitchFamily="18" charset="0"/>
                <a:cs typeface="Times New Roman" pitchFamily="18" charset="0"/>
              </a:defRPr>
            </a:lvl1pPr>
            <a:lvl2pPr>
              <a:defRPr sz="1800" b="0">
                <a:latin typeface="Times New Roman" pitchFamily="18" charset="0"/>
                <a:cs typeface="Times New Roman" pitchFamily="18" charset="0"/>
              </a:defRPr>
            </a:lvl2pPr>
            <a:lvl3pPr>
              <a:defRPr sz="1800" b="0">
                <a:latin typeface="Times New Roman" pitchFamily="18" charset="0"/>
                <a:cs typeface="Times New Roman" pitchFamily="18" charset="0"/>
              </a:defRPr>
            </a:lvl3pPr>
            <a:lvl4pPr>
              <a:defRPr sz="1800" b="0">
                <a:latin typeface="Times New Roman" pitchFamily="18" charset="0"/>
                <a:cs typeface="Times New Roman" pitchFamily="18" charset="0"/>
              </a:defRPr>
            </a:lvl4pPr>
            <a:lvl5pPr>
              <a:defRPr sz="1800" b="0"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dirty="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973CB26-C358-435B-AC45-CD90A58E9FFC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153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6C406-0A7F-431C-A676-D7F4F0C95D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410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33375" y="836613"/>
            <a:ext cx="416242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6242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140A9-F14A-4F3F-888A-FFE937D8FC1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227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810A8-4404-49F1-81E7-B843A6E079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62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C0B7B-5FB6-4F40-8D46-CF19AAD1843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72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FD58-517B-43B7-8AF3-B6BE880EB29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046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A0232-1E8A-4C7A-9051-85E044496E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326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14E5B-02AD-418D-B4C3-7DE6EC8849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332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836613"/>
            <a:ext cx="847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400800"/>
            <a:ext cx="2339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ko-KR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381750"/>
            <a:ext cx="1368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0C45167C-4187-4EC6-A03F-6FEC912670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FF"/>
          </a:solidFill>
          <a:latin typeface="Arial" charset="0"/>
          <a:ea typeface="굴림" pitchFamily="50" charset="-127"/>
        </a:defRPr>
      </a:lvl9pPr>
    </p:titleStyle>
    <p:bodyStyle>
      <a:lvl1pPr marL="282575" indent="-282575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1pPr>
      <a:lvl2pPr marL="669925" indent="-1968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Ø"/>
        <a:defRPr kumimoji="1" sz="2000" b="1">
          <a:solidFill>
            <a:schemeClr val="tx1"/>
          </a:solidFill>
          <a:latin typeface="+mn-lt"/>
          <a:ea typeface="+mn-ea"/>
        </a:defRPr>
      </a:lvl2pPr>
      <a:lvl3pPr marL="1044575" indent="-184150" algn="l" rtl="0" eaLnBrk="0" fontAlgn="base" latinLnBrk="1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kumimoji="1" sz="2000" b="1">
          <a:solidFill>
            <a:schemeClr val="tx1"/>
          </a:solidFill>
          <a:latin typeface="+mn-ea"/>
          <a:ea typeface="+mn-ea"/>
        </a:defRPr>
      </a:lvl3pPr>
      <a:lvl4pPr marL="1417638" indent="-182563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ea"/>
          <a:ea typeface="+mn-ea"/>
        </a:defRPr>
      </a:lvl4pPr>
      <a:lvl5pPr marL="1804988" indent="-19685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5pPr>
      <a:lvl6pPr marL="22621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6pPr>
      <a:lvl7pPr marL="27193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7pPr>
      <a:lvl8pPr marL="31765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8pPr>
      <a:lvl9pPr marL="3633788" indent="-196850" algn="l" rtl="0" fontAlgn="base" latinLnBrk="1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ea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819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990A4-2801-48FA-9CC0-853B0D8148A2}" type="slidenum">
              <a:rPr lang="en-US" altLang="ko-KR"/>
              <a:pPr>
                <a:defRPr/>
              </a:pPr>
              <a:t>1</a:t>
            </a:fld>
            <a:endParaRPr lang="en-US" altLang="ko-KR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Back to Cone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6713" y="825500"/>
                <a:ext cx="8405812" cy="2923877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Motivation:</a:t>
                </a:r>
                <a:r>
                  <a:rPr lang="en-US" altLang="ko-KR" dirty="0" smtClean="0">
                    <a:sym typeface="Symbol" pitchFamily="18" charset="2"/>
                  </a:rPr>
                  <a:t>  From the proof of Affine </a:t>
                </a:r>
                <a:r>
                  <a:rPr lang="en-US" altLang="ko-KR" dirty="0" err="1" smtClean="0">
                    <a:sym typeface="Symbol" pitchFamily="18" charset="2"/>
                  </a:rPr>
                  <a:t>Minkowski</a:t>
                </a:r>
                <a:r>
                  <a:rPr lang="en-US" altLang="ko-KR" dirty="0" smtClean="0">
                    <a:sym typeface="Symbol" pitchFamily="18" charset="2"/>
                  </a:rPr>
                  <a:t>, we can see that if we know generators of a polyhedral cone, they can be used to describe the polyhedron in </a:t>
                </a:r>
                <a:r>
                  <a:rPr lang="en-US" altLang="ko-KR" dirty="0" err="1" smtClean="0">
                    <a:sym typeface="Symbol" pitchFamily="18" charset="2"/>
                  </a:rPr>
                  <a:t>R</a:t>
                </a:r>
                <a:r>
                  <a:rPr lang="en-US" altLang="ko-KR" baseline="30000" dirty="0" err="1" smtClean="0">
                    <a:sym typeface="Symbol" pitchFamily="18" charset="2"/>
                  </a:rPr>
                  <a:t>n</a:t>
                </a:r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sym typeface="Symbol" pitchFamily="18" charset="2"/>
                  </a:rPr>
                  <a:t>Which generators are important for generating a polyhedral cone?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err="1" smtClean="0">
                    <a:solidFill>
                      <a:srgbClr val="0000FF"/>
                    </a:solidFill>
                    <a:ea typeface="바탕체" pitchFamily="17" charset="-127"/>
                    <a:sym typeface="Symbol" pitchFamily="18" charset="2"/>
                  </a:rPr>
                  <a:t>Def</a:t>
                </a:r>
                <a:r>
                  <a:rPr lang="en-US" altLang="ko-KR" dirty="0" smtClean="0">
                    <a:solidFill>
                      <a:srgbClr val="0000FF"/>
                    </a:solidFill>
                    <a:ea typeface="바탕체" pitchFamily="17" charset="-127"/>
                    <a:sym typeface="Symbol" pitchFamily="18" charset="2"/>
                  </a:rPr>
                  <a:t>: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Given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then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\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the half line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called a </a:t>
                </a:r>
                <a:r>
                  <a:rPr lang="en-US" altLang="ko-KR" dirty="0" smtClean="0">
                    <a:solidFill>
                      <a:srgbClr val="FF0000"/>
                    </a:solidFill>
                    <a:ea typeface="바탕체" pitchFamily="17" charset="-127"/>
                    <a:sym typeface="Symbol" pitchFamily="18" charset="2"/>
                  </a:rPr>
                  <a:t>ray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of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We term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as a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but think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30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6713" y="825500"/>
                <a:ext cx="8405812" cy="2923877"/>
              </a:xfrm>
              <a:blipFill rotWithShape="0">
                <a:blip r:embed="rId3"/>
                <a:stretch>
                  <a:fillRect l="-653" t="-1250" b="-20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741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762BD-2A8C-4FAA-A28E-3DFB7EB5F506}" type="slidenum">
              <a:rPr lang="en-US" altLang="ko-KR"/>
              <a:pPr>
                <a:defRPr/>
              </a:pPr>
              <a:t>10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Rectangle 102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304800"/>
                <a:ext cx="8497192" cy="3507050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But consider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nontrivial, polyhedral, </a:t>
                </a:r>
                <a:r>
                  <a:rPr lang="en-US" altLang="ko-KR" dirty="0" smtClean="0">
                    <a:solidFill>
                      <a:srgbClr val="3333FF"/>
                    </a:solidFill>
                  </a:rPr>
                  <a:t>not a line</a:t>
                </a:r>
                <a:r>
                  <a:rPr lang="en-US" altLang="ko-KR" dirty="0" smtClean="0"/>
                  <a:t>.  Then does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not pointed  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not generated by extreme rays?  (yes)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not pointed,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in the 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Consider any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∖{0}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but not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not a positive scaling of either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Hence, neither are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But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and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So this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not an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 Therefore,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the only candidates for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yet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cannot generate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  </a:t>
                </a:r>
              </a:p>
            </p:txBody>
          </p:sp>
        </mc:Choice>
        <mc:Fallback xmlns="">
          <p:sp>
            <p:nvSpPr>
              <p:cNvPr id="12292" name="Rectangle 102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304800"/>
                <a:ext cx="8497192" cy="3507050"/>
              </a:xfrm>
              <a:blipFill rotWithShape="1">
                <a:blip r:embed="rId3"/>
                <a:stretch>
                  <a:fillRect l="-646" t="-1217" r="-646" b="-22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843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15AB5-696B-4934-B374-BF933311151A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4638129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Prop (Cone decomposition):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be a convex cone with </a:t>
                </a:r>
                <a:r>
                  <a:rPr lang="en-US" altLang="ko-KR" dirty="0" err="1" smtClean="0"/>
                  <a:t>lineality</a:t>
                </a:r>
                <a:r>
                  <a:rPr lang="en-US" altLang="ko-KR" dirty="0" smtClean="0"/>
                  <a:t> 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Then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+(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′′∈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</a:t>
                </a:r>
                <a:r>
                  <a:rPr lang="en-US" altLang="ko-KR" dirty="0" err="1" smtClean="0">
                    <a:sym typeface="Symbol" pitchFamily="18" charset="2"/>
                  </a:rPr>
                  <a:t>s.t.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(from HW)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But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′′∈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′′∈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Alternatively,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since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∗∗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Together,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To see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pointed, 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pointed.		 </a:t>
                </a:r>
              </a:p>
            </p:txBody>
          </p:sp>
        </mc:Choice>
        <mc:Fallback xmlns="">
          <p:sp>
            <p:nvSpPr>
              <p:cNvPr id="1331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304800"/>
                <a:ext cx="8334375" cy="4638129"/>
              </a:xfrm>
              <a:blipFill rotWithShape="1">
                <a:blip r:embed="rId3"/>
                <a:stretch>
                  <a:fillRect l="-658" t="-7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945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30D60-3A79-4EFA-BF3E-73B6D2320FCB}" type="slidenum">
              <a:rPr lang="en-US" altLang="ko-KR"/>
              <a:pPr>
                <a:defRPr/>
              </a:pPr>
              <a:t>12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533400"/>
                <a:ext cx="8001000" cy="745653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Note that the decomposition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+(</m:t>
                    </m:r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not a unique representation.</a:t>
                </a:r>
              </a:p>
            </p:txBody>
          </p:sp>
        </mc:Choice>
        <mc:Fallback xmlns="">
          <p:sp>
            <p:nvSpPr>
              <p:cNvPr id="143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533400"/>
                <a:ext cx="8001000" cy="745653"/>
              </a:xfrm>
              <a:blipFill rotWithShape="1">
                <a:blip r:embed="rId3"/>
                <a:stretch>
                  <a:fillRect l="-686" t="-4918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1" name="Freeform 5"/>
          <p:cNvSpPr>
            <a:spLocks/>
          </p:cNvSpPr>
          <p:nvPr/>
        </p:nvSpPr>
        <p:spPr bwMode="auto">
          <a:xfrm>
            <a:off x="2401888" y="2057400"/>
            <a:ext cx="4303712" cy="2251075"/>
          </a:xfrm>
          <a:custGeom>
            <a:avLst/>
            <a:gdLst>
              <a:gd name="T0" fmla="*/ 0 w 2016"/>
              <a:gd name="T1" fmla="*/ 2147483647 h 1008"/>
              <a:gd name="T2" fmla="*/ 0 w 2016"/>
              <a:gd name="T3" fmla="*/ 0 h 1008"/>
              <a:gd name="T4" fmla="*/ 2147483647 w 2016"/>
              <a:gd name="T5" fmla="*/ 0 h 1008"/>
              <a:gd name="T6" fmla="*/ 2147483647 w 2016"/>
              <a:gd name="T7" fmla="*/ 2147483647 h 1008"/>
              <a:gd name="T8" fmla="*/ 0 w 2016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1008"/>
              <a:gd name="T17" fmla="*/ 2016 w 201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1008">
                <a:moveTo>
                  <a:pt x="0" y="1008"/>
                </a:moveTo>
                <a:lnTo>
                  <a:pt x="0" y="0"/>
                </a:lnTo>
                <a:lnTo>
                  <a:pt x="2016" y="0"/>
                </a:lnTo>
                <a:lnTo>
                  <a:pt x="2016" y="1008"/>
                </a:lnTo>
                <a:lnTo>
                  <a:pt x="0" y="1008"/>
                </a:lnTo>
                <a:close/>
              </a:path>
            </a:pathLst>
          </a:cu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/>
              <p:cNvSpPr txBox="1">
                <a:spLocks noChangeArrowheads="1"/>
              </p:cNvSpPr>
              <p:nvPr/>
            </p:nvSpPr>
            <p:spPr bwMode="auto">
              <a:xfrm>
                <a:off x="5956300" y="2286000"/>
                <a:ext cx="4360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42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56300" y="2286000"/>
                <a:ext cx="43608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Text Box 7"/>
              <p:cNvSpPr txBox="1">
                <a:spLocks noChangeArrowheads="1"/>
              </p:cNvSpPr>
              <p:nvPr/>
            </p:nvSpPr>
            <p:spPr bwMode="auto">
              <a:xfrm>
                <a:off x="6745288" y="4267200"/>
                <a:ext cx="49622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4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5288" y="4267200"/>
                <a:ext cx="49622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4" name="Text Box 8"/>
              <p:cNvSpPr txBox="1">
                <a:spLocks noChangeArrowheads="1"/>
              </p:cNvSpPr>
              <p:nvPr/>
            </p:nvSpPr>
            <p:spPr bwMode="auto">
              <a:xfrm>
                <a:off x="4114800" y="1508125"/>
                <a:ext cx="5021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4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1508125"/>
                <a:ext cx="50218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581525" y="42894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057400" y="4308475"/>
            <a:ext cx="4800600" cy="952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4572000" y="1828800"/>
            <a:ext cx="0" cy="403860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8" name="Text Box 13"/>
              <p:cNvSpPr txBox="1">
                <a:spLocks noChangeArrowheads="1"/>
              </p:cNvSpPr>
              <p:nvPr/>
            </p:nvSpPr>
            <p:spPr bwMode="auto">
              <a:xfrm>
                <a:off x="3200400" y="3984625"/>
                <a:ext cx="39004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solidFill>
                            <a:schemeClr val="hlink"/>
                          </a:solidFill>
                          <a:latin typeface="Cambria Math"/>
                          <a:cs typeface="Times New Roman" pitchFamily="18" charset="0"/>
                        </a:rPr>
                        <m:t>𝑆</m:t>
                      </m:r>
                    </m:oMath>
                  </m:oMathPara>
                </a14:m>
                <a:endParaRPr lang="en-US" altLang="ko-KR" sz="2000" b="0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4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3984625"/>
                <a:ext cx="390043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9" name="Text Box 14"/>
              <p:cNvSpPr txBox="1">
                <a:spLocks noChangeArrowheads="1"/>
              </p:cNvSpPr>
              <p:nvPr/>
            </p:nvSpPr>
            <p:spPr bwMode="auto">
              <a:xfrm>
                <a:off x="4570413" y="5010150"/>
                <a:ext cx="51783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rgbClr val="3333FF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49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0413" y="5010150"/>
                <a:ext cx="51783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0" name="Line 16"/>
          <p:cNvSpPr>
            <a:spLocks noChangeShapeType="1"/>
          </p:cNvSpPr>
          <p:nvPr/>
        </p:nvSpPr>
        <p:spPr bwMode="auto">
          <a:xfrm>
            <a:off x="4572000" y="2286000"/>
            <a:ext cx="0" cy="2057400"/>
          </a:xfrm>
          <a:prstGeom prst="line">
            <a:avLst/>
          </a:prstGeom>
          <a:noFill/>
          <a:ln w="28575">
            <a:solidFill>
              <a:srgbClr val="6600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1" name="Text Box 17"/>
              <p:cNvSpPr txBox="1">
                <a:spLocks noChangeArrowheads="1"/>
              </p:cNvSpPr>
              <p:nvPr/>
            </p:nvSpPr>
            <p:spPr bwMode="auto">
              <a:xfrm>
                <a:off x="4648200" y="3257550"/>
                <a:ext cx="973022" cy="399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  <m:r>
                        <a:rPr lang="en-US" altLang="ko-KR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ko-KR" sz="2000" b="0" baseline="300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35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257550"/>
                <a:ext cx="973022" cy="3992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2" name="Line 18"/>
          <p:cNvSpPr>
            <a:spLocks noChangeShapeType="1"/>
          </p:cNvSpPr>
          <p:nvPr/>
        </p:nvSpPr>
        <p:spPr bwMode="auto">
          <a:xfrm flipH="1" flipV="1">
            <a:off x="3352800" y="2590800"/>
            <a:ext cx="1219200" cy="1752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3" name="Text Box 19"/>
              <p:cNvSpPr txBox="1">
                <a:spLocks noChangeArrowheads="1"/>
              </p:cNvSpPr>
              <p:nvPr/>
            </p:nvSpPr>
            <p:spPr bwMode="auto">
              <a:xfrm>
                <a:off x="3124200" y="2209800"/>
                <a:ext cx="4074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solidFill>
                            <a:srgbClr val="FFFF0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</m:oMath>
                  </m:oMathPara>
                </a14:m>
                <a:endParaRPr lang="en-US" altLang="ko-KR" sz="20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5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2209800"/>
                <a:ext cx="407483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54" name="Text Box 21"/>
              <p:cNvSpPr txBox="1">
                <a:spLocks noChangeArrowheads="1"/>
              </p:cNvSpPr>
              <p:nvPr/>
            </p:nvSpPr>
            <p:spPr bwMode="auto">
              <a:xfrm>
                <a:off x="990600" y="4953000"/>
                <a:ext cx="292285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+{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𝑦𝑎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:</m:t>
                    </m:r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ko-KR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≥0}</m:t>
                    </m:r>
                  </m:oMath>
                </a14:m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also.</a:t>
                </a:r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354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953000"/>
                <a:ext cx="2922851" cy="400110"/>
              </a:xfrm>
              <a:prstGeom prst="rect">
                <a:avLst/>
              </a:prstGeom>
              <a:blipFill rotWithShape="1">
                <a:blip r:embed="rId11"/>
                <a:stretch>
                  <a:fillRect t="-7692" r="-1253" b="-26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028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D7E27-EFE5-4A2C-8F55-54D3ED4E4AC1}" type="slidenum">
              <a:rPr lang="en-US" altLang="ko-KR"/>
              <a:pPr>
                <a:defRPr/>
              </a:pPr>
              <a:t>13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>
                  <a:defRPr/>
                </a:pPr>
                <a:r>
                  <a:rPr lang="en-US" altLang="ko-KR" dirty="0" smtClean="0"/>
                  <a:t>Finding Generators of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1029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1980" b="-198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0350" y="857250"/>
                <a:ext cx="8602663" cy="374019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Suppose 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polyhedral cone, want to find generators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</a:t>
                </a:r>
                <a:r>
                  <a:rPr lang="en-US" altLang="ko-KR" dirty="0" err="1" smtClean="0">
                    <a:ea typeface="바탕체" pitchFamily="17" charset="-127"/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First find a basis (rows of)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(using G-J elimination)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 recall that if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generates a subspace,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𝐴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 Suppose the columns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are permuted so that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𝐴𝑃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=[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𝑁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]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nonsingular.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By elementary row operations, obtain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𝐸𝐴𝑃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𝑚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𝐸𝑁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𝐸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𝐵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the columns of the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 pitchFamily="18" charset="2"/>
                                </a:rPr>
                                <m:t>𝑁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  <a:ea typeface="Cambria Math"/>
                                      <a:sym typeface="Symbol" pitchFamily="18" charset="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𝑛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ea typeface="Cambria Math"/>
                                      <a:sym typeface="Symbol" pitchFamily="18" charset="2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constitute a 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Here, the basis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𝐷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536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350" y="857250"/>
                <a:ext cx="8602663" cy="3740191"/>
              </a:xfrm>
              <a:blipFill rotWithShape="1">
                <a:blip r:embed="rId4"/>
                <a:stretch>
                  <a:fillRect l="-638" t="-979" r="-354" b="-14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052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A77DA-DD71-4648-B696-2D4DF669D236}" type="slidenum">
              <a:rPr lang="en-US" altLang="ko-KR"/>
              <a:pPr>
                <a:defRPr/>
              </a:pPr>
              <a:t>14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228600"/>
                <a:ext cx="8477250" cy="4639732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Then find extreme rays of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say rows of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𝑞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extreme rays of pointed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Once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known,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≤0, 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recall that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𝑇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Finding generators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reduces to finding extreme rays of a pointed cone.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Observe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=0, 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=0, −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pointed.   Hence rank of matrix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𝐴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𝐵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(full column rank)</a:t>
                </a:r>
              </a:p>
            </p:txBody>
          </p:sp>
        </mc:Choice>
        <mc:Fallback xmlns="">
          <p:sp>
            <p:nvSpPr>
              <p:cNvPr id="1638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228600"/>
                <a:ext cx="8477250" cy="4639732"/>
              </a:xfrm>
              <a:blipFill rotWithShape="1">
                <a:blip r:embed="rId3"/>
                <a:stretch>
                  <a:fillRect t="-788" r="-25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307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682C5-DE4E-41B0-99C4-78877F55F23B}" type="slidenum">
              <a:rPr lang="en-US" altLang="ko-KR"/>
              <a:pPr>
                <a:defRPr/>
              </a:pPr>
              <a:t>15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304800"/>
                <a:ext cx="8001000" cy="4011676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Ex)</a:t>
                </a:r>
                <a:r>
                  <a:rPr lang="en-US" altLang="ko-KR" dirty="0" smtClean="0"/>
                  <a:t>  Consider the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 eaLnBrk="1" hangingPunct="1">
                  <a:buNone/>
                </a:pPr>
                <a:endParaRPr lang="en-US" altLang="ko-KR" b="0" i="1" dirty="0" smtClean="0">
                  <a:latin typeface="Cambria Math"/>
                </a:endParaRPr>
              </a:p>
              <a:p>
                <a:pPr marL="28440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, by G-J elimination, get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𝐸𝐴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 eaLnBrk="1" hangingPunct="1">
                  <a:buNone/>
                </a:pPr>
                <a:r>
                  <a:rPr lang="en-US" altLang="ko-KR" dirty="0" smtClean="0"/>
                  <a:t>Hence, 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 (=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ko-KR" dirty="0" smtClean="0"/>
                  <a:t> null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(1, −2, 1)′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 eaLnBrk="1" hangingPunct="1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altLang="ko-KR" dirty="0" smtClean="0"/>
                  <a:t>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the row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)</a:t>
                </a:r>
              </a:p>
              <a:p>
                <a:pPr marL="284400" indent="0" eaLnBrk="1" hangingPunct="1">
                  <a:buNone/>
                </a:pPr>
                <a:r>
                  <a:rPr lang="en-US" altLang="ko-KR" dirty="0" smtClean="0"/>
                  <a:t>Hence,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284400" indent="0" eaLnBrk="1" hangingPunct="1">
                  <a:buNone/>
                </a:pPr>
                <a:endParaRPr lang="en-US" altLang="ko-KR" dirty="0"/>
              </a:p>
              <a:p>
                <a:pPr marL="284400" indent="-284400" eaLnBrk="1" hangingPunct="1"/>
                <a:r>
                  <a:rPr lang="en-US" altLang="ko-KR" dirty="0" smtClean="0"/>
                  <a:t>Yet we don’t know how to identify generators (extreme rays) of pointed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.  </a:t>
                </a:r>
              </a:p>
            </p:txBody>
          </p:sp>
        </mc:Choice>
        <mc:Fallback xmlns="">
          <p:sp>
            <p:nvSpPr>
              <p:cNvPr id="1741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304800"/>
                <a:ext cx="8001000" cy="4011676"/>
              </a:xfrm>
              <a:blipFill rotWithShape="1">
                <a:blip r:embed="rId3"/>
                <a:stretch>
                  <a:fillRect l="-686" t="-912" b="-136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048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B40B6-B0C7-406A-ADCB-AE37B1891C41}" type="slidenum">
              <a:rPr lang="en-US" altLang="ko-KR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800" y="609600"/>
            <a:ext cx="8001000" cy="412750"/>
          </a:xfrm>
        </p:spPr>
        <p:txBody>
          <a:bodyPr/>
          <a:lstStyle/>
          <a:p>
            <a:pPr eaLnBrk="1" hangingPunct="1"/>
            <a:r>
              <a:rPr lang="en-US" altLang="ko-KR" smtClean="0"/>
              <a:t>Geometric view</a:t>
            </a:r>
          </a:p>
        </p:txBody>
      </p:sp>
      <p:sp>
        <p:nvSpPr>
          <p:cNvPr id="18437" name="Freeform 4"/>
          <p:cNvSpPr>
            <a:spLocks/>
          </p:cNvSpPr>
          <p:nvPr/>
        </p:nvSpPr>
        <p:spPr bwMode="auto">
          <a:xfrm rot="-807547">
            <a:off x="4171950" y="2743200"/>
            <a:ext cx="1600200" cy="1524000"/>
          </a:xfrm>
          <a:custGeom>
            <a:avLst/>
            <a:gdLst>
              <a:gd name="T0" fmla="*/ 2147483647 w 1248"/>
              <a:gd name="T1" fmla="*/ 0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0 w 1248"/>
              <a:gd name="T7" fmla="*/ 2147483647 h 720"/>
              <a:gd name="T8" fmla="*/ 2147483647 w 1248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720"/>
              <a:gd name="T17" fmla="*/ 1248 w 1248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720">
                <a:moveTo>
                  <a:pt x="144" y="0"/>
                </a:moveTo>
                <a:lnTo>
                  <a:pt x="672" y="48"/>
                </a:lnTo>
                <a:lnTo>
                  <a:pt x="1248" y="720"/>
                </a:lnTo>
                <a:lnTo>
                  <a:pt x="0" y="624"/>
                </a:lnTo>
                <a:lnTo>
                  <a:pt x="144" y="0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flipV="1">
            <a:off x="2495550" y="2133600"/>
            <a:ext cx="22098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V="1">
            <a:off x="2495550" y="3657600"/>
            <a:ext cx="4419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 flipV="1">
            <a:off x="2495550" y="2895600"/>
            <a:ext cx="3962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441" name="Freeform 8"/>
          <p:cNvSpPr>
            <a:spLocks/>
          </p:cNvSpPr>
          <p:nvPr/>
        </p:nvSpPr>
        <p:spPr bwMode="auto">
          <a:xfrm>
            <a:off x="2495550" y="2895600"/>
            <a:ext cx="1828800" cy="2514600"/>
          </a:xfrm>
          <a:custGeom>
            <a:avLst/>
            <a:gdLst>
              <a:gd name="T0" fmla="*/ 0 w 1152"/>
              <a:gd name="T1" fmla="*/ 2147483647 h 1584"/>
              <a:gd name="T2" fmla="*/ 2147483647 w 1152"/>
              <a:gd name="T3" fmla="*/ 0 h 1584"/>
              <a:gd name="T4" fmla="*/ 2147483647 w 1152"/>
              <a:gd name="T5" fmla="*/ 2147483647 h 1584"/>
              <a:gd name="T6" fmla="*/ 0 w 1152"/>
              <a:gd name="T7" fmla="*/ 2147483647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584"/>
              <a:gd name="T14" fmla="*/ 1152 w 115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584">
                <a:moveTo>
                  <a:pt x="0" y="1584"/>
                </a:moveTo>
                <a:lnTo>
                  <a:pt x="1056" y="0"/>
                </a:lnTo>
                <a:lnTo>
                  <a:pt x="1152" y="864"/>
                </a:lnTo>
                <a:lnTo>
                  <a:pt x="0" y="1584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42" name="Freeform 9"/>
          <p:cNvSpPr>
            <a:spLocks/>
          </p:cNvSpPr>
          <p:nvPr/>
        </p:nvSpPr>
        <p:spPr bwMode="auto">
          <a:xfrm>
            <a:off x="2495550" y="4038600"/>
            <a:ext cx="3429000" cy="1371600"/>
          </a:xfrm>
          <a:custGeom>
            <a:avLst/>
            <a:gdLst>
              <a:gd name="T0" fmla="*/ 0 w 2160"/>
              <a:gd name="T1" fmla="*/ 2147483647 h 864"/>
              <a:gd name="T2" fmla="*/ 2147483647 w 2160"/>
              <a:gd name="T3" fmla="*/ 2147483647 h 864"/>
              <a:gd name="T4" fmla="*/ 2147483647 w 2160"/>
              <a:gd name="T5" fmla="*/ 0 h 864"/>
              <a:gd name="T6" fmla="*/ 0 w 2160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2160"/>
              <a:gd name="T13" fmla="*/ 0 h 864"/>
              <a:gd name="T14" fmla="*/ 2160 w 2160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" h="864">
                <a:moveTo>
                  <a:pt x="0" y="864"/>
                </a:moveTo>
                <a:lnTo>
                  <a:pt x="1152" y="144"/>
                </a:lnTo>
                <a:lnTo>
                  <a:pt x="2160" y="0"/>
                </a:lnTo>
                <a:lnTo>
                  <a:pt x="0" y="864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 flipV="1">
            <a:off x="2495550" y="2057400"/>
            <a:ext cx="312420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4" name="Text Box 11"/>
              <p:cNvSpPr txBox="1">
                <a:spLocks noChangeArrowheads="1"/>
              </p:cNvSpPr>
              <p:nvPr/>
            </p:nvSpPr>
            <p:spPr bwMode="auto">
              <a:xfrm>
                <a:off x="4156075" y="4811713"/>
                <a:ext cx="5393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4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56075" y="4811713"/>
                <a:ext cx="53937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5" name="Text Box 12"/>
              <p:cNvSpPr txBox="1">
                <a:spLocks noChangeArrowheads="1"/>
              </p:cNvSpPr>
              <p:nvPr/>
            </p:nvSpPr>
            <p:spPr bwMode="auto">
              <a:xfrm>
                <a:off x="3028950" y="3505200"/>
                <a:ext cx="5334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4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8950" y="3505200"/>
                <a:ext cx="53341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6" name="Text Box 13"/>
              <p:cNvSpPr txBox="1">
                <a:spLocks noChangeArrowheads="1"/>
              </p:cNvSpPr>
              <p:nvPr/>
            </p:nvSpPr>
            <p:spPr bwMode="auto">
              <a:xfrm>
                <a:off x="5238750" y="2971800"/>
                <a:ext cx="5393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4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38750" y="2971800"/>
                <a:ext cx="53937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7" name="Text Box 14"/>
              <p:cNvSpPr txBox="1">
                <a:spLocks noChangeArrowheads="1"/>
              </p:cNvSpPr>
              <p:nvPr/>
            </p:nvSpPr>
            <p:spPr bwMode="auto">
              <a:xfrm>
                <a:off x="4400550" y="2514600"/>
                <a:ext cx="5393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4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00550" y="2514600"/>
                <a:ext cx="53937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8" name="Text Box 15"/>
              <p:cNvSpPr txBox="1">
                <a:spLocks noChangeArrowheads="1"/>
              </p:cNvSpPr>
              <p:nvPr/>
            </p:nvSpPr>
            <p:spPr bwMode="auto">
              <a:xfrm>
                <a:off x="4499992" y="1732746"/>
                <a:ext cx="51187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48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9992" y="1732746"/>
                <a:ext cx="51187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49" name="Text Box 16"/>
              <p:cNvSpPr txBox="1">
                <a:spLocks noChangeArrowheads="1"/>
              </p:cNvSpPr>
              <p:nvPr/>
            </p:nvSpPr>
            <p:spPr bwMode="auto">
              <a:xfrm>
                <a:off x="6421826" y="2610169"/>
                <a:ext cx="5173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4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1826" y="2610169"/>
                <a:ext cx="51738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50" name="Text Box 17"/>
              <p:cNvSpPr txBox="1">
                <a:spLocks noChangeArrowheads="1"/>
              </p:cNvSpPr>
              <p:nvPr/>
            </p:nvSpPr>
            <p:spPr bwMode="auto">
              <a:xfrm>
                <a:off x="6897688" y="3479800"/>
                <a:ext cx="5173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5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97688" y="3479800"/>
                <a:ext cx="517385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51" name="Text Box 18"/>
              <p:cNvSpPr txBox="1">
                <a:spLocks noChangeArrowheads="1"/>
              </p:cNvSpPr>
              <p:nvPr/>
            </p:nvSpPr>
            <p:spPr bwMode="auto">
              <a:xfrm>
                <a:off x="5516563" y="1685925"/>
                <a:ext cx="5173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51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6563" y="1685925"/>
                <a:ext cx="51738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52" name="Text Box 19"/>
          <p:cNvSpPr txBox="1">
            <a:spLocks noChangeArrowheads="1"/>
          </p:cNvSpPr>
          <p:nvPr/>
        </p:nvSpPr>
        <p:spPr bwMode="auto">
          <a:xfrm>
            <a:off x="2143125" y="53181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410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5F9DF-887C-4C77-8E8E-03D897EAF748}" type="slidenum">
              <a:rPr lang="en-US" altLang="ko-KR"/>
              <a:pPr>
                <a:defRPr/>
              </a:pPr>
              <a:t>17</a:t>
            </a:fld>
            <a:endParaRPr lang="en-US" altLang="ko-KR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Characterizing Extreme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847725"/>
                <a:ext cx="8405813" cy="5094472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Thm:</a:t>
                </a:r>
                <a:r>
                  <a:rPr lang="en-US" altLang="ko-KR" dirty="0" smtClean="0"/>
                  <a:t> 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has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hlink"/>
                        </a:solidFill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Let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reorder rows of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𝑉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=0,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𝑉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b="1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ym typeface="Symbol" pitchFamily="18" charset="2"/>
                  </a:rPr>
                  <a:t>Then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generates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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Prove contraposition in both directions.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)   Suppose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If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(since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   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an extreme ray.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If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rank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 pitchFamily="18" charset="2"/>
                                </a:rPr>
                                <m:t>𝑈</m:t>
                              </m:r>
                            </m:e>
                          </m:mr>
                          <m:m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ko-KR" i="1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 pitchFamily="18" charset="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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vector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</a:t>
                </a:r>
                <a:r>
                  <a:rPr lang="en-US" altLang="ko-KR" dirty="0" err="1" smtClean="0">
                    <a:sym typeface="Symbol" pitchFamily="18" charset="2"/>
                  </a:rPr>
                  <a:t>s.t.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  	(latter  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not a multiple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Consider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for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small.	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±</m:t>
                        </m:r>
                        <m:r>
                          <a:rPr lang="ko-KR" altLang="en-US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𝜀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Also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𝑉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so for small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𝑉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𝜀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&lt;0, 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𝑉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𝜀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:r>
                  <a:rPr lang="en-US" altLang="ko-KR" dirty="0" err="1" smtClean="0">
                    <a:sym typeface="Symbol" pitchFamily="18" charset="2"/>
                  </a:rPr>
                  <a:t>i.e</a:t>
                </a:r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)≤0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 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  <m:r>
                      <a:rPr lang="ko-KR" altLang="en-US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(for small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).</a:t>
                </a:r>
              </a:p>
            </p:txBody>
          </p:sp>
        </mc:Choice>
        <mc:Fallback xmlns="">
          <p:sp>
            <p:nvSpPr>
              <p:cNvPr id="1946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847725"/>
                <a:ext cx="8405813" cy="5094472"/>
              </a:xfrm>
              <a:blipFill rotWithShape="1">
                <a:blip r:embed="rId3"/>
                <a:stretch>
                  <a:fillRect l="-580" t="-718" b="-8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150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04A9F-B034-4018-8D14-5B872C5BD78E}" type="slidenum">
              <a:rPr lang="en-US" altLang="ko-KR"/>
              <a:pPr>
                <a:defRPr/>
              </a:pPr>
              <a:t>18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6713" y="304800"/>
                <a:ext cx="8405812" cy="5307543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(continued)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But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</m:acc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𝜀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and neither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𝜀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positive multiple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extreme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)    Suppose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does not generate an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either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in which case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(definition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 and rank(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	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 suppose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not extreme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must have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&gt;0,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neither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positive multiplication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linearly independent, else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 Why?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𝛽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with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sym typeface="Symbol" pitchFamily="18" charset="2"/>
                      </a:rPr>
                      <m:t>𝛽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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𝛽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ko-KR" altLang="en-US" b="0" i="1" smtClean="0">
                            <a:latin typeface="Cambria Math"/>
                            <a:sym typeface="Symbol" pitchFamily="18" charset="2"/>
                          </a:rPr>
                          <m:t>𝛽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contradiction to above.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If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𝛽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</a:t>
                </a:r>
                <a:r>
                  <a:rPr lang="en-US" altLang="ko-KR" dirty="0" smtClean="0">
                    <a:sym typeface="Symbol" pitchFamily="18" charset="2"/>
                  </a:rPr>
                  <a:t>    cases (1)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(contradiction)   (2)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ko-KR" altLang="en-US" b="0" i="1" smtClean="0">
                        <a:latin typeface="Cambria Math"/>
                        <a:sym typeface="Symbol" pitchFamily="18" charset="2"/>
                      </a:rPr>
                      <m:t>𝛽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ko-KR" altLang="en-US" i="1" dirty="0" smtClean="0">
                            <a:latin typeface="Cambria Math"/>
                            <a:sym typeface="Symbol" pitchFamily="18" charset="2"/>
                          </a:rPr>
                          <m:t>𝛽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(contradiction)  (3)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pointed, contradiction.)</a:t>
                </a:r>
              </a:p>
            </p:txBody>
          </p:sp>
        </mc:Choice>
        <mc:Fallback xmlns="">
          <p:sp>
            <p:nvSpPr>
              <p:cNvPr id="2048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6713" y="304800"/>
                <a:ext cx="8405812" cy="5307543"/>
              </a:xfrm>
              <a:blipFill rotWithShape="1">
                <a:blip r:embed="rId3"/>
                <a:stretch>
                  <a:fillRect t="-689" r="-870" b="-11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253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FD4C1-6F8D-45FB-BEAE-9C90AB865E08}" type="slidenum">
              <a:rPr lang="en-US" altLang="ko-KR"/>
              <a:pPr>
                <a:defRPr/>
              </a:pPr>
              <a:t>19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533400"/>
                <a:ext cx="8001000" cy="2339102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(continued)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Also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0=</m:t>
                    </m:r>
                    <m:r>
                      <a:rPr lang="en-US" altLang="ko-KR" b="0" i="1" smtClean="0">
                        <a:latin typeface="Cambria Math"/>
                      </a:rPr>
                      <m:t>𝑈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𝑈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Note that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&gt;0, </m:t>
                    </m:r>
                    <m:r>
                      <a:rPr lang="en-US" altLang="ko-KR" b="0" i="1" smtClean="0">
                        <a:latin typeface="Cambria Math"/>
                      </a:rPr>
                      <m:t>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&gt;0,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so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−2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i.e.  rank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𝑈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		 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/>
              </a:p>
            </p:txBody>
          </p:sp>
        </mc:Choice>
        <mc:Fallback xmlns="">
          <p:sp>
            <p:nvSpPr>
              <p:cNvPr id="2150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533400"/>
                <a:ext cx="8001000" cy="2339102"/>
              </a:xfrm>
              <a:blipFill rotWithShape="1">
                <a:blip r:embed="rId3"/>
                <a:stretch>
                  <a:fillRect t="-15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921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C7B29-D51E-4C06-8433-7102BE50C44B}" type="slidenum">
              <a:rPr lang="en-US" altLang="ko-KR"/>
              <a:pPr>
                <a:defRPr/>
              </a:pPr>
              <a:t>2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369888"/>
                <a:ext cx="8001000" cy="219528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ea typeface="바탕체" pitchFamily="17" charset="-127"/>
                    <a:sym typeface="Symbol" pitchFamily="18" charset="2"/>
                  </a:rPr>
                  <a:t>Def: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A ray of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called an </a:t>
                </a:r>
                <a:r>
                  <a:rPr lang="en-US" altLang="ko-KR" dirty="0" smtClean="0">
                    <a:solidFill>
                      <a:srgbClr val="FF0000"/>
                    </a:solidFill>
                    <a:ea typeface="바탕체" pitchFamily="17" charset="-127"/>
                    <a:sym typeface="Symbol" pitchFamily="18" charset="2"/>
                  </a:rPr>
                  <a:t>extreme ray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if it cannot be written as a proper (weights are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) conical combination of two other distinct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i.e.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m:rPr>
                        <m:lit/>
                      </m:rP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is an extreme ray when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dirty="0" smtClean="0">
                        <a:solidFill>
                          <a:srgbClr val="0000FF"/>
                        </a:solidFill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&gt;</m:t>
                    </m:r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∖{0}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    either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or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ea typeface="바탕체" pitchFamily="17" charset="-127"/>
                    <a:sym typeface="Symbol" pitchFamily="18" charset="2"/>
                  </a:rPr>
                  <a:t>ex)</a:t>
                </a:r>
                <a:endParaRPr lang="en-US" altLang="ko-KR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369888"/>
                <a:ext cx="8001000" cy="2195281"/>
              </a:xfrm>
              <a:blipFill rotWithShape="1">
                <a:blip r:embed="rId3"/>
                <a:stretch>
                  <a:fillRect l="-686" t="-1667" r="-1372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1" name="Freeform 5"/>
          <p:cNvSpPr>
            <a:spLocks/>
          </p:cNvSpPr>
          <p:nvPr/>
        </p:nvSpPr>
        <p:spPr bwMode="auto">
          <a:xfrm>
            <a:off x="2209800" y="3124200"/>
            <a:ext cx="2133600" cy="1143000"/>
          </a:xfrm>
          <a:custGeom>
            <a:avLst/>
            <a:gdLst>
              <a:gd name="T0" fmla="*/ 0 w 1344"/>
              <a:gd name="T1" fmla="*/ 2147483647 h 720"/>
              <a:gd name="T2" fmla="*/ 2147483647 w 1344"/>
              <a:gd name="T3" fmla="*/ 0 h 720"/>
              <a:gd name="T4" fmla="*/ 2147483647 w 1344"/>
              <a:gd name="T5" fmla="*/ 2147483647 h 720"/>
              <a:gd name="T6" fmla="*/ 0 w 1344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344"/>
              <a:gd name="T13" fmla="*/ 0 h 720"/>
              <a:gd name="T14" fmla="*/ 1344 w 1344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44" h="720">
                <a:moveTo>
                  <a:pt x="0" y="288"/>
                </a:moveTo>
                <a:lnTo>
                  <a:pt x="720" y="0"/>
                </a:lnTo>
                <a:lnTo>
                  <a:pt x="1344" y="720"/>
                </a:lnTo>
                <a:lnTo>
                  <a:pt x="0" y="288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 flipH="1" flipV="1">
            <a:off x="2209800" y="3581400"/>
            <a:ext cx="30480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03" name="Line 8"/>
          <p:cNvSpPr>
            <a:spLocks noChangeShapeType="1"/>
          </p:cNvSpPr>
          <p:nvPr/>
        </p:nvSpPr>
        <p:spPr bwMode="auto">
          <a:xfrm flipV="1">
            <a:off x="2514600" y="4267200"/>
            <a:ext cx="18288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04" name="Line 9"/>
          <p:cNvSpPr>
            <a:spLocks noChangeShapeType="1"/>
          </p:cNvSpPr>
          <p:nvPr/>
        </p:nvSpPr>
        <p:spPr bwMode="auto">
          <a:xfrm flipV="1">
            <a:off x="2514600" y="3124200"/>
            <a:ext cx="83820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 flipV="1">
            <a:off x="2514600" y="4038600"/>
            <a:ext cx="1219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3697288" y="47863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Arial" charset="0"/>
              </a:rPr>
              <a:t>O</a:t>
            </a:r>
          </a:p>
        </p:txBody>
      </p:sp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2727325" y="40624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 dirty="0">
                <a:latin typeface="Arial" charset="0"/>
              </a:rPr>
              <a:t>O</a:t>
            </a: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2020888" y="47863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Arial" charset="0"/>
              </a:rPr>
              <a:t>O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3151188" y="42767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Arial" charset="0"/>
              </a:rPr>
              <a:t>X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2178050" y="58816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Arial" charset="0"/>
              </a:rPr>
              <a:t>0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5410200" y="3489325"/>
            <a:ext cx="25234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Note that the cone is </a:t>
            </a:r>
          </a:p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generated by extreme</a:t>
            </a:r>
          </a:p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rays.</a:t>
            </a:r>
          </a:p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Then can we say that</a:t>
            </a:r>
          </a:p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all cones are generated</a:t>
            </a:r>
          </a:p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by extreme rays?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355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EC865D-F3DA-421C-8918-E8B713C3E7CD}" type="slidenum">
              <a:rPr lang="en-US" altLang="ko-KR"/>
              <a:pPr>
                <a:defRPr/>
              </a:pPr>
              <a:t>20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361951"/>
                <a:ext cx="8530530" cy="4363194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So to find extreme rays of a pointed cone, list all </a:t>
                </a:r>
                <a:r>
                  <a:rPr lang="en-US" altLang="ko-KR" dirty="0" err="1" smtClean="0">
                    <a:solidFill>
                      <a:srgbClr val="0000FF"/>
                    </a:solidFill>
                  </a:rPr>
                  <a:t>submatrices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</a:rPr>
                  <a:t> which have rank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𝑛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</a:rPr>
                      <m:t>−1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Suppose that those </a:t>
                </a:r>
                <a:r>
                  <a:rPr lang="en-US" altLang="ko-KR" dirty="0" err="1" smtClean="0"/>
                  <a:t>submatrices</a:t>
                </a:r>
                <a:r>
                  <a:rPr lang="en-US" altLang="ko-KR" dirty="0" smtClean="0"/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&lt;+∞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Now rank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rank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 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𝐵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marL="720000"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The solution set is a line, i.e. of form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≡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𝑅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 ( find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by G-J elimination.)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Now 3 things can happen  ( Observe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⊄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pointed)</a:t>
                </a:r>
              </a:p>
              <a:p>
                <a:pPr marL="720000"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∪</m:t>
                    </m:r>
                    <m:sSubSup>
                      <m:sSub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b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b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𝑦</m:t>
                    </m:r>
                    <m:d>
                      <m:d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(1)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b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generates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(2)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b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generates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(3)  neither (1) nor (2),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fails to generate extreme ray of K.</a:t>
                </a:r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361951"/>
                <a:ext cx="8530530" cy="4363194"/>
              </a:xfrm>
              <a:blipFill rotWithShape="1">
                <a:blip r:embed="rId3"/>
                <a:stretch>
                  <a:fillRect l="-571" t="-838" r="-29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457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FE2D6D-D73B-43B1-8193-CD22A095967D}" type="slidenum">
              <a:rPr lang="en-US" altLang="ko-KR"/>
              <a:pPr>
                <a:defRPr/>
              </a:pPr>
              <a:t>21</a:t>
            </a:fld>
            <a:endParaRPr lang="en-US" altLang="ko-KR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381000"/>
            <a:ext cx="8001000" cy="41275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rgbClr val="0000FF"/>
                </a:solidFill>
              </a:rPr>
              <a:t>Ex)</a:t>
            </a:r>
          </a:p>
        </p:txBody>
      </p:sp>
      <p:sp>
        <p:nvSpPr>
          <p:cNvPr id="23557" name="Freeform 4"/>
          <p:cNvSpPr>
            <a:spLocks/>
          </p:cNvSpPr>
          <p:nvPr/>
        </p:nvSpPr>
        <p:spPr bwMode="auto">
          <a:xfrm rot="-807547">
            <a:off x="4324350" y="1447800"/>
            <a:ext cx="1600200" cy="1524000"/>
          </a:xfrm>
          <a:custGeom>
            <a:avLst/>
            <a:gdLst>
              <a:gd name="T0" fmla="*/ 2147483647 w 1248"/>
              <a:gd name="T1" fmla="*/ 0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0 w 1248"/>
              <a:gd name="T7" fmla="*/ 2147483647 h 720"/>
              <a:gd name="T8" fmla="*/ 2147483647 w 1248"/>
              <a:gd name="T9" fmla="*/ 0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48"/>
              <a:gd name="T16" fmla="*/ 0 h 720"/>
              <a:gd name="T17" fmla="*/ 1248 w 1248"/>
              <a:gd name="T18" fmla="*/ 720 h 7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48" h="720">
                <a:moveTo>
                  <a:pt x="144" y="0"/>
                </a:moveTo>
                <a:lnTo>
                  <a:pt x="672" y="48"/>
                </a:lnTo>
                <a:lnTo>
                  <a:pt x="1248" y="720"/>
                </a:lnTo>
                <a:lnTo>
                  <a:pt x="0" y="624"/>
                </a:lnTo>
                <a:lnTo>
                  <a:pt x="144" y="0"/>
                </a:ln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 flipV="1">
            <a:off x="2647950" y="838200"/>
            <a:ext cx="22098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2647950" y="2362200"/>
            <a:ext cx="44196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V="1">
            <a:off x="2647950" y="1600200"/>
            <a:ext cx="396240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2647950" y="1600200"/>
            <a:ext cx="1828800" cy="2514600"/>
          </a:xfrm>
          <a:custGeom>
            <a:avLst/>
            <a:gdLst>
              <a:gd name="T0" fmla="*/ 0 w 1152"/>
              <a:gd name="T1" fmla="*/ 2147483647 h 1584"/>
              <a:gd name="T2" fmla="*/ 2147483647 w 1152"/>
              <a:gd name="T3" fmla="*/ 0 h 1584"/>
              <a:gd name="T4" fmla="*/ 2147483647 w 1152"/>
              <a:gd name="T5" fmla="*/ 2147483647 h 1584"/>
              <a:gd name="T6" fmla="*/ 0 w 1152"/>
              <a:gd name="T7" fmla="*/ 2147483647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584"/>
              <a:gd name="T14" fmla="*/ 1152 w 1152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584">
                <a:moveTo>
                  <a:pt x="0" y="1584"/>
                </a:moveTo>
                <a:lnTo>
                  <a:pt x="1056" y="0"/>
                </a:lnTo>
                <a:lnTo>
                  <a:pt x="1152" y="864"/>
                </a:lnTo>
                <a:lnTo>
                  <a:pt x="0" y="1584"/>
                </a:lnTo>
                <a:close/>
              </a:path>
            </a:pathLst>
          </a:cu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2647950" y="2743200"/>
            <a:ext cx="3429000" cy="1371600"/>
          </a:xfrm>
          <a:custGeom>
            <a:avLst/>
            <a:gdLst>
              <a:gd name="T0" fmla="*/ 0 w 2160"/>
              <a:gd name="T1" fmla="*/ 2147483647 h 864"/>
              <a:gd name="T2" fmla="*/ 2147483647 w 2160"/>
              <a:gd name="T3" fmla="*/ 2147483647 h 864"/>
              <a:gd name="T4" fmla="*/ 2147483647 w 2160"/>
              <a:gd name="T5" fmla="*/ 0 h 864"/>
              <a:gd name="T6" fmla="*/ 0 w 2160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2160"/>
              <a:gd name="T13" fmla="*/ 0 h 864"/>
              <a:gd name="T14" fmla="*/ 2160 w 2160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" h="864">
                <a:moveTo>
                  <a:pt x="0" y="864"/>
                </a:moveTo>
                <a:lnTo>
                  <a:pt x="1152" y="144"/>
                </a:lnTo>
                <a:lnTo>
                  <a:pt x="2160" y="0"/>
                </a:lnTo>
                <a:lnTo>
                  <a:pt x="0" y="864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3563" name="Line 8"/>
          <p:cNvSpPr>
            <a:spLocks noChangeShapeType="1"/>
          </p:cNvSpPr>
          <p:nvPr/>
        </p:nvSpPr>
        <p:spPr bwMode="auto">
          <a:xfrm flipV="1">
            <a:off x="2647950" y="762000"/>
            <a:ext cx="312420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64" name="Text Box 11"/>
              <p:cNvSpPr txBox="1">
                <a:spLocks noChangeArrowheads="1"/>
              </p:cNvSpPr>
              <p:nvPr/>
            </p:nvSpPr>
            <p:spPr bwMode="auto">
              <a:xfrm>
                <a:off x="4308475" y="3516313"/>
                <a:ext cx="5393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6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08475" y="3516313"/>
                <a:ext cx="539378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30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5" name="Text Box 12"/>
              <p:cNvSpPr txBox="1">
                <a:spLocks noChangeArrowheads="1"/>
              </p:cNvSpPr>
              <p:nvPr/>
            </p:nvSpPr>
            <p:spPr bwMode="auto">
              <a:xfrm>
                <a:off x="3181350" y="2209800"/>
                <a:ext cx="5334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65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1350" y="2209800"/>
                <a:ext cx="53341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6" name="Text Box 13"/>
              <p:cNvSpPr txBox="1">
                <a:spLocks noChangeArrowheads="1"/>
              </p:cNvSpPr>
              <p:nvPr/>
            </p:nvSpPr>
            <p:spPr bwMode="auto">
              <a:xfrm>
                <a:off x="5391150" y="1676400"/>
                <a:ext cx="5393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66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1150" y="1676400"/>
                <a:ext cx="539378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7" name="Text Box 14"/>
              <p:cNvSpPr txBox="1">
                <a:spLocks noChangeArrowheads="1"/>
              </p:cNvSpPr>
              <p:nvPr/>
            </p:nvSpPr>
            <p:spPr bwMode="auto">
              <a:xfrm>
                <a:off x="4552950" y="1219200"/>
                <a:ext cx="5393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6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2950" y="1219200"/>
                <a:ext cx="539378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8" name="Text Box 15"/>
              <p:cNvSpPr txBox="1">
                <a:spLocks noChangeArrowheads="1"/>
              </p:cNvSpPr>
              <p:nvPr/>
            </p:nvSpPr>
            <p:spPr bwMode="auto">
              <a:xfrm>
                <a:off x="4708201" y="436602"/>
                <a:ext cx="51187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68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08201" y="436602"/>
                <a:ext cx="511871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69" name="Text Box 16"/>
              <p:cNvSpPr txBox="1">
                <a:spLocks noChangeArrowheads="1"/>
              </p:cNvSpPr>
              <p:nvPr/>
            </p:nvSpPr>
            <p:spPr bwMode="auto">
              <a:xfrm>
                <a:off x="6579171" y="1286866"/>
                <a:ext cx="5173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6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79171" y="1286866"/>
                <a:ext cx="517385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70" name="Text Box 17"/>
              <p:cNvSpPr txBox="1">
                <a:spLocks noChangeArrowheads="1"/>
              </p:cNvSpPr>
              <p:nvPr/>
            </p:nvSpPr>
            <p:spPr bwMode="auto">
              <a:xfrm>
                <a:off x="7031982" y="2128582"/>
                <a:ext cx="5173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70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31982" y="2128582"/>
                <a:ext cx="517385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571" name="Text Box 18"/>
              <p:cNvSpPr txBox="1">
                <a:spLocks noChangeArrowheads="1"/>
              </p:cNvSpPr>
              <p:nvPr/>
            </p:nvSpPr>
            <p:spPr bwMode="auto">
              <a:xfrm>
                <a:off x="5668963" y="390525"/>
                <a:ext cx="51738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571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8963" y="390525"/>
                <a:ext cx="517385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72" name="Text Box 19"/>
          <p:cNvSpPr txBox="1">
            <a:spLocks noChangeArrowheads="1"/>
          </p:cNvSpPr>
          <p:nvPr/>
        </p:nvSpPr>
        <p:spPr bwMode="auto">
          <a:xfrm>
            <a:off x="2313159" y="382097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73" name="Rectangle 20"/>
              <p:cNvSpPr>
                <a:spLocks noChangeArrowheads="1"/>
              </p:cNvSpPr>
              <p:nvPr/>
            </p:nvSpPr>
            <p:spPr bwMode="auto">
              <a:xfrm>
                <a:off x="571500" y="4906963"/>
                <a:ext cx="8001000" cy="1173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82575" indent="-282575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altLang="ko-KR" sz="20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dirty="0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generate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282575" indent="-282575">
                  <a:lnSpc>
                    <a:spcPct val="11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" pitchFamily="2" charset="2"/>
                  <a:buNone/>
                </a:pP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	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intersect outside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, hence fail to generate </a:t>
                </a:r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an extreme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ray of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3573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4906963"/>
                <a:ext cx="8001000" cy="1173976"/>
              </a:xfrm>
              <a:prstGeom prst="rect">
                <a:avLst/>
              </a:prstGeom>
              <a:blipFill rotWithShape="1">
                <a:blip r:embed="rId11"/>
                <a:stretch>
                  <a:fillRect t="-2073" b="-56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74" name="Line 21"/>
          <p:cNvSpPr>
            <a:spLocks noChangeShapeType="1"/>
          </p:cNvSpPr>
          <p:nvPr/>
        </p:nvSpPr>
        <p:spPr bwMode="auto">
          <a:xfrm flipV="1">
            <a:off x="2667000" y="3429000"/>
            <a:ext cx="10668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575" name="Line 22"/>
          <p:cNvSpPr>
            <a:spLocks noChangeShapeType="1"/>
          </p:cNvSpPr>
          <p:nvPr/>
        </p:nvSpPr>
        <p:spPr bwMode="auto">
          <a:xfrm flipH="1">
            <a:off x="1600200" y="4114800"/>
            <a:ext cx="106680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560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94576-EA46-4797-AC3A-A60111C56070}" type="slidenum">
              <a:rPr lang="en-US" altLang="ko-KR"/>
              <a:pPr>
                <a:defRPr/>
              </a:pPr>
              <a:t>22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381000"/>
                <a:ext cx="8602538" cy="424199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In summary,  given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 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𝐴𝑥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=0</m:t>
                        </m:r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   Find basis matrix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:r>
                  <a:rPr lang="en-US" altLang="ko-KR" dirty="0" err="1" smtClean="0"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using G-J.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𝐵𝑥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subspace generated by rows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  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 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: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≤0,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≤0, 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𝐵𝑥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≤0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𝐵𝑥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=0}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    To find extreme ray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choose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independent rows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 of the above constraints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matrix.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Then find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+, −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basis of the null space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i.e.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using G-J.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Plug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+, −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basis to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to check if the vector is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If the vector is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it is an extreme ray.</a:t>
                </a:r>
              </a:p>
            </p:txBody>
          </p:sp>
        </mc:Choice>
        <mc:Fallback xmlns="">
          <p:sp>
            <p:nvSpPr>
              <p:cNvPr id="2458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381000"/>
                <a:ext cx="8602538" cy="4241995"/>
              </a:xfrm>
              <a:blipFill rotWithShape="1">
                <a:blip r:embed="rId3"/>
                <a:stretch>
                  <a:fillRect l="-567" t="-863" b="-158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512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44C75-8DC7-4DAD-B85C-CC00FE95DAF5}" type="slidenum">
              <a:rPr lang="en-US" altLang="ko-KR"/>
              <a:pPr>
                <a:defRPr/>
              </a:pPr>
              <a:t>23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304800"/>
                <a:ext cx="8280920" cy="4630370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(Ex-continued)</a:t>
                </a:r>
                <a:r>
                  <a:rPr lang="en-US" altLang="ko-KR" dirty="0" smtClean="0"/>
                  <a:t>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Consider the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/>
                  <a:t>basis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altLang="ko-KR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</a:rPr>
                      <m:t>(={</m:t>
                    </m:r>
                    <m:r>
                      <a:rPr lang="en-US" altLang="ko-KR" b="0" i="1" dirty="0" smtClean="0">
                        <a:latin typeface="Cambria Math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altLang="ko-KR" dirty="0" smtClean="0"/>
                  <a:t>,  null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(1, −2, 1)′</m:t>
                    </m:r>
                  </m:oMath>
                </a14:m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=0}</m:t>
                    </m:r>
                  </m:oMath>
                </a14:m>
                <a:r>
                  <a:rPr lang="en-US" altLang="ko-KR" dirty="0" smtClean="0"/>
                  <a:t>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the row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altLang="ko-KR" dirty="0" smtClean="0"/>
                  <a:t>).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=0}</m:t>
                    </m:r>
                  </m:oMath>
                </a14:m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/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Consider the combinations 1</a:t>
                </a:r>
                <a:r>
                  <a:rPr lang="en-US" altLang="ko-KR" baseline="30000" dirty="0" smtClean="0"/>
                  <a:t>st</a:t>
                </a:r>
                <a:r>
                  <a:rPr lang="en-US" altLang="ko-KR" dirty="0" smtClean="0"/>
                  <a:t> –2</a:t>
                </a:r>
                <a:r>
                  <a:rPr lang="en-US" altLang="ko-KR" baseline="30000" dirty="0" smtClean="0"/>
                  <a:t>nd</a:t>
                </a:r>
                <a:r>
                  <a:rPr lang="en-US" altLang="ko-KR" dirty="0" smtClean="0"/>
                  <a:t> (unnecessary), 1</a:t>
                </a:r>
                <a:r>
                  <a:rPr lang="en-US" altLang="ko-KR" baseline="30000" dirty="0" smtClean="0"/>
                  <a:t>st</a:t>
                </a:r>
                <a:r>
                  <a:rPr lang="en-US" altLang="ko-KR" dirty="0" smtClean="0"/>
                  <a:t>-3</a:t>
                </a:r>
                <a:r>
                  <a:rPr lang="en-US" altLang="ko-KR" baseline="30000" dirty="0" smtClean="0"/>
                  <a:t>rd</a:t>
                </a:r>
                <a:r>
                  <a:rPr lang="en-US" altLang="ko-KR" dirty="0" smtClean="0"/>
                  <a:t>, 2</a:t>
                </a:r>
                <a:r>
                  <a:rPr lang="en-US" altLang="ko-KR" baseline="30000" dirty="0" smtClean="0"/>
                  <a:t>nd</a:t>
                </a:r>
                <a:r>
                  <a:rPr lang="en-US" altLang="ko-KR" dirty="0" smtClean="0"/>
                  <a:t>-3</a:t>
                </a:r>
                <a:r>
                  <a:rPr lang="en-US" altLang="ko-KR" baseline="30000" dirty="0" smtClean="0"/>
                  <a:t>rd</a:t>
                </a:r>
                <a:r>
                  <a:rPr lang="en-US" altLang="ko-KR" dirty="0" smtClean="0"/>
                  <a:t> constraints.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/>
              </a:p>
              <a:p>
                <a:pPr indent="0"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1−3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, apply G-J   </a:t>
                </a:r>
                <a:r>
                  <a:rPr lang="en-US" altLang="ko-KR" dirty="0" smtClean="0">
                    <a:sym typeface="Symbol"/>
                  </a:rPr>
                  <a:t>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.  Hence basis of null space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. 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256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304800"/>
                <a:ext cx="8280920" cy="4630370"/>
              </a:xfrm>
              <a:blipFill rotWithShape="1">
                <a:blip r:embed="rId3"/>
                <a:stretch>
                  <a:fillRect l="-663" t="-789" r="-11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615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1DD97-AB75-4D84-8A16-811EA21E885E}" type="slidenum">
              <a:rPr lang="en-US" altLang="ko-KR"/>
              <a:pPr>
                <a:defRPr/>
              </a:pPr>
              <a:t>24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304800"/>
                <a:ext cx="8280920" cy="485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282575" indent="-282575" algn="l" rtl="0" eaLnBrk="0" fontAlgn="base" latinLnBrk="1" hangingPunct="0">
                  <a:lnSpc>
                    <a:spcPct val="10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q"/>
                  <a:defRPr kumimoji="1" sz="2000" b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669925" indent="-196850" algn="l" rtl="0" eaLnBrk="0" fontAlgn="base" latinLnBrk="1" hangingPunct="0">
                  <a:lnSpc>
                    <a:spcPct val="105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Ø"/>
                  <a:defRPr kumimoji="1" sz="1800" b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1044575" indent="-184150" algn="l" rtl="0" eaLnBrk="0" fontAlgn="base" latinLnBrk="1" hangingPunct="0">
                  <a:lnSpc>
                    <a:spcPct val="105000"/>
                  </a:lnSpc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1800" b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417638" indent="-182563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1800" b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1804988" indent="-196850" algn="l" rtl="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1800" b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262188" indent="-19685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+mn-ea"/>
                    <a:ea typeface="+mn-ea"/>
                  </a:defRPr>
                </a:lvl6pPr>
                <a:lvl7pPr marL="2719388" indent="-19685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+mn-ea"/>
                    <a:ea typeface="+mn-ea"/>
                  </a:defRPr>
                </a:lvl7pPr>
                <a:lvl8pPr marL="3176588" indent="-19685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+mn-ea"/>
                    <a:ea typeface="+mn-ea"/>
                  </a:defRPr>
                </a:lvl8pPr>
                <a:lvl9pPr marL="3633788" indent="-196850" algn="l" rtl="0" fontAlgn="base" latinLnBrk="1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 b="1">
                    <a:solidFill>
                      <a:schemeClr val="tx1"/>
                    </a:solidFill>
                    <a:latin typeface="+mn-ea"/>
                    <a:ea typeface="+mn-ea"/>
                  </a:defRPr>
                </a:lvl9pPr>
              </a:lstStyle>
              <a:p>
                <a:pPr indent="0" eaLnBrk="1" hangingPunct="1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ko-KR" i="1" smtClean="0">
                            <a:latin typeface="Cambria Math"/>
                          </a:rPr>
                          <m:t>−3</m:t>
                        </m:r>
                      </m:sub>
                    </m:sSub>
                    <m:r>
                      <a:rPr lang="en-US" altLang="ko-KR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 smtClean="0">
                                  <a:latin typeface="Cambria Math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ko-KR" i="1" smtClean="0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  </a:t>
                </a:r>
                <a:r>
                  <a:rPr lang="en-US" altLang="ko-KR" dirty="0" smtClean="0">
                    <a:sym typeface="Symbol"/>
                  </a:rPr>
                  <a:t>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/>
                  <a:t>, G-J   </a:t>
                </a:r>
                <a:r>
                  <a:rPr lang="en-US" altLang="ko-KR" dirty="0" smtClean="0">
                    <a:sym typeface="Symbol"/>
                  </a:rPr>
                  <a:t>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ko-KR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.  Hence basis of null space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i="1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sym typeface="Symbol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i="1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endParaRPr lang="en-US" altLang="ko-KR" dirty="0">
                  <a:sym typeface="Symbol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/>
                  </a:rPr>
                  <a:t>Check which of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/>
                        <a:ea typeface="Cambria Math"/>
                        <a:sym typeface="Symbol"/>
                      </a:rPr>
                      <m:t>±</m:t>
                    </m:r>
                    <m:d>
                      <m:dPr>
                        <m:begChr m:val="["/>
                        <m:endChr m:val="]"/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i="1" dirty="0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dirty="0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altLang="ko-KR" b="0" i="1" dirty="0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  Vectors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ko-KR" b="0" i="1" dirty="0" smtClean="0">
                        <a:latin typeface="Cambria Math"/>
                        <a:sym typeface="Symbol"/>
                      </a:rPr>
                      <m:t>, +</m:t>
                    </m:r>
                    <m:d>
                      <m:dPr>
                        <m:begChr m:val="["/>
                        <m:endChr m:val="]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−</m:t>
                              </m:r>
                              <m: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en-US" altLang="ko-KR" b="0" i="1" dirty="0" smtClean="0">
                                  <a:latin typeface="Cambria Math"/>
                                  <a:sym typeface="Symbol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ko-KR" dirty="0" smtClean="0">
                    <a:sym typeface="Symbol"/>
                  </a:rPr>
                  <a:t> are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/>
                  </a:rPr>
                  <a:t>.</a:t>
                </a:r>
              </a:p>
              <a:p>
                <a:pPr indent="0"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/>
                </a:endParaRPr>
              </a:p>
              <a:p>
                <a:pPr indent="0"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/>
                  </a:rPr>
                  <a:t>Hence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can be expressed 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−2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−</m:t>
                                  </m:r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−2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ko-KR" b="0" i="1" smtClean="0">
                                      <a:latin typeface="Cambria Math"/>
                                      <a:sym typeface="Symbol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altLang="ko-KR" b="0" i="1" smtClean="0">
                            <a:latin typeface="Cambria Math"/>
                            <a:sym typeface="Symbol"/>
                          </a:rPr>
                          <m:t>: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/>
                          </a:rPr>
                          <m:t>𝑦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𝑅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,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𝑧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/>
                          </a:rPr>
                          <m:t>∈</m:t>
                        </m:r>
                        <m:sSubSup>
                          <m:sSub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.</m:t>
                    </m:r>
                  </m:oMath>
                </a14:m>
                <a:r>
                  <a:rPr lang="en-US" altLang="ko-KR" dirty="0" smtClean="0">
                    <a:sym typeface="Symbol"/>
                  </a:rPr>
                  <a:t> 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304800"/>
                <a:ext cx="8280920" cy="4855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662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3571E-8E6E-425F-A49E-42FC3706E7BD}" type="slidenum">
              <a:rPr lang="en-US" altLang="ko-KR"/>
              <a:pPr>
                <a:defRPr/>
              </a:pPr>
              <a:t>25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3850" y="295275"/>
                <a:ext cx="8477250" cy="464165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Conversely, how can we find the constrained form of a cone given that generators of the cone are known?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Use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++</m:t>
                        </m:r>
                      </m:sup>
                    </m:sSup>
                  </m:oMath>
                </a14:m>
                <a:r>
                  <a:rPr lang="en-US" altLang="ko-KR" baseline="30000" dirty="0" smtClean="0"/>
                  <a:t>  </a:t>
                </a:r>
                <a:r>
                  <a:rPr lang="en-US" altLang="ko-KR" dirty="0" smtClean="0"/>
                  <a:t>if and only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is finitely generated nonempty cone.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Recall that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𝐿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𝐿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Hence, 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first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which is given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𝐿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We then find generators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using previous results. 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now is described by generators, we take the polar cone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again to get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which is now described as a constrained system.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(Note that in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described by linear combinations of a basis.  By taking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basis as generators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can describe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as conical combinations of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±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basis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𝑆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generators of the pointed cone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∩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.)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76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3850" y="295275"/>
                <a:ext cx="8477250" cy="4641655"/>
              </a:xfrm>
              <a:blipFill rotWithShape="1">
                <a:blip r:embed="rId3"/>
                <a:stretch>
                  <a:fillRect l="-575" t="-787" r="-719" b="-13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765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BC684-FD1A-4F2B-9ADA-07211BD89EC6}" type="slidenum">
              <a:rPr lang="en-US" altLang="ko-KR"/>
              <a:pPr>
                <a:defRPr/>
              </a:pPr>
              <a:t>26</a:t>
            </a:fld>
            <a:endParaRPr lang="en-US" altLang="ko-KR"/>
          </a:p>
        </p:txBody>
      </p:sp>
      <p:sp>
        <p:nvSpPr>
          <p:cNvPr id="28676" name="Freeform 2"/>
          <p:cNvSpPr>
            <a:spLocks/>
          </p:cNvSpPr>
          <p:nvPr/>
        </p:nvSpPr>
        <p:spPr bwMode="auto">
          <a:xfrm>
            <a:off x="4572000" y="1143000"/>
            <a:ext cx="2514600" cy="2514600"/>
          </a:xfrm>
          <a:custGeom>
            <a:avLst/>
            <a:gdLst>
              <a:gd name="T0" fmla="*/ 0 w 1584"/>
              <a:gd name="T1" fmla="*/ 2147483647 h 1584"/>
              <a:gd name="T2" fmla="*/ 2147483647 w 1584"/>
              <a:gd name="T3" fmla="*/ 0 h 1584"/>
              <a:gd name="T4" fmla="*/ 2147483647 w 1584"/>
              <a:gd name="T5" fmla="*/ 2147483647 h 1584"/>
              <a:gd name="T6" fmla="*/ 0 w 1584"/>
              <a:gd name="T7" fmla="*/ 2147483647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1584"/>
              <a:gd name="T13" fmla="*/ 0 h 1584"/>
              <a:gd name="T14" fmla="*/ 1584 w 158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84" h="1584">
                <a:moveTo>
                  <a:pt x="0" y="1584"/>
                </a:moveTo>
                <a:lnTo>
                  <a:pt x="576" y="0"/>
                </a:lnTo>
                <a:lnTo>
                  <a:pt x="1584" y="912"/>
                </a:lnTo>
                <a:lnTo>
                  <a:pt x="0" y="158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Text Box 3"/>
              <p:cNvSpPr txBox="1">
                <a:spLocks noChangeArrowheads="1"/>
              </p:cNvSpPr>
              <p:nvPr/>
            </p:nvSpPr>
            <p:spPr bwMode="auto">
              <a:xfrm>
                <a:off x="6116638" y="1676400"/>
                <a:ext cx="124700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++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67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6638" y="1676400"/>
                <a:ext cx="124700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4483100" y="1752600"/>
            <a:ext cx="739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(1, 2)</a:t>
            </a:r>
          </a:p>
        </p:txBody>
      </p:sp>
      <p:sp>
        <p:nvSpPr>
          <p:cNvPr id="28679" name="Line 10"/>
          <p:cNvSpPr>
            <a:spLocks noChangeShapeType="1"/>
          </p:cNvSpPr>
          <p:nvPr/>
        </p:nvSpPr>
        <p:spPr bwMode="auto">
          <a:xfrm flipV="1">
            <a:off x="4572000" y="2133600"/>
            <a:ext cx="5334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0" name="Line 11"/>
          <p:cNvSpPr>
            <a:spLocks noChangeShapeType="1"/>
          </p:cNvSpPr>
          <p:nvPr/>
        </p:nvSpPr>
        <p:spPr bwMode="auto">
          <a:xfrm flipV="1">
            <a:off x="4572000" y="2971800"/>
            <a:ext cx="160020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5854700" y="3108325"/>
            <a:ext cx="7393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(2, 1)</a:t>
            </a:r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 rot="16200000" flipV="1">
            <a:off x="3924300" y="1638300"/>
            <a:ext cx="1600200" cy="411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rot="16200000" flipV="1">
            <a:off x="2552700" y="2857500"/>
            <a:ext cx="403860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914400" y="609600"/>
            <a:ext cx="1312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solidFill>
                  <a:srgbClr val="0000FF"/>
                </a:solidFill>
                <a:latin typeface="Arial" charset="0"/>
              </a:rPr>
              <a:t>Example)</a:t>
            </a:r>
          </a:p>
        </p:txBody>
      </p:sp>
      <p:sp>
        <p:nvSpPr>
          <p:cNvPr id="28685" name="Freeform 17"/>
          <p:cNvSpPr>
            <a:spLocks/>
          </p:cNvSpPr>
          <p:nvPr/>
        </p:nvSpPr>
        <p:spPr bwMode="auto">
          <a:xfrm>
            <a:off x="2057400" y="2667000"/>
            <a:ext cx="3352800" cy="3124200"/>
          </a:xfrm>
          <a:custGeom>
            <a:avLst/>
            <a:gdLst>
              <a:gd name="T0" fmla="*/ 2147483647 w 2112"/>
              <a:gd name="T1" fmla="*/ 2147483647 h 1968"/>
              <a:gd name="T2" fmla="*/ 0 w 2112"/>
              <a:gd name="T3" fmla="*/ 0 h 1968"/>
              <a:gd name="T4" fmla="*/ 0 w 2112"/>
              <a:gd name="T5" fmla="*/ 2147483647 h 1968"/>
              <a:gd name="T6" fmla="*/ 2147483647 w 2112"/>
              <a:gd name="T7" fmla="*/ 2147483647 h 1968"/>
              <a:gd name="T8" fmla="*/ 2147483647 w 2112"/>
              <a:gd name="T9" fmla="*/ 2147483647 h 19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2"/>
              <a:gd name="T16" fmla="*/ 0 h 1968"/>
              <a:gd name="T17" fmla="*/ 2112 w 2112"/>
              <a:gd name="T18" fmla="*/ 1968 h 19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2" h="1968">
                <a:moveTo>
                  <a:pt x="1584" y="624"/>
                </a:moveTo>
                <a:lnTo>
                  <a:pt x="0" y="0"/>
                </a:lnTo>
                <a:lnTo>
                  <a:pt x="0" y="1968"/>
                </a:lnTo>
                <a:lnTo>
                  <a:pt x="2112" y="1968"/>
                </a:lnTo>
                <a:lnTo>
                  <a:pt x="1584" y="624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6" name="Text Box 18"/>
              <p:cNvSpPr txBox="1">
                <a:spLocks noChangeArrowheads="1"/>
              </p:cNvSpPr>
              <p:nvPr/>
            </p:nvSpPr>
            <p:spPr bwMode="auto">
              <a:xfrm>
                <a:off x="3725863" y="4038600"/>
                <a:ext cx="5886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srgbClr val="FFFFCC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srgbClr val="FFFF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srgbClr val="FFFFCC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altLang="ko-KR" sz="2000" b="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68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5863" y="4038600"/>
                <a:ext cx="588623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7" name="Line 21"/>
          <p:cNvSpPr>
            <a:spLocks noChangeShapeType="1"/>
          </p:cNvSpPr>
          <p:nvPr/>
        </p:nvSpPr>
        <p:spPr bwMode="auto">
          <a:xfrm rot="16200000" flipH="1">
            <a:off x="3552825" y="2581275"/>
            <a:ext cx="533400" cy="1524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8" name="Line 22"/>
          <p:cNvSpPr>
            <a:spLocks noChangeShapeType="1"/>
          </p:cNvSpPr>
          <p:nvPr/>
        </p:nvSpPr>
        <p:spPr bwMode="auto">
          <a:xfrm rot="5400000" flipV="1">
            <a:off x="4105275" y="4076700"/>
            <a:ext cx="1600200" cy="685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9" name="Text Box 23"/>
          <p:cNvSpPr txBox="1">
            <a:spLocks noChangeArrowheads="1"/>
          </p:cNvSpPr>
          <p:nvPr/>
        </p:nvSpPr>
        <p:spPr bwMode="auto">
          <a:xfrm>
            <a:off x="2590800" y="2498725"/>
            <a:ext cx="824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(-2, 1)</a:t>
            </a:r>
          </a:p>
        </p:txBody>
      </p:sp>
      <p:sp>
        <p:nvSpPr>
          <p:cNvPr id="28690" name="Text Box 24"/>
          <p:cNvSpPr txBox="1">
            <a:spLocks noChangeArrowheads="1"/>
          </p:cNvSpPr>
          <p:nvPr/>
        </p:nvSpPr>
        <p:spPr bwMode="auto">
          <a:xfrm>
            <a:off x="5254625" y="4813300"/>
            <a:ext cx="8242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(1, -2)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91" name="Text Box 25"/>
              <p:cNvSpPr txBox="1">
                <a:spLocks noChangeArrowheads="1"/>
              </p:cNvSpPr>
              <p:nvPr/>
            </p:nvSpPr>
            <p:spPr bwMode="auto">
              <a:xfrm>
                <a:off x="7800975" y="3429000"/>
                <a:ext cx="49622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69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0975" y="3429000"/>
                <a:ext cx="49622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92" name="Text Box 26"/>
              <p:cNvSpPr txBox="1">
                <a:spLocks noChangeArrowheads="1"/>
              </p:cNvSpPr>
              <p:nvPr/>
            </p:nvSpPr>
            <p:spPr bwMode="auto">
              <a:xfrm>
                <a:off x="4343400" y="669925"/>
                <a:ext cx="5021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69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43400" y="669925"/>
                <a:ext cx="50218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93" name="Line 5"/>
          <p:cNvSpPr>
            <a:spLocks noChangeShapeType="1"/>
          </p:cNvSpPr>
          <p:nvPr/>
        </p:nvSpPr>
        <p:spPr bwMode="auto">
          <a:xfrm>
            <a:off x="1447800" y="3657600"/>
            <a:ext cx="624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94" name="Line 6"/>
          <p:cNvSpPr>
            <a:spLocks noChangeShapeType="1"/>
          </p:cNvSpPr>
          <p:nvPr/>
        </p:nvSpPr>
        <p:spPr bwMode="auto">
          <a:xfrm>
            <a:off x="4572000" y="1219200"/>
            <a:ext cx="0" cy="480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2867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CE835-F510-4A59-825A-3CFE1FBFED92}" type="slidenum">
              <a:rPr lang="en-US" altLang="ko-KR"/>
              <a:pPr>
                <a:defRPr/>
              </a:pPr>
              <a:t>27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7188" y="361950"/>
                <a:ext cx="8405812" cy="4720138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(ex-continued)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is generated by two vectors (1, 2) and (2, 1).  Hence its polar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≤0, 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err="1" smtClean="0"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baseline="30000" dirty="0" smtClean="0"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ym typeface="Symbol" pitchFamily="18" charset="2"/>
                  </a:rPr>
                  <a:t>is a pointed cone and its extreme rays are generators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To find generators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set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𝑛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−1=1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of its constraints at equality and find the one dimensional line satisfying the equality.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From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get two vectors (2, -1) and (-2,1).  Among these two vectors, (-2, 1) is in the cone, hence is an extreme ray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Similarly, we get extreme ray (1, -2) from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These two vectors are all extreme rays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its polar cone is described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≤0,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−2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297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7188" y="361950"/>
                <a:ext cx="8405812" cy="4720138"/>
              </a:xfrm>
              <a:blipFill rotWithShape="1">
                <a:blip r:embed="rId3"/>
                <a:stretch>
                  <a:fillRect l="-653" t="-774" r="-5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717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1F4FCD-A2E3-4B70-9FB7-16080CB6EB14}" type="slidenum">
              <a:rPr lang="en-US" altLang="ko-KR">
                <a:ea typeface="굴림" charset="-127"/>
              </a:rPr>
              <a:pPr>
                <a:defRPr/>
              </a:pPr>
              <a:t>28</a:t>
            </a:fld>
            <a:endParaRPr lang="en-US" altLang="ko-KR" dirty="0">
              <a:ea typeface="굴림" charset="-127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Back to Projection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812800"/>
                <a:ext cx="8334375" cy="452431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Consider the projection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={(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)∈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𝐺𝑦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onto the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𝑃𝑟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𝑛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for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some</m:t>
                    </m:r>
                    <m:r>
                      <a:rPr lang="en-US" altLang="ko-KR" b="0" i="0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Prop:</a:t>
                </a:r>
                <a:r>
                  <a:rPr lang="en-US" altLang="ko-KR" dirty="0" smtClean="0">
                    <a:sym typeface="Symbol" pitchFamily="18" charset="2"/>
                  </a:rPr>
                  <a:t>  Let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𝑅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=0,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𝐸</m:t>
                    </m:r>
                  </m:oMath>
                </a14:m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 be the set of extreme rays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Then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𝑃𝑟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𝑃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:</m:t>
                    </m:r>
                    <m:d>
                      <m:d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for</m:t>
                    </m:r>
                    <m:r>
                      <a:rPr lang="en-US" altLang="ko-KR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all</m:t>
                    </m:r>
                    <m:r>
                      <a:rPr lang="en-US" altLang="ko-KR" b="0" i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endParaRPr lang="en-US" altLang="ko-KR" dirty="0" smtClean="0">
                  <a:solidFill>
                    <a:srgbClr val="0000FF"/>
                  </a:solidFill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err="1" smtClean="0">
                    <a:solidFill>
                      <a:srgbClr val="0000FF"/>
                    </a:solidFill>
                    <a:sym typeface="Symbol" pitchFamily="18" charset="2"/>
                  </a:rPr>
                  <a:t>pf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)</a:t>
                </a:r>
                <a:r>
                  <a:rPr lang="en-US" altLang="ko-KR" dirty="0" smtClean="0">
                    <a:sym typeface="Symbol" pitchFamily="18" charset="2"/>
                  </a:rPr>
                  <a:t>  Note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pointed cone, hence extreme rays are generators.  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𝑃𝑟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𝑥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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𝐺𝑦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feasible for given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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𝑏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𝐴𝑥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infeasible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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𝐺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)≥0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ym typeface="Symbol"/>
                  </a:rPr>
                  <a:t>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/>
                      </a:rPr>
                      <m:t>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/>
                      </a:rPr>
                      <m:t>∈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/>
                      </a:rPr>
                      <m:t>𝐶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′(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)≥0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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for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𝐸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		</a:t>
                </a:r>
              </a:p>
            </p:txBody>
          </p:sp>
        </mc:Choice>
        <mc:Fallback xmlns="">
          <p:sp>
            <p:nvSpPr>
              <p:cNvPr id="307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812800"/>
                <a:ext cx="8334375" cy="4524315"/>
              </a:xfrm>
              <a:blipFill rotWithShape="1">
                <a:blip r:embed="rId3"/>
                <a:stretch>
                  <a:fillRect l="-658" t="-808" r="-1390" b="-9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ea typeface="굴림" charset="-127"/>
              </a:rPr>
              <a:t>Linear Programming 2018</a:t>
            </a:r>
            <a:endParaRPr lang="en-US" altLang="ko-KR" dirty="0">
              <a:ea typeface="굴림" charset="-127"/>
            </a:endParaRPr>
          </a:p>
        </p:txBody>
      </p:sp>
      <p:sp>
        <p:nvSpPr>
          <p:cNvPr id="819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F1EC0-F1C3-46A4-AB9E-8FC723B67564}" type="slidenum">
              <a:rPr lang="en-US" altLang="ko-KR">
                <a:ea typeface="굴림" charset="-127"/>
              </a:rPr>
              <a:pPr>
                <a:defRPr/>
              </a:pPr>
              <a:t>29</a:t>
            </a:fld>
            <a:endParaRPr lang="en-US" altLang="ko-KR" dirty="0">
              <a:ea typeface="굴림" charset="-127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ko-KR" altLang="ko-KR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17563"/>
                <a:ext cx="8531225" cy="3856312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Note: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Another form of theorem of alternative: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	(I)  there exists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ko-KR" dirty="0" smtClean="0"/>
                  <a:t>  such that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(II) there exists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𝑝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Express system (I) as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</m:sup>
                        </m:s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𝐼𝑦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By </a:t>
                </a:r>
                <a:r>
                  <a:rPr lang="en-US" altLang="ko-KR" dirty="0" err="1" smtClean="0">
                    <a:sym typeface="Symbol" pitchFamily="18" charset="2"/>
                  </a:rPr>
                  <a:t>Farkas</a:t>
                </a:r>
                <a:r>
                  <a:rPr lang="en-US" altLang="ko-KR" dirty="0" smtClean="0">
                    <a:sym typeface="Symbol" pitchFamily="18" charset="2"/>
                  </a:rPr>
                  <a:t>’ lemma, system (II) is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𝑝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𝑏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&lt;0,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which is the same as system (II) above.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  This may be proved using LP duality (later).	</a:t>
                </a:r>
              </a:p>
            </p:txBody>
          </p:sp>
        </mc:Choice>
        <mc:Fallback xmlns="">
          <p:sp>
            <p:nvSpPr>
              <p:cNvPr id="317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17563"/>
                <a:ext cx="8531225" cy="3856312"/>
              </a:xfrm>
              <a:blipFill rotWithShape="1">
                <a:blip r:embed="rId3"/>
                <a:stretch>
                  <a:fillRect l="-572" t="-948" b="-18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024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691423-FD8D-4C4B-A924-B81735295D1A}" type="slidenum">
              <a:rPr lang="en-US" altLang="ko-KR"/>
              <a:pPr>
                <a:defRPr/>
              </a:pPr>
              <a:t>3</a:t>
            </a:fld>
            <a:endParaRPr lang="en-US" altLang="ko-KR"/>
          </a:p>
        </p:txBody>
      </p:sp>
      <p:sp>
        <p:nvSpPr>
          <p:cNvPr id="5124" name="Freeform 6" descr="넓은 상향 대각선"/>
          <p:cNvSpPr>
            <a:spLocks/>
          </p:cNvSpPr>
          <p:nvPr/>
        </p:nvSpPr>
        <p:spPr bwMode="auto">
          <a:xfrm>
            <a:off x="954088" y="3505200"/>
            <a:ext cx="3200400" cy="1600200"/>
          </a:xfrm>
          <a:custGeom>
            <a:avLst/>
            <a:gdLst>
              <a:gd name="T0" fmla="*/ 0 w 2016"/>
              <a:gd name="T1" fmla="*/ 2147483647 h 1008"/>
              <a:gd name="T2" fmla="*/ 0 w 2016"/>
              <a:gd name="T3" fmla="*/ 0 h 1008"/>
              <a:gd name="T4" fmla="*/ 2147483647 w 2016"/>
              <a:gd name="T5" fmla="*/ 0 h 1008"/>
              <a:gd name="T6" fmla="*/ 2147483647 w 2016"/>
              <a:gd name="T7" fmla="*/ 2147483647 h 1008"/>
              <a:gd name="T8" fmla="*/ 0 w 2016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1008"/>
              <a:gd name="T17" fmla="*/ 2016 w 201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1008">
                <a:moveTo>
                  <a:pt x="0" y="1008"/>
                </a:moveTo>
                <a:lnTo>
                  <a:pt x="0" y="0"/>
                </a:lnTo>
                <a:lnTo>
                  <a:pt x="2016" y="0"/>
                </a:lnTo>
                <a:lnTo>
                  <a:pt x="2016" y="1008"/>
                </a:lnTo>
                <a:lnTo>
                  <a:pt x="0" y="1008"/>
                </a:lnTo>
                <a:close/>
              </a:path>
            </a:pathLst>
          </a:custGeom>
          <a:pattFill prst="wdUpDiag">
            <a:fgClr>
              <a:srgbClr val="00FF99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9738" y="304800"/>
                <a:ext cx="8261350" cy="1769715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Ex)</a:t>
                </a:r>
                <a:r>
                  <a:rPr lang="en-US" altLang="ko-KR" dirty="0" smtClean="0"/>
                  <a:t>  Consider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</a:rPr>
                      <m:t>={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: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≥0}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Consider vector (2, 0) below, (2, 0) = 3(1, 0) +1(-1, 0),  i.e. (2, 0) is a positive scalar multiple of (1, 0) and it is impossible to express (2, 0) as proper conical combination without using a vector having the same direction as (2, 0), hence (2, 0) ( and (1, 0) ) is an extreme ray</a:t>
                </a:r>
              </a:p>
            </p:txBody>
          </p:sp>
        </mc:Choice>
        <mc:Fallback xmlns="">
          <p:sp>
            <p:nvSpPr>
              <p:cNvPr id="51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738" y="304800"/>
                <a:ext cx="8261350" cy="1769715"/>
              </a:xfrm>
              <a:blipFill rotWithShape="1">
                <a:blip r:embed="rId3"/>
                <a:stretch>
                  <a:fillRect l="-590" t="-2069" r="-1402" b="-41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725488" y="51054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7" name="Line 5"/>
          <p:cNvSpPr>
            <a:spLocks noChangeShapeType="1"/>
          </p:cNvSpPr>
          <p:nvPr/>
        </p:nvSpPr>
        <p:spPr bwMode="auto">
          <a:xfrm>
            <a:off x="2630488" y="3048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>
            <a:off x="2630488" y="5105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3487738" y="5105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1716088" y="51054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1" name="Text Box 11"/>
              <p:cNvSpPr txBox="1">
                <a:spLocks noChangeArrowheads="1"/>
              </p:cNvSpPr>
              <p:nvPr/>
            </p:nvSpPr>
            <p:spPr bwMode="auto">
              <a:xfrm>
                <a:off x="2033588" y="4022725"/>
                <a:ext cx="4360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31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3588" y="4022725"/>
                <a:ext cx="43608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103563" y="5149850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Times New Roman" pitchFamily="18" charset="0"/>
                <a:cs typeface="Times New Roman" pitchFamily="18" charset="0"/>
              </a:rPr>
              <a:t>(1, 0)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60813" y="5143500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Times New Roman" pitchFamily="18" charset="0"/>
                <a:cs typeface="Times New Roman" pitchFamily="18" charset="0"/>
              </a:rPr>
              <a:t>(2, 0)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411288" y="5162550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Times New Roman" pitchFamily="18" charset="0"/>
                <a:cs typeface="Times New Roman" pitchFamily="18" charset="0"/>
              </a:rPr>
              <a:t>(-1, 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5" name="Text Box 15"/>
              <p:cNvSpPr txBox="1">
                <a:spLocks noChangeArrowheads="1"/>
              </p:cNvSpPr>
              <p:nvPr/>
            </p:nvSpPr>
            <p:spPr bwMode="auto">
              <a:xfrm>
                <a:off x="4840288" y="5013325"/>
                <a:ext cx="49622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35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0288" y="5013325"/>
                <a:ext cx="49622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>
                <a:off x="2212975" y="2803525"/>
                <a:ext cx="5021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2975" y="2803525"/>
                <a:ext cx="50218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37" name="Text Box 17"/>
              <p:cNvSpPr txBox="1">
                <a:spLocks noChangeArrowheads="1"/>
              </p:cNvSpPr>
              <p:nvPr/>
            </p:nvSpPr>
            <p:spPr bwMode="auto">
              <a:xfrm>
                <a:off x="5359400" y="2754313"/>
                <a:ext cx="3749675" cy="25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sz="2000" b="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Note: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Not both of (1, 0) and (-1, 0) need to be positive multiple of (2, 0).</a:t>
                </a:r>
              </a:p>
              <a:p>
                <a:pPr eaLnBrk="1" hangingPunct="1">
                  <a:buFontTx/>
                  <a:buAutoNum type="arabicPeriod"/>
                </a:pP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Extreme rays are (-1, 0) and (1, 0), but this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latin typeface="Cambria Math"/>
                        <a:cs typeface="Times New Roman" pitchFamily="18" charset="0"/>
                      </a:rPr>
                      <m:t>𝐾</m:t>
                    </m:r>
                  </m:oMath>
                </a14:m>
                <a:r>
                  <a:rPr lang="en-US" altLang="ko-KR" sz="2000" b="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sz="2000" b="0" dirty="0">
                    <a:latin typeface="Times New Roman" pitchFamily="18" charset="0"/>
                    <a:cs typeface="Times New Roman" pitchFamily="18" charset="0"/>
                  </a:rPr>
                  <a:t>is not generated by these extreme rays.</a:t>
                </a:r>
              </a:p>
            </p:txBody>
          </p:sp>
        </mc:Choice>
        <mc:Fallback xmlns="">
          <p:sp>
            <p:nvSpPr>
              <p:cNvPr id="513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59400" y="2754313"/>
                <a:ext cx="3749675" cy="2554545"/>
              </a:xfrm>
              <a:prstGeom prst="rect">
                <a:avLst/>
              </a:prstGeom>
              <a:blipFill rotWithShape="1">
                <a:blip r:embed="rId7"/>
                <a:stretch>
                  <a:fillRect l="-1626" t="-1193" r="-2927" b="-3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2600325" y="50863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800" b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126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677D3-64C1-44B8-A341-9E3C74C20B00}" type="slidenum">
              <a:rPr lang="en-US" altLang="ko-KR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6148" name="Freeform 17"/>
          <p:cNvSpPr>
            <a:spLocks/>
          </p:cNvSpPr>
          <p:nvPr/>
        </p:nvSpPr>
        <p:spPr bwMode="auto">
          <a:xfrm>
            <a:off x="1028700" y="4581525"/>
            <a:ext cx="3200400" cy="1235075"/>
          </a:xfrm>
          <a:custGeom>
            <a:avLst/>
            <a:gdLst>
              <a:gd name="T0" fmla="*/ 0 w 2016"/>
              <a:gd name="T1" fmla="*/ 2147483647 h 1008"/>
              <a:gd name="T2" fmla="*/ 0 w 2016"/>
              <a:gd name="T3" fmla="*/ 0 h 1008"/>
              <a:gd name="T4" fmla="*/ 2147483647 w 2016"/>
              <a:gd name="T5" fmla="*/ 0 h 1008"/>
              <a:gd name="T6" fmla="*/ 2147483647 w 2016"/>
              <a:gd name="T7" fmla="*/ 2147483647 h 1008"/>
              <a:gd name="T8" fmla="*/ 0 w 2016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1008"/>
              <a:gd name="T17" fmla="*/ 2016 w 201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1008">
                <a:moveTo>
                  <a:pt x="0" y="1008"/>
                </a:moveTo>
                <a:lnTo>
                  <a:pt x="0" y="0"/>
                </a:lnTo>
                <a:lnTo>
                  <a:pt x="2016" y="0"/>
                </a:lnTo>
                <a:lnTo>
                  <a:pt x="2016" y="1008"/>
                </a:lnTo>
                <a:lnTo>
                  <a:pt x="0" y="1008"/>
                </a:ln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228600"/>
                <a:ext cx="8424936" cy="221599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Def:</a:t>
                </a:r>
                <a:r>
                  <a:rPr lang="en-US" altLang="ko-KR" dirty="0" smtClean="0"/>
                  <a:t>  The </a:t>
                </a:r>
                <a:r>
                  <a:rPr lang="en-US" altLang="ko-KR" dirty="0" err="1" smtClean="0">
                    <a:solidFill>
                      <a:schemeClr val="hlink"/>
                    </a:solidFill>
                  </a:rPr>
                  <a:t>lineality</a:t>
                </a:r>
                <a:r>
                  <a:rPr lang="en-US" altLang="ko-KR" dirty="0" smtClean="0">
                    <a:solidFill>
                      <a:schemeClr val="hlink"/>
                    </a:solidFill>
                  </a:rPr>
                  <a:t> space</a:t>
                </a:r>
                <a:r>
                  <a:rPr lang="en-US" altLang="ko-KR" dirty="0" smtClean="0"/>
                  <a:t> of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is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∩(−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𝐾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={−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i.e.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𝐾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 (−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It is a subspace.  Observe that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≤0}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have </a:t>
                </a:r>
                <a:r>
                  <a:rPr lang="en-US" altLang="ko-KR" dirty="0" err="1" smtClean="0"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subspace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𝐴𝑥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 </a:t>
                </a:r>
                <a:r>
                  <a:rPr lang="en-US" altLang="ko-KR" dirty="0" err="1" smtClean="0">
                    <a:solidFill>
                      <a:schemeClr val="hlink"/>
                    </a:solidFill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the rank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∩(−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said </a:t>
                </a:r>
                <a:r>
                  <a:rPr lang="en-US" altLang="ko-KR" dirty="0" smtClean="0">
                    <a:solidFill>
                      <a:schemeClr val="hlink"/>
                    </a:solidFill>
                    <a:sym typeface="Symbol" pitchFamily="18" charset="2"/>
                  </a:rPr>
                  <a:t>pointed</a:t>
                </a:r>
                <a:r>
                  <a:rPr lang="en-US" altLang="ko-KR" dirty="0" smtClean="0">
                    <a:sym typeface="Symbol" pitchFamily="18" charset="2"/>
                  </a:rPr>
                  <a:t> provided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∩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𝐾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={0}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228600"/>
                <a:ext cx="8424936" cy="2215991"/>
              </a:xfrm>
              <a:blipFill rotWithShape="1">
                <a:blip r:embed="rId3"/>
                <a:stretch>
                  <a:fillRect l="-651" t="-1653" r="-2243"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Freeform 4"/>
          <p:cNvSpPr>
            <a:spLocks/>
          </p:cNvSpPr>
          <p:nvPr/>
        </p:nvSpPr>
        <p:spPr bwMode="auto">
          <a:xfrm>
            <a:off x="1030288" y="3302000"/>
            <a:ext cx="3200400" cy="1235075"/>
          </a:xfrm>
          <a:custGeom>
            <a:avLst/>
            <a:gdLst>
              <a:gd name="T0" fmla="*/ 0 w 2016"/>
              <a:gd name="T1" fmla="*/ 2147483647 h 1008"/>
              <a:gd name="T2" fmla="*/ 0 w 2016"/>
              <a:gd name="T3" fmla="*/ 0 h 1008"/>
              <a:gd name="T4" fmla="*/ 2147483647 w 2016"/>
              <a:gd name="T5" fmla="*/ 0 h 1008"/>
              <a:gd name="T6" fmla="*/ 2147483647 w 2016"/>
              <a:gd name="T7" fmla="*/ 2147483647 h 1008"/>
              <a:gd name="T8" fmla="*/ 0 w 2016"/>
              <a:gd name="T9" fmla="*/ 2147483647 h 10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16"/>
              <a:gd name="T16" fmla="*/ 0 h 1008"/>
              <a:gd name="T17" fmla="*/ 2016 w 2016"/>
              <a:gd name="T18" fmla="*/ 1008 h 10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16" h="1008">
                <a:moveTo>
                  <a:pt x="0" y="1008"/>
                </a:moveTo>
                <a:lnTo>
                  <a:pt x="0" y="0"/>
                </a:lnTo>
                <a:lnTo>
                  <a:pt x="2016" y="0"/>
                </a:lnTo>
                <a:lnTo>
                  <a:pt x="2016" y="1008"/>
                </a:lnTo>
                <a:lnTo>
                  <a:pt x="0" y="1008"/>
                </a:lnTo>
                <a:close/>
              </a:path>
            </a:pathLst>
          </a:cu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1" name="Text Box 10"/>
              <p:cNvSpPr txBox="1">
                <a:spLocks noChangeArrowheads="1"/>
              </p:cNvSpPr>
              <p:nvPr/>
            </p:nvSpPr>
            <p:spPr bwMode="auto">
              <a:xfrm>
                <a:off x="2109788" y="3454400"/>
                <a:ext cx="4360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5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9788" y="3454400"/>
                <a:ext cx="436080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2" name="Text Box 14"/>
              <p:cNvSpPr txBox="1">
                <a:spLocks noChangeArrowheads="1"/>
              </p:cNvSpPr>
              <p:nvPr/>
            </p:nvSpPr>
            <p:spPr bwMode="auto">
              <a:xfrm>
                <a:off x="4419600" y="4495800"/>
                <a:ext cx="49622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5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4495800"/>
                <a:ext cx="49622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3" name="Text Box 15"/>
              <p:cNvSpPr txBox="1">
                <a:spLocks noChangeArrowheads="1"/>
              </p:cNvSpPr>
              <p:nvPr/>
            </p:nvSpPr>
            <p:spPr bwMode="auto">
              <a:xfrm>
                <a:off x="2413627" y="2596842"/>
                <a:ext cx="50218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5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3627" y="2596842"/>
                <a:ext cx="502189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2676525" y="4518025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155" name="Line 18"/>
          <p:cNvSpPr>
            <a:spLocks noChangeShapeType="1"/>
          </p:cNvSpPr>
          <p:nvPr/>
        </p:nvSpPr>
        <p:spPr bwMode="auto">
          <a:xfrm>
            <a:off x="762000" y="4562475"/>
            <a:ext cx="3810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56" name="Line 19"/>
          <p:cNvSpPr>
            <a:spLocks noChangeShapeType="1"/>
          </p:cNvSpPr>
          <p:nvPr/>
        </p:nvSpPr>
        <p:spPr bwMode="auto">
          <a:xfrm>
            <a:off x="2667000" y="3048000"/>
            <a:ext cx="0" cy="3048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7" name="Text Box 20"/>
              <p:cNvSpPr txBox="1">
                <a:spLocks noChangeArrowheads="1"/>
              </p:cNvSpPr>
              <p:nvPr/>
            </p:nvSpPr>
            <p:spPr bwMode="auto">
              <a:xfrm>
                <a:off x="2051720" y="4937125"/>
                <a:ext cx="6284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57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720" y="4937125"/>
                <a:ext cx="628442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8" name="Text Box 21"/>
              <p:cNvSpPr txBox="1">
                <a:spLocks noChangeArrowheads="1"/>
              </p:cNvSpPr>
              <p:nvPr/>
            </p:nvSpPr>
            <p:spPr bwMode="auto">
              <a:xfrm>
                <a:off x="1295400" y="4210050"/>
                <a:ext cx="131606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solidFill>
                            <a:schemeClr val="hlink"/>
                          </a:solidFill>
                          <a:latin typeface="Cambria Math"/>
                          <a:cs typeface="Times New Roman" pitchFamily="18" charset="0"/>
                        </a:rPr>
                        <m:t>𝐾</m:t>
                      </m:r>
                      <m:r>
                        <a:rPr lang="en-US" altLang="ko-KR" sz="2000" b="0" i="1" smtClean="0">
                          <a:solidFill>
                            <a:schemeClr val="hlin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∩(−</m:t>
                      </m:r>
                      <m:r>
                        <a:rPr lang="en-US" altLang="ko-KR" sz="2000" b="0" i="1" smtClean="0">
                          <a:solidFill>
                            <a:schemeClr val="hlin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𝐾</m:t>
                      </m:r>
                      <m:r>
                        <a:rPr lang="en-US" altLang="ko-KR" sz="2000" b="0" i="1" smtClean="0">
                          <a:solidFill>
                            <a:schemeClr val="hlink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000" b="0" dirty="0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5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4210050"/>
                <a:ext cx="131606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6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9" name="AutoShape 22"/>
          <p:cNvSpPr>
            <a:spLocks noChangeArrowheads="1"/>
          </p:cNvSpPr>
          <p:nvPr/>
        </p:nvSpPr>
        <p:spPr bwMode="auto">
          <a:xfrm rot="-9605655">
            <a:off x="6629400" y="2895600"/>
            <a:ext cx="609600" cy="1524000"/>
          </a:xfrm>
          <a:prstGeom prst="triangle">
            <a:avLst>
              <a:gd name="adj" fmla="val 50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60" name="AutoShape 23"/>
          <p:cNvSpPr>
            <a:spLocks noChangeArrowheads="1"/>
          </p:cNvSpPr>
          <p:nvPr/>
        </p:nvSpPr>
        <p:spPr bwMode="auto">
          <a:xfrm rot="-9605655" flipH="1" flipV="1">
            <a:off x="6096000" y="4352925"/>
            <a:ext cx="609600" cy="1524000"/>
          </a:xfrm>
          <a:prstGeom prst="triangle">
            <a:avLst>
              <a:gd name="adj" fmla="val 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61" name="Text Box 24"/>
              <p:cNvSpPr txBox="1">
                <a:spLocks noChangeArrowheads="1"/>
              </p:cNvSpPr>
              <p:nvPr/>
            </p:nvSpPr>
            <p:spPr bwMode="auto">
              <a:xfrm>
                <a:off x="6429375" y="3184525"/>
                <a:ext cx="43608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61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9375" y="3184525"/>
                <a:ext cx="43608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2" name="Text Box 25"/>
              <p:cNvSpPr txBox="1">
                <a:spLocks noChangeArrowheads="1"/>
              </p:cNvSpPr>
              <p:nvPr/>
            </p:nvSpPr>
            <p:spPr bwMode="auto">
              <a:xfrm>
                <a:off x="5652120" y="4784725"/>
                <a:ext cx="62844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62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52120" y="4784725"/>
                <a:ext cx="628442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63" name="Text Box 26"/>
              <p:cNvSpPr txBox="1">
                <a:spLocks noChangeArrowheads="1"/>
              </p:cNvSpPr>
              <p:nvPr/>
            </p:nvSpPr>
            <p:spPr bwMode="auto">
              <a:xfrm>
                <a:off x="5292080" y="4117975"/>
                <a:ext cx="131606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/>
                          <a:cs typeface="Times New Roman" pitchFamily="18" charset="0"/>
                        </a:rPr>
                        <m:t>𝐾</m:t>
                      </m:r>
                      <m:r>
                        <a:rPr lang="en-US" altLang="ko-KR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∩(−</m:t>
                      </m:r>
                      <m:r>
                        <a:rPr lang="en-US" altLang="ko-KR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𝐾</m:t>
                      </m:r>
                      <m:r>
                        <a:rPr lang="en-US" altLang="ko-KR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20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63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2080" y="4117975"/>
                <a:ext cx="1316065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64" name="Oval 27"/>
          <p:cNvSpPr>
            <a:spLocks noChangeArrowheads="1"/>
          </p:cNvSpPr>
          <p:nvPr/>
        </p:nvSpPr>
        <p:spPr bwMode="auto">
          <a:xfrm>
            <a:off x="6591300" y="4295775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165" name="Text Box 28"/>
          <p:cNvSpPr txBox="1">
            <a:spLocks noChangeArrowheads="1"/>
          </p:cNvSpPr>
          <p:nvPr/>
        </p:nvSpPr>
        <p:spPr bwMode="auto">
          <a:xfrm>
            <a:off x="6991350" y="5022850"/>
            <a:ext cx="15151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>
                <a:latin typeface="Times New Roman" pitchFamily="18" charset="0"/>
                <a:cs typeface="Times New Roman" pitchFamily="18" charset="0"/>
              </a:rPr>
              <a:t>Pointed cone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732240" y="4181018"/>
            <a:ext cx="312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2291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9F253-E468-469D-8A8A-CB3CB13B316B}" type="slidenum">
              <a:rPr lang="en-US" altLang="ko-KR"/>
              <a:pPr>
                <a:defRPr/>
              </a:pPr>
              <a:t>5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434975"/>
                <a:ext cx="8001000" cy="4085221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  <a:sym typeface="Symbol" pitchFamily="18" charset="2"/>
                  </a:rPr>
                  <a:t>Prop:</a:t>
                </a:r>
                <a:r>
                  <a:rPr lang="en-US" altLang="ko-KR" dirty="0" smtClean="0">
                    <a:sym typeface="Symbol" pitchFamily="18" charset="2"/>
                  </a:rPr>
                  <a:t>  For pointed cones,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an extreme ray when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i="1" dirty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 dirty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i="1" dirty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i="1" dirty="0" smtClean="0">
                        <a:solidFill>
                          <a:srgbClr val="0000FF"/>
                        </a:solidFill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&gt;</m:t>
                    </m:r>
                    <m:r>
                      <a:rPr lang="en-US" altLang="ko-KR" i="1" dirty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,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∖{0}</m:t>
                    </m:r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     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both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∃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and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∃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i="1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i="1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>
                    <a:ea typeface="바탕체" pitchFamily="17" charset="-127"/>
                    <a:sym typeface="Symbol" pitchFamily="18" charset="2"/>
                  </a:rPr>
                  <a:t>.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ea typeface="바탕체" pitchFamily="17" charset="-127"/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&gt;0,  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dirty="0" smtClean="0">
                        <a:latin typeface="Cambria Math"/>
                        <a:ea typeface="Cambria Math"/>
                        <a:sym typeface="Symbol" pitchFamily="18" charset="2"/>
                      </a:rPr>
                      <m:t>∖{0}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Then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i.e.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(1)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1−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  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or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(2)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1−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&lt;0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={</m:t>
                    </m:r>
                    <m:f>
                      <m:f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바탕체" pitchFamily="17" charset="-127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바탕체" pitchFamily="17" charset="-127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−1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}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</m:oMath>
                </a14:m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		      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From (1), (2)   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,  i.e.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바탕체" pitchFamily="17" charset="-127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바탕체" pitchFamily="17" charset="-127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𝑎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		</a:t>
                </a:r>
                <a:endParaRPr lang="en-US" altLang="ko-KR" dirty="0" smtClean="0"/>
              </a:p>
            </p:txBody>
          </p:sp>
        </mc:Choice>
        <mc:Fallback xmlns="">
          <p:sp>
            <p:nvSpPr>
              <p:cNvPr id="71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434975"/>
                <a:ext cx="8001000" cy="4085221"/>
              </a:xfrm>
              <a:blipFill rotWithShape="1">
                <a:blip r:embed="rId3"/>
                <a:stretch>
                  <a:fillRect l="-686" t="-894" r="-1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331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0CA849-1521-421F-8749-C9A9840C9BB7}" type="slidenum">
              <a:rPr lang="en-US" altLang="ko-KR"/>
              <a:pPr>
                <a:defRPr/>
              </a:pPr>
              <a:t>6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79388" y="152400"/>
                <a:ext cx="8750300" cy="6189130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>
                    <a:solidFill>
                      <a:srgbClr val="0000FF"/>
                    </a:solidFill>
                  </a:rPr>
                  <a:t>Thm:</a:t>
                </a:r>
                <a:r>
                  <a:rPr lang="en-US" altLang="ko-KR" dirty="0" smtClean="0"/>
                  <a:t> 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is </a:t>
                </a:r>
                <a:r>
                  <a:rPr lang="en-US" altLang="ko-KR" dirty="0" smtClean="0">
                    <a:solidFill>
                      <a:srgbClr val="0000FF"/>
                    </a:solidFill>
                  </a:rPr>
                  <a:t>pointed</a:t>
                </a:r>
                <a:r>
                  <a:rPr lang="en-US" altLang="ko-KR" dirty="0" smtClean="0"/>
                  <a:t>, nontrivial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 ≠∅)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polyhedral cone.  Then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has finitely many extreme rays, say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𝑚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generated by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sym typeface="Symbol" pitchFamily="18" charset="2"/>
                  </a:rPr>
                  <a:t>Pf)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:r>
                  <a:rPr lang="en-US" altLang="ko-KR" dirty="0" err="1" smtClean="0">
                    <a:sym typeface="Symbol" pitchFamily="18" charset="2"/>
                  </a:rPr>
                  <a:t>Minkowski’s</a:t>
                </a:r>
                <a:r>
                  <a:rPr lang="en-US" altLang="ko-KR" dirty="0" smtClean="0">
                    <a:sym typeface="Symbol" pitchFamily="18" charset="2"/>
                  </a:rPr>
                  <a:t> theorem guarantees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finitely generated, say by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,…,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𝑙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Suppose this set of generators is minimal in that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  <m:r>
                      <m:rPr>
                        <m:lit/>
                      </m:rP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does not generate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for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We will show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the same set up to positive multiplication.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When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𝑙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half line and conclusion clear.  Suppose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𝑙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&gt;1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We first show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Pick any extreme ray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i="1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we have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,…,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𝑙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such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+…+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𝑙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𝑙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and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(since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), hence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+(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Now,  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and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 if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i="1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then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 (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0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So, from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extreme ray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𝑧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for some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𝑧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a positive multiple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appears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Thus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and 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finite set. </a:t>
                </a:r>
              </a:p>
            </p:txBody>
          </p:sp>
        </mc:Choice>
        <mc:Fallback xmlns="">
          <p:sp>
            <p:nvSpPr>
              <p:cNvPr id="819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388" y="152400"/>
                <a:ext cx="8750300" cy="6189130"/>
              </a:xfrm>
              <a:blipFill rotWithShape="1">
                <a:blip r:embed="rId3"/>
                <a:stretch>
                  <a:fillRect l="-557" t="-5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433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1B477-A12A-4571-8501-2B6AC82FF5F7}" type="slidenum">
              <a:rPr lang="en-US" altLang="ko-KR"/>
              <a:pPr>
                <a:defRPr/>
              </a:pPr>
              <a:t>7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61950" y="219075"/>
                <a:ext cx="8405813" cy="6054799"/>
              </a:xfrm>
            </p:spPr>
            <p:txBody>
              <a:bodyPr/>
              <a:lstStyle/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(continued)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Now need to show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  <m:r>
                      <a:rPr lang="en-US" altLang="ko-KR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⊆</m:t>
                    </m:r>
                    <m:r>
                      <a:rPr lang="en-US" altLang="ko-KR" b="0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Show this by supposing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(i.e.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a generator but not an extreme ray), and derive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not an extreme ray.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So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∖{0}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:r>
                  <a:rPr lang="en-US" altLang="ko-KR" dirty="0" err="1" smtClean="0">
                    <a:sym typeface="Symbol" pitchFamily="18" charset="2"/>
                  </a:rPr>
                  <a:t>s.t.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</a:t>
                </a:r>
                <a:r>
                  <a:rPr lang="en-US" altLang="ko-KR" dirty="0" err="1" smtClean="0">
                    <a:sym typeface="Symbol" pitchFamily="18" charset="2"/>
                  </a:rPr>
                  <a:t>s.t.</a:t>
                </a:r>
                <a:r>
                  <a:rPr lang="en-US" altLang="ko-KR" dirty="0" smtClean="0"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dirty="0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dirty="0" smtClean="0">
                            <a:latin typeface="Cambria Math"/>
                            <a:sym typeface="Symbol" pitchFamily="18" charset="2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altLang="ko-KR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dirty="0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dirty="0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dirty="0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𝑙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 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</a:t>
                </a:r>
                <a:r>
                  <a:rPr lang="en-US" altLang="ko-KR" dirty="0" smtClean="0">
                    <a:solidFill>
                      <a:srgbClr val="3333FF"/>
                    </a:solidFill>
                    <a:sym typeface="Symbol" pitchFamily="18" charset="2"/>
                  </a:rPr>
                  <a:t>3 cases:</a:t>
                </a:r>
                <a:r>
                  <a:rPr lang="en-US" altLang="ko-KR" dirty="0" smtClean="0">
                    <a:sym typeface="Symbol" pitchFamily="18" charset="2"/>
                  </a:rPr>
                  <a:t>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(1)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positive combination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:</m:t>
                    </m:r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 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{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}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generates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acc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minimal, contradiction.</a:t>
                </a:r>
              </a:p>
              <a:p>
                <a:pPr eaLnBrk="1" hangingPunct="1"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(2)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&lt;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{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−1</m:t>
                            </m:r>
                          </m:den>
                        </m:f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}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:r>
                  <a:rPr lang="en-US" altLang="ko-KR" dirty="0" err="1" smtClean="0"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pointed, contradiction.</a:t>
                </a:r>
              </a:p>
            </p:txBody>
          </p:sp>
        </mc:Choice>
        <mc:Fallback xmlns="">
          <p:sp>
            <p:nvSpPr>
              <p:cNvPr id="922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1950" y="219075"/>
                <a:ext cx="8405813" cy="6054799"/>
              </a:xfrm>
              <a:blipFill rotWithShape="1">
                <a:blip r:embed="rId3"/>
                <a:stretch>
                  <a:fillRect t="-604" r="-1450" b="-9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5363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A2B60-3240-431E-9953-E818C5B12F14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52425" y="230188"/>
                <a:ext cx="8405813" cy="5624168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en-US" altLang="ko-KR" dirty="0" smtClean="0"/>
                  <a:t>	(continued) 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i="1">
                        <a:solidFill>
                          <a:srgbClr val="0000FF"/>
                        </a:solidFill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rgbClr val="0000FF"/>
                            </a:solidFill>
                            <a:latin typeface="Cambria Math"/>
                            <a:sym typeface="Symbol" pitchFamily="18" charset="2"/>
                          </a:rPr>
                          <m:t>)</m:t>
                        </m:r>
                        <m:sSup>
                          <m:sSupPr>
                            <m:ctrlP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i="1">
                                <a:solidFill>
                                  <a:srgbClr val="0000FF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 smtClean="0">
                  <a:solidFill>
                    <a:srgbClr val="3333FF"/>
                  </a:solidFill>
                  <a:sym typeface="Symbol" pitchFamily="18" charset="2"/>
                </a:endParaRPr>
              </a:p>
              <a:p>
                <a:pPr eaLnBrk="1" hangingPunct="1">
                  <a:buNone/>
                </a:pPr>
                <a:r>
                  <a:rPr lang="en-US" altLang="ko-KR" dirty="0" smtClean="0"/>
                  <a:t>	(3)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i="1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r>
                      <a:rPr lang="en-US" altLang="ko-KR" i="1">
                        <a:latin typeface="Cambria Math"/>
                        <a:sym typeface="Symbol" pitchFamily="18" charset="2"/>
                      </a:rPr>
                      <m:t>0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Observe that  </a:t>
                </a:r>
                <a14:m>
                  <m:oMath xmlns:m="http://schemas.openxmlformats.org/officeDocument/2006/math">
                    <m:r>
                      <a:rPr lang="en-US" altLang="ko-KR" i="1" smtClean="0">
                        <a:latin typeface="Cambria Math"/>
                        <a:ea typeface="Cambria Math"/>
                      </a:rPr>
                      <m:t>∃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</a:t>
                </a:r>
                <a:r>
                  <a:rPr lang="en-US" altLang="ko-KR" dirty="0" err="1" smtClean="0">
                    <a:sym typeface="Symbol" pitchFamily="18" charset="2"/>
                  </a:rPr>
                  <a:t>s.t.</a:t>
                </a:r>
                <a:r>
                  <a:rPr lang="en-US" altLang="ko-KR" dirty="0" smtClean="0">
                    <a:sym typeface="Symbol" pitchFamily="18" charset="2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Why? 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=0 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∀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𝑖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,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𝑏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are positive multiplication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Then if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𝑗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is unique, we have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0=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Note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&gt;0,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𝑠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+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𝑧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𝑡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)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≠0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, contradiction.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Hence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𝑘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𝑘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(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)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𝑖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≠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𝑗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,</m:t>
                        </m:r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𝑘</m:t>
                        </m:r>
                      </m:sub>
                      <m:sup/>
                      <m:e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{</m:t>
                        </m:r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}</m:t>
                        </m:r>
                        <m:sSup>
                          <m:sSup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accPr>
                              <m:e>
                                <m:r>
                                  <a:rPr lang="en-US" altLang="ko-KR" b="0" i="1" smtClean="0">
                                    <a:latin typeface="Cambria Math"/>
                                    <a:sym typeface="Symbol" pitchFamily="18" charset="2"/>
                                  </a:rPr>
                                  <m:t>𝑎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Note that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≥0,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ea typeface="Cambria Math"/>
                            <a:sym typeface="Symbol" pitchFamily="18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/>
                            <a:ea typeface="Cambria Math"/>
                            <a:sym typeface="Symbol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ea typeface="Cambria Math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  <a:ea typeface="Cambria Math"/>
                                <a:sym typeface="Symbol" pitchFamily="18" charset="2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&gt;0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.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So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−</m:t>
                    </m:r>
                    <m:sSup>
                      <m:sSup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  <m:r>
                      <a:rPr lang="en-US" altLang="ko-KR" b="0" i="1" smtClean="0">
                        <a:latin typeface="Cambria Math"/>
                        <a:ea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  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accPr>
                          <m:e>
                            <m:r>
                              <a:rPr lang="en-US" altLang="ko-KR" b="0" i="1" smtClean="0">
                                <a:latin typeface="Cambria Math"/>
                                <a:sym typeface="Symbol" pitchFamily="18" charset="2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ko-KR" b="0" i="1" smtClean="0">
                            <a:latin typeface="Cambria Math"/>
                            <a:sym typeface="Symbol" pitchFamily="18" charset="2"/>
                          </a:rPr>
                          <m:t>𝑗</m:t>
                        </m:r>
                      </m:sup>
                    </m:sSup>
                    <m:r>
                      <a:rPr lang="en-US" altLang="ko-KR" i="1" smtClean="0">
                        <a:latin typeface="Cambria Math"/>
                        <a:ea typeface="Cambria Math"/>
                        <a:sym typeface="Symbol" pitchFamily="18" charset="2"/>
                      </a:rPr>
                      <m:t>∈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</a:t>
                </a:r>
                <a:r>
                  <a:rPr lang="en-US" altLang="ko-KR" dirty="0" err="1" smtClean="0">
                    <a:sym typeface="Symbol" pitchFamily="18" charset="2"/>
                  </a:rPr>
                  <a:t>lineality</a:t>
                </a:r>
                <a:r>
                  <a:rPr lang="en-US" altLang="ko-KR" dirty="0" smtClean="0">
                    <a:sym typeface="Symbol" pitchFamily="18" charset="2"/>
                  </a:rPr>
                  <a:t> space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endParaRPr lang="en-US" altLang="ko-KR" dirty="0" smtClean="0">
                  <a:sym typeface="Symbol" pitchFamily="18" charset="2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sym typeface="Symbol" pitchFamily="18" charset="2"/>
                  </a:rPr>
                  <a:t>			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sym typeface="Symbol" pitchFamily="18" charset="2"/>
                  </a:rPr>
                  <a:t> not pointed, contradiction		</a:t>
                </a:r>
              </a:p>
            </p:txBody>
          </p:sp>
        </mc:Choice>
        <mc:Fallback xmlns="">
          <p:sp>
            <p:nvSpPr>
              <p:cNvPr id="1024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52425" y="230188"/>
                <a:ext cx="8405813" cy="5624168"/>
              </a:xfrm>
              <a:blipFill rotWithShape="1">
                <a:blip r:embed="rId3"/>
                <a:stretch>
                  <a:fillRect t="-8460" b="-10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Linear Programming 2018</a:t>
            </a:r>
            <a:endParaRPr lang="en-US" altLang="ko-KR" dirty="0"/>
          </a:p>
        </p:txBody>
      </p:sp>
      <p:sp>
        <p:nvSpPr>
          <p:cNvPr id="1638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1F74-A02F-44C1-8391-3335072F8844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58800" y="417513"/>
                <a:ext cx="8001000" cy="3934219"/>
              </a:xfrm>
            </p:spPr>
            <p:txBody>
              <a:bodyPr/>
              <a:lstStyle/>
              <a:p>
                <a:pPr eaLnBrk="1" hangingPunct="1"/>
                <a:r>
                  <a:rPr lang="en-US" altLang="ko-KR" dirty="0" smtClean="0"/>
                  <a:t>The proof shows that the set of extreme rays is the unique (up to positive scalar multiplication) minimal set of generators for nontrivial, polyhedral, pointed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, i.e. we have shown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For nontrivial, polyhedral cone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,  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/>
                  <a:t>		pointedness of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US" altLang="ko-KR" dirty="0" smtClean="0"/>
                  <a:t>   </a:t>
                </a: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  {extreme rays} = {generators}</a:t>
                </a:r>
              </a:p>
              <a:p>
                <a:pPr eaLnBrk="1" hangingPunct="1">
                  <a:buFont typeface="Wingdings" pitchFamily="2" charset="2"/>
                  <a:buNone/>
                </a:pPr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	How about the converse? i.e. for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nontrivial, polyhedral cone, does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not pointed   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 not generated by extreme rays?</a:t>
                </a: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ko-KR" dirty="0" smtClean="0">
                  <a:ea typeface="바탕체" pitchFamily="17" charset="-127"/>
                  <a:sym typeface="Symbol" pitchFamily="18" charset="2"/>
                </a:endParaRPr>
              </a:p>
              <a:p>
                <a:pPr eaLnBrk="1" hangingPunct="1"/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For example, consider a line through the origin, which is not a pointed cone.  Then there exist 2 extreme rays and these do generate all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  <a:ea typeface="바탕체" pitchFamily="17" charset="-127"/>
                        <a:sym typeface="Symbol" pitchFamily="18" charset="2"/>
                      </a:rPr>
                      <m:t>𝐾</m:t>
                    </m:r>
                  </m:oMath>
                </a14:m>
                <a:r>
                  <a:rPr lang="en-US" altLang="ko-KR" dirty="0" smtClean="0">
                    <a:ea typeface="바탕체" pitchFamily="17" charset="-127"/>
                    <a:sym typeface="Symbol" pitchFamily="18" charset="2"/>
                  </a:rPr>
                  <a:t>.  Hence, the converse of the Theorem is false.</a:t>
                </a:r>
              </a:p>
            </p:txBody>
          </p:sp>
        </mc:Choice>
        <mc:Fallback xmlns="">
          <p:sp>
            <p:nvSpPr>
              <p:cNvPr id="112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58800" y="417513"/>
                <a:ext cx="8001000" cy="3934219"/>
              </a:xfrm>
              <a:blipFill rotWithShape="1">
                <a:blip r:embed="rId3"/>
                <a:stretch>
                  <a:fillRect l="-686" t="-929" r="-2439" b="-170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">
      <a:dk1>
        <a:srgbClr val="000000"/>
      </a:dk1>
      <a:lt1>
        <a:srgbClr val="CC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3300"/>
      </a:hlink>
      <a:folHlink>
        <a:srgbClr val="B2B2B2"/>
      </a:folHlink>
    </a:clrScheme>
    <a:fontScheme name="기본 디자인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10437</TotalTime>
  <Words>728</Words>
  <Application>Microsoft Office PowerPoint</Application>
  <PresentationFormat>화면 슬라이드 쇼(4:3)</PresentationFormat>
  <Paragraphs>367</Paragraphs>
  <Slides>29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7" baseType="lpstr">
      <vt:lpstr>굴림</vt:lpstr>
      <vt:lpstr>바탕체</vt:lpstr>
      <vt:lpstr>Arial</vt:lpstr>
      <vt:lpstr>Cambria Math</vt:lpstr>
      <vt:lpstr>Symbol</vt:lpstr>
      <vt:lpstr>Times New Roman</vt:lpstr>
      <vt:lpstr>Wingdings</vt:lpstr>
      <vt:lpstr>기본 디자인</vt:lpstr>
      <vt:lpstr>Back to Cone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Finding Generators of Cone K</vt:lpstr>
      <vt:lpstr>PowerPoint 프레젠테이션</vt:lpstr>
      <vt:lpstr>PowerPoint 프레젠테이션</vt:lpstr>
      <vt:lpstr>PowerPoint 프레젠테이션</vt:lpstr>
      <vt:lpstr>Characterizing Extreme Rays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Back to Projection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 (Optimization)</dc:title>
  <dc:creator>admin</dc:creator>
  <cp:lastModifiedBy>Windows 사용자</cp:lastModifiedBy>
  <cp:revision>220</cp:revision>
  <cp:lastPrinted>2014-03-30T06:44:16Z</cp:lastPrinted>
  <dcterms:created xsi:type="dcterms:W3CDTF">2001-03-03T08:59:47Z</dcterms:created>
  <dcterms:modified xsi:type="dcterms:W3CDTF">2018-03-24T06:31:48Z</dcterms:modified>
</cp:coreProperties>
</file>