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5" r:id="rId2"/>
    <p:sldId id="306" r:id="rId3"/>
    <p:sldId id="305" r:id="rId4"/>
    <p:sldId id="304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29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0" r:id="rId29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  <a:srgbClr val="FF99FF"/>
    <a:srgbClr val="FFFF66"/>
    <a:srgbClr val="CCFFFF"/>
    <a:srgbClr val="99CCFF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0" autoAdjust="0"/>
    <p:restoredTop sz="94660"/>
  </p:normalViewPr>
  <p:slideViewPr>
    <p:cSldViewPr>
      <p:cViewPr varScale="1">
        <p:scale>
          <a:sx n="102" d="100"/>
          <a:sy n="102" d="100"/>
        </p:scale>
        <p:origin x="9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5.xml"/><Relationship Id="rId3" Type="http://schemas.openxmlformats.org/officeDocument/2006/relationships/slide" Target="slides/slide10.xml"/><Relationship Id="rId7" Type="http://schemas.openxmlformats.org/officeDocument/2006/relationships/slide" Target="slides/slide15.xml"/><Relationship Id="rId12" Type="http://schemas.openxmlformats.org/officeDocument/2006/relationships/slide" Target="slides/slide24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4.xml"/><Relationship Id="rId11" Type="http://schemas.openxmlformats.org/officeDocument/2006/relationships/slide" Target="slides/slide23.xml"/><Relationship Id="rId5" Type="http://schemas.openxmlformats.org/officeDocument/2006/relationships/slide" Target="slides/slide12.xml"/><Relationship Id="rId10" Type="http://schemas.openxmlformats.org/officeDocument/2006/relationships/slide" Target="slides/slide22.xml"/><Relationship Id="rId4" Type="http://schemas.openxmlformats.org/officeDocument/2006/relationships/slide" Target="slides/slide11.xml"/><Relationship Id="rId9" Type="http://schemas.openxmlformats.org/officeDocument/2006/relationships/slide" Target="slides/slide20.xml"/><Relationship Id="rId14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79125CCA-FA31-49C0-8450-A3E276B9FA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082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7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0441EF45-2E42-4F35-A250-DE0C2E49A14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62545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2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D84438A-7FE8-4391-8AC5-9FE8374C6BA6}" type="slidenum">
              <a:rPr lang="en-US" altLang="ko-KR" sz="1200" smtClean="0"/>
              <a:pPr eaLnBrk="1" hangingPunct="1"/>
              <a:t>1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2860499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8CDC53E-30D2-40C0-A78C-2C717299C9BC}" type="slidenum">
              <a:rPr lang="en-US" altLang="ko-KR" sz="1200" smtClean="0"/>
              <a:pPr eaLnBrk="1" hangingPunct="1"/>
              <a:t>10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413075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355ECE0-5320-4902-BE79-CEF13B748C14}" type="slidenum">
              <a:rPr lang="en-US" altLang="ko-KR" sz="1200" smtClean="0"/>
              <a:pPr eaLnBrk="1" hangingPunct="1"/>
              <a:t>11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4255279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B13F697-0452-4E40-AA3C-350F2650BEFF}" type="slidenum">
              <a:rPr lang="en-US" altLang="ko-KR" sz="1200" smtClean="0"/>
              <a:pPr eaLnBrk="1" hangingPunct="1"/>
              <a:t>12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2749900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377C6B8-28E9-4AC4-AE5F-A1A46CC2A75D}" type="slidenum">
              <a:rPr lang="en-US" altLang="ko-KR" sz="1200" smtClean="0"/>
              <a:pPr eaLnBrk="1" hangingPunct="1"/>
              <a:t>13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377042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3C21F37E-DC7B-4D2A-AE31-FF0842364D84}" type="slidenum">
              <a:rPr lang="en-US" altLang="ko-KR" sz="1200" smtClean="0"/>
              <a:pPr eaLnBrk="1" hangingPunct="1"/>
              <a:t>14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4084333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34964CE-E2A4-45BD-9318-10967520B47D}" type="slidenum">
              <a:rPr lang="en-US" altLang="ko-KR" sz="1200" smtClean="0"/>
              <a:pPr eaLnBrk="1" hangingPunct="1"/>
              <a:t>15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2985618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576E8EF-5DAB-4FC6-A5FF-4CD08EF3A09A}" type="slidenum">
              <a:rPr lang="en-US" altLang="ko-KR" sz="1200" smtClean="0"/>
              <a:pPr eaLnBrk="1" hangingPunct="1"/>
              <a:t>17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2213214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A346121-F3D3-4754-B663-71185D05859B}" type="slidenum">
              <a:rPr lang="en-US" altLang="ko-KR" sz="1200" smtClean="0"/>
              <a:pPr eaLnBrk="1" hangingPunct="1"/>
              <a:t>18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3986102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EDD63C4-C2C1-41F1-BD7C-249F51C0960F}" type="slidenum">
              <a:rPr lang="en-US" altLang="ko-KR" sz="1200" smtClean="0"/>
              <a:pPr eaLnBrk="1" hangingPunct="1"/>
              <a:t>19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489485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79CB06E-37AF-4CB7-BE9F-D0C90E9E2D63}" type="slidenum">
              <a:rPr lang="en-US" altLang="ko-KR" sz="1200" smtClean="0"/>
              <a:pPr eaLnBrk="1" hangingPunct="1"/>
              <a:t>20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322028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EFEAD76-5DFF-4B18-8A4A-0C582FD0571E}" type="slidenum">
              <a:rPr lang="en-US" altLang="ko-KR" sz="1200" smtClean="0"/>
              <a:pPr eaLnBrk="1" hangingPunct="1"/>
              <a:t>2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150438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AEB3E77-B45E-4832-B7B3-46237CF12E37}" type="slidenum">
              <a:rPr lang="en-US" altLang="ko-KR" sz="1200" smtClean="0"/>
              <a:pPr eaLnBrk="1" hangingPunct="1"/>
              <a:t>21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4276480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5049093-09AC-46EA-BD9D-BF517377CF1D}" type="slidenum">
              <a:rPr lang="en-US" altLang="ko-KR" sz="1200" smtClean="0"/>
              <a:pPr eaLnBrk="1" hangingPunct="1"/>
              <a:t>22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565208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A706BA2-6BD7-4627-BEB4-B00481CFDCBB}" type="slidenum">
              <a:rPr lang="en-US" altLang="ko-KR" sz="1200" smtClean="0"/>
              <a:pPr eaLnBrk="1" hangingPunct="1"/>
              <a:t>24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1503668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BC58D66-7378-4E51-873F-9FB566EF0AA3}" type="slidenum">
              <a:rPr lang="en-US" altLang="ko-KR" sz="1200" smtClean="0"/>
              <a:pPr eaLnBrk="1" hangingPunct="1"/>
              <a:t>25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594250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B54DF62-D770-4600-B461-BB791462DEA3}" type="slidenum">
              <a:rPr lang="en-US" altLang="ko-KR" sz="1200" smtClean="0"/>
              <a:pPr eaLnBrk="1" hangingPunct="1"/>
              <a:t>26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779477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2F142E9-89D8-451E-9431-2AD2201EEBDD}" type="slidenum">
              <a:rPr lang="en-US" altLang="ko-KR" sz="1200" smtClean="0"/>
              <a:pPr eaLnBrk="1" hangingPunct="1"/>
              <a:t>28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386091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96F49DD-BDDA-410F-8FF1-34D5E90E3761}" type="slidenum">
              <a:rPr lang="en-US" altLang="ko-KR" sz="1200" smtClean="0"/>
              <a:pPr eaLnBrk="1" hangingPunct="1"/>
              <a:t>3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75816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FF78A23-4DEF-4DEF-90C7-70A6154F8CBA}" type="slidenum">
              <a:rPr lang="en-US" altLang="ko-KR" sz="1200" smtClean="0"/>
              <a:pPr eaLnBrk="1" hangingPunct="1"/>
              <a:t>4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25288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32C89EA-E2B9-4C4D-BEC2-52B4C3432F82}" type="slidenum">
              <a:rPr lang="en-US" altLang="ko-KR" sz="1200" smtClean="0"/>
              <a:pPr eaLnBrk="1" hangingPunct="1"/>
              <a:t>5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195051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5DD9F2A-EDE9-438D-97B2-0E8B9FE289D7}" type="slidenum">
              <a:rPr lang="en-US" altLang="ko-KR" sz="1200" smtClean="0"/>
              <a:pPr eaLnBrk="1" hangingPunct="1"/>
              <a:t>6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419009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35D3CDF-DA7B-4151-8C33-B095F91AE1B0}" type="slidenum">
              <a:rPr lang="en-US" altLang="ko-KR" sz="1200" smtClean="0"/>
              <a:pPr eaLnBrk="1" hangingPunct="1"/>
              <a:t>7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183295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AD9921F-16D5-4CE6-8BA0-52DBD6A7207B}" type="slidenum">
              <a:rPr lang="en-US" altLang="ko-KR" sz="1200" smtClean="0"/>
              <a:pPr eaLnBrk="1" hangingPunct="1"/>
              <a:t>8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2566795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1F64F76-ED26-4FB6-843E-CBC6E199B75F}" type="slidenum">
              <a:rPr lang="en-US" altLang="ko-KR" sz="1200" smtClean="0"/>
              <a:pPr eaLnBrk="1" hangingPunct="1"/>
              <a:t>9</a:t>
            </a:fld>
            <a:endParaRPr lang="en-US" altLang="ko-KR" sz="1200" smtClean="0"/>
          </a:p>
        </p:txBody>
      </p:sp>
    </p:spTree>
    <p:extLst>
      <p:ext uri="{BB962C8B-B14F-4D97-AF65-F5344CB8AC3E}">
        <p14:creationId xmlns:p14="http://schemas.microsoft.com/office/powerpoint/2010/main" val="32135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4B94F-BCEA-4069-9302-6A38512C30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07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755A-B583-4EBA-B9CD-6E1E10753D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143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02425" y="152400"/>
            <a:ext cx="2136775" cy="252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88925" y="152400"/>
            <a:ext cx="6261100" cy="252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1755D-0681-4ABA-B14B-2066659151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983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925" y="774700"/>
            <a:ext cx="8550275" cy="1809726"/>
          </a:xfrm>
        </p:spPr>
        <p:txBody>
          <a:bodyPr/>
          <a:lstStyle>
            <a:lvl1pPr>
              <a:defRPr sz="2000" b="0">
                <a:latin typeface="Times New Roman" pitchFamily="18" charset="0"/>
                <a:cs typeface="Times New Roman" pitchFamily="18" charset="0"/>
              </a:defRPr>
            </a:lvl1pPr>
            <a:lvl2pPr>
              <a:defRPr sz="1800" b="0">
                <a:latin typeface="Times New Roman" pitchFamily="18" charset="0"/>
                <a:cs typeface="Times New Roman" pitchFamily="18" charset="0"/>
              </a:defRPr>
            </a:lvl2pPr>
            <a:lvl3pPr>
              <a:defRPr sz="1800" b="0">
                <a:latin typeface="Times New Roman" pitchFamily="18" charset="0"/>
                <a:cs typeface="Times New Roman" pitchFamily="18" charset="0"/>
              </a:defRPr>
            </a:lvl3pPr>
            <a:lvl4pPr>
              <a:defRPr sz="1800" b="0">
                <a:latin typeface="Times New Roman" pitchFamily="18" charset="0"/>
                <a:cs typeface="Times New Roman" pitchFamily="18" charset="0"/>
              </a:defRPr>
            </a:lvl4pPr>
            <a:lvl5pPr>
              <a:defRPr sz="1800" b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Linear Programming 2018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0FE8926-7387-47FA-B949-D72F10B24891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1534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62CB-E7A6-41BC-94D3-F5574B6C22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70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8925" y="774700"/>
            <a:ext cx="4198938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0263" y="774700"/>
            <a:ext cx="4198937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4C21-3AEC-4A46-8782-54687F33C0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15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6499-CCA2-4439-8E48-FD36242009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020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B81AB-1019-49F3-BC17-88F63587F8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29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ABE9F-4EFD-4D0B-8EFD-2C15BF3F3D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27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EC9AD-74E9-42AD-AC72-28EAA4F3D3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13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B0AD-4B61-4716-925B-A2B87F96A4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129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774700"/>
            <a:ext cx="8550275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00800"/>
            <a:ext cx="233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>
              <a:defRPr/>
            </a:pPr>
            <a:r>
              <a:rPr lang="en-US" altLang="ko-KR" b="0" dirty="0" smtClean="0">
                <a:latin typeface="Times New Roman" pitchFamily="18" charset="0"/>
                <a:cs typeface="Times New Roman" pitchFamily="18" charset="0"/>
              </a:rPr>
              <a:t>Linear Programming 2018</a:t>
            </a:r>
            <a:endParaRPr lang="en-US" altLang="ko-K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1750"/>
            <a:ext cx="1905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1783DA-9456-41FE-90B0-37FA4B5316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 b="0">
          <a:solidFill>
            <a:srgbClr val="0000FF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 b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1800" b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 sz="1800" b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 b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 b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14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9EF4D-5337-40C6-AB16-849B3A8ED269}" type="slidenum">
              <a:rPr lang="en-US" altLang="ko-KR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119063"/>
            <a:ext cx="7918450" cy="5397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System </a:t>
            </a:r>
            <a:r>
              <a:rPr lang="en-US" altLang="ko-KR" smtClean="0"/>
              <a:t>of Linear </a:t>
            </a:r>
            <a:r>
              <a:rPr lang="en-US" altLang="ko-KR" dirty="0" smtClean="0"/>
              <a:t>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711200"/>
                <a:ext cx="8585200" cy="5095113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ko-KR" dirty="0" smtClean="0"/>
                  <a:t>The solution set of LP is described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Gauss showed how to solve a system of linear equations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).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 properties of the system of linear inequalities were not well known, but its importance has grown since the advent of LP (and other optimization areas such as IP). 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ko-KR" dirty="0" smtClean="0">
                    <a:sym typeface="Symbol" pitchFamily="18" charset="2"/>
                  </a:rPr>
                  <a:t>We consider a hierarchy of the sets which can be generated by applying various operations to a set of vectors.</a:t>
                </a:r>
              </a:p>
              <a:p>
                <a:pPr lvl="1" eaLnBrk="1" hangingPunct="1"/>
                <a:r>
                  <a:rPr lang="en-US" altLang="ko-KR" dirty="0" smtClean="0">
                    <a:sym typeface="Symbol" pitchFamily="18" charset="2"/>
                  </a:rPr>
                  <a:t>Linear combination (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subspace</a:t>
                </a:r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lvl="1" eaLnBrk="1" hangingPunct="1"/>
                <a:r>
                  <a:rPr lang="en-US" altLang="ko-KR" dirty="0" smtClean="0">
                    <a:sym typeface="Symbol" pitchFamily="18" charset="2"/>
                  </a:rPr>
                  <a:t>Linear combination with the sum of the weights being equal to 1 (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affine space</a:t>
                </a:r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lvl="1" eaLnBrk="1" hangingPunct="1"/>
                <a:r>
                  <a:rPr lang="en-US" altLang="ko-KR" dirty="0" smtClean="0">
                    <a:sym typeface="Symbol" pitchFamily="18" charset="2"/>
                  </a:rPr>
                  <a:t>Nonnegative linear combination (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cone</a:t>
                </a:r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lvl="1" eaLnBrk="1" hangingPunct="1"/>
                <a:r>
                  <a:rPr lang="en-US" altLang="ko-KR" dirty="0" smtClean="0">
                    <a:sym typeface="Symbol" pitchFamily="18" charset="2"/>
                  </a:rPr>
                  <a:t>Nonnegative linear combination with the sum of the weights being equal to 1 (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convex hull</a:t>
                </a:r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lvl="1" eaLnBrk="1" hangingPunct="1"/>
                <a:r>
                  <a:rPr lang="en-US" altLang="ko-KR" dirty="0" smtClean="0">
                    <a:sym typeface="Symbol" pitchFamily="18" charset="2"/>
                  </a:rPr>
                  <a:t>Linear combination + nonnegative linear combination + convex combination (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polyhedron</a:t>
                </a:r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711200"/>
                <a:ext cx="8585200" cy="5095113"/>
              </a:xfrm>
              <a:blipFill rotWithShape="1">
                <a:blip r:embed="rId3"/>
                <a:stretch>
                  <a:fillRect l="-568" t="-599" r="-1136" b="-10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536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578B0-73A2-4335-9060-4E627C9CFD96}" type="slidenum">
              <a:rPr lang="en-US" altLang="ko-KR"/>
              <a:pPr>
                <a:defRPr/>
              </a:pPr>
              <a:t>10</a:t>
            </a:fld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219075"/>
                <a:ext cx="8602538" cy="570483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Prop:</a:t>
                </a:r>
                <a:r>
                  <a:rPr lang="en-US" altLang="ko-KR" dirty="0" smtClean="0"/>
                  <a:t> 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linearly independent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.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(1)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baseline="-25000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unique and (2)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∪{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  <m:r>
                      <m:rPr>
                        <m:lit/>
                      </m:rP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linearly independent if and only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0.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HW later.</a:t>
                </a:r>
              </a:p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Prop: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are linearly independent,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Note that unit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linearly independent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following “basis replacement algorithm”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set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e>
                    </m:acc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and sequentially,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=1,…,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consider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(*)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+1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1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,…,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?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If yes, go to (*), else continue.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?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If yes,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+1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←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go to (*)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,…,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  <a:sym typeface="Symbol" pitchFamily="18" charset="2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219075"/>
                <a:ext cx="8602538" cy="5704831"/>
              </a:xfrm>
              <a:blipFill rotWithShape="1">
                <a:blip r:embed="rId3"/>
                <a:stretch>
                  <a:fillRect l="-567" t="-8333" r="-708" b="-6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638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A9B1-361E-4BAF-876F-4B2804EE9A15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304800"/>
                <a:ext cx="8405813" cy="4542141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</a:rPr>
                  <a:t>(continued)</a:t>
                </a:r>
              </a:p>
              <a:p>
                <a:pPr eaLnBrk="1" hangingPunct="1">
                  <a:buNone/>
                </a:pPr>
                <a:r>
                  <a:rPr lang="en-US" altLang="ko-KR" dirty="0" smtClean="0"/>
                  <a:t>		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which is not a unit vector, </a:t>
                </a:r>
              </a:p>
              <a:p>
                <a:pPr eaLnBrk="1" hangingPunct="1">
                  <a:buNone/>
                </a:pP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go to (*).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Note that throughout the procedure, the set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remain linearly independent and when done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𝑒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 Hence at end,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Thus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e>
                    </m:acc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		 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Def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: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a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basis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 linearly independent subset of vectors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which generates all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i.e.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minimal generating set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maximal independent set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).</a:t>
                </a:r>
              </a:p>
            </p:txBody>
          </p:sp>
        </mc:Choice>
        <mc:Fallback xmlns="">
          <p:sp>
            <p:nvSpPr>
              <p:cNvPr id="133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304800"/>
                <a:ext cx="8405813" cy="4542141"/>
              </a:xfrm>
              <a:blipFill rotWithShape="1">
                <a:blip r:embed="rId3"/>
                <a:stretch>
                  <a:fillRect l="-580" t="-20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741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35C33-D92C-41EC-AA70-554E691E5250}" type="slidenum">
              <a:rPr lang="en-US" altLang="ko-KR"/>
              <a:pPr>
                <a:defRPr/>
              </a:pPr>
              <a:t>12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52400"/>
                <a:ext cx="8539163" cy="5087418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Thm :</a:t>
                </a:r>
                <a:r>
                  <a:rPr lang="en-US" altLang="ko-KR" dirty="0" smtClean="0"/>
                  <a:t>  (Finite Basis Theorem)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Any subset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has a finite basis.  Furthermore, all bases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have the same number of elements.  (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basis </a:t>
                </a:r>
                <a:r>
                  <a:rPr lang="en-US" altLang="ko-KR" dirty="0" err="1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equicardinality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 property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First statement follows from the previous Prop.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To see the 2</a:t>
                </a:r>
                <a:r>
                  <a:rPr lang="en-US" altLang="ko-KR" baseline="30000" dirty="0" smtClean="0">
                    <a:ea typeface="바탕체" pitchFamily="17" charset="-127"/>
                    <a:sym typeface="Symbol" pitchFamily="18" charset="2"/>
                  </a:rPr>
                  <a:t>nd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statement,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bases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Note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Otherwise,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Then,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not linearly independent, which is a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 linear combination of points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at least one of which is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(say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(else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 dependent set).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By substitution,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linearly independent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∩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∩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𝐶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Continue this until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𝐶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′′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(only finitely many tries).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′′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=…=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=|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|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			 </a:t>
                </a: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52400"/>
                <a:ext cx="8539163" cy="5087418"/>
              </a:xfrm>
              <a:blipFill rotWithShape="1">
                <a:blip r:embed="rId3"/>
                <a:stretch>
                  <a:fillRect l="-571" t="-719" r="-2926" b="-1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5C7A9-ADCC-4537-AE24-3B3CF9A8C51F}" type="slidenum">
              <a:rPr lang="en-US" altLang="ko-KR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2256836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Def:</a:t>
                </a:r>
                <a:r>
                  <a:rPr lang="en-US" altLang="ko-KR" dirty="0" smtClean="0"/>
                  <a:t>  Define </a:t>
                </a:r>
                <a:r>
                  <a:rPr lang="en-US" altLang="ko-KR" dirty="0" smtClean="0">
                    <a:solidFill>
                      <a:schemeClr val="hlink"/>
                    </a:solidFill>
                  </a:rPr>
                  <a:t>rank</a:t>
                </a:r>
                <a:r>
                  <a:rPr lang="en-US" altLang="ko-KR" dirty="0" smtClean="0"/>
                  <a:t> for any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as the size (cardinality) of the basis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itself a subspace, rank(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is called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dimension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 dim(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)).   Convention: dim()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For matrix:  	row rank – rank of its set of row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	column rank -  rank of its set of column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rank of a matrix = row rank = column rank</a:t>
                </a:r>
              </a:p>
            </p:txBody>
          </p:sp>
        </mc:Choice>
        <mc:Fallback xmlns="">
          <p:sp>
            <p:nvSpPr>
              <p:cNvPr id="153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2256836"/>
              </a:xfrm>
              <a:blipFill rotWithShape="1">
                <a:blip r:embed="rId3"/>
                <a:stretch>
                  <a:fillRect l="-570" t="-1622" b="-40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945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63615-2B3E-43E6-8D13-266062FCE5AA}" type="slidenum">
              <a:rPr lang="en-US" altLang="ko-KR"/>
              <a:pPr>
                <a:defRPr/>
              </a:pPr>
              <a:t>14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1475" y="228600"/>
                <a:ext cx="8405813" cy="481728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Def:</a:t>
                </a:r>
                <a:r>
                  <a:rPr lang="en-US" altLang="ko-KR" dirty="0" smtClean="0"/>
                  <a:t>  For any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define the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dual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=0,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all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With some abuse of notation, we 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regarded as a matrix which has the elements (possibly infinite) of the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as its rows.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When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itself  a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called orthogonal complement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(For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the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called the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null space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Observe that for any subset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 subspace.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termed a constrained subspace (since it consists of solutions that satisfy some constraints)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In fact, FBT implies that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finitely constrained,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&lt;+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∞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(e.g.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can be a basis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).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⊇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)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1475" y="228600"/>
                <a:ext cx="8405813" cy="4817281"/>
              </a:xfrm>
              <a:blipFill rotWithShape="1">
                <a:blip r:embed="rId3"/>
                <a:stretch>
                  <a:fillRect l="-653" t="-759" r="-7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048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40E2-B203-4F22-9A0F-2965414D51D2}" type="slidenum">
              <a:rPr lang="en-US" altLang="ko-KR"/>
              <a:pPr>
                <a:defRPr/>
              </a:pPr>
              <a:t>15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228600"/>
                <a:ext cx="8512175" cy="5386667"/>
              </a:xfrm>
            </p:spPr>
            <p:txBody>
              <a:bodyPr/>
              <a:lstStyle/>
              <a:p>
                <a:pPr marL="381000" indent="-381000"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Prop:</a:t>
                </a:r>
                <a:r>
                  <a:rPr lang="en-US" altLang="ko-KR" dirty="0" smtClean="0"/>
                  <a:t> (simple properties of o-duality)</a:t>
                </a: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</a:t>
                </a:r>
                <a:r>
                  <a:rPr lang="en-US" altLang="ko-KR" dirty="0" err="1" smtClean="0"/>
                  <a:t>i</a:t>
                </a:r>
                <a:r>
                  <a:rPr lang="en-US" altLang="ko-KR" dirty="0" smtClean="0"/>
                  <a:t>)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altLang="ko-KR" dirty="0" smtClean="0"/>
                  <a:t>  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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⊇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(ii)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000</m:t>
                        </m:r>
                      </m:sup>
                    </m:sSup>
                  </m:oMath>
                </a14:m>
                <a:endParaRPr lang="en-US" altLang="ko-KR" baseline="30000" dirty="0" smtClean="0">
                  <a:ea typeface="바탕체" pitchFamily="17" charset="-127"/>
                  <a:sym typeface="Symbol" pitchFamily="18" charset="2"/>
                </a:endParaRP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baseline="30000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(iv)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     A is a constrained subspace</a:t>
                </a: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(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i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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⊇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   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(ii)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(definition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baseline="30000" dirty="0" smtClean="0">
                    <a:ea typeface="바탕체" pitchFamily="17" charset="-127"/>
                    <a:sym typeface="Symbol" pitchFamily="18" charset="2"/>
                  </a:rPr>
                  <a:t> 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(definition)</a:t>
                </a: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(iii)  By (ii) applied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get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000</m:t>
                        </m:r>
                      </m:sup>
                    </m:sSup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By (ii) applied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then using (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i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), get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⊇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000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(iv)   )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constrained subspace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≡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), 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 constrained subspace.</a:t>
                </a: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)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constrained subspace     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baseline="30000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( By FBT, a constrained subspace is finitely constrained)</a:t>
                </a:r>
              </a:p>
              <a:p>
                <a:pPr marL="381000" indent="-38100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(from (iii))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		 </a:t>
                </a:r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228600"/>
                <a:ext cx="8512175" cy="5386667"/>
              </a:xfrm>
              <a:blipFill rotWithShape="1">
                <a:blip r:embed="rId3"/>
                <a:stretch>
                  <a:fillRect l="-573" t="-6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B7B7E-812D-494A-A2D0-FE8F0FB84509}" type="slidenum">
              <a:rPr lang="en-US" altLang="ko-KR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609600"/>
            <a:ext cx="8001000" cy="412750"/>
          </a:xfrm>
        </p:spPr>
        <p:txBody>
          <a:bodyPr/>
          <a:lstStyle/>
          <a:p>
            <a:pPr eaLnBrk="1" hangingPunct="1"/>
            <a:r>
              <a:rPr lang="en-US" altLang="ko-KR" smtClean="0"/>
              <a:t>Picture: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676400" y="40386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4572000" y="1524000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4572000" y="2971800"/>
            <a:ext cx="10668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0" name="Text Box 7"/>
              <p:cNvSpPr txBox="1">
                <a:spLocks noChangeArrowheads="1"/>
              </p:cNvSpPr>
              <p:nvPr/>
            </p:nvSpPr>
            <p:spPr bwMode="auto">
              <a:xfrm>
                <a:off x="5775325" y="2830513"/>
                <a:ext cx="109574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={</m:t>
                      </m:r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0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5325" y="2830513"/>
                <a:ext cx="1095749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24200" y="1600200"/>
            <a:ext cx="3648075" cy="3886200"/>
            <a:chOff x="1968" y="1008"/>
            <a:chExt cx="2298" cy="2448"/>
          </a:xfrm>
        </p:grpSpPr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 flipV="1">
              <a:off x="1968" y="1248"/>
              <a:ext cx="2208" cy="220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88" y="1008"/>
                  <a:ext cx="3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altLang="ko-KR" sz="2000" i="1" baseline="30000" dirty="0">
                            <a:latin typeface="Cambria Math"/>
                            <a:cs typeface="Times New Roman" pitchFamily="18" charset="0"/>
                          </a:rPr>
                          <m:t>00</m:t>
                        </m:r>
                      </m:oMath>
                    </m:oMathPara>
                  </a14:m>
                  <a:endParaRPr lang="en-US" altLang="ko-KR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447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" y="1008"/>
                  <a:ext cx="378" cy="2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19400" y="2438400"/>
            <a:ext cx="3657600" cy="3352800"/>
            <a:chOff x="1776" y="1536"/>
            <a:chExt cx="2304" cy="2112"/>
          </a:xfrm>
        </p:grpSpPr>
        <p:sp>
          <p:nvSpPr>
            <p:cNvPr id="18444" name="Line 8"/>
            <p:cNvSpPr>
              <a:spLocks noChangeShapeType="1"/>
            </p:cNvSpPr>
            <p:nvPr/>
          </p:nvSpPr>
          <p:spPr bwMode="auto">
            <a:xfrm>
              <a:off x="1776" y="1536"/>
              <a:ext cx="2304" cy="211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4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686" y="3110"/>
                  <a:ext cx="31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altLang="ko-KR" sz="2000" i="1" baseline="30000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oMath>
                    </m:oMathPara>
                  </a14:m>
                  <a:endParaRPr lang="en-US" altLang="ko-KR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445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86" y="3110"/>
                  <a:ext cx="318" cy="2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076" name="Text Box 12"/>
              <p:cNvSpPr txBox="1">
                <a:spLocks noChangeArrowheads="1"/>
              </p:cNvSpPr>
              <p:nvPr/>
            </p:nvSpPr>
            <p:spPr bwMode="auto">
              <a:xfrm>
                <a:off x="3352800" y="2590800"/>
                <a:ext cx="6944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altLang="ko-KR" sz="2000" i="1" baseline="30000" dirty="0">
                          <a:latin typeface="Cambria Math"/>
                          <a:cs typeface="Times New Roman" pitchFamily="18" charset="0"/>
                        </a:rPr>
                        <m:t>000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07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2590800"/>
                <a:ext cx="69442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253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0480-9561-49E9-AF9B-1875C01908A2}" type="slidenum">
              <a:rPr lang="en-US" altLang="ko-KR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119622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with property (iv)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is called o-closed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Note: Which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 constrained subspaces by (iv)) are o-closed?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All subspaces except 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194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1196225"/>
              </a:xfrm>
              <a:blipFill rotWithShape="1">
                <a:blip r:embed="rId3"/>
                <a:stretch>
                  <a:fillRect l="-570" t="-3061" b="-56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02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3F760-1178-4150-98CA-6419B7AAE74B}" type="slidenum">
              <a:rPr lang="en-US" altLang="ko-KR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838200"/>
                <a:ext cx="8001000" cy="556524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Elementary row operations on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(1) interchange the positions of two rows</a:t>
                </a:r>
              </a:p>
              <a:p>
                <a:pPr eaLnBrk="1" hangingPunct="1">
                  <a:buNone/>
                </a:pPr>
                <a:r>
                  <a:rPr lang="en-US" altLang="ko-KR" dirty="0" smtClean="0"/>
                  <a:t>	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 smtClean="0"/>
                  <a:t> 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</a:t>
                </a:r>
                <a:r>
                  <a:rPr lang="en-US" altLang="ko-KR" dirty="0" smtClean="0"/>
                  <a:t>  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-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th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row of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  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′+</m:t>
                    </m:r>
                    <m:r>
                      <a:rPr lang="ko-KR" altLang="en-US" i="1"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𝜆</m:t>
                    </m:r>
                    <m:r>
                      <a:rPr lang="ko-KR" altLang="en-US" i="1">
                        <a:latin typeface="Cambria Math"/>
                      </a:rPr>
                      <m:t>∈</m:t>
                    </m:r>
                    <m:r>
                      <a:rPr lang="en-US" altLang="ko-KR" i="1">
                        <a:latin typeface="Cambria Math"/>
                      </a:rPr>
                      <m:t>𝑅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Elementary row operation is equivalent to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premultiplying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 nonsingular matrix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𝐸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e.g.)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  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𝜆</m:t>
                    </m:r>
                    <m:r>
                      <a:rPr lang="ko-KR" altLang="en-US" i="1">
                        <a:latin typeface="Cambria Math"/>
                      </a:rPr>
                      <m:t>∈</m:t>
                    </m:r>
                    <m:r>
                      <a:rPr lang="en-US" altLang="ko-KR" i="1">
                        <a:latin typeface="Cambria Math"/>
                      </a:rPr>
                      <m:t>𝑅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바탕체" pitchFamily="17" charset="-127"/>
                        <a:sym typeface="Symbol" pitchFamily="18" charset="2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1               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1           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⋮  ⋱       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1    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⋱    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1</m:t>
                            </m:r>
                          </m:e>
                        </m:eqArr>
                      </m:e>
                    </m:d>
                  </m:oMath>
                </a14:m>
                <a:endParaRPr lang="en-US" altLang="ko-KR" dirty="0">
                  <a:ea typeface="바탕체" pitchFamily="17" charset="-127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48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838200"/>
                <a:ext cx="8001000" cy="5565241"/>
              </a:xfrm>
              <a:blipFill>
                <a:blip r:embed="rId3"/>
                <a:stretch>
                  <a:fillRect l="-686" t="-7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1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917300"/>
                <a:ext cx="8550275" cy="3447804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𝐸𝐴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 smtClean="0"/>
                  <a:t>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  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′+</m:t>
                    </m:r>
                    <m:r>
                      <a:rPr lang="ko-KR" altLang="en-US" i="1"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𝜆</m:t>
                    </m:r>
                    <m:r>
                      <a:rPr lang="ko-KR" altLang="en-US" i="1">
                        <a:latin typeface="Cambria Math"/>
                      </a:rPr>
                      <m:t>∈</m:t>
                    </m:r>
                    <m:r>
                      <a:rPr lang="en-US" altLang="ko-KR" i="1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</a:t>
                </a:r>
              </a:p>
              <a:p>
                <a:pPr eaLnBrk="1" hangingPunct="1"/>
                <a:r>
                  <a:rPr lang="en-US" altLang="ko-KR" dirty="0" smtClean="0"/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1               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1           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 ⋮  ⋱       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1    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              ⋱    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               1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      ⋯              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</m:e>
                    </m:d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215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917300"/>
                <a:ext cx="8550275" cy="3447804"/>
              </a:xfrm>
              <a:blipFill>
                <a:blip r:embed="rId3"/>
                <a:stretch>
                  <a:fillRect l="-641" t="-12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05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23852-EF7F-4B62-8331-A671B4D40661}" type="slidenum">
              <a:rPr lang="en-US" altLang="ko-KR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63665" y="1802330"/>
            <a:ext cx="1740383" cy="187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475656" y="2962652"/>
            <a:ext cx="1584176" cy="2255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263665" y="2089128"/>
            <a:ext cx="1740383" cy="187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263665" y="2348880"/>
            <a:ext cx="1740383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3273190" y="2636912"/>
            <a:ext cx="1740383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5473804" y="2962651"/>
            <a:ext cx="1690484" cy="21263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9" name="Text Box 18"/>
              <p:cNvSpPr txBox="1">
                <a:spLocks noChangeArrowheads="1"/>
              </p:cNvSpPr>
              <p:nvPr/>
            </p:nvSpPr>
            <p:spPr bwMode="auto">
              <a:xfrm>
                <a:off x="694954" y="2852936"/>
                <a:ext cx="646113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</a:t>
                </a:r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51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954" y="2852936"/>
                <a:ext cx="646113" cy="396875"/>
              </a:xfrm>
              <a:prstGeom prst="rect">
                <a:avLst/>
              </a:prstGeom>
              <a:blipFill>
                <a:blip r:embed="rId4"/>
                <a:stretch>
                  <a:fillRect t="-9231" r="-9434" b="-26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0" name="Text Box 19"/>
              <p:cNvSpPr txBox="1">
                <a:spLocks noChangeArrowheads="1"/>
              </p:cNvSpPr>
              <p:nvPr/>
            </p:nvSpPr>
            <p:spPr bwMode="auto">
              <a:xfrm>
                <a:off x="1907704" y="4030652"/>
                <a:ext cx="33868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𝑖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520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704" y="4030652"/>
                <a:ext cx="33868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1" name="Text Box 20"/>
              <p:cNvSpPr txBox="1">
                <a:spLocks noChangeArrowheads="1"/>
              </p:cNvSpPr>
              <p:nvPr/>
            </p:nvSpPr>
            <p:spPr bwMode="auto">
              <a:xfrm>
                <a:off x="2443409" y="4037002"/>
                <a:ext cx="32839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52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3409" y="4037002"/>
                <a:ext cx="32839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2" name="Line 21"/>
          <p:cNvSpPr>
            <a:spLocks noChangeShapeType="1"/>
          </p:cNvSpPr>
          <p:nvPr/>
        </p:nvSpPr>
        <p:spPr bwMode="auto">
          <a:xfrm flipV="1">
            <a:off x="2608928" y="350995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 flipV="1">
            <a:off x="2070645" y="350995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3263665" y="3230787"/>
            <a:ext cx="1740383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273190" y="2934371"/>
            <a:ext cx="1740383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275856" y="3535308"/>
            <a:ext cx="1740383" cy="216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717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255A8-9ED3-412A-8828-A95B47C2A6EE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817563"/>
            <a:ext cx="8405813" cy="2998787"/>
          </a:xfrm>
        </p:spPr>
        <p:txBody>
          <a:bodyPr/>
          <a:lstStyle/>
          <a:p>
            <a:pPr eaLnBrk="1" hangingPunct="1"/>
            <a:r>
              <a:rPr lang="en-US" altLang="ko-KR" smtClean="0"/>
              <a:t>Questions:</a:t>
            </a:r>
          </a:p>
          <a:p>
            <a:pPr lvl="1" eaLnBrk="1" hangingPunct="1"/>
            <a:r>
              <a:rPr lang="en-US" altLang="ko-KR" smtClean="0"/>
              <a:t>Are there any other representations describing the same set?</a:t>
            </a:r>
          </a:p>
          <a:p>
            <a:pPr lvl="1" eaLnBrk="1" hangingPunct="1"/>
            <a:r>
              <a:rPr lang="en-US" altLang="ko-KR" smtClean="0"/>
              <a:t>How can we identify the different representation given a representation of a set?</a:t>
            </a:r>
          </a:p>
          <a:p>
            <a:pPr lvl="1" eaLnBrk="1" hangingPunct="1"/>
            <a:r>
              <a:rPr lang="en-US" altLang="ko-KR" smtClean="0"/>
              <a:t>Which are the most important elements in a representation to describe the set and which elements are redundant or unnecessary?</a:t>
            </a:r>
          </a:p>
          <a:p>
            <a:pPr lvl="1" eaLnBrk="1" hangingPunct="1"/>
            <a:r>
              <a:rPr lang="en-US" altLang="ko-KR" smtClean="0"/>
              <a:t>Given an instance of a representation, does it have a feasible solution or not?</a:t>
            </a:r>
          </a:p>
          <a:p>
            <a:pPr lvl="1" eaLnBrk="1" hangingPunct="1"/>
            <a:r>
              <a:rPr lang="en-US" altLang="ko-KR" smtClean="0"/>
              <a:t>How can we verify that it has a feasible solution or not?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355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67041-1690-47F9-A84B-17CADB2E0672}" type="slidenum">
              <a:rPr lang="en-US" altLang="ko-KR"/>
              <a:pPr>
                <a:defRPr/>
              </a:pPr>
              <a:t>20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228600"/>
                <a:ext cx="8477250" cy="510954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chemeClr val="hlink"/>
                    </a:solidFill>
                  </a:rPr>
                  <a:t>Permutation matrix</a:t>
                </a:r>
                <a:r>
                  <a:rPr lang="en-US" altLang="ko-KR" dirty="0" smtClean="0"/>
                  <a:t> : a matrix having exactly one 1 in each row and column, other entries are 0.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err="1" smtClean="0"/>
                  <a:t>Premultiplying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 by a permutation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changes the positions of rows.  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dirty="0" smtClean="0"/>
                  <a:t>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row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ko-KR" dirty="0" smtClean="0"/>
                  <a:t>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unit vector,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𝑃𝐴</m:t>
                    </m:r>
                  </m:oMath>
                </a14:m>
                <a:r>
                  <a:rPr lang="en-US" altLang="ko-KR" dirty="0" smtClean="0"/>
                  <a:t> has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ko-KR" dirty="0" smtClean="0"/>
                  <a:t>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row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ko-KR" dirty="0" smtClean="0"/>
                  <a:t>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row.</a:t>
                </a:r>
              </a:p>
              <a:p>
                <a:pPr eaLnBrk="1" hangingPunct="1"/>
                <a:r>
                  <a:rPr lang="en-US" altLang="ko-KR" dirty="0" smtClean="0"/>
                  <a:t>Similarly, </a:t>
                </a:r>
                <a:r>
                  <a:rPr lang="en-US" altLang="ko-KR" dirty="0" err="1" smtClean="0"/>
                  <a:t>postmultiplying</a:t>
                </a:r>
                <a:r>
                  <a:rPr lang="en-US" altLang="ko-KR" dirty="0" smtClean="0"/>
                  <a:t> results in elementary column operation.</a:t>
                </a:r>
              </a:p>
              <a:p>
                <a:pPr eaLnBrk="1" hangingPunct="1"/>
                <a:endParaRPr lang="en-US" altLang="ko-KR" dirty="0" smtClean="0"/>
              </a:p>
              <a:p>
                <a:pPr eaLnBrk="1" hangingPunct="1"/>
                <a:r>
                  <a:rPr lang="en-US" altLang="ko-KR" dirty="0" smtClean="0"/>
                  <a:t>Solving system of equations 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dirty="0" smtClean="0"/>
                  <a:t>,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nonsingular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We use elementary row operations (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premultiplying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elementary row operation matrices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𝑠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permutation matrices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𝑠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on both sides of the equations) to get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…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…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If we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…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   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Gauss-Jordan elimination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method.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If we obtain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…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: upper triangular    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Gaussian elimination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method.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obtained by back substitution.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228600"/>
                <a:ext cx="8477250" cy="5109540"/>
              </a:xfrm>
              <a:blipFill rotWithShape="1">
                <a:blip r:embed="rId3"/>
                <a:stretch>
                  <a:fillRect l="-575" t="-716" r="-935" b="-7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457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A58FB-6F3C-4F82-94D6-5AEAF39654AC}" type="slidenum">
              <a:rPr lang="en-US" altLang="ko-KR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683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Back to subspace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4" y="692150"/>
                <a:ext cx="8675563" cy="5536516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altLang="ko-KR" dirty="0" smtClean="0">
                    <a:solidFill>
                      <a:srgbClr val="3333FF"/>
                    </a:solidFill>
                  </a:rPr>
                  <a:t>Thm:</a:t>
                </a:r>
                <a:r>
                  <a:rPr lang="en-US" altLang="ko-KR" dirty="0" smtClean="0"/>
                  <a:t>  Any nonempty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finitely constrained.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/>
                  <a:t>	(prove from FBT and Gaussian elimination. Analogy for cones later)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</a:rPr>
                  <a:t>Pf)</a:t>
                </a:r>
                <a:r>
                  <a:rPr lang="en-US" altLang="ko-KR" dirty="0" smtClean="0"/>
                  <a:t>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 be a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/>
                  <a:t>	2 extreme cases :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={0}</m:t>
                    </m:r>
                  </m:oMath>
                </a14:m>
                <a:r>
                  <a:rPr lang="en-US" altLang="ko-KR" dirty="0" smtClean="0"/>
                  <a:t> :  Then write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altLang="ko-KR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identity matrix.</a:t>
                </a:r>
                <a:endParaRPr lang="en-US" altLang="ko-KR" dirty="0" smtClean="0"/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/>
                  <a:t> :  Then write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=0}</m:t>
                    </m:r>
                  </m:oMath>
                </a14:m>
                <a:endParaRPr lang="en-US" altLang="ko-KR" dirty="0" smtClean="0"/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/>
                  <a:t>	Otherwise, let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 be a 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.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1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and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1≤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Can use Gauss-Jordan elimination to find matrix of column operations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𝐴𝐶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=[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:0]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Hence have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𝐴𝐶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for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1≤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/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  1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some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</a:t>
                </a: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𝑥</m:t>
                            </m:r>
                          </m:e>
                          <m:sub/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)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=0,  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+1≤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/>
                              <m:sup>
                                <m:r>
                                  <a:rPr lang="en-US" altLang="ko-KR" b="0" i="1" smtClean="0"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=0,  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+1≤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lnSpc>
                    <a:spcPct val="10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These constraints define S as a constrained subspace. 	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4" y="692150"/>
                <a:ext cx="8675563" cy="5536516"/>
              </a:xfrm>
              <a:blipFill rotWithShape="1">
                <a:blip r:embed="rId3"/>
                <a:stretch>
                  <a:fillRect l="-562" t="-551" b="-11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560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1306-F10A-4288-B5E8-FCF7F75E3DA5}" type="slidenum">
              <a:rPr lang="en-US" altLang="ko-KR"/>
              <a:pPr>
                <a:defRPr/>
              </a:pPr>
              <a:t>22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228600"/>
                <a:ext cx="8497192" cy="533364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Cor 1:</a:t>
                </a:r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o-closed   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nonempty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From earlier results,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o-closed    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constrained subspace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	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nonempty subspace. 	   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3333FF"/>
                    </a:solidFill>
                    <a:sym typeface="Symbol" pitchFamily="18" charset="2"/>
                  </a:rPr>
                  <a:t>Cor</a:t>
                </a:r>
                <a:r>
                  <a:rPr lang="en-US" altLang="ko-KR" dirty="0" smtClean="0">
                    <a:solidFill>
                      <a:srgbClr val="3333FF"/>
                    </a:solidFill>
                    <a:sym typeface="Symbol" pitchFamily="18" charset="2"/>
                  </a:rPr>
                  <a:t> 2: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define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follows because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by HW,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rows</m:t>
                        </m:r>
                        <m: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of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( If rows of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rows</m:t>
                        </m:r>
                        <m: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of</m:t>
                        </m:r>
                        <m:r>
                          <a:rPr lang="en-US" altLang="ko-KR" b="0" i="0" smtClean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But 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sym typeface="Symbol" pitchFamily="18" charset="2"/>
                          </a:rPr>
                          <m:t>rows</m:t>
                        </m:r>
                        <m:r>
                          <a:rPr lang="en-US" altLang="ko-KR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/>
                            <a:sym typeface="Symbol" pitchFamily="18" charset="2"/>
                          </a:rPr>
                          <m:t>of</m:t>
                        </m:r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𝑇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𝑇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:  From duality,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baseline="30000" dirty="0" smtClean="0">
                    <a:sym typeface="Symbol" pitchFamily="18" charset="2"/>
                  </a:rPr>
                  <a:t>  </a:t>
                </a:r>
                <a:r>
                  <a:rPr lang="en-US" altLang="ko-KR" dirty="0" smtClean="0">
                    <a:sym typeface="Symbol" pitchFamily="18" charset="2"/>
                  </a:rPr>
                  <a:t>(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nonempty subspace, by </a:t>
                </a:r>
                <a:r>
                  <a:rPr lang="en-US" altLang="ko-KR" dirty="0" err="1" smtClean="0">
                    <a:sym typeface="Symbol" pitchFamily="18" charset="2"/>
                  </a:rPr>
                  <a:t>Cor</a:t>
                </a:r>
                <a:r>
                  <a:rPr lang="en-US" altLang="ko-KR" dirty="0" smtClean="0">
                    <a:sym typeface="Symbol" pitchFamily="18" charset="2"/>
                  </a:rPr>
                  <a:t> 1,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o-closed.)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(by first part)		</a:t>
                </a:r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228600"/>
                <a:ext cx="8497192" cy="5333640"/>
              </a:xfrm>
              <a:blipFill rotWithShape="0">
                <a:blip r:embed="rId3"/>
                <a:stretch>
                  <a:fillRect l="-646" t="-915" r="-143" b="-11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662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97F3-C751-479E-AF6B-3FE0154E3EE7}" type="slidenum">
              <a:rPr lang="en-US" altLang="ko-KR"/>
              <a:pPr>
                <a:defRPr/>
              </a:pPr>
              <a:t>23</a:t>
            </a:fld>
            <a:endParaRPr lang="en-US" altLang="ko-K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200400"/>
            <a:ext cx="5638800" cy="2438400"/>
            <a:chOff x="576" y="2016"/>
            <a:chExt cx="3552" cy="1536"/>
          </a:xfrm>
        </p:grpSpPr>
        <p:sp>
          <p:nvSpPr>
            <p:cNvPr id="25618" name="AutoShape 3"/>
            <p:cNvSpPr>
              <a:spLocks noChangeArrowheads="1"/>
            </p:cNvSpPr>
            <p:nvPr/>
          </p:nvSpPr>
          <p:spPr bwMode="auto">
            <a:xfrm>
              <a:off x="576" y="2016"/>
              <a:ext cx="3552" cy="1536"/>
            </a:xfrm>
            <a:prstGeom prst="parallelogram">
              <a:avLst>
                <a:gd name="adj" fmla="val 5781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536" y="2678"/>
                  <a:ext cx="64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ko-KR" sz="20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altLang="ko-KR" sz="2000" dirty="0"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561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6" y="2678"/>
                  <a:ext cx="641" cy="2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05" name="Rectangle 6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9875" y="152400"/>
                <a:ext cx="8585200" cy="1458797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Picture of </a:t>
                </a:r>
                <a:r>
                  <a:rPr lang="en-US" altLang="ko-KR" dirty="0" err="1" smtClean="0"/>
                  <a:t>Cor</a:t>
                </a:r>
                <a:r>
                  <a:rPr lang="en-US" altLang="ko-KR" dirty="0" smtClean="0"/>
                  <a:t> 2)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define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  <a:r>
                  <a:rPr lang="en-US" altLang="ko-KR" dirty="0" smtClean="0"/>
                  <a:t>	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ko-KR" dirty="0" smtClean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defined as the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all</m:t>
                    </m:r>
                    <m:r>
                      <a:rPr lang="en-US" altLang="ko-KR" b="0" i="0" smtClean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But it can be described using finite generators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)</a:t>
                </a:r>
              </a:p>
            </p:txBody>
          </p:sp>
        </mc:Choice>
        <mc:Fallback xmlns="">
          <p:sp>
            <p:nvSpPr>
              <p:cNvPr id="25605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75" y="152400"/>
                <a:ext cx="8585200" cy="1458797"/>
              </a:xfrm>
              <a:blipFill rotWithShape="1">
                <a:blip r:embed="rId4"/>
                <a:stretch>
                  <a:fillRect l="-568" t="-2510" r="-284" b="-46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Text Box 7"/>
              <p:cNvSpPr txBox="1">
                <a:spLocks noChangeArrowheads="1"/>
              </p:cNvSpPr>
              <p:nvPr/>
            </p:nvSpPr>
            <p:spPr bwMode="auto">
              <a:xfrm>
                <a:off x="6477000" y="1981200"/>
                <a:ext cx="1270476" cy="709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60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1981200"/>
                <a:ext cx="1270476" cy="7091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3733800" y="4648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 flipV="1">
            <a:off x="3733800" y="38100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H="1">
            <a:off x="3733800" y="1981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0" name="Text Box 11"/>
              <p:cNvSpPr txBox="1">
                <a:spLocks noChangeArrowheads="1"/>
              </p:cNvSpPr>
              <p:nvPr/>
            </p:nvSpPr>
            <p:spPr bwMode="auto">
              <a:xfrm>
                <a:off x="4784725" y="4659313"/>
                <a:ext cx="51155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561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4725" y="4659313"/>
                <a:ext cx="51155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11" name="Text Box 12"/>
              <p:cNvSpPr txBox="1">
                <a:spLocks noChangeArrowheads="1"/>
              </p:cNvSpPr>
              <p:nvPr/>
            </p:nvSpPr>
            <p:spPr bwMode="auto">
              <a:xfrm>
                <a:off x="4838700" y="3581400"/>
                <a:ext cx="5175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561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8700" y="3581400"/>
                <a:ext cx="517514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3746500" y="4648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3746500" y="5638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4" name="AutoShape 15"/>
          <p:cNvSpPr>
            <a:spLocks noChangeArrowheads="1"/>
          </p:cNvSpPr>
          <p:nvPr/>
        </p:nvSpPr>
        <p:spPr bwMode="auto">
          <a:xfrm>
            <a:off x="914400" y="3200400"/>
            <a:ext cx="5638800" cy="2438400"/>
          </a:xfrm>
          <a:prstGeom prst="parallelogram">
            <a:avLst>
              <a:gd name="adj" fmla="val 578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15" name="Text Box 16"/>
              <p:cNvSpPr txBox="1">
                <a:spLocks noChangeArrowheads="1"/>
              </p:cNvSpPr>
              <p:nvPr/>
            </p:nvSpPr>
            <p:spPr bwMode="auto">
              <a:xfrm>
                <a:off x="3810000" y="2057400"/>
                <a:ext cx="10105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61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2057400"/>
                <a:ext cx="101059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6" name="Freeform 17"/>
          <p:cNvSpPr>
            <a:spLocks/>
          </p:cNvSpPr>
          <p:nvPr/>
        </p:nvSpPr>
        <p:spPr bwMode="auto">
          <a:xfrm>
            <a:off x="3733800" y="4191000"/>
            <a:ext cx="228600" cy="228600"/>
          </a:xfrm>
          <a:custGeom>
            <a:avLst/>
            <a:gdLst>
              <a:gd name="T0" fmla="*/ 0 w 144"/>
              <a:gd name="T1" fmla="*/ 2147483647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96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617" name="Freeform 18"/>
          <p:cNvSpPr>
            <a:spLocks/>
          </p:cNvSpPr>
          <p:nvPr/>
        </p:nvSpPr>
        <p:spPr bwMode="auto">
          <a:xfrm>
            <a:off x="3733800" y="4343400"/>
            <a:ext cx="457200" cy="381000"/>
          </a:xfrm>
          <a:custGeom>
            <a:avLst/>
            <a:gdLst>
              <a:gd name="T0" fmla="*/ 0 w 288"/>
              <a:gd name="T1" fmla="*/ 0 h 240"/>
              <a:gd name="T2" fmla="*/ 2147483647 w 288"/>
              <a:gd name="T3" fmla="*/ 2147483647 h 240"/>
              <a:gd name="T4" fmla="*/ 2147483647 w 288"/>
              <a:gd name="T5" fmla="*/ 2147483647 h 240"/>
              <a:gd name="T6" fmla="*/ 0 60000 65536"/>
              <a:gd name="T7" fmla="*/ 0 60000 65536"/>
              <a:gd name="T8" fmla="*/ 0 60000 65536"/>
              <a:gd name="T9" fmla="*/ 0 w 288"/>
              <a:gd name="T10" fmla="*/ 0 h 240"/>
              <a:gd name="T11" fmla="*/ 288 w 2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40">
                <a:moveTo>
                  <a:pt x="0" y="0"/>
                </a:moveTo>
                <a:lnTo>
                  <a:pt x="288" y="96"/>
                </a:lnTo>
                <a:lnTo>
                  <a:pt x="28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765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D2979-0C60-4CA6-9653-C3CBE9C281CB}" type="slidenum">
              <a:rPr lang="en-US" altLang="ko-KR"/>
              <a:pPr>
                <a:defRPr/>
              </a:pPr>
              <a:t>24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228600"/>
                <a:ext cx="8334375" cy="4909036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Cor 3:</a:t>
                </a:r>
                <a:r>
                  <a:rPr lang="en-US" altLang="ko-KR" dirty="0" smtClean="0"/>
                  <a:t>  (Theorem of the Alternatives)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For any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exactly one of the following holds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(I)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𝑐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(II)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such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 Define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 (I) says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Show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~(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𝐼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𝐼𝐼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~(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𝐼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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𝑐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∉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(by </a:t>
                </a:r>
                <a:r>
                  <a:rPr lang="en-US" altLang="ko-KR" dirty="0" err="1" smtClean="0">
                    <a:sym typeface="Symbol" pitchFamily="18" charset="2"/>
                  </a:rPr>
                  <a:t>Cor</a:t>
                </a:r>
                <a:r>
                  <a:rPr lang="en-US" altLang="ko-KR" dirty="0" smtClean="0">
                    <a:sym typeface="Symbol" pitchFamily="18" charset="2"/>
                  </a:rPr>
                  <a:t> 1)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	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such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		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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Note that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Cor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3 says that a vector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either in a subspace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or not.   We can use the theorem of the alternatives to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prove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that a system does not have a solution.</a:t>
                </a:r>
              </a:p>
            </p:txBody>
          </p:sp>
        </mc:Choice>
        <mc:Fallback xmlns="">
          <p:sp>
            <p:nvSpPr>
              <p:cNvPr id="266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228600"/>
                <a:ext cx="8334375" cy="4909036"/>
              </a:xfrm>
              <a:blipFill rotWithShape="1">
                <a:blip r:embed="rId3"/>
                <a:stretch>
                  <a:fillRect l="-658" t="-745" r="-146" b="-7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307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9211F-B3CD-4EA2-9464-A350C068C377}" type="slidenum">
              <a:rPr lang="en-US" altLang="ko-KR"/>
              <a:pPr>
                <a:defRPr/>
              </a:pPr>
              <a:t>25</a:t>
            </a:fld>
            <a:endParaRPr lang="en-US" altLang="ko-KR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6713" y="733425"/>
                <a:ext cx="8405812" cy="4401333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Consider how to obtain (1) generators when a constrained form of a subspace is given and (2) constrained form when the generators of the subspace are given.</a:t>
                </a:r>
              </a:p>
              <a:p>
                <a:pPr eaLnBrk="1" hangingPunct="1"/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 be the subspace generated by rows of a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with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Suppose the columns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permuted so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=[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𝑁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]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nonsingular.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By elementary row operations, obtain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𝐸𝐴𝑃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=[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𝐸𝑁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]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𝐸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the columns of the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constitute a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dirty="0"/>
                  <a:t>(from HW).</a:t>
                </a:r>
              </a:p>
              <a:p>
                <a:pPr>
                  <a:lnSpc>
                    <a:spcPct val="110000"/>
                  </a:lnSpc>
                  <a:buNone/>
                </a:pPr>
                <a:r>
                  <a:rPr lang="en-US" altLang="ko-KR" dirty="0"/>
                  <a:t>	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=0,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</a:rPr>
                          <m:t>for</m:t>
                        </m:r>
                        <m:r>
                          <a:rPr lang="en-US" altLang="ko-KR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/>
                          </a:rPr>
                          <m:t>all</m:t>
                        </m:r>
                        <m:r>
                          <a:rPr lang="en-US" altLang="ko-KR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: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by </a:t>
                </a:r>
                <a:r>
                  <a:rPr lang="en-US" altLang="ko-KR" dirty="0" err="1">
                    <a:ea typeface="바탕체" pitchFamily="17" charset="-127"/>
                    <a:sym typeface="Symbol" pitchFamily="18" charset="2"/>
                  </a:rPr>
                  <a:t>Cor</a:t>
                </a: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2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for nonempty subspaces,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276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6713" y="733425"/>
                <a:ext cx="8405812" cy="4401333"/>
              </a:xfrm>
              <a:blipFill rotWithShape="1">
                <a:blip r:embed="rId3"/>
                <a:stretch>
                  <a:fillRect l="-580" t="-831" r="-580" b="-9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410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CB04A-7FCA-4A5D-8BD7-50221B71382A}" type="slidenum">
              <a:rPr lang="en-US" altLang="ko-KR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2893484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Ex)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</a:rPr>
                      <m:t>𝑁</m:t>
                    </m:r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en-US" altLang="ko-KR" smtClean="0"/>
                  <a:t>is generated </a:t>
                </a:r>
                <a:r>
                  <a:rPr lang="en-US" altLang="ko-KR" dirty="0" smtClean="0"/>
                  <a:t>by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−3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286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2893484"/>
              </a:xfrm>
              <a:blipFill rotWithShape="1">
                <a:blip r:embed="rId3"/>
                <a:stretch>
                  <a:fillRect l="-570" t="-1263" b="-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867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6DFD5-721E-4952-8DED-A46DC2D6A933}" type="slidenum">
              <a:rPr lang="en-US" altLang="ko-KR"/>
              <a:pPr>
                <a:defRPr/>
              </a:pPr>
              <a:t>27</a:t>
            </a:fld>
            <a:endParaRPr lang="en-US" altLang="ko-K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2819400"/>
            <a:ext cx="5638800" cy="2438400"/>
            <a:chOff x="576" y="2016"/>
            <a:chExt cx="3552" cy="1536"/>
          </a:xfrm>
        </p:grpSpPr>
        <p:sp>
          <p:nvSpPr>
            <p:cNvPr id="29718" name="AutoShape 3"/>
            <p:cNvSpPr>
              <a:spLocks noChangeArrowheads="1"/>
            </p:cNvSpPr>
            <p:nvPr/>
          </p:nvSpPr>
          <p:spPr bwMode="auto">
            <a:xfrm>
              <a:off x="576" y="2016"/>
              <a:ext cx="3552" cy="1536"/>
            </a:xfrm>
            <a:prstGeom prst="parallelogram">
              <a:avLst>
                <a:gd name="adj" fmla="val 5781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396" y="2678"/>
                  <a:ext cx="695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00</m:t>
                            </m:r>
                          </m:sup>
                        </m:sSup>
                      </m:oMath>
                    </m:oMathPara>
                  </a14:m>
                  <a:endParaRPr lang="en-US" altLang="ko-KR" sz="2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71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6" y="2678"/>
                  <a:ext cx="695" cy="25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Obtaining constrained form from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6"/>
              <p:cNvSpPr txBox="1">
                <a:spLocks noChangeArrowheads="1"/>
              </p:cNvSpPr>
              <p:nvPr/>
            </p:nvSpPr>
            <p:spPr bwMode="auto">
              <a:xfrm>
                <a:off x="6084168" y="1556792"/>
                <a:ext cx="2932405" cy="709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sz="2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2000" dirty="0"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7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1556792"/>
                <a:ext cx="2932405" cy="709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352800" y="4267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3352800" y="34290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3352800" y="1600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4355976" y="4278313"/>
                <a:ext cx="5051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70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278313"/>
                <a:ext cx="50513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7" name="Text Box 11"/>
              <p:cNvSpPr txBox="1">
                <a:spLocks noChangeArrowheads="1"/>
              </p:cNvSpPr>
              <p:nvPr/>
            </p:nvSpPr>
            <p:spPr bwMode="auto">
              <a:xfrm>
                <a:off x="4355976" y="3140968"/>
                <a:ext cx="51110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70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3140968"/>
                <a:ext cx="51110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3655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3365500" y="52705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33400" y="2819400"/>
            <a:ext cx="5638800" cy="2438400"/>
          </a:xfrm>
          <a:prstGeom prst="parallelogram">
            <a:avLst>
              <a:gd name="adj" fmla="val 578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1" name="Text Box 15"/>
              <p:cNvSpPr txBox="1">
                <a:spLocks noChangeArrowheads="1"/>
              </p:cNvSpPr>
              <p:nvPr/>
            </p:nvSpPr>
            <p:spPr bwMode="auto">
              <a:xfrm>
                <a:off x="3429000" y="1676400"/>
                <a:ext cx="10105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𝑇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71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1676400"/>
                <a:ext cx="101059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12" name="Freeform 16"/>
          <p:cNvSpPr>
            <a:spLocks/>
          </p:cNvSpPr>
          <p:nvPr/>
        </p:nvSpPr>
        <p:spPr bwMode="auto">
          <a:xfrm>
            <a:off x="3352800" y="3810000"/>
            <a:ext cx="228600" cy="228600"/>
          </a:xfrm>
          <a:custGeom>
            <a:avLst/>
            <a:gdLst>
              <a:gd name="T0" fmla="*/ 0 w 144"/>
              <a:gd name="T1" fmla="*/ 2147483647 h 144"/>
              <a:gd name="T2" fmla="*/ 2147483647 w 144"/>
              <a:gd name="T3" fmla="*/ 0 h 144"/>
              <a:gd name="T4" fmla="*/ 2147483647 w 144"/>
              <a:gd name="T5" fmla="*/ 2147483647 h 144"/>
              <a:gd name="T6" fmla="*/ 0 60000 65536"/>
              <a:gd name="T7" fmla="*/ 0 60000 65536"/>
              <a:gd name="T8" fmla="*/ 0 60000 65536"/>
              <a:gd name="T9" fmla="*/ 0 w 144"/>
              <a:gd name="T10" fmla="*/ 0 h 144"/>
              <a:gd name="T11" fmla="*/ 144 w 14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44">
                <a:moveTo>
                  <a:pt x="0" y="96"/>
                </a:moveTo>
                <a:lnTo>
                  <a:pt x="144" y="0"/>
                </a:lnTo>
                <a:lnTo>
                  <a:pt x="14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>
            <a:off x="3352800" y="3962400"/>
            <a:ext cx="457200" cy="381000"/>
          </a:xfrm>
          <a:custGeom>
            <a:avLst/>
            <a:gdLst>
              <a:gd name="T0" fmla="*/ 0 w 288"/>
              <a:gd name="T1" fmla="*/ 0 h 240"/>
              <a:gd name="T2" fmla="*/ 2147483647 w 288"/>
              <a:gd name="T3" fmla="*/ 2147483647 h 240"/>
              <a:gd name="T4" fmla="*/ 2147483647 w 288"/>
              <a:gd name="T5" fmla="*/ 2147483647 h 240"/>
              <a:gd name="T6" fmla="*/ 0 60000 65536"/>
              <a:gd name="T7" fmla="*/ 0 60000 65536"/>
              <a:gd name="T8" fmla="*/ 0 60000 65536"/>
              <a:gd name="T9" fmla="*/ 0 w 288"/>
              <a:gd name="T10" fmla="*/ 0 h 240"/>
              <a:gd name="T11" fmla="*/ 288 w 2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40">
                <a:moveTo>
                  <a:pt x="0" y="0"/>
                </a:moveTo>
                <a:lnTo>
                  <a:pt x="288" y="96"/>
                </a:lnTo>
                <a:lnTo>
                  <a:pt x="288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14" name="Text Box 18"/>
              <p:cNvSpPr txBox="1">
                <a:spLocks noChangeArrowheads="1"/>
              </p:cNvSpPr>
              <p:nvPr/>
            </p:nvSpPr>
            <p:spPr bwMode="auto">
              <a:xfrm>
                <a:off x="6096000" y="3503613"/>
                <a:ext cx="274320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sz="2000" b="0" i="1" smtClean="0">
                        <a:latin typeface="Cambria Math"/>
                      </a:rPr>
                      <m:t>={</m:t>
                    </m:r>
                    <m:r>
                      <a:rPr lang="en-US" altLang="ko-KR" sz="2000" b="0" i="1" smtClean="0">
                        <a:latin typeface="Cambria Math"/>
                      </a:rPr>
                      <m:t>𝑥</m:t>
                    </m:r>
                    <m:r>
                      <a:rPr lang="en-US" altLang="ko-KR" sz="2000" b="0" i="1" smtClean="0">
                        <a:latin typeface="Cambria Math"/>
                      </a:rPr>
                      <m:t>:</m:t>
                    </m:r>
                    <m:r>
                      <a:rPr lang="en-US" altLang="ko-KR" sz="2000" b="0" i="1" smtClean="0">
                        <a:latin typeface="Cambria Math"/>
                      </a:rPr>
                      <m:t>𝐴𝑥</m:t>
                    </m:r>
                    <m:r>
                      <a:rPr lang="en-US" altLang="ko-KR" sz="2000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altLang="ko-KR" sz="2000" dirty="0" smtClean="0">
                    <a:latin typeface="Arial" charset="0"/>
                  </a:rPr>
                  <a:t>.</a:t>
                </a:r>
              </a:p>
              <a:p>
                <a:pPr eaLnBrk="1" hangingPunct="1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From earlier, basis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2000" dirty="0" smtClean="0">
                    <a:latin typeface="Arial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(1, −3, 1)′</m:t>
                    </m:r>
                  </m:oMath>
                </a14:m>
                <a:r>
                  <a:rPr lang="en-US" altLang="ko-KR" sz="2000" dirty="0" smtClean="0">
                    <a:latin typeface="Arial" charset="0"/>
                  </a:rPr>
                  <a:t>.</a:t>
                </a:r>
              </a:p>
              <a:p>
                <a:pPr eaLnBrk="1" hangingPunct="1"/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Constrained form for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00</m:t>
                        </m:r>
                      </m:sup>
                    </m:sSup>
                  </m:oMath>
                </a14:m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=0</m:t>
                        </m:r>
                      </m:e>
                    </m:d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7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3503613"/>
                <a:ext cx="2743200" cy="1938992"/>
              </a:xfrm>
              <a:prstGeom prst="rect">
                <a:avLst/>
              </a:prstGeom>
              <a:blipFill rotWithShape="1">
                <a:blip r:embed="rId8"/>
                <a:stretch>
                  <a:fillRect l="-2222" t="-1258" b="-9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3352800" y="2590800"/>
            <a:ext cx="0" cy="167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339127" y="2204864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(1, -3, 1)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074988" y="414337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969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AF3B8-B865-42E6-BF18-B14C56910CF1}" type="slidenum">
              <a:rPr lang="en-US" altLang="ko-KR"/>
              <a:pPr>
                <a:defRPr/>
              </a:pPr>
              <a:t>28</a:t>
            </a:fld>
            <a:endParaRPr lang="en-US" altLang="ko-K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784225"/>
                <a:ext cx="8405813" cy="3349443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Why need different representations of subspaces?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a feasible solution to a standard LP   min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Given a feasible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 reasonable algorithm to solve LP is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feasible and provides a better objective value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i="1">
                            <a:latin typeface="Cambria Math"/>
                            <a:sym typeface="Symbol" pitchFamily="18" charset="2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  <a:endParaRPr lang="en-US" altLang="ko-KR" dirty="0">
                  <a:sym typeface="Symbol" pitchFamily="18" charset="2"/>
                </a:endParaRPr>
              </a:p>
              <a:p>
                <a:pPr indent="0"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Hence we need generators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to find actual directions we can use.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Also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must satisfy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For objective function value,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𝜆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𝑐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ko-KR" alt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𝜆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07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784225"/>
                <a:ext cx="8405813" cy="3349443"/>
              </a:xfrm>
              <a:blipFill>
                <a:blip r:embed="rId3"/>
                <a:stretch>
                  <a:fillRect l="-653" t="-1275" r="-1523" b="-2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819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21521-6A17-4DE4-B516-6BD22582C77C}" type="slidenum">
              <a:rPr lang="en-US" altLang="ko-KR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765175"/>
            <a:ext cx="8261350" cy="3219450"/>
          </a:xfrm>
        </p:spPr>
        <p:txBody>
          <a:bodyPr/>
          <a:lstStyle/>
          <a:p>
            <a:pPr eaLnBrk="1" hangingPunct="1"/>
            <a:r>
              <a:rPr lang="en-US" altLang="ko-KR" smtClean="0"/>
              <a:t>References: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Convexity and Optimization in Finite Dimensions 1, Josef Stoer and Christoph Witzgall,  1970, Springer-Verlag.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Convex Analysis, R. Tyrrell Rockafellar, 1970, Princeton University Press.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Integer and Combinatorial Optimization, George L. Nemhauser, Laurence A. Wolsey, 1988, Wiley.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mtClean="0"/>
              <a:t>	Theory of Linear and Integer Programming, Alexander Schrijver, 1986, Wiley.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921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5F148-2F05-4EE1-A6B4-08E60D3137E2}" type="slidenum">
              <a:rPr lang="en-US" altLang="ko-KR"/>
              <a:pPr>
                <a:defRPr/>
              </a:pPr>
              <a:t>4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2425" y="188913"/>
                <a:ext cx="8505825" cy="608762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chemeClr val="hlink"/>
                    </a:solidFill>
                  </a:rPr>
                  <a:t>Subspaces</a:t>
                </a:r>
                <a:r>
                  <a:rPr lang="en-US" altLang="ko-KR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: the set closed under addition of vectors and scalar multiplication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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which is equivalent to  (HW)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∈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</m:nary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Subspace is the set closed under linear combination.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ex)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matrix.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    Can all subspaces be expressed in this form?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Affine spaces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: closed under linear combination with sum of weights = 1  ( affine combination)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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1−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𝐿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which is equivalent to  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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𝐿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ex)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188913"/>
                <a:ext cx="8505825" cy="6087629"/>
              </a:xfrm>
              <a:blipFill rotWithShape="1">
                <a:blip r:embed="rId3"/>
                <a:stretch>
                  <a:fillRect l="-645" t="-601" b="-49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024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7DD53-B10C-411E-9F75-B84C9C31619B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9738" y="228600"/>
                <a:ext cx="8261350" cy="5338897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chemeClr val="hlink"/>
                    </a:solidFill>
                  </a:rPr>
                  <a:t>(convex) Cones</a:t>
                </a:r>
                <a:r>
                  <a:rPr lang="en-US" altLang="ko-KR" dirty="0" smtClean="0"/>
                  <a:t> : closed under nonnegative scalar multiplication</a:t>
                </a:r>
              </a:p>
              <a:p>
                <a:pPr eaLnBrk="1" hangingPunct="1">
                  <a:buNone/>
                </a:pPr>
                <a:r>
                  <a:rPr lang="en-US" altLang="ko-KR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 (∈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   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Here, we are only interested in convex cones, then the definition is equivalent to 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 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i.e.  closed under nonnegative linear combination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ex)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olidFill>
                      <a:schemeClr val="hlink"/>
                    </a:solidFill>
                  </a:rPr>
                  <a:t>Convex sets</a:t>
                </a:r>
                <a:r>
                  <a:rPr lang="en-US" altLang="ko-KR" dirty="0" smtClean="0"/>
                  <a:t> : closed under nonnegative linear combinations with sum of the weights = 1 (convex combination)</a:t>
                </a:r>
              </a:p>
              <a:p>
                <a:pPr eaLnBrk="1" hangingPunct="1">
                  <a:buNone/>
                </a:pPr>
                <a:r>
                  <a:rPr lang="en-US" altLang="ko-KR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0≤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ko-KR" altLang="en-US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    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1−</m:t>
                        </m:r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i="1">
                        <a:latin typeface="Cambria Math"/>
                        <a:ea typeface="Cambria Math"/>
                        <a:sym typeface="Symbol" pitchFamily="18" charset="2"/>
                      </a:rPr>
                      <m:t>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which is equivalent to  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𝜆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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738" y="228600"/>
                <a:ext cx="8261350" cy="5338897"/>
              </a:xfrm>
              <a:blipFill rotWithShape="1">
                <a:blip r:embed="rId3"/>
                <a:stretch>
                  <a:fillRect l="-590" t="-686" r="-886" b="-124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126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8165E-7130-4C33-A7A6-52109353E931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144655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chemeClr val="hlink"/>
                    </a:solidFill>
                  </a:rPr>
                  <a:t>Polyhedron</a:t>
                </a:r>
                <a:r>
                  <a:rPr lang="en-US" altLang="ko-KR" dirty="0" smtClean="0"/>
                  <a:t> :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i.e. the set of points which satisfy a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finite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number of linear inequalities.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Later, we will show that it can be expressed as a ( linear combination of points + nonnegative linear combination of points + convex combination of points 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1446550"/>
              </a:xfrm>
              <a:blipFill rotWithShape="1">
                <a:blip r:embed="rId3"/>
                <a:stretch>
                  <a:fillRect l="-570" t="-2532" r="-143" b="-54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229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3F10-7A3C-4922-950A-E26381D14616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79890" name="Freeform 1042"/>
          <p:cNvSpPr>
            <a:spLocks/>
          </p:cNvSpPr>
          <p:nvPr/>
        </p:nvSpPr>
        <p:spPr bwMode="auto">
          <a:xfrm>
            <a:off x="3962400" y="3886200"/>
            <a:ext cx="2133600" cy="1371600"/>
          </a:xfrm>
          <a:custGeom>
            <a:avLst/>
            <a:gdLst>
              <a:gd name="T0" fmla="*/ 0 w 1344"/>
              <a:gd name="T1" fmla="*/ 2147483647 h 864"/>
              <a:gd name="T2" fmla="*/ 2147483647 w 1344"/>
              <a:gd name="T3" fmla="*/ 0 h 864"/>
              <a:gd name="T4" fmla="*/ 2147483647 w 1344"/>
              <a:gd name="T5" fmla="*/ 2147483647 h 864"/>
              <a:gd name="T6" fmla="*/ 0 w 134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864"/>
              <a:gd name="T14" fmla="*/ 1344 w 134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864">
                <a:moveTo>
                  <a:pt x="0" y="528"/>
                </a:moveTo>
                <a:lnTo>
                  <a:pt x="1344" y="0"/>
                </a:lnTo>
                <a:lnTo>
                  <a:pt x="1104" y="864"/>
                </a:lnTo>
                <a:lnTo>
                  <a:pt x="0" y="528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2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2855462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Def:</a:t>
                </a:r>
                <a:r>
                  <a:rPr lang="en-US" altLang="ko-KR" dirty="0" smtClean="0"/>
                  <a:t> The </a:t>
                </a:r>
                <a:r>
                  <a:rPr lang="en-US" altLang="ko-KR" dirty="0" smtClean="0">
                    <a:solidFill>
                      <a:schemeClr val="hlink"/>
                    </a:solidFill>
                  </a:rPr>
                  <a:t>convex hull</a:t>
                </a:r>
                <a:r>
                  <a:rPr lang="en-US" altLang="ko-KR" dirty="0" smtClean="0"/>
                  <a:t> of a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 is the set of all points that are convex combinations of points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, i.e.</a:t>
                </a:r>
              </a:p>
              <a:p>
                <a:pPr eaLnBrk="1" hangingPunct="1"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) =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{</m:t>
                    </m:r>
                    <m:r>
                      <a:rPr lang="en-US" altLang="ko-KR" b="0" i="1" dirty="0" smtClean="0">
                        <a:latin typeface="Cambria Math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dirty="0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dirty="0" smtClean="0">
                            <a:latin typeface="Cambria Math"/>
                          </a:rPr>
                          <m:t>,</m:t>
                        </m:r>
                      </m:e>
                    </m:nary>
                    <m:r>
                      <a:rPr lang="en-US" altLang="ko-KR" b="0" i="1" dirty="0" smtClean="0">
                        <a:latin typeface="Cambria Math"/>
                      </a:rPr>
                      <m:t>𝑘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≥1,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,…,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,…,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≥0,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dirty="0" smtClean="0">
                        <a:latin typeface="Cambria Math"/>
                        <a:ea typeface="Cambria Math"/>
                      </a:rPr>
                      <m:t>=1}</m:t>
                    </m:r>
                  </m:oMath>
                </a14:m>
                <a:endParaRPr lang="en-US" altLang="ko-KR" dirty="0" smtClean="0"/>
              </a:p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Picture:</a:t>
                </a:r>
                <a:r>
                  <a:rPr lang="en-US" altLang="ko-KR" dirty="0" smtClean="0"/>
                  <a:t>   points that can be obtained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𝑓𝑜𝑟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𝑎𝑙𝑙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바탕체" pitchFamily="17" charset="-127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바탕체" pitchFamily="17" charset="-127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바탕체" pitchFamily="17" charset="-127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바탕체" pitchFamily="17" charset="-127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바탕체" pitchFamily="17" charset="-127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ko-KR" alt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바탕체" pitchFamily="17" charset="-127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𝑧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≠0)</m:t>
                    </m:r>
                  </m:oMath>
                </a14:m>
                <a:endParaRPr lang="en-US" altLang="en-US" dirty="0" smtClean="0">
                  <a:ea typeface="바탕체" pitchFamily="17" charset="-127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222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8925" y="774700"/>
                <a:ext cx="8550275" cy="2855462"/>
              </a:xfrm>
              <a:blipFill rotWithShape="1">
                <a:blip r:embed="rId4"/>
                <a:stretch>
                  <a:fillRect l="-570" t="-1282" b="-29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Line 1028"/>
          <p:cNvSpPr>
            <a:spLocks noChangeShapeType="1"/>
          </p:cNvSpPr>
          <p:nvPr/>
        </p:nvSpPr>
        <p:spPr bwMode="auto">
          <a:xfrm>
            <a:off x="3429000" y="3501008"/>
            <a:ext cx="0" cy="2671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4" name="Line 1029"/>
          <p:cNvSpPr>
            <a:spLocks noChangeShapeType="1"/>
          </p:cNvSpPr>
          <p:nvPr/>
        </p:nvSpPr>
        <p:spPr bwMode="auto">
          <a:xfrm>
            <a:off x="2590800" y="5867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5" name="Line 1030"/>
          <p:cNvSpPr>
            <a:spLocks noChangeShapeType="1"/>
          </p:cNvSpPr>
          <p:nvPr/>
        </p:nvSpPr>
        <p:spPr bwMode="auto">
          <a:xfrm flipV="1">
            <a:off x="3429000" y="4724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6" name="Line 1031"/>
          <p:cNvSpPr>
            <a:spLocks noChangeShapeType="1"/>
          </p:cNvSpPr>
          <p:nvPr/>
        </p:nvSpPr>
        <p:spPr bwMode="auto">
          <a:xfrm flipV="1">
            <a:off x="3429000" y="52578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7" name="Text Box 1032"/>
              <p:cNvSpPr txBox="1">
                <a:spLocks noChangeArrowheads="1"/>
              </p:cNvSpPr>
              <p:nvPr/>
            </p:nvSpPr>
            <p:spPr bwMode="auto">
              <a:xfrm>
                <a:off x="3713163" y="4327525"/>
                <a:ext cx="392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ea typeface="바탕체" pitchFamily="17" charset="-127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227" name="Text Box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3163" y="4327525"/>
                <a:ext cx="3928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Text Box 1033"/>
              <p:cNvSpPr txBox="1">
                <a:spLocks noChangeArrowheads="1"/>
              </p:cNvSpPr>
              <p:nvPr/>
            </p:nvSpPr>
            <p:spPr bwMode="auto">
              <a:xfrm>
                <a:off x="5648325" y="5200650"/>
                <a:ext cx="3974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ea typeface="바탕체" pitchFamily="17" charset="-127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228" name="Text Box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8325" y="5200650"/>
                <a:ext cx="397416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9" name="Line 1034"/>
          <p:cNvSpPr>
            <a:spLocks noChangeShapeType="1"/>
          </p:cNvSpPr>
          <p:nvPr/>
        </p:nvSpPr>
        <p:spPr bwMode="auto">
          <a:xfrm flipH="1" flipV="1">
            <a:off x="3962400" y="4724400"/>
            <a:ext cx="16764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0" name="Text Box 1035"/>
              <p:cNvSpPr txBox="1">
                <a:spLocks noChangeArrowheads="1"/>
              </p:cNvSpPr>
              <p:nvPr/>
            </p:nvSpPr>
            <p:spPr bwMode="auto">
              <a:xfrm>
                <a:off x="6165850" y="3565525"/>
                <a:ext cx="3765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 smtClean="0">
                          <a:latin typeface="Cambria Math"/>
                          <a:cs typeface="Times New Roman" pitchFamily="18" charset="0"/>
                        </a:rPr>
                        <m:t>𝑧</m:t>
                      </m:r>
                    </m:oMath>
                  </m:oMathPara>
                </a14:m>
                <a:endParaRPr lang="en-US" altLang="ko-K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30" name="Text Box 10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5850" y="3565525"/>
                <a:ext cx="37657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1" name="Line 1038"/>
          <p:cNvSpPr>
            <a:spLocks noChangeShapeType="1"/>
          </p:cNvSpPr>
          <p:nvPr/>
        </p:nvSpPr>
        <p:spPr bwMode="auto">
          <a:xfrm flipV="1">
            <a:off x="3429000" y="3810000"/>
            <a:ext cx="2743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2" name="Line 1040"/>
          <p:cNvSpPr>
            <a:spLocks noChangeShapeType="1"/>
          </p:cNvSpPr>
          <p:nvPr/>
        </p:nvSpPr>
        <p:spPr bwMode="auto">
          <a:xfrm>
            <a:off x="4932040" y="3284984"/>
            <a:ext cx="249560" cy="1668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3" name="Line 1041"/>
          <p:cNvSpPr>
            <a:spLocks noChangeShapeType="1"/>
          </p:cNvSpPr>
          <p:nvPr/>
        </p:nvSpPr>
        <p:spPr bwMode="auto">
          <a:xfrm flipH="1">
            <a:off x="5181600" y="3886200"/>
            <a:ext cx="914400" cy="1219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4" name="Oval 1039"/>
          <p:cNvSpPr>
            <a:spLocks noChangeArrowheads="1"/>
          </p:cNvSpPr>
          <p:nvPr/>
        </p:nvSpPr>
        <p:spPr bwMode="auto">
          <a:xfrm>
            <a:off x="5105400" y="502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331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AE799-CB7E-4FB8-BC54-11BA97765EB0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33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765175"/>
                <a:ext cx="8712968" cy="295910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3333FF"/>
                    </a:solidFill>
                  </a:rPr>
                  <a:t>Thm 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(a) The intersection of convex sets is convex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(b) Every polyhedron is a convex set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</a:rPr>
                  <a:t>Pf)</a:t>
                </a:r>
                <a:r>
                  <a:rPr lang="en-US" altLang="ko-KR" dirty="0" smtClean="0"/>
                  <a:t>  See the pf. of Theorem 2.1 in text p44.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Note that Theorem 2.1 (c) gives a proof for the equivalence of the original definition of convex sets and extended definition.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See also the definitions of </a:t>
                </a:r>
                <a:r>
                  <a:rPr lang="en-US" altLang="ko-KR" dirty="0" err="1" smtClean="0">
                    <a:solidFill>
                      <a:schemeClr val="hlink"/>
                    </a:solidFill>
                  </a:rPr>
                  <a:t>hyperplane</a:t>
                </a:r>
                <a:r>
                  <a:rPr lang="en-US" altLang="ko-KR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) and </a:t>
                </a:r>
                <a:r>
                  <a:rPr lang="en-US" altLang="ko-KR" dirty="0" err="1" smtClean="0">
                    <a:solidFill>
                      <a:schemeClr val="hlink"/>
                    </a:solidFill>
                  </a:rPr>
                  <a:t>halfspace</a:t>
                </a:r>
                <a:r>
                  <a:rPr lang="en-US" altLang="ko-KR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altLang="ko-KR" dirty="0" smtClean="0"/>
                  <a:t>)</a:t>
                </a:r>
              </a:p>
            </p:txBody>
          </p:sp>
        </mc:Choice>
        <mc:Fallback xmlns="">
          <p:sp>
            <p:nvSpPr>
              <p:cNvPr id="10245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765175"/>
                <a:ext cx="8712968" cy="2959100"/>
              </a:xfrm>
              <a:blipFill rotWithShape="1">
                <a:blip r:embed="rId3"/>
                <a:stretch>
                  <a:fillRect l="-559" t="-1237" r="-6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433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30C11-5C68-491E-8415-CD1CBCBCB2E1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Subspaces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9875" y="609600"/>
                <a:ext cx="8585200" cy="529984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Any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generates a subspace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+…+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≥1,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This is called the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linear span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– notation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(inside description)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Linear hull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: intersection of all subspaces containing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(outside description).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These are the same for any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(HW later)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Linear dependence of vectors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}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: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linearly dependent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if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can be expressed as a linear combination of the other vectors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i.e. can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Otherwise, they are </a:t>
                </a:r>
                <a:r>
                  <a:rPr lang="en-US" altLang="ko-KR" dirty="0" smtClean="0">
                    <a:solidFill>
                      <a:schemeClr val="hlink"/>
                    </a:solidFill>
                    <a:ea typeface="바탕체" pitchFamily="17" charset="-127"/>
                    <a:sym typeface="Symbol" pitchFamily="18" charset="2"/>
                  </a:rPr>
                  <a:t>linearly independent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Equivalently,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linearly dependent when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𝑠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not all = 0 such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Linearly independent 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ko-KR" alt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implies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ko-KR" altLang="en-US" i="1" dirty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  <a:endParaRPr lang="en-US" altLang="ko-KR" baseline="-25000" dirty="0" smtClean="0">
                  <a:ea typeface="바탕체" pitchFamily="17" charset="-127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9875" y="609600"/>
                <a:ext cx="8585200" cy="5299849"/>
              </a:xfrm>
              <a:blipFill rotWithShape="1">
                <a:blip r:embed="rId3"/>
                <a:stretch>
                  <a:fillRect l="-1065" t="-575" r="-1278" b="-130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8435</TotalTime>
  <Words>543</Words>
  <Application>Microsoft Office PowerPoint</Application>
  <PresentationFormat>화면 슬라이드 쇼(4:3)</PresentationFormat>
  <Paragraphs>319</Paragraphs>
  <Slides>28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굴림</vt:lpstr>
      <vt:lpstr>바탕체</vt:lpstr>
      <vt:lpstr>Arial</vt:lpstr>
      <vt:lpstr>Cambria Math</vt:lpstr>
      <vt:lpstr>Symbol</vt:lpstr>
      <vt:lpstr>Times New Roman</vt:lpstr>
      <vt:lpstr>Wingdings</vt:lpstr>
      <vt:lpstr>기본 디자인</vt:lpstr>
      <vt:lpstr>System of Linear Inequalities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Convex Sets</vt:lpstr>
      <vt:lpstr>PowerPoint 프레젠테이션</vt:lpstr>
      <vt:lpstr>Subspaces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Review</vt:lpstr>
      <vt:lpstr>PowerPoint 프레젠테이션</vt:lpstr>
      <vt:lpstr>PowerPoint 프레젠테이션</vt:lpstr>
      <vt:lpstr>Back to subspace</vt:lpstr>
      <vt:lpstr>PowerPoint 프레젠테이션</vt:lpstr>
      <vt:lpstr>PowerPoint 프레젠테이션</vt:lpstr>
      <vt:lpstr>PowerPoint 프레젠테이션</vt:lpstr>
      <vt:lpstr>Remarks</vt:lpstr>
      <vt:lpstr>PowerPoint 프레젠테이션</vt:lpstr>
      <vt:lpstr>Obtaining constrained form from generators</vt:lpstr>
      <vt:lpstr>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170</cp:revision>
  <dcterms:created xsi:type="dcterms:W3CDTF">2001-03-03T08:59:47Z</dcterms:created>
  <dcterms:modified xsi:type="dcterms:W3CDTF">2018-03-04T06:26:55Z</dcterms:modified>
</cp:coreProperties>
</file>