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7" r:id="rId2"/>
    <p:sldId id="268" r:id="rId3"/>
    <p:sldId id="269" r:id="rId4"/>
    <p:sldId id="270" r:id="rId5"/>
    <p:sldId id="271" r:id="rId6"/>
    <p:sldId id="277" r:id="rId7"/>
    <p:sldId id="278" r:id="rId8"/>
    <p:sldId id="279" r:id="rId9"/>
    <p:sldId id="280" r:id="rId10"/>
    <p:sldId id="305" r:id="rId11"/>
    <p:sldId id="281" r:id="rId12"/>
    <p:sldId id="308" r:id="rId13"/>
    <p:sldId id="282" r:id="rId14"/>
    <p:sldId id="283" r:id="rId15"/>
    <p:sldId id="284" r:id="rId16"/>
    <p:sldId id="310" r:id="rId17"/>
    <p:sldId id="285" r:id="rId18"/>
    <p:sldId id="300" r:id="rId19"/>
    <p:sldId id="311" r:id="rId20"/>
    <p:sldId id="309" r:id="rId21"/>
    <p:sldId id="304" r:id="rId22"/>
    <p:sldId id="287" r:id="rId23"/>
    <p:sldId id="288" r:id="rId24"/>
    <p:sldId id="289" r:id="rId25"/>
    <p:sldId id="290" r:id="rId26"/>
    <p:sldId id="291" r:id="rId27"/>
    <p:sldId id="292" r:id="rId28"/>
    <p:sldId id="293" r:id="rId29"/>
    <p:sldId id="294" r:id="rId30"/>
    <p:sldId id="295" r:id="rId31"/>
    <p:sldId id="296" r:id="rId32"/>
    <p:sldId id="297" r:id="rId33"/>
    <p:sldId id="301" r:id="rId34"/>
    <p:sldId id="302" r:id="rId35"/>
    <p:sldId id="303" r:id="rId36"/>
    <p:sldId id="298" r:id="rId37"/>
    <p:sldId id="299" r:id="rId38"/>
  </p:sldIdLst>
  <p:sldSz cx="9144000" cy="6858000" type="screen4x3"/>
  <p:notesSz cx="6797675" cy="9926638"/>
  <p:defaultTextStyle>
    <a:defPPr>
      <a:defRPr lang="ko-KR"/>
    </a:defPPr>
    <a:lvl1pPr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2400" kern="1200">
        <a:solidFill>
          <a:schemeClr val="tx1"/>
        </a:solidFill>
        <a:latin typeface="굴림" pitchFamily="50" charset="-127"/>
        <a:ea typeface="굴림" pitchFamily="50" charset="-127"/>
        <a:cs typeface="+mn-cs"/>
      </a:defRPr>
    </a:lvl5pPr>
    <a:lvl6pPr marL="2286000" algn="l" defTabSz="914400" rtl="0" eaLnBrk="1" latinLnBrk="1" hangingPunct="1">
      <a:defRPr kumimoji="1" sz="2400" kern="1200">
        <a:solidFill>
          <a:schemeClr val="tx1"/>
        </a:solidFill>
        <a:latin typeface="굴림" pitchFamily="50" charset="-127"/>
        <a:ea typeface="굴림" pitchFamily="50" charset="-127"/>
        <a:cs typeface="+mn-cs"/>
      </a:defRPr>
    </a:lvl6pPr>
    <a:lvl7pPr marL="2743200" algn="l" defTabSz="914400" rtl="0" eaLnBrk="1" latinLnBrk="1" hangingPunct="1">
      <a:defRPr kumimoji="1" sz="2400" kern="1200">
        <a:solidFill>
          <a:schemeClr val="tx1"/>
        </a:solidFill>
        <a:latin typeface="굴림" pitchFamily="50" charset="-127"/>
        <a:ea typeface="굴림" pitchFamily="50" charset="-127"/>
        <a:cs typeface="+mn-cs"/>
      </a:defRPr>
    </a:lvl7pPr>
    <a:lvl8pPr marL="3200400" algn="l" defTabSz="914400" rtl="0" eaLnBrk="1" latinLnBrk="1" hangingPunct="1">
      <a:defRPr kumimoji="1" sz="2400" kern="1200">
        <a:solidFill>
          <a:schemeClr val="tx1"/>
        </a:solidFill>
        <a:latin typeface="굴림" pitchFamily="50" charset="-127"/>
        <a:ea typeface="굴림" pitchFamily="50" charset="-127"/>
        <a:cs typeface="+mn-cs"/>
      </a:defRPr>
    </a:lvl8pPr>
    <a:lvl9pPr marL="3657600" algn="l" defTabSz="914400" rtl="0" eaLnBrk="1" latinLnBrk="1" hangingPunct="1">
      <a:defRPr kumimoji="1" sz="2400"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CC0000"/>
    <a:srgbClr val="9999FF"/>
    <a:srgbClr val="00FF00"/>
    <a:srgbClr val="99CCFF"/>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2" autoAdjust="0"/>
    <p:restoredTop sz="94660" autoAdjust="0"/>
  </p:normalViewPr>
  <p:slideViewPr>
    <p:cSldViewPr>
      <p:cViewPr varScale="1">
        <p:scale>
          <a:sx n="102" d="100"/>
          <a:sy n="102" d="100"/>
        </p:scale>
        <p:origin x="86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11.xml"/><Relationship Id="rId7" Type="http://schemas.openxmlformats.org/officeDocument/2006/relationships/slide" Target="slides/slide35.xml"/><Relationship Id="rId2" Type="http://schemas.openxmlformats.org/officeDocument/2006/relationships/slide" Target="slides/slide9.xml"/><Relationship Id="rId1" Type="http://schemas.openxmlformats.org/officeDocument/2006/relationships/slide" Target="slides/slide3.xml"/><Relationship Id="rId6" Type="http://schemas.openxmlformats.org/officeDocument/2006/relationships/slide" Target="slides/slide34.xml"/><Relationship Id="rId5" Type="http://schemas.openxmlformats.org/officeDocument/2006/relationships/slide" Target="slides/slide22.xml"/><Relationship Id="rId4" Type="http://schemas.openxmlformats.org/officeDocument/2006/relationships/slide" Target="slides/slide18.xml"/><Relationship Id="rId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2944479" cy="497317"/>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vl1pPr>
          </a:lstStyle>
          <a:p>
            <a:pPr>
              <a:defRPr/>
            </a:pPr>
            <a:endParaRPr lang="en-US" altLang="ko-KR"/>
          </a:p>
        </p:txBody>
      </p:sp>
      <p:sp>
        <p:nvSpPr>
          <p:cNvPr id="50179" name="Rectangle 3"/>
          <p:cNvSpPr>
            <a:spLocks noGrp="1" noChangeArrowheads="1"/>
          </p:cNvSpPr>
          <p:nvPr>
            <p:ph type="dt" sz="quarter" idx="1"/>
          </p:nvPr>
        </p:nvSpPr>
        <p:spPr bwMode="auto">
          <a:xfrm>
            <a:off x="3853196" y="1"/>
            <a:ext cx="2944479" cy="497317"/>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vl1pPr>
          </a:lstStyle>
          <a:p>
            <a:pPr>
              <a:defRPr/>
            </a:pPr>
            <a:endParaRPr lang="en-US" altLang="ko-KR"/>
          </a:p>
        </p:txBody>
      </p:sp>
      <p:sp>
        <p:nvSpPr>
          <p:cNvPr id="50180" name="Rectangle 4"/>
          <p:cNvSpPr>
            <a:spLocks noGrp="1" noChangeArrowheads="1"/>
          </p:cNvSpPr>
          <p:nvPr>
            <p:ph type="ftr" sz="quarter" idx="2"/>
          </p:nvPr>
        </p:nvSpPr>
        <p:spPr bwMode="auto">
          <a:xfrm>
            <a:off x="0" y="9429322"/>
            <a:ext cx="2944479" cy="497316"/>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vl1pPr>
          </a:lstStyle>
          <a:p>
            <a:pPr>
              <a:defRPr/>
            </a:pPr>
            <a:endParaRPr lang="en-US" altLang="ko-KR"/>
          </a:p>
        </p:txBody>
      </p:sp>
      <p:sp>
        <p:nvSpPr>
          <p:cNvPr id="50181" name="Rectangle 5"/>
          <p:cNvSpPr>
            <a:spLocks noGrp="1" noChangeArrowheads="1"/>
          </p:cNvSpPr>
          <p:nvPr>
            <p:ph type="sldNum" sz="quarter" idx="3"/>
          </p:nvPr>
        </p:nvSpPr>
        <p:spPr bwMode="auto">
          <a:xfrm>
            <a:off x="3853196" y="9429322"/>
            <a:ext cx="2944479" cy="497316"/>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vl1pPr>
          </a:lstStyle>
          <a:p>
            <a:pPr>
              <a:defRPr/>
            </a:pPr>
            <a:fld id="{C753F522-A3A6-4ED1-9752-E89BA29931E0}" type="slidenum">
              <a:rPr lang="en-US" altLang="ko-KR"/>
              <a:pPr>
                <a:defRPr/>
              </a:pPr>
              <a:t>‹#›</a:t>
            </a:fld>
            <a:endParaRPr lang="en-US" altLang="ko-KR"/>
          </a:p>
        </p:txBody>
      </p:sp>
    </p:spTree>
    <p:extLst>
      <p:ext uri="{BB962C8B-B14F-4D97-AF65-F5344CB8AC3E}">
        <p14:creationId xmlns:p14="http://schemas.microsoft.com/office/powerpoint/2010/main" val="767222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4479" cy="497317"/>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defTabSz="922338">
              <a:defRPr sz="1200"/>
            </a:lvl1pPr>
          </a:lstStyle>
          <a:p>
            <a:pPr>
              <a:defRPr/>
            </a:pPr>
            <a:endParaRPr lang="en-US" altLang="ko-KR"/>
          </a:p>
        </p:txBody>
      </p:sp>
      <p:sp>
        <p:nvSpPr>
          <p:cNvPr id="7171" name="Rectangle 3"/>
          <p:cNvSpPr>
            <a:spLocks noGrp="1" noChangeArrowheads="1"/>
          </p:cNvSpPr>
          <p:nvPr>
            <p:ph type="dt" idx="1"/>
          </p:nvPr>
        </p:nvSpPr>
        <p:spPr bwMode="auto">
          <a:xfrm>
            <a:off x="3853196" y="1"/>
            <a:ext cx="2944479" cy="497317"/>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defTabSz="922338">
              <a:defRPr sz="1200"/>
            </a:lvl1pPr>
          </a:lstStyle>
          <a:p>
            <a:pPr>
              <a:defRPr/>
            </a:pPr>
            <a:endParaRPr lang="en-US" altLang="ko-KR"/>
          </a:p>
        </p:txBody>
      </p:sp>
      <p:sp>
        <p:nvSpPr>
          <p:cNvPr id="4096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5767" y="4715482"/>
            <a:ext cx="4986142" cy="446600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174" name="Rectangle 6"/>
          <p:cNvSpPr>
            <a:spLocks noGrp="1" noChangeArrowheads="1"/>
          </p:cNvSpPr>
          <p:nvPr>
            <p:ph type="ftr" sz="quarter" idx="4"/>
          </p:nvPr>
        </p:nvSpPr>
        <p:spPr bwMode="auto">
          <a:xfrm>
            <a:off x="0" y="9429322"/>
            <a:ext cx="2944479" cy="497316"/>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defTabSz="922338">
              <a:defRPr sz="1200"/>
            </a:lvl1pPr>
          </a:lstStyle>
          <a:p>
            <a:pPr>
              <a:defRPr/>
            </a:pPr>
            <a:endParaRPr lang="en-US" altLang="ko-KR"/>
          </a:p>
        </p:txBody>
      </p:sp>
      <p:sp>
        <p:nvSpPr>
          <p:cNvPr id="7175" name="Rectangle 7"/>
          <p:cNvSpPr>
            <a:spLocks noGrp="1" noChangeArrowheads="1"/>
          </p:cNvSpPr>
          <p:nvPr>
            <p:ph type="sldNum" sz="quarter" idx="5"/>
          </p:nvPr>
        </p:nvSpPr>
        <p:spPr bwMode="auto">
          <a:xfrm>
            <a:off x="3853196" y="9429322"/>
            <a:ext cx="2944479" cy="497316"/>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a:defRPr sz="1200"/>
            </a:lvl1pPr>
          </a:lstStyle>
          <a:p>
            <a:pPr>
              <a:defRPr/>
            </a:pPr>
            <a:fld id="{A7620A6C-BB11-457D-AAA4-30D500ED3E2D}" type="slidenum">
              <a:rPr lang="en-US" altLang="ko-KR"/>
              <a:pPr>
                <a:defRPr/>
              </a:pPr>
              <a:t>‹#›</a:t>
            </a:fld>
            <a:endParaRPr lang="en-US" altLang="ko-KR"/>
          </a:p>
        </p:txBody>
      </p:sp>
    </p:spTree>
    <p:extLst>
      <p:ext uri="{BB962C8B-B14F-4D97-AF65-F5344CB8AC3E}">
        <p14:creationId xmlns:p14="http://schemas.microsoft.com/office/powerpoint/2010/main" val="341458820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이미지 개체 틀 1"/>
          <p:cNvSpPr>
            <a:spLocks noGrp="1" noRot="1" noChangeAspect="1" noTextEdit="1"/>
          </p:cNvSpPr>
          <p:nvPr>
            <p:ph type="sldImg"/>
          </p:nvPr>
        </p:nvSpPr>
        <p:spPr>
          <a:ln/>
        </p:spPr>
      </p:sp>
      <p:sp>
        <p:nvSpPr>
          <p:cNvPr id="419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198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ACF940A-E8B2-4B7F-84D6-135CFAC1B670}" type="slidenum">
              <a:rPr lang="en-US" altLang="ko-KR" sz="1200" smtClean="0"/>
              <a:pPr eaLnBrk="1" hangingPunct="1"/>
              <a:t>1</a:t>
            </a:fld>
            <a:endParaRPr lang="en-US" altLang="ko-KR" sz="1200" smtClean="0"/>
          </a:p>
        </p:txBody>
      </p:sp>
    </p:spTree>
    <p:extLst>
      <p:ext uri="{BB962C8B-B14F-4D97-AF65-F5344CB8AC3E}">
        <p14:creationId xmlns:p14="http://schemas.microsoft.com/office/powerpoint/2010/main" val="15254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슬라이드 이미지 개체 틀 1"/>
          <p:cNvSpPr>
            <a:spLocks noGrp="1" noRot="1" noChangeAspect="1" noTextEdit="1"/>
          </p:cNvSpPr>
          <p:nvPr>
            <p:ph type="sldImg"/>
          </p:nvPr>
        </p:nvSpPr>
        <p:spPr>
          <a:ln/>
        </p:spPr>
      </p:sp>
      <p:sp>
        <p:nvSpPr>
          <p:cNvPr id="5120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120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56FD278-531B-481B-9C6F-1105BC41B0C8}" type="slidenum">
              <a:rPr lang="en-US" altLang="ko-KR" sz="1200" smtClean="0"/>
              <a:pPr eaLnBrk="1" hangingPunct="1"/>
              <a:t>10</a:t>
            </a:fld>
            <a:endParaRPr lang="en-US" altLang="ko-KR" sz="1200" smtClean="0"/>
          </a:p>
        </p:txBody>
      </p:sp>
    </p:spTree>
    <p:extLst>
      <p:ext uri="{BB962C8B-B14F-4D97-AF65-F5344CB8AC3E}">
        <p14:creationId xmlns:p14="http://schemas.microsoft.com/office/powerpoint/2010/main" val="166539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522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2625F8B-B5F2-4E1E-996B-FC4280070361}" type="slidenum">
              <a:rPr lang="en-US" altLang="ko-KR" sz="1200" smtClean="0"/>
              <a:pPr eaLnBrk="1" hangingPunct="1"/>
              <a:t>11</a:t>
            </a:fld>
            <a:endParaRPr lang="en-US" altLang="ko-KR" sz="1200" smtClean="0"/>
          </a:p>
        </p:txBody>
      </p:sp>
    </p:spTree>
    <p:extLst>
      <p:ext uri="{BB962C8B-B14F-4D97-AF65-F5344CB8AC3E}">
        <p14:creationId xmlns:p14="http://schemas.microsoft.com/office/powerpoint/2010/main" val="4075947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슬라이드 이미지 개체 틀 1"/>
          <p:cNvSpPr>
            <a:spLocks noGrp="1" noRot="1" noChangeAspect="1" noTextEdit="1"/>
          </p:cNvSpPr>
          <p:nvPr>
            <p:ph type="sldImg"/>
          </p:nvPr>
        </p:nvSpPr>
        <p:spPr>
          <a:ln/>
        </p:spPr>
      </p:sp>
      <p:sp>
        <p:nvSpPr>
          <p:cNvPr id="5325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325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7E5A53F-8F3E-4B5B-908A-3300533B102E}" type="slidenum">
              <a:rPr lang="en-US" altLang="ko-KR" sz="1200" smtClean="0"/>
              <a:pPr eaLnBrk="1" hangingPunct="1"/>
              <a:t>12</a:t>
            </a:fld>
            <a:endParaRPr lang="en-US" altLang="ko-KR" sz="1200" smtClean="0"/>
          </a:p>
        </p:txBody>
      </p:sp>
    </p:spTree>
    <p:extLst>
      <p:ext uri="{BB962C8B-B14F-4D97-AF65-F5344CB8AC3E}">
        <p14:creationId xmlns:p14="http://schemas.microsoft.com/office/powerpoint/2010/main" val="32643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슬라이드 이미지 개체 틀 1"/>
          <p:cNvSpPr>
            <a:spLocks noGrp="1" noRot="1" noChangeAspect="1" noTextEdit="1"/>
          </p:cNvSpPr>
          <p:nvPr>
            <p:ph type="sldImg"/>
          </p:nvPr>
        </p:nvSpPr>
        <p:spPr>
          <a:ln/>
        </p:spPr>
      </p:sp>
      <p:sp>
        <p:nvSpPr>
          <p:cNvPr id="542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42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521B5A16-1212-4F2A-8144-E2BAF8FE353C}" type="slidenum">
              <a:rPr lang="en-US" altLang="ko-KR" sz="1200" smtClean="0"/>
              <a:pPr eaLnBrk="1" hangingPunct="1"/>
              <a:t>13</a:t>
            </a:fld>
            <a:endParaRPr lang="en-US" altLang="ko-KR" sz="1200" smtClean="0"/>
          </a:p>
        </p:txBody>
      </p:sp>
    </p:spTree>
    <p:extLst>
      <p:ext uri="{BB962C8B-B14F-4D97-AF65-F5344CB8AC3E}">
        <p14:creationId xmlns:p14="http://schemas.microsoft.com/office/powerpoint/2010/main" val="257349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슬라이드 이미지 개체 틀 1"/>
          <p:cNvSpPr>
            <a:spLocks noGrp="1" noRot="1" noChangeAspect="1" noTextEdit="1"/>
          </p:cNvSpPr>
          <p:nvPr>
            <p:ph type="sldImg"/>
          </p:nvPr>
        </p:nvSpPr>
        <p:spPr>
          <a:ln/>
        </p:spPr>
      </p:sp>
      <p:sp>
        <p:nvSpPr>
          <p:cNvPr id="552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53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F42D2A81-5EDA-41F0-A468-2D100C62CAC1}" type="slidenum">
              <a:rPr lang="en-US" altLang="ko-KR" sz="1200" smtClean="0"/>
              <a:pPr eaLnBrk="1" hangingPunct="1"/>
              <a:t>14</a:t>
            </a:fld>
            <a:endParaRPr lang="en-US" altLang="ko-KR" sz="1200" smtClean="0"/>
          </a:p>
        </p:txBody>
      </p:sp>
    </p:spTree>
    <p:extLst>
      <p:ext uri="{BB962C8B-B14F-4D97-AF65-F5344CB8AC3E}">
        <p14:creationId xmlns:p14="http://schemas.microsoft.com/office/powerpoint/2010/main" val="387458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a:ln/>
        </p:spPr>
      </p:sp>
      <p:sp>
        <p:nvSpPr>
          <p:cNvPr id="5632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632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24DABCB9-1029-44FF-8CA6-1AAFFCD0E4F6}" type="slidenum">
              <a:rPr lang="en-US" altLang="ko-KR" sz="1200" smtClean="0"/>
              <a:pPr eaLnBrk="1" hangingPunct="1"/>
              <a:t>15</a:t>
            </a:fld>
            <a:endParaRPr lang="en-US" altLang="ko-KR" sz="1200" smtClean="0"/>
          </a:p>
        </p:txBody>
      </p:sp>
    </p:spTree>
    <p:extLst>
      <p:ext uri="{BB962C8B-B14F-4D97-AF65-F5344CB8AC3E}">
        <p14:creationId xmlns:p14="http://schemas.microsoft.com/office/powerpoint/2010/main" val="175424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a:ln/>
        </p:spPr>
      </p:sp>
      <p:sp>
        <p:nvSpPr>
          <p:cNvPr id="5734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734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42E6E88-2DBE-4134-961D-B615FE2DF501}" type="slidenum">
              <a:rPr lang="en-US" altLang="ko-KR" sz="1200" smtClean="0"/>
              <a:pPr eaLnBrk="1" hangingPunct="1"/>
              <a:t>17</a:t>
            </a:fld>
            <a:endParaRPr lang="en-US" altLang="ko-KR" sz="1200" smtClean="0"/>
          </a:p>
        </p:txBody>
      </p:sp>
    </p:spTree>
    <p:extLst>
      <p:ext uri="{BB962C8B-B14F-4D97-AF65-F5344CB8AC3E}">
        <p14:creationId xmlns:p14="http://schemas.microsoft.com/office/powerpoint/2010/main" val="122361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슬라이드 이미지 개체 틀 1"/>
          <p:cNvSpPr>
            <a:spLocks noGrp="1" noRot="1" noChangeAspect="1" noTextEdit="1"/>
          </p:cNvSpPr>
          <p:nvPr>
            <p:ph type="sldImg"/>
          </p:nvPr>
        </p:nvSpPr>
        <p:spPr>
          <a:ln/>
        </p:spPr>
      </p:sp>
      <p:sp>
        <p:nvSpPr>
          <p:cNvPr id="5837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837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9112F7B-E537-4ACB-ACB5-2FA46988E7C3}" type="slidenum">
              <a:rPr lang="en-US" altLang="ko-KR" sz="1200" smtClean="0"/>
              <a:pPr eaLnBrk="1" hangingPunct="1"/>
              <a:t>18</a:t>
            </a:fld>
            <a:endParaRPr lang="en-US" altLang="ko-KR" sz="1200" smtClean="0"/>
          </a:p>
        </p:txBody>
      </p:sp>
    </p:spTree>
    <p:extLst>
      <p:ext uri="{BB962C8B-B14F-4D97-AF65-F5344CB8AC3E}">
        <p14:creationId xmlns:p14="http://schemas.microsoft.com/office/powerpoint/2010/main" val="316542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슬라이드 이미지 개체 틀 1"/>
          <p:cNvSpPr>
            <a:spLocks noGrp="1" noRot="1" noChangeAspect="1" noTextEdit="1"/>
          </p:cNvSpPr>
          <p:nvPr>
            <p:ph type="sldImg"/>
          </p:nvPr>
        </p:nvSpPr>
        <p:spPr>
          <a:ln/>
        </p:spPr>
      </p:sp>
      <p:sp>
        <p:nvSpPr>
          <p:cNvPr id="5939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939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A8EF33F-3674-4989-B00C-0F8F0A055259}" type="slidenum">
              <a:rPr lang="en-US" altLang="ko-KR" sz="1200" smtClean="0"/>
              <a:pPr eaLnBrk="1" hangingPunct="1"/>
              <a:t>20</a:t>
            </a:fld>
            <a:endParaRPr lang="en-US" altLang="ko-KR" sz="1200" smtClean="0"/>
          </a:p>
        </p:txBody>
      </p:sp>
    </p:spTree>
    <p:extLst>
      <p:ext uri="{BB962C8B-B14F-4D97-AF65-F5344CB8AC3E}">
        <p14:creationId xmlns:p14="http://schemas.microsoft.com/office/powerpoint/2010/main" val="9072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a:ln/>
        </p:spPr>
      </p:sp>
      <p:sp>
        <p:nvSpPr>
          <p:cNvPr id="604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042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D3FBAD76-BBC1-4F00-81A4-0F8939FAE3D2}" type="slidenum">
              <a:rPr lang="en-US" altLang="ko-KR" sz="1200" smtClean="0"/>
              <a:pPr eaLnBrk="1" hangingPunct="1"/>
              <a:t>21</a:t>
            </a:fld>
            <a:endParaRPr lang="en-US" altLang="ko-KR" sz="1200" smtClean="0"/>
          </a:p>
        </p:txBody>
      </p:sp>
    </p:spTree>
    <p:extLst>
      <p:ext uri="{BB962C8B-B14F-4D97-AF65-F5344CB8AC3E}">
        <p14:creationId xmlns:p14="http://schemas.microsoft.com/office/powerpoint/2010/main" val="27957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a:ln/>
        </p:spPr>
      </p:sp>
      <p:sp>
        <p:nvSpPr>
          <p:cNvPr id="430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301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1E1B8CA7-934E-41F7-886C-D05BFFF4618D}" type="slidenum">
              <a:rPr lang="en-US" altLang="ko-KR" sz="1200" smtClean="0"/>
              <a:pPr eaLnBrk="1" hangingPunct="1"/>
              <a:t>2</a:t>
            </a:fld>
            <a:endParaRPr lang="en-US" altLang="ko-KR" sz="1200" smtClean="0"/>
          </a:p>
        </p:txBody>
      </p:sp>
    </p:spTree>
    <p:extLst>
      <p:ext uri="{BB962C8B-B14F-4D97-AF65-F5344CB8AC3E}">
        <p14:creationId xmlns:p14="http://schemas.microsoft.com/office/powerpoint/2010/main" val="230277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슬라이드 이미지 개체 틀 1"/>
          <p:cNvSpPr>
            <a:spLocks noGrp="1" noRot="1" noChangeAspect="1" noTextEdit="1"/>
          </p:cNvSpPr>
          <p:nvPr>
            <p:ph type="sldImg"/>
          </p:nvPr>
        </p:nvSpPr>
        <p:spPr>
          <a:ln/>
        </p:spPr>
      </p:sp>
      <p:sp>
        <p:nvSpPr>
          <p:cNvPr id="614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14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10358D0-3382-41AD-A278-3152887AD4A5}" type="slidenum">
              <a:rPr lang="en-US" altLang="ko-KR" sz="1200" smtClean="0"/>
              <a:pPr eaLnBrk="1" hangingPunct="1"/>
              <a:t>22</a:t>
            </a:fld>
            <a:endParaRPr lang="en-US" altLang="ko-KR" sz="1200" smtClean="0"/>
          </a:p>
        </p:txBody>
      </p:sp>
    </p:spTree>
    <p:extLst>
      <p:ext uri="{BB962C8B-B14F-4D97-AF65-F5344CB8AC3E}">
        <p14:creationId xmlns:p14="http://schemas.microsoft.com/office/powerpoint/2010/main" val="2095896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슬라이드 이미지 개체 틀 1"/>
          <p:cNvSpPr>
            <a:spLocks noGrp="1" noRot="1" noChangeAspect="1" noTextEdit="1"/>
          </p:cNvSpPr>
          <p:nvPr>
            <p:ph type="sldImg"/>
          </p:nvPr>
        </p:nvSpPr>
        <p:spPr>
          <a:ln/>
        </p:spPr>
      </p:sp>
      <p:sp>
        <p:nvSpPr>
          <p:cNvPr id="6246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246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6241116-9A74-4AFC-A85F-0804B323B5AD}" type="slidenum">
              <a:rPr lang="en-US" altLang="ko-KR" sz="1200" smtClean="0"/>
              <a:pPr eaLnBrk="1" hangingPunct="1"/>
              <a:t>23</a:t>
            </a:fld>
            <a:endParaRPr lang="en-US" altLang="ko-KR" sz="1200" smtClean="0"/>
          </a:p>
        </p:txBody>
      </p:sp>
    </p:spTree>
    <p:extLst>
      <p:ext uri="{BB962C8B-B14F-4D97-AF65-F5344CB8AC3E}">
        <p14:creationId xmlns:p14="http://schemas.microsoft.com/office/powerpoint/2010/main" val="357647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a:ln/>
        </p:spPr>
      </p:sp>
      <p:sp>
        <p:nvSpPr>
          <p:cNvPr id="634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349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CA9B832-C96F-4553-BDAC-555123621B24}" type="slidenum">
              <a:rPr lang="en-US" altLang="ko-KR" sz="1200" smtClean="0"/>
              <a:pPr eaLnBrk="1" hangingPunct="1"/>
              <a:t>24</a:t>
            </a:fld>
            <a:endParaRPr lang="en-US" altLang="ko-KR" sz="1200" smtClean="0"/>
          </a:p>
        </p:txBody>
      </p:sp>
    </p:spTree>
    <p:extLst>
      <p:ext uri="{BB962C8B-B14F-4D97-AF65-F5344CB8AC3E}">
        <p14:creationId xmlns:p14="http://schemas.microsoft.com/office/powerpoint/2010/main" val="415547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a:ln/>
        </p:spPr>
      </p:sp>
      <p:sp>
        <p:nvSpPr>
          <p:cNvPr id="645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45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6E39621-CE1C-4570-9AA7-341C1E7D74D9}" type="slidenum">
              <a:rPr lang="en-US" altLang="ko-KR" sz="1200" smtClean="0"/>
              <a:pPr eaLnBrk="1" hangingPunct="1"/>
              <a:t>25</a:t>
            </a:fld>
            <a:endParaRPr lang="en-US" altLang="ko-KR" sz="1200" smtClean="0"/>
          </a:p>
        </p:txBody>
      </p:sp>
    </p:spTree>
    <p:extLst>
      <p:ext uri="{BB962C8B-B14F-4D97-AF65-F5344CB8AC3E}">
        <p14:creationId xmlns:p14="http://schemas.microsoft.com/office/powerpoint/2010/main" val="87637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a:ln/>
        </p:spPr>
      </p:sp>
      <p:sp>
        <p:nvSpPr>
          <p:cNvPr id="6553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554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F2277FB-0B93-4A7B-8902-EE2A0CBA2800}" type="slidenum">
              <a:rPr lang="en-US" altLang="ko-KR" sz="1200" smtClean="0"/>
              <a:pPr eaLnBrk="1" hangingPunct="1"/>
              <a:t>26</a:t>
            </a:fld>
            <a:endParaRPr lang="en-US" altLang="ko-KR" sz="1200" smtClean="0"/>
          </a:p>
        </p:txBody>
      </p:sp>
    </p:spTree>
    <p:extLst>
      <p:ext uri="{BB962C8B-B14F-4D97-AF65-F5344CB8AC3E}">
        <p14:creationId xmlns:p14="http://schemas.microsoft.com/office/powerpoint/2010/main" val="2469576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a:ln/>
        </p:spPr>
      </p:sp>
      <p:sp>
        <p:nvSpPr>
          <p:cNvPr id="6656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656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CD38EA65-C96E-43A8-9943-6C410908D244}" type="slidenum">
              <a:rPr lang="en-US" altLang="ko-KR" sz="1200" smtClean="0"/>
              <a:pPr eaLnBrk="1" hangingPunct="1"/>
              <a:t>27</a:t>
            </a:fld>
            <a:endParaRPr lang="en-US" altLang="ko-KR" sz="1200" smtClean="0"/>
          </a:p>
        </p:txBody>
      </p:sp>
    </p:spTree>
    <p:extLst>
      <p:ext uri="{BB962C8B-B14F-4D97-AF65-F5344CB8AC3E}">
        <p14:creationId xmlns:p14="http://schemas.microsoft.com/office/powerpoint/2010/main" val="1598104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a:ln/>
        </p:spPr>
      </p:sp>
      <p:sp>
        <p:nvSpPr>
          <p:cNvPr id="675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758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DC19207-3549-40B6-8AC4-FAA3E9DEB98F}" type="slidenum">
              <a:rPr lang="en-US" altLang="ko-KR" sz="1200" smtClean="0"/>
              <a:pPr eaLnBrk="1" hangingPunct="1"/>
              <a:t>28</a:t>
            </a:fld>
            <a:endParaRPr lang="en-US" altLang="ko-KR" sz="1200" smtClean="0"/>
          </a:p>
        </p:txBody>
      </p:sp>
    </p:spTree>
    <p:extLst>
      <p:ext uri="{BB962C8B-B14F-4D97-AF65-F5344CB8AC3E}">
        <p14:creationId xmlns:p14="http://schemas.microsoft.com/office/powerpoint/2010/main" val="738392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a:ln/>
        </p:spPr>
      </p:sp>
      <p:sp>
        <p:nvSpPr>
          <p:cNvPr id="686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861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A2DC6200-1632-4A1F-9FDF-17E1CDD66BC6}" type="slidenum">
              <a:rPr lang="en-US" altLang="ko-KR" sz="1200" smtClean="0"/>
              <a:pPr eaLnBrk="1" hangingPunct="1"/>
              <a:t>29</a:t>
            </a:fld>
            <a:endParaRPr lang="en-US" altLang="ko-KR" sz="1200" smtClean="0"/>
          </a:p>
        </p:txBody>
      </p:sp>
    </p:spTree>
    <p:extLst>
      <p:ext uri="{BB962C8B-B14F-4D97-AF65-F5344CB8AC3E}">
        <p14:creationId xmlns:p14="http://schemas.microsoft.com/office/powerpoint/2010/main" val="553840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a:ln/>
        </p:spPr>
      </p:sp>
      <p:sp>
        <p:nvSpPr>
          <p:cNvPr id="6963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6963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68918B62-6D90-4505-A35F-11CAEC229D11}" type="slidenum">
              <a:rPr lang="en-US" altLang="ko-KR" sz="1200" smtClean="0"/>
              <a:pPr eaLnBrk="1" hangingPunct="1"/>
              <a:t>30</a:t>
            </a:fld>
            <a:endParaRPr lang="en-US" altLang="ko-KR" sz="1200" smtClean="0"/>
          </a:p>
        </p:txBody>
      </p:sp>
    </p:spTree>
    <p:extLst>
      <p:ext uri="{BB962C8B-B14F-4D97-AF65-F5344CB8AC3E}">
        <p14:creationId xmlns:p14="http://schemas.microsoft.com/office/powerpoint/2010/main" val="302593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슬라이드 이미지 개체 틀 1"/>
          <p:cNvSpPr>
            <a:spLocks noGrp="1" noRot="1" noChangeAspect="1" noTextEdit="1"/>
          </p:cNvSpPr>
          <p:nvPr>
            <p:ph type="sldImg"/>
          </p:nvPr>
        </p:nvSpPr>
        <p:spPr>
          <a:ln/>
        </p:spPr>
      </p:sp>
      <p:sp>
        <p:nvSpPr>
          <p:cNvPr id="706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066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2F4560C-0FCA-4C59-9B5D-7070D421FDEC}" type="slidenum">
              <a:rPr lang="en-US" altLang="ko-KR" sz="1200" smtClean="0"/>
              <a:pPr eaLnBrk="1" hangingPunct="1"/>
              <a:t>31</a:t>
            </a:fld>
            <a:endParaRPr lang="en-US" altLang="ko-KR" sz="1200" smtClean="0"/>
          </a:p>
        </p:txBody>
      </p:sp>
    </p:spTree>
    <p:extLst>
      <p:ext uri="{BB962C8B-B14F-4D97-AF65-F5344CB8AC3E}">
        <p14:creationId xmlns:p14="http://schemas.microsoft.com/office/powerpoint/2010/main" val="292898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a:ln/>
        </p:spPr>
      </p:sp>
      <p:sp>
        <p:nvSpPr>
          <p:cNvPr id="4403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403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9158D16-2D04-4017-A087-97270AC9703F}" type="slidenum">
              <a:rPr lang="en-US" altLang="ko-KR" sz="1200" smtClean="0"/>
              <a:pPr eaLnBrk="1" hangingPunct="1"/>
              <a:t>3</a:t>
            </a:fld>
            <a:endParaRPr lang="en-US" altLang="ko-KR" sz="1200" smtClean="0"/>
          </a:p>
        </p:txBody>
      </p:sp>
    </p:spTree>
    <p:extLst>
      <p:ext uri="{BB962C8B-B14F-4D97-AF65-F5344CB8AC3E}">
        <p14:creationId xmlns:p14="http://schemas.microsoft.com/office/powerpoint/2010/main" val="351479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슬라이드 이미지 개체 틀 1"/>
          <p:cNvSpPr>
            <a:spLocks noGrp="1" noRot="1" noChangeAspect="1" noTextEdit="1"/>
          </p:cNvSpPr>
          <p:nvPr>
            <p:ph type="sldImg"/>
          </p:nvPr>
        </p:nvSpPr>
        <p:spPr>
          <a:ln/>
        </p:spPr>
      </p:sp>
      <p:sp>
        <p:nvSpPr>
          <p:cNvPr id="7168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168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EB85E4B5-A4DF-4A63-8557-3A278B808D88}" type="slidenum">
              <a:rPr lang="en-US" altLang="ko-KR" sz="1200" smtClean="0"/>
              <a:pPr eaLnBrk="1" hangingPunct="1"/>
              <a:t>32</a:t>
            </a:fld>
            <a:endParaRPr lang="en-US" altLang="ko-KR" sz="1200" smtClean="0"/>
          </a:p>
        </p:txBody>
      </p:sp>
    </p:spTree>
    <p:extLst>
      <p:ext uri="{BB962C8B-B14F-4D97-AF65-F5344CB8AC3E}">
        <p14:creationId xmlns:p14="http://schemas.microsoft.com/office/powerpoint/2010/main" val="1040693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슬라이드 이미지 개체 틀 1"/>
          <p:cNvSpPr>
            <a:spLocks noGrp="1" noRot="1" noChangeAspect="1" noTextEdit="1"/>
          </p:cNvSpPr>
          <p:nvPr>
            <p:ph type="sldImg"/>
          </p:nvPr>
        </p:nvSpPr>
        <p:spPr>
          <a:ln/>
        </p:spPr>
      </p:sp>
      <p:sp>
        <p:nvSpPr>
          <p:cNvPr id="727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27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49B0B5EB-24E7-40F4-9E87-2B6F4B059BC7}" type="slidenum">
              <a:rPr lang="en-US" altLang="ko-KR" sz="1200" smtClean="0"/>
              <a:pPr eaLnBrk="1" hangingPunct="1"/>
              <a:t>33</a:t>
            </a:fld>
            <a:endParaRPr lang="en-US" altLang="ko-KR" sz="1200" smtClean="0"/>
          </a:p>
        </p:txBody>
      </p:sp>
    </p:spTree>
    <p:extLst>
      <p:ext uri="{BB962C8B-B14F-4D97-AF65-F5344CB8AC3E}">
        <p14:creationId xmlns:p14="http://schemas.microsoft.com/office/powerpoint/2010/main" val="3818738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슬라이드 이미지 개체 틀 1"/>
          <p:cNvSpPr>
            <a:spLocks noGrp="1" noRot="1" noChangeAspect="1" noTextEdit="1"/>
          </p:cNvSpPr>
          <p:nvPr>
            <p:ph type="sldImg"/>
          </p:nvPr>
        </p:nvSpPr>
        <p:spPr>
          <a:ln/>
        </p:spPr>
      </p:sp>
      <p:sp>
        <p:nvSpPr>
          <p:cNvPr id="737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37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31BFCA3D-7500-45BB-9E9C-C426D5AE404D}" type="slidenum">
              <a:rPr lang="en-US" altLang="ko-KR" sz="1200" smtClean="0"/>
              <a:pPr eaLnBrk="1" hangingPunct="1"/>
              <a:t>35</a:t>
            </a:fld>
            <a:endParaRPr lang="en-US" altLang="ko-KR" sz="1200" smtClean="0"/>
          </a:p>
        </p:txBody>
      </p:sp>
    </p:spTree>
    <p:extLst>
      <p:ext uri="{BB962C8B-B14F-4D97-AF65-F5344CB8AC3E}">
        <p14:creationId xmlns:p14="http://schemas.microsoft.com/office/powerpoint/2010/main" val="390808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슬라이드 이미지 개체 틀 1"/>
          <p:cNvSpPr>
            <a:spLocks noGrp="1" noRot="1" noChangeAspect="1" noTextEdit="1"/>
          </p:cNvSpPr>
          <p:nvPr>
            <p:ph type="sldImg"/>
          </p:nvPr>
        </p:nvSpPr>
        <p:spPr>
          <a:ln/>
        </p:spPr>
      </p:sp>
      <p:sp>
        <p:nvSpPr>
          <p:cNvPr id="747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47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ECE44A4-AFB1-44FF-9268-C8F91A86B26E}" type="slidenum">
              <a:rPr lang="en-US" altLang="ko-KR" sz="1200" smtClean="0"/>
              <a:pPr eaLnBrk="1" hangingPunct="1"/>
              <a:t>36</a:t>
            </a:fld>
            <a:endParaRPr lang="en-US" altLang="ko-KR" sz="1200" smtClean="0"/>
          </a:p>
        </p:txBody>
      </p:sp>
    </p:spTree>
    <p:extLst>
      <p:ext uri="{BB962C8B-B14F-4D97-AF65-F5344CB8AC3E}">
        <p14:creationId xmlns:p14="http://schemas.microsoft.com/office/powerpoint/2010/main" val="3630704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a:ln/>
        </p:spPr>
      </p:sp>
      <p:sp>
        <p:nvSpPr>
          <p:cNvPr id="757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757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DE87E53-2DF5-4AC3-85B7-943ABC684E19}" type="slidenum">
              <a:rPr lang="en-US" altLang="ko-KR" sz="1200" smtClean="0"/>
              <a:pPr eaLnBrk="1" hangingPunct="1"/>
              <a:t>37</a:t>
            </a:fld>
            <a:endParaRPr lang="en-US" altLang="ko-KR" sz="1200" smtClean="0"/>
          </a:p>
        </p:txBody>
      </p:sp>
    </p:spTree>
    <p:extLst>
      <p:ext uri="{BB962C8B-B14F-4D97-AF65-F5344CB8AC3E}">
        <p14:creationId xmlns:p14="http://schemas.microsoft.com/office/powerpoint/2010/main" val="120218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슬라이드 이미지 개체 틀 1"/>
          <p:cNvSpPr>
            <a:spLocks noGrp="1" noRot="1" noChangeAspect="1" noTextEdit="1"/>
          </p:cNvSpPr>
          <p:nvPr>
            <p:ph type="sldImg"/>
          </p:nvPr>
        </p:nvSpPr>
        <p:spPr>
          <a:ln/>
        </p:spPr>
      </p:sp>
      <p:sp>
        <p:nvSpPr>
          <p:cNvPr id="450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506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DC25A5AB-4AA5-4789-AE18-B54CA0B924D2}" type="slidenum">
              <a:rPr lang="en-US" altLang="ko-KR" sz="1200" smtClean="0"/>
              <a:pPr eaLnBrk="1" hangingPunct="1"/>
              <a:t>4</a:t>
            </a:fld>
            <a:endParaRPr lang="en-US" altLang="ko-KR" sz="1200" smtClean="0"/>
          </a:p>
        </p:txBody>
      </p:sp>
    </p:spTree>
    <p:extLst>
      <p:ext uri="{BB962C8B-B14F-4D97-AF65-F5344CB8AC3E}">
        <p14:creationId xmlns:p14="http://schemas.microsoft.com/office/powerpoint/2010/main" val="334883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슬라이드 이미지 개체 틀 1"/>
          <p:cNvSpPr>
            <a:spLocks noGrp="1" noRot="1" noChangeAspect="1" noTextEdit="1"/>
          </p:cNvSpPr>
          <p:nvPr>
            <p:ph type="sldImg"/>
          </p:nvPr>
        </p:nvSpPr>
        <p:spPr>
          <a:ln/>
        </p:spPr>
      </p:sp>
      <p:sp>
        <p:nvSpPr>
          <p:cNvPr id="4608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608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911FFDB9-4940-4572-8419-63C512BA62EB}" type="slidenum">
              <a:rPr lang="en-US" altLang="ko-KR" sz="1200" smtClean="0"/>
              <a:pPr eaLnBrk="1" hangingPunct="1"/>
              <a:t>5</a:t>
            </a:fld>
            <a:endParaRPr lang="en-US" altLang="ko-KR" sz="1200" smtClean="0"/>
          </a:p>
        </p:txBody>
      </p:sp>
    </p:spTree>
    <p:extLst>
      <p:ext uri="{BB962C8B-B14F-4D97-AF65-F5344CB8AC3E}">
        <p14:creationId xmlns:p14="http://schemas.microsoft.com/office/powerpoint/2010/main" val="39117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슬라이드 이미지 개체 틀 1"/>
          <p:cNvSpPr>
            <a:spLocks noGrp="1" noRot="1" noChangeAspect="1" noTextEdit="1"/>
          </p:cNvSpPr>
          <p:nvPr>
            <p:ph type="sldImg"/>
          </p:nvPr>
        </p:nvSpPr>
        <p:spPr>
          <a:ln/>
        </p:spPr>
      </p:sp>
      <p:sp>
        <p:nvSpPr>
          <p:cNvPr id="4710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710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B64B64B-F298-4058-980D-08C877070435}" type="slidenum">
              <a:rPr lang="en-US" altLang="ko-KR" sz="1200" smtClean="0"/>
              <a:pPr eaLnBrk="1" hangingPunct="1"/>
              <a:t>6</a:t>
            </a:fld>
            <a:endParaRPr lang="en-US" altLang="ko-KR" sz="1200" smtClean="0"/>
          </a:p>
        </p:txBody>
      </p:sp>
    </p:spTree>
    <p:extLst>
      <p:ext uri="{BB962C8B-B14F-4D97-AF65-F5344CB8AC3E}">
        <p14:creationId xmlns:p14="http://schemas.microsoft.com/office/powerpoint/2010/main" val="202779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슬라이드 이미지 개체 틀 1"/>
          <p:cNvSpPr>
            <a:spLocks noGrp="1" noRot="1" noChangeAspect="1" noTextEdit="1"/>
          </p:cNvSpPr>
          <p:nvPr>
            <p:ph type="sldImg"/>
          </p:nvPr>
        </p:nvSpPr>
        <p:spPr>
          <a:ln/>
        </p:spPr>
      </p:sp>
      <p:sp>
        <p:nvSpPr>
          <p:cNvPr id="4813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813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80FCF67C-8EB4-4D4A-99F8-3BD0A405EF90}" type="slidenum">
              <a:rPr lang="en-US" altLang="ko-KR" sz="1200" smtClean="0"/>
              <a:pPr eaLnBrk="1" hangingPunct="1"/>
              <a:t>7</a:t>
            </a:fld>
            <a:endParaRPr lang="en-US" altLang="ko-KR" sz="1200" smtClean="0"/>
          </a:p>
        </p:txBody>
      </p:sp>
    </p:spTree>
    <p:extLst>
      <p:ext uri="{BB962C8B-B14F-4D97-AF65-F5344CB8AC3E}">
        <p14:creationId xmlns:p14="http://schemas.microsoft.com/office/powerpoint/2010/main" val="322510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슬라이드 이미지 개체 틀 1"/>
          <p:cNvSpPr>
            <a:spLocks noGrp="1" noRot="1" noChangeAspect="1" noTextEdit="1"/>
          </p:cNvSpPr>
          <p:nvPr>
            <p:ph type="sldImg"/>
          </p:nvPr>
        </p:nvSpPr>
        <p:spPr>
          <a:ln/>
        </p:spPr>
      </p:sp>
      <p:sp>
        <p:nvSpPr>
          <p:cNvPr id="4915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4915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7B228802-0B08-4C39-AA17-06DFDFC4E708}" type="slidenum">
              <a:rPr lang="en-US" altLang="ko-KR" sz="1200" smtClean="0"/>
              <a:pPr eaLnBrk="1" hangingPunct="1"/>
              <a:t>8</a:t>
            </a:fld>
            <a:endParaRPr lang="en-US" altLang="ko-KR" sz="1200" smtClean="0"/>
          </a:p>
        </p:txBody>
      </p:sp>
    </p:spTree>
    <p:extLst>
      <p:ext uri="{BB962C8B-B14F-4D97-AF65-F5344CB8AC3E}">
        <p14:creationId xmlns:p14="http://schemas.microsoft.com/office/powerpoint/2010/main" val="409833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슬라이드 이미지 개체 틀 1"/>
          <p:cNvSpPr>
            <a:spLocks noGrp="1" noRot="1" noChangeAspect="1" noTextEdit="1"/>
          </p:cNvSpPr>
          <p:nvPr>
            <p:ph type="sldImg"/>
          </p:nvPr>
        </p:nvSpPr>
        <p:spPr>
          <a:ln/>
        </p:spPr>
      </p:sp>
      <p:sp>
        <p:nvSpPr>
          <p:cNvPr id="5017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p>
        </p:txBody>
      </p:sp>
      <p:sp>
        <p:nvSpPr>
          <p:cNvPr id="5018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kumimoji="1" sz="2400">
                <a:solidFill>
                  <a:schemeClr val="tx1"/>
                </a:solidFill>
                <a:latin typeface="굴림" pitchFamily="50" charset="-127"/>
                <a:ea typeface="굴림" pitchFamily="50" charset="-127"/>
              </a:defRPr>
            </a:lvl1pPr>
            <a:lvl2pPr marL="742950" indent="-285750" defTabSz="922338" eaLnBrk="0" hangingPunct="0">
              <a:defRPr kumimoji="1" sz="2400">
                <a:solidFill>
                  <a:schemeClr val="tx1"/>
                </a:solidFill>
                <a:latin typeface="굴림" pitchFamily="50" charset="-127"/>
                <a:ea typeface="굴림" pitchFamily="50" charset="-127"/>
              </a:defRPr>
            </a:lvl2pPr>
            <a:lvl3pPr marL="1143000" indent="-228600" defTabSz="922338" eaLnBrk="0" hangingPunct="0">
              <a:defRPr kumimoji="1" sz="2400">
                <a:solidFill>
                  <a:schemeClr val="tx1"/>
                </a:solidFill>
                <a:latin typeface="굴림" pitchFamily="50" charset="-127"/>
                <a:ea typeface="굴림" pitchFamily="50" charset="-127"/>
              </a:defRPr>
            </a:lvl3pPr>
            <a:lvl4pPr marL="1600200" indent="-228600" defTabSz="922338" eaLnBrk="0" hangingPunct="0">
              <a:defRPr kumimoji="1" sz="2400">
                <a:solidFill>
                  <a:schemeClr val="tx1"/>
                </a:solidFill>
                <a:latin typeface="굴림" pitchFamily="50" charset="-127"/>
                <a:ea typeface="굴림" pitchFamily="50" charset="-127"/>
              </a:defRPr>
            </a:lvl4pPr>
            <a:lvl5pPr marL="2057400" indent="-228600" defTabSz="922338" eaLnBrk="0" hangingPunct="0">
              <a:defRPr kumimoji="1" sz="2400">
                <a:solidFill>
                  <a:schemeClr val="tx1"/>
                </a:solidFill>
                <a:latin typeface="굴림" pitchFamily="50" charset="-127"/>
                <a:ea typeface="굴림" pitchFamily="50" charset="-127"/>
              </a:defRPr>
            </a:lvl5pPr>
            <a:lvl6pPr marL="25146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defTabSz="922338"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fld id="{0732C4CB-7460-4873-8DBF-2F323AC562CB}" type="slidenum">
              <a:rPr lang="en-US" altLang="ko-KR" sz="1200" smtClean="0"/>
              <a:pPr eaLnBrk="1" hangingPunct="1"/>
              <a:t>9</a:t>
            </a:fld>
            <a:endParaRPr lang="en-US" altLang="ko-KR" sz="1200" smtClean="0"/>
          </a:p>
        </p:txBody>
      </p:sp>
    </p:spTree>
    <p:extLst>
      <p:ext uri="{BB962C8B-B14F-4D97-AF65-F5344CB8AC3E}">
        <p14:creationId xmlns:p14="http://schemas.microsoft.com/office/powerpoint/2010/main" val="81208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3EF05457-422D-4798-BFFC-F118B3C772C1}" type="slidenum">
              <a:rPr lang="en-US" altLang="ko-KR"/>
              <a:pPr>
                <a:defRPr/>
              </a:pPr>
              <a:t>‹#›</a:t>
            </a:fld>
            <a:endParaRPr lang="en-US" altLang="ko-KR" dirty="0"/>
          </a:p>
        </p:txBody>
      </p:sp>
    </p:spTree>
    <p:extLst>
      <p:ext uri="{BB962C8B-B14F-4D97-AF65-F5344CB8AC3E}">
        <p14:creationId xmlns:p14="http://schemas.microsoft.com/office/powerpoint/2010/main" val="224019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sz="2800">
                <a:latin typeface="Times New Roman" pitchFamily="18" charset="0"/>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265113" y="836613"/>
            <a:ext cx="8588375" cy="1729704"/>
          </a:xfrm>
        </p:spPr>
        <p:txBody>
          <a:bodyPr/>
          <a:lstStyle>
            <a:lvl1pPr>
              <a:defRPr b="0">
                <a:latin typeface="Times New Roman" pitchFamily="18" charset="0"/>
                <a:cs typeface="Times New Roman" pitchFamily="18" charset="0"/>
              </a:defRPr>
            </a:lvl1pPr>
            <a:lvl2pPr>
              <a:defRPr sz="1800" b="0">
                <a:latin typeface="+mn-lt"/>
              </a:defRPr>
            </a:lvl2pPr>
            <a:lvl3pPr>
              <a:defRPr sz="1800" b="0">
                <a:latin typeface="Times New Roman" pitchFamily="18" charset="0"/>
                <a:cs typeface="Times New Roman" pitchFamily="18" charset="0"/>
              </a:defRPr>
            </a:lvl3pPr>
            <a:lvl4pPr>
              <a:defRPr sz="1800" b="0">
                <a:latin typeface="+mn-lt"/>
              </a:defRPr>
            </a:lvl4pPr>
            <a:lvl5pPr>
              <a:defRPr sz="1800" b="0">
                <a:latin typeface="Times New Roman" pitchFamily="18" charset="0"/>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4"/>
          <p:cNvSpPr>
            <a:spLocks noGrp="1" noChangeArrowheads="1"/>
          </p:cNvSpPr>
          <p:nvPr>
            <p:ph type="dt" sz="half" idx="10"/>
          </p:nvPr>
        </p:nvSpPr>
        <p:spPr/>
        <p:txBody>
          <a:bodyPr/>
          <a:lstStyle>
            <a:lvl1pPr>
              <a:defRPr/>
            </a:lvl1pPr>
          </a:lstStyle>
          <a:p>
            <a:pPr>
              <a:defRPr/>
            </a:pPr>
            <a:r>
              <a:rPr lang="en-US" altLang="ko-KR" dirty="0" smtClean="0"/>
              <a:t>Linear Programming 2018</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p:txBody>
          <a:bodyPr/>
          <a:lstStyle>
            <a:lvl1pPr>
              <a:defRPr/>
            </a:lvl1pPr>
          </a:lstStyle>
          <a:p>
            <a:pPr>
              <a:defRPr/>
            </a:pPr>
            <a:fld id="{4E1D01B1-0133-4B7B-AE78-665E6911FD99}" type="slidenum">
              <a:rPr lang="en-US" altLang="ko-KR"/>
              <a:pPr>
                <a:defRPr/>
              </a:pPr>
              <a:t>‹#›</a:t>
            </a:fld>
            <a:endParaRPr lang="en-US" altLang="ko-KR" dirty="0"/>
          </a:p>
        </p:txBody>
      </p:sp>
    </p:spTree>
    <p:extLst>
      <p:ext uri="{BB962C8B-B14F-4D97-AF65-F5344CB8AC3E}">
        <p14:creationId xmlns:p14="http://schemas.microsoft.com/office/powerpoint/2010/main" val="228632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6E34B971-E18A-4FCD-A1A0-FA1951D8E1AA}" type="slidenum">
              <a:rPr lang="en-US" altLang="ko-KR"/>
              <a:pPr>
                <a:defRPr/>
              </a:pPr>
              <a:t>‹#›</a:t>
            </a:fld>
            <a:endParaRPr lang="en-US" altLang="ko-KR" dirty="0"/>
          </a:p>
        </p:txBody>
      </p:sp>
    </p:spTree>
    <p:extLst>
      <p:ext uri="{BB962C8B-B14F-4D97-AF65-F5344CB8AC3E}">
        <p14:creationId xmlns:p14="http://schemas.microsoft.com/office/powerpoint/2010/main" val="241090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65113" y="836613"/>
            <a:ext cx="4217987" cy="185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35500" y="836613"/>
            <a:ext cx="4217988" cy="1857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F627FD54-2013-4451-A5FF-6D84A10459EE}" type="slidenum">
              <a:rPr lang="en-US" altLang="ko-KR"/>
              <a:pPr>
                <a:defRPr/>
              </a:pPr>
              <a:t>‹#›</a:t>
            </a:fld>
            <a:endParaRPr lang="en-US" altLang="ko-KR" dirty="0"/>
          </a:p>
        </p:txBody>
      </p:sp>
    </p:spTree>
    <p:extLst>
      <p:ext uri="{BB962C8B-B14F-4D97-AF65-F5344CB8AC3E}">
        <p14:creationId xmlns:p14="http://schemas.microsoft.com/office/powerpoint/2010/main" val="328639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9" name="Rectangle 6"/>
          <p:cNvSpPr>
            <a:spLocks noGrp="1" noChangeArrowheads="1"/>
          </p:cNvSpPr>
          <p:nvPr>
            <p:ph type="sldNum" sz="quarter" idx="12"/>
          </p:nvPr>
        </p:nvSpPr>
        <p:spPr>
          <a:ln/>
        </p:spPr>
        <p:txBody>
          <a:bodyPr/>
          <a:lstStyle>
            <a:lvl1pPr>
              <a:defRPr/>
            </a:lvl1pPr>
          </a:lstStyle>
          <a:p>
            <a:pPr>
              <a:defRPr/>
            </a:pPr>
            <a:fld id="{49BB7838-F398-4A8C-A691-1BFF04BD0AA3}" type="slidenum">
              <a:rPr lang="en-US" altLang="ko-KR"/>
              <a:pPr>
                <a:defRPr/>
              </a:pPr>
              <a:t>‹#›</a:t>
            </a:fld>
            <a:endParaRPr lang="en-US" altLang="ko-KR" dirty="0"/>
          </a:p>
        </p:txBody>
      </p:sp>
    </p:spTree>
    <p:extLst>
      <p:ext uri="{BB962C8B-B14F-4D97-AF65-F5344CB8AC3E}">
        <p14:creationId xmlns:p14="http://schemas.microsoft.com/office/powerpoint/2010/main" val="40038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5" name="Rectangle 6"/>
          <p:cNvSpPr>
            <a:spLocks noGrp="1" noChangeArrowheads="1"/>
          </p:cNvSpPr>
          <p:nvPr>
            <p:ph type="sldNum" sz="quarter" idx="12"/>
          </p:nvPr>
        </p:nvSpPr>
        <p:spPr>
          <a:ln/>
        </p:spPr>
        <p:txBody>
          <a:bodyPr/>
          <a:lstStyle>
            <a:lvl1pPr>
              <a:defRPr/>
            </a:lvl1pPr>
          </a:lstStyle>
          <a:p>
            <a:pPr>
              <a:defRPr/>
            </a:pPr>
            <a:fld id="{59F4A6CB-374E-47D4-B3B0-BB100F987336}" type="slidenum">
              <a:rPr lang="en-US" altLang="ko-KR"/>
              <a:pPr>
                <a:defRPr/>
              </a:pPr>
              <a:t>‹#›</a:t>
            </a:fld>
            <a:endParaRPr lang="en-US" altLang="ko-KR" dirty="0"/>
          </a:p>
        </p:txBody>
      </p:sp>
    </p:spTree>
    <p:extLst>
      <p:ext uri="{BB962C8B-B14F-4D97-AF65-F5344CB8AC3E}">
        <p14:creationId xmlns:p14="http://schemas.microsoft.com/office/powerpoint/2010/main" val="1951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dirty="0" smtClean="0"/>
              <a:t>Linear Programming 2018</a:t>
            </a:r>
            <a:endParaRPr lang="en-US" altLang="ko-K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4" name="Rectangle 6"/>
          <p:cNvSpPr>
            <a:spLocks noGrp="1" noChangeArrowheads="1"/>
          </p:cNvSpPr>
          <p:nvPr>
            <p:ph type="sldNum" sz="quarter" idx="12"/>
          </p:nvPr>
        </p:nvSpPr>
        <p:spPr>
          <a:ln/>
        </p:spPr>
        <p:txBody>
          <a:bodyPr/>
          <a:lstStyle>
            <a:lvl1pPr>
              <a:defRPr/>
            </a:lvl1pPr>
          </a:lstStyle>
          <a:p>
            <a:pPr>
              <a:defRPr/>
            </a:pPr>
            <a:fld id="{F2C027E9-D590-4F1B-8995-CF91107A8C7B}" type="slidenum">
              <a:rPr lang="en-US" altLang="ko-KR"/>
              <a:pPr>
                <a:defRPr/>
              </a:pPr>
              <a:t>‹#›</a:t>
            </a:fld>
            <a:endParaRPr lang="en-US" altLang="ko-KR" dirty="0"/>
          </a:p>
        </p:txBody>
      </p:sp>
    </p:spTree>
    <p:extLst>
      <p:ext uri="{BB962C8B-B14F-4D97-AF65-F5344CB8AC3E}">
        <p14:creationId xmlns:p14="http://schemas.microsoft.com/office/powerpoint/2010/main" val="287662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265113" y="836613"/>
            <a:ext cx="8588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8" name="Rectangle 4"/>
          <p:cNvSpPr>
            <a:spLocks noGrp="1" noChangeArrowheads="1"/>
          </p:cNvSpPr>
          <p:nvPr>
            <p:ph type="dt" sz="half" idx="2"/>
          </p:nvPr>
        </p:nvSpPr>
        <p:spPr bwMode="auto">
          <a:xfrm>
            <a:off x="571500" y="6400800"/>
            <a:ext cx="23733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r>
              <a:rPr lang="en-US" altLang="ko-KR" dirty="0" smtClean="0"/>
              <a:t>Linear Programming 2018</a:t>
            </a:r>
            <a:endParaRPr lang="en-US" altLang="ko-KR"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ko-KR" altLang="ko-KR"/>
          </a:p>
        </p:txBody>
      </p:sp>
      <p:sp>
        <p:nvSpPr>
          <p:cNvPr id="1030" name="Rectangle 6"/>
          <p:cNvSpPr>
            <a:spLocks noGrp="1" noChangeArrowheads="1"/>
          </p:cNvSpPr>
          <p:nvPr>
            <p:ph type="sldNum" sz="quarter" idx="4"/>
          </p:nvPr>
        </p:nvSpPr>
        <p:spPr bwMode="auto">
          <a:xfrm>
            <a:off x="6553200" y="6381750"/>
            <a:ext cx="1905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0DB3851-7B5F-4001-8433-219530190328}"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483681" r:id="rId1"/>
    <p:sldLayoutId id="2147483687" r:id="rId2"/>
    <p:sldLayoutId id="2147483682" r:id="rId3"/>
    <p:sldLayoutId id="2147483683" r:id="rId4"/>
    <p:sldLayoutId id="2147483684" r:id="rId5"/>
    <p:sldLayoutId id="2147483685" r:id="rId6"/>
    <p:sldLayoutId id="2147483686" r:id="rId7"/>
  </p:sldLayoutIdLst>
  <p:hf hdr="0" ftr="0"/>
  <p:txStyles>
    <p:titleStyle>
      <a:lvl1pPr algn="ctr" rtl="0" eaLnBrk="0" fontAlgn="base" latinLnBrk="1" hangingPunct="0">
        <a:spcBef>
          <a:spcPct val="0"/>
        </a:spcBef>
        <a:spcAft>
          <a:spcPct val="0"/>
        </a:spcAft>
        <a:defRPr kumimoji="1" sz="2800">
          <a:solidFill>
            <a:srgbClr val="0000FF"/>
          </a:solidFill>
          <a:latin typeface="+mn-lt"/>
          <a:ea typeface="+mj-ea"/>
          <a:cs typeface="+mj-cs"/>
        </a:defRPr>
      </a:lvl1pPr>
      <a:lvl2pPr algn="ctr" rtl="0" eaLnBrk="0" fontAlgn="base" latinLnBrk="1" hangingPunct="0">
        <a:spcBef>
          <a:spcPct val="0"/>
        </a:spcBef>
        <a:spcAft>
          <a:spcPct val="0"/>
        </a:spcAft>
        <a:defRPr kumimoji="1" sz="2800">
          <a:solidFill>
            <a:srgbClr val="0000FF"/>
          </a:solidFill>
          <a:latin typeface="Arial" charset="0"/>
          <a:ea typeface="굴림" pitchFamily="50" charset="-127"/>
        </a:defRPr>
      </a:lvl2pPr>
      <a:lvl3pPr algn="ctr" rtl="0" eaLnBrk="0" fontAlgn="base" latinLnBrk="1" hangingPunct="0">
        <a:spcBef>
          <a:spcPct val="0"/>
        </a:spcBef>
        <a:spcAft>
          <a:spcPct val="0"/>
        </a:spcAft>
        <a:defRPr kumimoji="1" sz="2800">
          <a:solidFill>
            <a:srgbClr val="0000FF"/>
          </a:solidFill>
          <a:latin typeface="Arial" charset="0"/>
          <a:ea typeface="굴림" pitchFamily="50" charset="-127"/>
        </a:defRPr>
      </a:lvl3pPr>
      <a:lvl4pPr algn="ctr" rtl="0" eaLnBrk="0" fontAlgn="base" latinLnBrk="1" hangingPunct="0">
        <a:spcBef>
          <a:spcPct val="0"/>
        </a:spcBef>
        <a:spcAft>
          <a:spcPct val="0"/>
        </a:spcAft>
        <a:defRPr kumimoji="1" sz="2800">
          <a:solidFill>
            <a:srgbClr val="0000FF"/>
          </a:solidFill>
          <a:latin typeface="Arial" charset="0"/>
          <a:ea typeface="굴림" pitchFamily="50" charset="-127"/>
        </a:defRPr>
      </a:lvl4pPr>
      <a:lvl5pPr algn="ctr" rtl="0" eaLnBrk="0" fontAlgn="base" latinLnBrk="1" hangingPunct="0">
        <a:spcBef>
          <a:spcPct val="0"/>
        </a:spcBef>
        <a:spcAft>
          <a:spcPct val="0"/>
        </a:spcAft>
        <a:defRPr kumimoji="1" sz="2800">
          <a:solidFill>
            <a:srgbClr val="0000FF"/>
          </a:solidFill>
          <a:latin typeface="Arial" charset="0"/>
          <a:ea typeface="굴림" pitchFamily="50" charset="-127"/>
        </a:defRPr>
      </a:lvl5pPr>
      <a:lvl6pPr marL="457200" algn="ctr" rtl="0" fontAlgn="base" latinLnBrk="1">
        <a:spcBef>
          <a:spcPct val="0"/>
        </a:spcBef>
        <a:spcAft>
          <a:spcPct val="0"/>
        </a:spcAft>
        <a:defRPr kumimoji="1" sz="3200" b="1">
          <a:solidFill>
            <a:srgbClr val="0000FF"/>
          </a:solidFill>
          <a:latin typeface="Arial" charset="0"/>
          <a:ea typeface="굴림" pitchFamily="50" charset="-127"/>
        </a:defRPr>
      </a:lvl6pPr>
      <a:lvl7pPr marL="914400" algn="ctr" rtl="0" fontAlgn="base" latinLnBrk="1">
        <a:spcBef>
          <a:spcPct val="0"/>
        </a:spcBef>
        <a:spcAft>
          <a:spcPct val="0"/>
        </a:spcAft>
        <a:defRPr kumimoji="1" sz="3200" b="1">
          <a:solidFill>
            <a:srgbClr val="0000FF"/>
          </a:solidFill>
          <a:latin typeface="Arial" charset="0"/>
          <a:ea typeface="굴림" pitchFamily="50" charset="-127"/>
        </a:defRPr>
      </a:lvl7pPr>
      <a:lvl8pPr marL="1371600" algn="ctr" rtl="0" fontAlgn="base" latinLnBrk="1">
        <a:spcBef>
          <a:spcPct val="0"/>
        </a:spcBef>
        <a:spcAft>
          <a:spcPct val="0"/>
        </a:spcAft>
        <a:defRPr kumimoji="1" sz="3200" b="1">
          <a:solidFill>
            <a:srgbClr val="0000FF"/>
          </a:solidFill>
          <a:latin typeface="Arial" charset="0"/>
          <a:ea typeface="굴림" pitchFamily="50" charset="-127"/>
        </a:defRPr>
      </a:lvl8pPr>
      <a:lvl9pPr marL="1828800" algn="ctr" rtl="0" fontAlgn="base" latinLnBrk="1">
        <a:spcBef>
          <a:spcPct val="0"/>
        </a:spcBef>
        <a:spcAft>
          <a:spcPct val="0"/>
        </a:spcAft>
        <a:defRPr kumimoji="1" sz="3200" b="1">
          <a:solidFill>
            <a:srgbClr val="0000FF"/>
          </a:solidFill>
          <a:latin typeface="Arial" charset="0"/>
          <a:ea typeface="굴림" pitchFamily="50" charset="-127"/>
        </a:defRPr>
      </a:lvl9pPr>
    </p:titleStyle>
    <p:bodyStyle>
      <a:lvl1pPr marL="282575" indent="-282575" algn="l" rtl="0" eaLnBrk="0" fontAlgn="base" latinLnBrk="1" hangingPunct="0">
        <a:spcBef>
          <a:spcPct val="20000"/>
        </a:spcBef>
        <a:spcAft>
          <a:spcPct val="0"/>
        </a:spcAft>
        <a:buClr>
          <a:schemeClr val="accent2"/>
        </a:buClr>
        <a:buFont typeface="Wingdings" pitchFamily="2" charset="2"/>
        <a:buChar char="q"/>
        <a:defRPr kumimoji="1" sz="2000">
          <a:solidFill>
            <a:schemeClr val="tx1"/>
          </a:solidFill>
          <a:latin typeface="+mn-lt"/>
          <a:ea typeface="+mn-ea"/>
          <a:cs typeface="+mn-cs"/>
        </a:defRPr>
      </a:lvl1pPr>
      <a:lvl2pPr marL="669925" indent="-196850" algn="l" rtl="0" eaLnBrk="0" fontAlgn="base" latinLnBrk="1" hangingPunct="0">
        <a:spcBef>
          <a:spcPct val="20000"/>
        </a:spcBef>
        <a:spcAft>
          <a:spcPct val="0"/>
        </a:spcAft>
        <a:buClr>
          <a:schemeClr val="accent2"/>
        </a:buClr>
        <a:buFont typeface="Wingdings" pitchFamily="2" charset="2"/>
        <a:buChar char="Ø"/>
        <a:defRPr kumimoji="1">
          <a:solidFill>
            <a:schemeClr val="tx1"/>
          </a:solidFill>
          <a:latin typeface="+mn-lt"/>
          <a:ea typeface="+mn-ea"/>
        </a:defRPr>
      </a:lvl2pPr>
      <a:lvl3pPr marL="1044575" indent="-184150" algn="l" rtl="0" eaLnBrk="0" fontAlgn="base" latinLnBrk="1" hangingPunct="0">
        <a:spcBef>
          <a:spcPct val="20000"/>
        </a:spcBef>
        <a:spcAft>
          <a:spcPct val="0"/>
        </a:spcAft>
        <a:buChar char="•"/>
        <a:defRPr kumimoji="1">
          <a:solidFill>
            <a:schemeClr val="tx1"/>
          </a:solidFill>
          <a:latin typeface="+mn-lt"/>
          <a:ea typeface="+mn-ea"/>
        </a:defRPr>
      </a:lvl3pPr>
      <a:lvl4pPr marL="1417638" indent="-182563" algn="l" rtl="0" eaLnBrk="0" fontAlgn="base" latinLnBrk="1" hangingPunct="0">
        <a:spcBef>
          <a:spcPct val="20000"/>
        </a:spcBef>
        <a:spcAft>
          <a:spcPct val="0"/>
        </a:spcAft>
        <a:buChar char="–"/>
        <a:defRPr kumimoji="1">
          <a:solidFill>
            <a:schemeClr val="tx1"/>
          </a:solidFill>
          <a:latin typeface="+mn-lt"/>
          <a:ea typeface="+mn-ea"/>
        </a:defRPr>
      </a:lvl4pPr>
      <a:lvl5pPr marL="1804988" indent="-196850" algn="l" rtl="0" eaLnBrk="0" fontAlgn="base" latinLnBrk="1" hangingPunct="0">
        <a:spcBef>
          <a:spcPct val="20000"/>
        </a:spcBef>
        <a:spcAft>
          <a:spcPct val="0"/>
        </a:spcAft>
        <a:buChar char="»"/>
        <a:defRPr kumimoji="1">
          <a:solidFill>
            <a:schemeClr val="tx1"/>
          </a:solidFill>
          <a:latin typeface="+mn-lt"/>
          <a:ea typeface="+mn-ea"/>
        </a:defRPr>
      </a:lvl5pPr>
      <a:lvl6pPr marL="2262188" indent="-196850" algn="l" rtl="0" fontAlgn="base" latinLnBrk="1">
        <a:spcBef>
          <a:spcPct val="20000"/>
        </a:spcBef>
        <a:spcAft>
          <a:spcPct val="0"/>
        </a:spcAft>
        <a:buChar char="»"/>
        <a:defRPr kumimoji="1" sz="2000" b="1">
          <a:solidFill>
            <a:schemeClr val="tx1"/>
          </a:solidFill>
          <a:latin typeface="+mn-lt"/>
          <a:ea typeface="+mn-ea"/>
        </a:defRPr>
      </a:lvl6pPr>
      <a:lvl7pPr marL="2719388" indent="-196850" algn="l" rtl="0" fontAlgn="base" latinLnBrk="1">
        <a:spcBef>
          <a:spcPct val="20000"/>
        </a:spcBef>
        <a:spcAft>
          <a:spcPct val="0"/>
        </a:spcAft>
        <a:buChar char="»"/>
        <a:defRPr kumimoji="1" sz="2000" b="1">
          <a:solidFill>
            <a:schemeClr val="tx1"/>
          </a:solidFill>
          <a:latin typeface="+mn-lt"/>
          <a:ea typeface="+mn-ea"/>
        </a:defRPr>
      </a:lvl7pPr>
      <a:lvl8pPr marL="3176588" indent="-196850" algn="l" rtl="0" fontAlgn="base" latinLnBrk="1">
        <a:spcBef>
          <a:spcPct val="20000"/>
        </a:spcBef>
        <a:spcAft>
          <a:spcPct val="0"/>
        </a:spcAft>
        <a:buChar char="»"/>
        <a:defRPr kumimoji="1" sz="2000" b="1">
          <a:solidFill>
            <a:schemeClr val="tx1"/>
          </a:solidFill>
          <a:latin typeface="+mn-lt"/>
          <a:ea typeface="+mn-ea"/>
        </a:defRPr>
      </a:lvl8pPr>
      <a:lvl9pPr marL="3633788" indent="-196850" algn="l" rtl="0" fontAlgn="base" latinLnBrk="1">
        <a:spcBef>
          <a:spcPct val="20000"/>
        </a:spcBef>
        <a:spcAft>
          <a:spcPct val="0"/>
        </a:spcAft>
        <a:buChar char="»"/>
        <a:defRPr kumimoji="1" sz="2000" b="1">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wmf"/><Relationship Id="rId18" Type="http://schemas.openxmlformats.org/officeDocument/2006/relationships/oleObject" Target="../embeddings/oleObject12.bin"/><Relationship Id="rId3" Type="http://schemas.openxmlformats.org/officeDocument/2006/relationships/notesSlide" Target="../notesSlides/notesSlide18.xml"/><Relationship Id="rId21" Type="http://schemas.openxmlformats.org/officeDocument/2006/relationships/image" Target="../media/image13.wmf"/><Relationship Id="rId7" Type="http://schemas.openxmlformats.org/officeDocument/2006/relationships/image" Target="../media/image6.wmf"/><Relationship Id="rId12" Type="http://schemas.openxmlformats.org/officeDocument/2006/relationships/oleObject" Target="../embeddings/oleObject9.bin"/><Relationship Id="rId17" Type="http://schemas.openxmlformats.org/officeDocument/2006/relationships/image" Target="../media/image11.wmf"/><Relationship Id="rId25"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wmf"/><Relationship Id="rId24" Type="http://schemas.openxmlformats.org/officeDocument/2006/relationships/oleObject" Target="../embeddings/oleObject15.bin"/><Relationship Id="rId5" Type="http://schemas.openxmlformats.org/officeDocument/2006/relationships/image" Target="../media/image5.wmf"/><Relationship Id="rId15" Type="http://schemas.openxmlformats.org/officeDocument/2006/relationships/image" Target="../media/image10.wmf"/><Relationship Id="rId23" Type="http://schemas.openxmlformats.org/officeDocument/2006/relationships/image" Target="../media/image14.wmf"/><Relationship Id="rId10" Type="http://schemas.openxmlformats.org/officeDocument/2006/relationships/oleObject" Target="../embeddings/oleObject8.bin"/><Relationship Id="rId19"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7.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0.xml"/><Relationship Id="rId7" Type="http://schemas.openxmlformats.org/officeDocument/2006/relationships/oleObject" Target="../embeddings/oleObject17.bin"/><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image" Target="../media/image37.png"/><Relationship Id="rId5" Type="http://schemas.openxmlformats.org/officeDocument/2006/relationships/oleObject" Target="../embeddings/oleObject16.bin"/><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29.xml"/><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40.pn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10.png"/><Relationship Id="rId7"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30.png"/><Relationship Id="rId4" Type="http://schemas.openxmlformats.org/officeDocument/2006/relationships/image" Target="../media/image88.png"/><Relationship Id="rId9"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4.png"/><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3.bin"/><Relationship Id="rId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15363" name="슬라이드 번호 개체 틀 5"/>
          <p:cNvSpPr>
            <a:spLocks noGrp="1"/>
          </p:cNvSpPr>
          <p:nvPr>
            <p:ph type="sldNum" sz="quarter" idx="12"/>
          </p:nvPr>
        </p:nvSpPr>
        <p:spPr/>
        <p:txBody>
          <a:bodyPr/>
          <a:lstStyle/>
          <a:p>
            <a:pPr>
              <a:defRPr/>
            </a:pPr>
            <a:fld id="{D4810902-5084-4B23-A949-C46C49AC7E2E}" type="slidenum">
              <a:rPr lang="en-US" altLang="ko-KR"/>
              <a:pPr>
                <a:defRPr/>
              </a:pPr>
              <a:t>1</a:t>
            </a:fld>
            <a:endParaRPr lang="en-US" altLang="ko-KR"/>
          </a:p>
        </p:txBody>
      </p:sp>
      <mc:AlternateContent xmlns:mc="http://schemas.openxmlformats.org/markup-compatibility/2006" xmlns:a14="http://schemas.microsoft.com/office/drawing/2010/main">
        <mc:Choice Requires="a14">
          <p:sp>
            <p:nvSpPr>
              <p:cNvPr id="3076" name="Rectangle 3"/>
              <p:cNvSpPr>
                <a:spLocks noGrp="1" noChangeArrowheads="1"/>
              </p:cNvSpPr>
              <p:nvPr>
                <p:ph type="body" idx="1"/>
              </p:nvPr>
            </p:nvSpPr>
            <p:spPr>
              <a:xfrm>
                <a:off x="265113" y="908720"/>
                <a:ext cx="8588375" cy="5504584"/>
              </a:xfrm>
            </p:spPr>
            <p:txBody>
              <a:bodyPr/>
              <a:lstStyle/>
              <a:p>
                <a:pPr eaLnBrk="1" hangingPunct="1"/>
                <a:r>
                  <a:rPr lang="en-US" altLang="ko-KR" dirty="0" smtClean="0"/>
                  <a:t>Mathematical Programming (Optimization) Problem:</a:t>
                </a:r>
              </a:p>
              <a:p>
                <a:pPr eaLnBrk="1" hangingPunct="1">
                  <a:buFont typeface="Wingdings" pitchFamily="2" charset="2"/>
                  <a:buNone/>
                </a:pPr>
                <a:r>
                  <a:rPr lang="en-US" altLang="ko-KR" dirty="0" smtClean="0"/>
                  <a:t>		min/max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𝑥</m:t>
                    </m:r>
                    <m:r>
                      <a:rPr lang="en-US" altLang="ko-KR" b="0" i="1" smtClean="0">
                        <a:latin typeface="Cambria Math"/>
                      </a:rPr>
                      <m:t>)</m:t>
                    </m:r>
                  </m:oMath>
                </a14:m>
                <a:endParaRPr lang="en-US" altLang="ko-KR" dirty="0" smtClean="0"/>
              </a:p>
              <a:p>
                <a:pPr eaLnBrk="1" hangingPunct="1">
                  <a:buFont typeface="Wingdings" pitchFamily="2" charset="2"/>
                  <a:buNone/>
                </a:pPr>
                <a:r>
                  <a:rPr lang="en-US" altLang="ko-KR" dirty="0" smtClean="0"/>
                  <a:t>             subject to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𝑔</m:t>
                        </m:r>
                      </m:e>
                      <m:sub>
                        <m:r>
                          <a:rPr lang="en-US" altLang="ko-KR" b="0" i="1" smtClean="0">
                            <a:latin typeface="Cambria Math"/>
                          </a:rPr>
                          <m:t>𝑖</m:t>
                        </m:r>
                      </m:sub>
                    </m:sSub>
                    <m:r>
                      <a:rPr lang="en-US" altLang="ko-KR" b="0" i="1" smtClean="0">
                        <a:latin typeface="Cambria Math"/>
                      </a:rPr>
                      <m:t>(</m:t>
                    </m:r>
                    <m:r>
                      <a:rPr lang="en-US" altLang="ko-KR" b="0" i="1" smtClean="0">
                        <a:latin typeface="Cambria Math"/>
                      </a:rPr>
                      <m:t>𝑥</m:t>
                    </m:r>
                    <m:r>
                      <a:rPr lang="en-US" altLang="ko-KR" b="0" i="1" smtClean="0">
                        <a:latin typeface="Cambria Math"/>
                      </a:rPr>
                      <m:t>)≤0</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h</m:t>
                        </m:r>
                      </m:e>
                      <m:sub>
                        <m:r>
                          <a:rPr lang="en-US" altLang="ko-KR" b="0" i="1" smtClean="0">
                            <a:latin typeface="Cambria Math"/>
                            <a:sym typeface="Symbol" pitchFamily="18" charset="2"/>
                          </a:rPr>
                          <m:t>𝑗</m:t>
                        </m:r>
                      </m:sub>
                    </m:sSub>
                    <m:d>
                      <m:dPr>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𝑥</m:t>
                        </m:r>
                      </m:e>
                    </m:d>
                    <m:r>
                      <a:rPr lang="en-US" altLang="ko-KR" b="0" i="1" smtClean="0">
                        <a:latin typeface="Cambria Math"/>
                        <a:sym typeface="Symbol" pitchFamily="18" charset="2"/>
                      </a:rPr>
                      <m:t>=0</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𝑗</m:t>
                    </m:r>
                    <m:r>
                      <a:rPr lang="en-US" altLang="ko-KR" b="0" i="1" smtClean="0">
                        <a:latin typeface="Cambria Math"/>
                        <a:sym typeface="Symbol" pitchFamily="18" charset="2"/>
                      </a:rPr>
                      <m:t>=1,…,</m:t>
                    </m:r>
                    <m:r>
                      <a:rPr lang="en-US" altLang="ko-KR" b="0" i="1" smtClean="0">
                        <a:latin typeface="Cambria Math"/>
                        <a:sym typeface="Symbol" pitchFamily="18" charset="2"/>
                      </a:rPr>
                      <m:t>𝑘</m:t>
                    </m:r>
                    <m:r>
                      <a:rPr lang="en-US" altLang="ko-KR" b="0" i="1" smtClean="0">
                        <a:latin typeface="Cambria Math"/>
                        <a:sym typeface="Symbol" pitchFamily="18" charset="2"/>
                      </a:rPr>
                      <m:t>)</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𝑋</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r>
                      <a:rPr lang="en-US" altLang="ko-KR" b="0" i="1" smtClean="0">
                        <a:latin typeface="Cambria Math"/>
                        <a:ea typeface="Cambria Math"/>
                        <a:sym typeface="Symbol" pitchFamily="18" charset="2"/>
                      </a:rPr>
                      <m:t>)</m:t>
                    </m:r>
                  </m:oMath>
                </a14:m>
                <a:endParaRPr lang="en-US" altLang="ko-KR"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𝑓</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𝑔</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h</m:t>
                        </m:r>
                      </m:e>
                      <m:sub>
                        <m:r>
                          <a:rPr lang="en-US" altLang="ko-KR" b="0" i="1" smtClean="0">
                            <a:latin typeface="Cambria Math"/>
                            <a:sym typeface="Symbol" pitchFamily="18" charset="2"/>
                          </a:rPr>
                          <m:t>𝑗</m:t>
                        </m:r>
                      </m:sub>
                    </m:sSub>
                    <m:r>
                      <a:rPr lang="en-US" altLang="ko-KR" b="0" i="1" smtClean="0">
                        <a:latin typeface="Cambria Math"/>
                        <a:sym typeface="Symbol" pitchFamily="18" charset="2"/>
                      </a:rPr>
                      <m:t>:</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𝑅</m:t>
                        </m:r>
                      </m:e>
                      <m:sup>
                        <m:r>
                          <a:rPr lang="en-US" altLang="ko-KR" b="0" i="1" smtClean="0">
                            <a:latin typeface="Cambria Math"/>
                            <a:sym typeface="Symbol" pitchFamily="18" charset="2"/>
                          </a:rPr>
                          <m:t>𝑛</m:t>
                        </m:r>
                      </m:sup>
                    </m:sSup>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𝑅</m:t>
                    </m:r>
                  </m:oMath>
                </a14:m>
                <a:r>
                  <a:rPr lang="en-US" altLang="ko-KR" dirty="0" smtClean="0">
                    <a:sym typeface="Symbol" pitchFamily="18" charset="2"/>
                  </a:rPr>
                  <a:t> (usually assume continuous (differentiable) functions)</a:t>
                </a:r>
              </a:p>
              <a:p>
                <a:pPr eaLnBrk="1" hangingPunct="1">
                  <a:buFont typeface="Wingdings" pitchFamily="2" charset="2"/>
                  <a:buNone/>
                </a:pPr>
                <a:endParaRPr lang="en-US" altLang="ko-KR" dirty="0" smtClean="0">
                  <a:sym typeface="Symbol" pitchFamily="18" charset="2"/>
                </a:endParaRPr>
              </a:p>
              <a:p>
                <a:pPr eaLnBrk="1" hangingPunct="1"/>
                <a:r>
                  <a:rPr lang="en-US" altLang="ko-KR" dirty="0" smtClean="0">
                    <a:sym typeface="Symbol" pitchFamily="18" charset="2"/>
                  </a:rPr>
                  <a:t>If </a:t>
                </a:r>
                <a14:m>
                  <m:oMath xmlns:m="http://schemas.openxmlformats.org/officeDocument/2006/math">
                    <m:r>
                      <a:rPr lang="en-US" altLang="ko-KR" i="1">
                        <a:latin typeface="Cambria Math"/>
                        <a:sym typeface="Symbol" pitchFamily="18" charset="2"/>
                      </a:rPr>
                      <m:t>𝑓</m:t>
                    </m:r>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𝑔</m:t>
                        </m:r>
                      </m:e>
                      <m:sub>
                        <m:r>
                          <a:rPr lang="en-US" altLang="ko-KR" i="1">
                            <a:latin typeface="Cambria Math"/>
                            <a:sym typeface="Symbol" pitchFamily="18" charset="2"/>
                          </a:rPr>
                          <m:t>𝑖</m:t>
                        </m:r>
                      </m:sub>
                    </m:sSub>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h</m:t>
                        </m:r>
                      </m:e>
                      <m:sub>
                        <m:r>
                          <a:rPr lang="en-US" altLang="ko-KR" i="1">
                            <a:latin typeface="Cambria Math"/>
                            <a:sym typeface="Symbol" pitchFamily="18" charset="2"/>
                          </a:rPr>
                          <m:t>𝑗</m:t>
                        </m:r>
                      </m:sub>
                    </m:sSub>
                  </m:oMath>
                </a14:m>
                <a:r>
                  <a:rPr lang="en-US" altLang="ko-KR" dirty="0" smtClean="0">
                    <a:sym typeface="Symbol" pitchFamily="18" charset="2"/>
                  </a:rPr>
                  <a:t> linear (affine) function   linear programming problem</a:t>
                </a:r>
              </a:p>
              <a:p>
                <a:pPr eaLnBrk="1" hangingPunct="1">
                  <a:buNone/>
                </a:pPr>
                <a:r>
                  <a:rPr lang="en-US" altLang="ko-KR" dirty="0">
                    <a:sym typeface="Symbol" pitchFamily="18" charset="2"/>
                  </a:rPr>
                  <a:t>	If solution set (or some of the variables) restricted to be integer points  integer programming </a:t>
                </a:r>
                <a:r>
                  <a:rPr lang="en-US" altLang="ko-KR" dirty="0" smtClean="0">
                    <a:sym typeface="Symbol" pitchFamily="18" charset="2"/>
                  </a:rPr>
                  <a:t>problem</a:t>
                </a:r>
              </a:p>
              <a:p>
                <a:pPr eaLnBrk="1" hangingPunct="1">
                  <a:buNone/>
                </a:pPr>
                <a:r>
                  <a:rPr lang="en-US" altLang="ko-KR" dirty="0" smtClean="0">
                    <a:sym typeface="Symbol" pitchFamily="18" charset="2"/>
                  </a:rPr>
                  <a:t>	If </a:t>
                </a:r>
                <a14:m>
                  <m:oMath xmlns:m="http://schemas.openxmlformats.org/officeDocument/2006/math">
                    <m:r>
                      <a:rPr lang="en-US" altLang="ko-KR" i="1">
                        <a:latin typeface="Cambria Math"/>
                        <a:sym typeface="Symbol" pitchFamily="18" charset="2"/>
                      </a:rPr>
                      <m:t>𝑓</m:t>
                    </m:r>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𝑔</m:t>
                        </m:r>
                      </m:e>
                      <m:sub>
                        <m:r>
                          <a:rPr lang="en-US" altLang="ko-KR" i="1">
                            <a:latin typeface="Cambria Math"/>
                            <a:sym typeface="Symbol" pitchFamily="18" charset="2"/>
                          </a:rPr>
                          <m:t>𝑖</m:t>
                        </m:r>
                      </m:sub>
                    </m:sSub>
                    <m:r>
                      <a:rPr lang="en-US" altLang="ko-KR" i="1">
                        <a:latin typeface="Cambria Math"/>
                        <a:sym typeface="Symbol" pitchFamily="18" charset="2"/>
                      </a:rPr>
                      <m:t>,</m:t>
                    </m:r>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h</m:t>
                        </m:r>
                      </m:e>
                      <m:sub>
                        <m:r>
                          <a:rPr lang="en-US" altLang="ko-KR" i="1">
                            <a:latin typeface="Cambria Math"/>
                            <a:sym typeface="Symbol" pitchFamily="18" charset="2"/>
                          </a:rPr>
                          <m:t>𝑗</m:t>
                        </m:r>
                      </m:sub>
                    </m:sSub>
                  </m:oMath>
                </a14:m>
                <a:r>
                  <a:rPr lang="en-US" altLang="ko-KR" dirty="0" smtClean="0">
                    <a:sym typeface="Symbol" pitchFamily="18" charset="2"/>
                  </a:rPr>
                  <a:t> (or part of them) nonlinear function   nonlinear programming problem</a:t>
                </a:r>
              </a:p>
              <a:p>
                <a:pPr eaLnBrk="1" hangingPunct="1">
                  <a:buNone/>
                </a:pPr>
                <a:r>
                  <a:rPr lang="en-US" altLang="ko-KR" dirty="0" smtClean="0">
                    <a:sym typeface="Symbol" pitchFamily="18" charset="2"/>
                  </a:rPr>
                  <a:t>	If min </a:t>
                </a:r>
                <a14:m>
                  <m:oMath xmlns:m="http://schemas.openxmlformats.org/officeDocument/2006/math">
                    <m:r>
                      <a:rPr lang="en-US" altLang="ko-KR" b="0" i="1" smtClean="0">
                        <a:latin typeface="Cambria Math"/>
                        <a:sym typeface="Symbol" pitchFamily="18" charset="2"/>
                      </a:rPr>
                      <m:t>𝑓</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oMath>
                </a14:m>
                <a:r>
                  <a:rPr lang="en-US" altLang="ko-KR" dirty="0" smtClean="0">
                    <a:sym typeface="Symbol" pitchFamily="18" charset="2"/>
                  </a:rPr>
                  <a:t>, and </a:t>
                </a:r>
                <a14:m>
                  <m:oMath xmlns:m="http://schemas.openxmlformats.org/officeDocument/2006/math">
                    <m:r>
                      <a:rPr lang="en-US" altLang="ko-KR" b="0" i="1" smtClean="0">
                        <a:latin typeface="Cambria Math"/>
                        <a:sym typeface="Symbol" pitchFamily="18" charset="2"/>
                      </a:rPr>
                      <m:t>𝑓</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oMath>
                </a14:m>
                <a:r>
                  <a:rPr lang="en-US" altLang="ko-KR" dirty="0" smtClean="0">
                    <a:sym typeface="Symbol" pitchFamily="18" charset="2"/>
                  </a:rPr>
                  <a:t>, </a:t>
                </a:r>
                <a14:m>
                  <m:oMath xmlns:m="http://schemas.openxmlformats.org/officeDocument/2006/math">
                    <m:sSub>
                      <m:sSubPr>
                        <m:ctrlPr>
                          <a:rPr lang="en-US" altLang="ko-KR" i="1" dirty="0" smtClean="0">
                            <a:latin typeface="Cambria Math" panose="02040503050406030204" pitchFamily="18" charset="0"/>
                            <a:sym typeface="Symbol" pitchFamily="18" charset="2"/>
                          </a:rPr>
                        </m:ctrlPr>
                      </m:sSubPr>
                      <m:e>
                        <m:r>
                          <a:rPr lang="en-US" altLang="ko-KR" b="0" i="1" dirty="0" smtClean="0">
                            <a:latin typeface="Cambria Math"/>
                            <a:sym typeface="Symbol" pitchFamily="18" charset="2"/>
                          </a:rPr>
                          <m:t>𝑔</m:t>
                        </m:r>
                      </m:e>
                      <m:sub>
                        <m:r>
                          <a:rPr lang="en-US" altLang="ko-KR" b="0" i="1" dirty="0" smtClean="0">
                            <a:latin typeface="Cambria Math"/>
                            <a:sym typeface="Symbol" pitchFamily="18" charset="2"/>
                          </a:rPr>
                          <m:t>𝑖</m:t>
                        </m:r>
                      </m:sub>
                    </m:sSub>
                    <m:r>
                      <a:rPr lang="en-US" altLang="ko-KR" b="0" i="1" dirty="0" smtClean="0">
                        <a:latin typeface="Cambria Math"/>
                        <a:sym typeface="Symbol" pitchFamily="18" charset="2"/>
                      </a:rPr>
                      <m:t>(</m:t>
                    </m:r>
                    <m:r>
                      <a:rPr lang="en-US" altLang="ko-KR" b="0" i="1" dirty="0" smtClean="0">
                        <a:latin typeface="Cambria Math"/>
                        <a:sym typeface="Symbol" pitchFamily="18" charset="2"/>
                      </a:rPr>
                      <m:t>𝑥</m:t>
                    </m:r>
                    <m:r>
                      <a:rPr lang="en-US" altLang="ko-KR" b="0" i="1" dirty="0" smtClean="0">
                        <a:latin typeface="Cambria Math"/>
                        <a:sym typeface="Symbol" pitchFamily="18" charset="2"/>
                      </a:rPr>
                      <m:t>)</m:t>
                    </m:r>
                  </m:oMath>
                </a14:m>
                <a:r>
                  <a:rPr lang="en-US" altLang="ko-KR" dirty="0" smtClean="0">
                    <a:sym typeface="Symbol" pitchFamily="18" charset="2"/>
                  </a:rPr>
                  <a:t> are convex functions, no equality constraints </a:t>
                </a:r>
                <a14:m>
                  <m:oMath xmlns:m="http://schemas.openxmlformats.org/officeDocument/2006/math">
                    <m:r>
                      <a:rPr lang="en-US" altLang="ko-KR" i="1" smtClean="0">
                        <a:latin typeface="Cambria Math"/>
                        <a:ea typeface="Cambria Math"/>
                        <a:sym typeface="Symbol" pitchFamily="18" charset="2"/>
                      </a:rPr>
                      <m:t>→</m:t>
                    </m:r>
                  </m:oMath>
                </a14:m>
                <a:r>
                  <a:rPr lang="en-US" altLang="ko-KR" dirty="0" smtClean="0">
                    <a:sym typeface="Symbol" pitchFamily="18" charset="2"/>
                  </a:rPr>
                  <a:t> convex programming problem. (equalities are allowed when they are linear)</a:t>
                </a:r>
              </a:p>
            </p:txBody>
          </p:sp>
        </mc:Choice>
        <mc:Fallback xmlns="">
          <p:sp>
            <p:nvSpPr>
              <p:cNvPr id="3076" name="Rectangle 3"/>
              <p:cNvSpPr>
                <a:spLocks noGrp="1" noRot="1" noChangeAspect="1" noMove="1" noResize="1" noEditPoints="1" noAdjustHandles="1" noChangeArrowheads="1" noChangeShapeType="1" noTextEdit="1"/>
              </p:cNvSpPr>
              <p:nvPr>
                <p:ph type="body" idx="1"/>
              </p:nvPr>
            </p:nvSpPr>
            <p:spPr>
              <a:xfrm>
                <a:off x="265113" y="908720"/>
                <a:ext cx="8588375" cy="5504584"/>
              </a:xfrm>
              <a:blipFill>
                <a:blip r:embed="rId3"/>
                <a:stretch>
                  <a:fillRect l="-639" t="-554" b="-997"/>
                </a:stretch>
              </a:blipFill>
            </p:spPr>
            <p:txBody>
              <a:bodyPr/>
              <a:lstStyle/>
              <a:p>
                <a:r>
                  <a:rPr lang="ko-KR" altLang="en-US">
                    <a:noFill/>
                  </a:rPr>
                  <a:t> </a:t>
                </a:r>
              </a:p>
            </p:txBody>
          </p:sp>
        </mc:Fallback>
      </mc:AlternateContent>
      <p:sp>
        <p:nvSpPr>
          <p:cNvPr id="3077" name="Rectangle 4"/>
          <p:cNvSpPr>
            <a:spLocks noChangeArrowheads="1"/>
          </p:cNvSpPr>
          <p:nvPr/>
        </p:nvSpPr>
        <p:spPr bwMode="auto">
          <a:xfrm>
            <a:off x="673100" y="254000"/>
            <a:ext cx="7772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ko-KR" sz="3200" b="1" dirty="0">
                <a:solidFill>
                  <a:srgbClr val="0000FF"/>
                </a:solidFill>
                <a:latin typeface="Times New Roman" pitchFamily="18" charset="0"/>
                <a:cs typeface="Times New Roman" pitchFamily="18" charset="0"/>
              </a:rPr>
              <a:t>Chapter </a:t>
            </a:r>
            <a:r>
              <a:rPr lang="en-US" altLang="ko-KR" sz="3200" b="1" dirty="0" smtClean="0">
                <a:solidFill>
                  <a:srgbClr val="0000FF"/>
                </a:solidFill>
                <a:latin typeface="Times New Roman" pitchFamily="18" charset="0"/>
                <a:cs typeface="Times New Roman" pitchFamily="18" charset="0"/>
              </a:rPr>
              <a:t>1. </a:t>
            </a:r>
            <a:r>
              <a:rPr lang="en-US" altLang="ko-KR" sz="3200" b="1" dirty="0">
                <a:solidFill>
                  <a:srgbClr val="0000FF"/>
                </a:solidFill>
                <a:latin typeface="Times New Roman" pitchFamily="18" charset="0"/>
                <a:cs typeface="Times New Roman" pitchFamily="18" charset="0"/>
              </a:rPr>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6627" name="슬라이드 번호 개체 틀 5"/>
          <p:cNvSpPr>
            <a:spLocks noGrp="1"/>
          </p:cNvSpPr>
          <p:nvPr>
            <p:ph type="sldNum" sz="quarter" idx="12"/>
          </p:nvPr>
        </p:nvSpPr>
        <p:spPr/>
        <p:txBody>
          <a:bodyPr/>
          <a:lstStyle/>
          <a:p>
            <a:pPr>
              <a:defRPr/>
            </a:pPr>
            <a:fld id="{22EE9FCA-8ED2-4780-A785-7E3C0C46CC43}" type="slidenum">
              <a:rPr lang="en-US" altLang="ko-KR"/>
              <a:pPr>
                <a:defRPr/>
              </a:pPr>
              <a:t>10</a:t>
            </a:fld>
            <a:endParaRPr lang="en-US" altLang="ko-K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1"/>
              </p:nvPr>
            </p:nvSpPr>
            <p:spPr>
              <a:xfrm>
                <a:off x="266700" y="142875"/>
                <a:ext cx="8588375" cy="6286208"/>
              </a:xfrm>
            </p:spPr>
            <p:txBody>
              <a:bodyPr/>
              <a:lstStyle/>
              <a:p>
                <a:pPr eaLnBrk="1" hangingPunct="1">
                  <a:buFont typeface="Wingdings" pitchFamily="2" charset="2"/>
                  <a:buNone/>
                </a:pPr>
                <a:r>
                  <a:rPr lang="en-US" altLang="ko-KR" dirty="0" smtClean="0">
                    <a:sym typeface="Symbol" pitchFamily="18" charset="2"/>
                  </a:rPr>
                  <a:t>	Decision variables:  </a:t>
                </a:r>
              </a:p>
              <a:p>
                <a:pPr eaLnBrk="1" hangingPunct="1">
                  <a:buFont typeface="Wingdings" pitchFamily="2" charset="2"/>
                  <a:buNone/>
                </a:pPr>
                <a:r>
                  <a:rPr lang="en-US" altLang="ko-KR" dirty="0" smtClean="0">
                    <a:sym typeface="Symbol" pitchFamily="18" charset="2"/>
                  </a:rPr>
                  <a:t>		</a:t>
                </a:r>
                <a14:m>
                  <m:oMath xmlns:m="http://schemas.openxmlformats.org/officeDocument/2006/math">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𝑥</m:t>
                        </m:r>
                      </m:e>
                      <m:sub>
                        <m:r>
                          <a:rPr lang="en-US" altLang="ko-KR" b="0" i="1" smtClean="0">
                            <a:latin typeface="Cambria Math"/>
                            <a:sym typeface="Symbol" pitchFamily="18" charset="2"/>
                          </a:rPr>
                          <m:t>𝑖𝑗</m:t>
                        </m:r>
                      </m:sub>
                      <m:sup>
                        <m:r>
                          <a:rPr lang="en-US" altLang="ko-KR" b="0" i="1" smtClean="0">
                            <a:latin typeface="Cambria Math"/>
                            <a:sym typeface="Symbol" pitchFamily="18" charset="2"/>
                          </a:rPr>
                          <m:t>𝑘𝑙</m:t>
                        </m:r>
                      </m:sup>
                    </m:sSubSup>
                  </m:oMath>
                </a14:m>
                <a:r>
                  <a:rPr lang="en-US" altLang="ko-KR" dirty="0" smtClean="0">
                    <a:sym typeface="Symbol" pitchFamily="18" charset="2"/>
                  </a:rPr>
                  <a:t> : amount of data with origin </a:t>
                </a:r>
                <a:r>
                  <a:rPr lang="en-US" altLang="ko-KR" i="1" dirty="0" smtClean="0">
                    <a:sym typeface="Symbol" pitchFamily="18" charset="2"/>
                  </a:rPr>
                  <a:t>k</a:t>
                </a:r>
                <a:r>
                  <a:rPr lang="en-US" altLang="ko-KR" dirty="0" smtClean="0">
                    <a:sym typeface="Symbol" pitchFamily="18" charset="2"/>
                  </a:rPr>
                  <a:t> and destination </a:t>
                </a:r>
                <a:r>
                  <a:rPr lang="en-US" altLang="ko-KR" i="1" dirty="0" smtClean="0">
                    <a:sym typeface="Symbol" pitchFamily="18" charset="2"/>
                  </a:rPr>
                  <a:t>l</a:t>
                </a:r>
                <a:r>
                  <a:rPr lang="en-US" altLang="ko-KR" dirty="0" smtClean="0">
                    <a:sym typeface="Symbol" pitchFamily="18" charset="2"/>
                  </a:rPr>
                  <a:t> that</a:t>
                </a:r>
              </a:p>
              <a:p>
                <a:pPr eaLnBrk="1" hangingPunct="1">
                  <a:buFont typeface="Wingdings" pitchFamily="2" charset="2"/>
                  <a:buNone/>
                </a:pPr>
                <a:r>
                  <a:rPr lang="en-US" altLang="ko-KR" dirty="0" smtClean="0">
                    <a:sym typeface="Symbol" pitchFamily="18" charset="2"/>
                  </a:rPr>
                  <a:t>		         traverses link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ea typeface="Cambria Math"/>
                        <a:sym typeface="Symbol" pitchFamily="18" charset="2"/>
                      </a:rPr>
                      <m:t>𝐴</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Let   </a:t>
                </a:r>
                <a14:m>
                  <m:oMath xmlns:m="http://schemas.openxmlformats.org/officeDocument/2006/math">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𝑘𝑙</m:t>
                        </m:r>
                      </m:sup>
                    </m:sSubSup>
                  </m:oMath>
                </a14:m>
                <a:r>
                  <a:rPr lang="en-US" altLang="ko-KR" dirty="0" smtClean="0">
                    <a:sym typeface="Symbol" pitchFamily="18" charset="2"/>
                  </a:rPr>
                  <a:t> =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𝑘𝑙</m:t>
                        </m:r>
                      </m:sup>
                    </m:sSup>
                  </m:oMath>
                </a14:m>
                <a:r>
                  <a:rPr lang="en-US" altLang="ko-KR" dirty="0" smtClean="0">
                    <a:sym typeface="Symbol" pitchFamily="18" charset="2"/>
                  </a:rPr>
                  <a:t>    	if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𝑘</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𝑘𝑙</m:t>
                        </m:r>
                      </m:sup>
                    </m:sSup>
                  </m:oMath>
                </a14:m>
                <a:r>
                  <a:rPr lang="en-US" altLang="ko-KR" dirty="0" smtClean="0">
                    <a:sym typeface="Symbol" pitchFamily="18" charset="2"/>
                  </a:rPr>
                  <a:t>    	if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𝑙</m:t>
                    </m:r>
                  </m:oMath>
                </a14:m>
                <a:endParaRPr lang="en-US" altLang="ko-KR" dirty="0" smtClean="0">
                  <a:sym typeface="Symbol" pitchFamily="18" charset="2"/>
                </a:endParaRPr>
              </a:p>
              <a:p>
                <a:pPr eaLnBrk="1" hangingPunct="1">
                  <a:buFont typeface="Wingdings" pitchFamily="2" charset="2"/>
                  <a:buNone/>
                </a:pPr>
                <a:r>
                  <a:rPr lang="en-US" altLang="ko-KR" dirty="0" smtClean="0"/>
                  <a:t>		         0       otherwise</a:t>
                </a:r>
              </a:p>
              <a:p>
                <a:pPr eaLnBrk="1" hangingPunct="1"/>
                <a:endParaRPr lang="en-US" altLang="ko-KR" dirty="0" smtClean="0"/>
              </a:p>
              <a:p>
                <a:pPr eaLnBrk="1" hangingPunct="1"/>
                <a:r>
                  <a:rPr lang="en-US" altLang="ko-KR" dirty="0" smtClean="0"/>
                  <a:t>Formulation (</a:t>
                </a:r>
                <a:r>
                  <a:rPr lang="en-US" altLang="ko-KR" dirty="0" smtClean="0">
                    <a:solidFill>
                      <a:srgbClr val="0000FF"/>
                    </a:solidFill>
                  </a:rPr>
                  <a:t>flow based formulation</a:t>
                </a:r>
                <a:r>
                  <a:rPr lang="en-US" altLang="ko-KR" dirty="0" smtClean="0"/>
                  <a:t>)</a:t>
                </a:r>
              </a:p>
              <a:p>
                <a:pPr eaLnBrk="1" hangingPunct="1">
                  <a:buFont typeface="Wingdings" pitchFamily="2" charset="2"/>
                  <a:buNone/>
                </a:pPr>
                <a:r>
                  <a:rPr lang="en-US" altLang="ko-KR" dirty="0" smtClean="0"/>
                  <a:t>	minimize      </a:t>
                </a:r>
                <a14:m>
                  <m:oMath xmlns:m="http://schemas.openxmlformats.org/officeDocument/2006/math">
                    <m:nary>
                      <m:naryPr>
                        <m:chr m:val="∑"/>
                        <m:limLoc m:val="subSup"/>
                        <m:supHide m:val="on"/>
                        <m:ctrlPr>
                          <a:rPr lang="en-US" altLang="ko-KR" i="1" smtClean="0">
                            <a:solidFill>
                              <a:srgbClr val="FF0000"/>
                            </a:solidFill>
                            <a:latin typeface="Cambria Math" panose="02040503050406030204" pitchFamily="18" charset="0"/>
                          </a:rPr>
                        </m:ctrlPr>
                      </m:naryPr>
                      <m:sub>
                        <m:r>
                          <m:rPr>
                            <m:brk m:alnAt="9"/>
                          </m:rPr>
                          <a:rPr lang="en-US" altLang="ko-KR" b="0" i="1" smtClean="0">
                            <a:solidFill>
                              <a:srgbClr val="FF0000"/>
                            </a:solidFill>
                            <a:latin typeface="Cambria Math"/>
                          </a:rPr>
                          <m:t>(</m:t>
                        </m:r>
                        <m:r>
                          <a:rPr lang="en-US" altLang="ko-KR" b="0" i="1" smtClean="0">
                            <a:solidFill>
                              <a:srgbClr val="FF0000"/>
                            </a:solidFill>
                            <a:latin typeface="Cambria Math"/>
                          </a:rPr>
                          <m:t>𝑖</m:t>
                        </m:r>
                        <m:r>
                          <a:rPr lang="en-US" altLang="ko-KR" b="0" i="1" smtClean="0">
                            <a:solidFill>
                              <a:srgbClr val="FF0000"/>
                            </a:solidFill>
                            <a:latin typeface="Cambria Math"/>
                          </a:rPr>
                          <m:t>,</m:t>
                        </m:r>
                        <m:r>
                          <a:rPr lang="en-US" altLang="ko-KR" b="0" i="1" smtClean="0">
                            <a:solidFill>
                              <a:srgbClr val="FF0000"/>
                            </a:solidFill>
                            <a:latin typeface="Cambria Math"/>
                          </a:rPr>
                          <m:t>𝑗</m:t>
                        </m:r>
                        <m:r>
                          <a:rPr lang="en-US" altLang="ko-KR" b="0" i="1" smtClean="0">
                            <a:solidFill>
                              <a:srgbClr val="FF0000"/>
                            </a:solidFill>
                            <a:latin typeface="Cambria Math"/>
                          </a:rPr>
                          <m:t>)∈</m:t>
                        </m:r>
                        <m:r>
                          <a:rPr lang="en-US" altLang="ko-KR" b="0" i="1" smtClean="0">
                            <a:solidFill>
                              <a:srgbClr val="FF0000"/>
                            </a:solidFill>
                            <a:latin typeface="Cambria Math"/>
                            <a:ea typeface="Cambria Math"/>
                          </a:rPr>
                          <m:t>𝐴</m:t>
                        </m:r>
                      </m:sub>
                      <m:sup/>
                      <m:e>
                        <m:nary>
                          <m:naryPr>
                            <m:chr m:val="∑"/>
                            <m:limLoc m:val="subSup"/>
                            <m:supHide m:val="on"/>
                            <m:ctrlPr>
                              <a:rPr lang="en-US" altLang="ko-KR" i="1" smtClean="0">
                                <a:solidFill>
                                  <a:srgbClr val="FF0000"/>
                                </a:solidFill>
                                <a:latin typeface="Cambria Math" panose="02040503050406030204" pitchFamily="18" charset="0"/>
                              </a:rPr>
                            </m:ctrlPr>
                          </m:naryPr>
                          <m:sub>
                            <m:r>
                              <m:rPr>
                                <m:brk m:alnAt="9"/>
                              </m:rPr>
                              <a:rPr lang="en-US" altLang="ko-KR" b="0" i="1" smtClean="0">
                                <a:solidFill>
                                  <a:srgbClr val="FF0000"/>
                                </a:solidFill>
                                <a:latin typeface="Cambria Math"/>
                              </a:rPr>
                              <m:t>𝑘</m:t>
                            </m:r>
                          </m:sub>
                          <m:sup/>
                          <m:e>
                            <m:nary>
                              <m:naryPr>
                                <m:chr m:val="∑"/>
                                <m:limLoc m:val="subSup"/>
                                <m:supHide m:val="on"/>
                                <m:ctrlPr>
                                  <a:rPr lang="en-US" altLang="ko-KR" i="1" smtClean="0">
                                    <a:solidFill>
                                      <a:srgbClr val="FF0000"/>
                                    </a:solidFill>
                                    <a:latin typeface="Cambria Math" panose="02040503050406030204" pitchFamily="18" charset="0"/>
                                  </a:rPr>
                                </m:ctrlPr>
                              </m:naryPr>
                              <m:sub>
                                <m:r>
                                  <m:rPr>
                                    <m:brk m:alnAt="9"/>
                                  </m:rPr>
                                  <a:rPr lang="en-US" altLang="ko-KR" b="0" i="1" smtClean="0">
                                    <a:solidFill>
                                      <a:srgbClr val="FF0000"/>
                                    </a:solidFill>
                                    <a:latin typeface="Cambria Math"/>
                                  </a:rPr>
                                  <m:t>𝑙</m:t>
                                </m:r>
                              </m:sub>
                              <m:sup/>
                              <m:e>
                                <m:sSub>
                                  <m:sSubPr>
                                    <m:ctrlPr>
                                      <a:rPr lang="en-US" altLang="ko-KR" i="1" smtClean="0">
                                        <a:solidFill>
                                          <a:srgbClr val="FF0000"/>
                                        </a:solidFill>
                                        <a:latin typeface="Cambria Math" panose="02040503050406030204" pitchFamily="18" charset="0"/>
                                      </a:rPr>
                                    </m:ctrlPr>
                                  </m:sSubPr>
                                  <m:e>
                                    <m:r>
                                      <a:rPr lang="en-US" altLang="ko-KR" b="0" i="1" smtClean="0">
                                        <a:solidFill>
                                          <a:srgbClr val="FF0000"/>
                                        </a:solidFill>
                                        <a:latin typeface="Cambria Math"/>
                                      </a:rPr>
                                      <m:t>𝑐</m:t>
                                    </m:r>
                                  </m:e>
                                  <m:sub>
                                    <m:r>
                                      <a:rPr lang="en-US" altLang="ko-KR" b="0" i="1" smtClean="0">
                                        <a:solidFill>
                                          <a:srgbClr val="FF0000"/>
                                        </a:solidFill>
                                        <a:latin typeface="Cambria Math"/>
                                      </a:rPr>
                                      <m:t>𝑖𝑗</m:t>
                                    </m:r>
                                  </m:sub>
                                </m:sSub>
                                <m:sSubSup>
                                  <m:sSubSupPr>
                                    <m:ctrlPr>
                                      <a:rPr lang="en-US" altLang="ko-KR" i="1" smtClean="0">
                                        <a:solidFill>
                                          <a:srgbClr val="FF0000"/>
                                        </a:solidFill>
                                        <a:latin typeface="Cambria Math" panose="02040503050406030204" pitchFamily="18" charset="0"/>
                                      </a:rPr>
                                    </m:ctrlPr>
                                  </m:sSubSupPr>
                                  <m:e>
                                    <m:r>
                                      <a:rPr lang="en-US" altLang="ko-KR" b="0" i="1" smtClean="0">
                                        <a:solidFill>
                                          <a:srgbClr val="FF0000"/>
                                        </a:solidFill>
                                        <a:latin typeface="Cambria Math"/>
                                      </a:rPr>
                                      <m:t>𝑥</m:t>
                                    </m:r>
                                  </m:e>
                                  <m:sub>
                                    <m:r>
                                      <a:rPr lang="en-US" altLang="ko-KR" b="0" i="1" smtClean="0">
                                        <a:solidFill>
                                          <a:srgbClr val="FF0000"/>
                                        </a:solidFill>
                                        <a:latin typeface="Cambria Math"/>
                                      </a:rPr>
                                      <m:t>𝑖𝑗</m:t>
                                    </m:r>
                                  </m:sub>
                                  <m:sup>
                                    <m:r>
                                      <a:rPr lang="en-US" altLang="ko-KR" b="0" i="1" smtClean="0">
                                        <a:solidFill>
                                          <a:srgbClr val="FF0000"/>
                                        </a:solidFill>
                                        <a:latin typeface="Cambria Math"/>
                                      </a:rPr>
                                      <m:t>𝑘𝑙</m:t>
                                    </m:r>
                                  </m:sup>
                                </m:sSubSup>
                              </m:e>
                            </m:nary>
                          </m:e>
                        </m:nary>
                      </m:e>
                    </m:nary>
                  </m:oMath>
                </a14:m>
                <a:endParaRPr lang="en-US" altLang="ko-KR" dirty="0" smtClean="0">
                  <a:solidFill>
                    <a:srgbClr val="FF0000"/>
                  </a:solidFill>
                  <a:sym typeface="Symbol" pitchFamily="18" charset="2"/>
                </a:endParaRPr>
              </a:p>
              <a:p>
                <a:pPr eaLnBrk="1" hangingPunct="1">
                  <a:buFont typeface="Wingdings" pitchFamily="2" charset="2"/>
                  <a:buNone/>
                </a:pPr>
                <a:r>
                  <a:rPr lang="en-US" altLang="ko-KR" dirty="0" smtClean="0">
                    <a:sym typeface="Symbol" pitchFamily="18" charset="2"/>
                  </a:rPr>
                  <a:t>	subject to     </a:t>
                </a:r>
                <a14:m>
                  <m:oMath xmlns:m="http://schemas.openxmlformats.org/officeDocument/2006/math">
                    <m:nary>
                      <m:naryPr>
                        <m:chr m:val="∑"/>
                        <m:limLoc m:val="subSup"/>
                        <m:supHide m:val="on"/>
                        <m:ctrlPr>
                          <a:rPr lang="en-US" altLang="ko-KR" i="1" smtClean="0">
                            <a:solidFill>
                              <a:srgbClr val="FF0000"/>
                            </a:solidFill>
                            <a:latin typeface="Cambria Math" panose="02040503050406030204" pitchFamily="18" charset="0"/>
                            <a:sym typeface="Symbol" pitchFamily="18" charset="2"/>
                          </a:rPr>
                        </m:ctrlPr>
                      </m:naryPr>
                      <m:sub>
                        <m:r>
                          <m:rPr>
                            <m:brk m:alnAt="9"/>
                          </m:rP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𝑗</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𝑖</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𝑗</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ea typeface="Cambria Math"/>
                            <a:sym typeface="Symbol" pitchFamily="18" charset="2"/>
                          </a:rPr>
                          <m:t>𝐴</m:t>
                        </m:r>
                        <m:r>
                          <a:rPr lang="en-US" altLang="ko-KR" b="0" i="1" smtClean="0">
                            <a:solidFill>
                              <a:srgbClr val="FF0000"/>
                            </a:solidFill>
                            <a:latin typeface="Cambria Math"/>
                            <a:ea typeface="Cambria Math"/>
                            <a:sym typeface="Symbol" pitchFamily="18" charset="2"/>
                          </a:rPr>
                          <m:t>}</m:t>
                        </m:r>
                      </m:sub>
                      <m:sup/>
                      <m:e>
                        <m:sSubSup>
                          <m:sSubSupPr>
                            <m:ctrlPr>
                              <a:rPr lang="en-US" altLang="ko-KR" i="1" smtClean="0">
                                <a:solidFill>
                                  <a:srgbClr val="FF0000"/>
                                </a:solidFill>
                                <a:latin typeface="Cambria Math" panose="02040503050406030204" pitchFamily="18" charset="0"/>
                                <a:sym typeface="Symbol" pitchFamily="18" charset="2"/>
                              </a:rPr>
                            </m:ctrlPr>
                          </m:sSubSupPr>
                          <m:e>
                            <m:r>
                              <a:rPr lang="en-US" altLang="ko-KR" b="0" i="1" smtClean="0">
                                <a:solidFill>
                                  <a:srgbClr val="FF0000"/>
                                </a:solidFill>
                                <a:latin typeface="Cambria Math"/>
                                <a:sym typeface="Symbol" pitchFamily="18" charset="2"/>
                              </a:rPr>
                              <m:t>𝑥</m:t>
                            </m:r>
                          </m:e>
                          <m:sub>
                            <m:r>
                              <a:rPr lang="en-US" altLang="ko-KR" b="0" i="1" smtClean="0">
                                <a:solidFill>
                                  <a:srgbClr val="FF0000"/>
                                </a:solidFill>
                                <a:latin typeface="Cambria Math"/>
                                <a:sym typeface="Symbol" pitchFamily="18" charset="2"/>
                              </a:rPr>
                              <m:t>𝑖𝑗</m:t>
                            </m:r>
                          </m:sub>
                          <m:sup>
                            <m:r>
                              <a:rPr lang="en-US" altLang="ko-KR" b="0" i="1" smtClean="0">
                                <a:solidFill>
                                  <a:srgbClr val="FF0000"/>
                                </a:solidFill>
                                <a:latin typeface="Cambria Math"/>
                                <a:sym typeface="Symbol" pitchFamily="18" charset="2"/>
                              </a:rPr>
                              <m:t>𝑘𝑙</m:t>
                            </m:r>
                          </m:sup>
                        </m:sSubSup>
                      </m:e>
                    </m:nary>
                    <m:r>
                      <a:rPr lang="en-US" altLang="ko-KR" b="0" i="1" smtClean="0">
                        <a:solidFill>
                          <a:srgbClr val="FF0000"/>
                        </a:solidFill>
                        <a:latin typeface="Cambria Math"/>
                        <a:sym typeface="Symbol" pitchFamily="18" charset="2"/>
                      </a:rPr>
                      <m:t>−</m:t>
                    </m:r>
                    <m:nary>
                      <m:naryPr>
                        <m:chr m:val="∑"/>
                        <m:limLoc m:val="subSup"/>
                        <m:supHide m:val="on"/>
                        <m:ctrlPr>
                          <a:rPr lang="en-US" altLang="ko-KR" b="0" i="1" smtClean="0">
                            <a:solidFill>
                              <a:srgbClr val="FF0000"/>
                            </a:solidFill>
                            <a:latin typeface="Cambria Math" panose="02040503050406030204" pitchFamily="18" charset="0"/>
                            <a:sym typeface="Symbol" pitchFamily="18" charset="2"/>
                          </a:rPr>
                        </m:ctrlPr>
                      </m:naryPr>
                      <m:sub>
                        <m:d>
                          <m:dPr>
                            <m:begChr m:val="{"/>
                            <m:endChr m:val="}"/>
                            <m:ctrlPr>
                              <a:rPr lang="en-US" altLang="ko-KR" b="0" i="1" smtClean="0">
                                <a:solidFill>
                                  <a:srgbClr val="FF0000"/>
                                </a:solidFill>
                                <a:latin typeface="Cambria Math" panose="02040503050406030204" pitchFamily="18" charset="0"/>
                                <a:sym typeface="Symbol" pitchFamily="18" charset="2"/>
                              </a:rPr>
                            </m:ctrlPr>
                          </m:dPr>
                          <m:e>
                            <m:r>
                              <m:rPr>
                                <m:brk m:alnAt="9"/>
                              </m:rPr>
                              <a:rPr lang="en-US" altLang="ko-KR" b="0" i="1" smtClean="0">
                                <a:solidFill>
                                  <a:srgbClr val="FF0000"/>
                                </a:solidFill>
                                <a:latin typeface="Cambria Math"/>
                                <a:sym typeface="Symbol" pitchFamily="18" charset="2"/>
                              </a:rPr>
                              <m:t>𝑗</m:t>
                            </m:r>
                            <m:r>
                              <a:rPr lang="en-US" altLang="ko-KR" b="0" i="1" smtClean="0">
                                <a:solidFill>
                                  <a:srgbClr val="FF0000"/>
                                </a:solidFill>
                                <a:latin typeface="Cambria Math"/>
                                <a:sym typeface="Symbol" pitchFamily="18" charset="2"/>
                              </a:rPr>
                              <m:t>:</m:t>
                            </m:r>
                            <m:d>
                              <m:dPr>
                                <m:ctrlPr>
                                  <a:rPr lang="en-US" altLang="ko-KR" b="0" i="1" smtClean="0">
                                    <a:solidFill>
                                      <a:srgbClr val="FF0000"/>
                                    </a:solidFill>
                                    <a:latin typeface="Cambria Math" panose="02040503050406030204" pitchFamily="18" charset="0"/>
                                    <a:sym typeface="Symbol" pitchFamily="18" charset="2"/>
                                  </a:rPr>
                                </m:ctrlPr>
                              </m:dPr>
                              <m:e>
                                <m:r>
                                  <m:rPr>
                                    <m:brk m:alnAt="9"/>
                                  </m:rPr>
                                  <a:rPr lang="en-US" altLang="ko-KR" b="0" i="1" smtClean="0">
                                    <a:solidFill>
                                      <a:srgbClr val="FF0000"/>
                                    </a:solidFill>
                                    <a:latin typeface="Cambria Math"/>
                                    <a:sym typeface="Symbol" pitchFamily="18" charset="2"/>
                                  </a:rPr>
                                  <m:t>𝑗</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𝑖</m:t>
                                </m:r>
                              </m:e>
                            </m:d>
                            <m:r>
                              <m:rPr>
                                <m:brk m:alnAt="9"/>
                              </m:rP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𝐴</m:t>
                            </m:r>
                          </m:e>
                        </m:d>
                      </m:sub>
                      <m:sup/>
                      <m:e>
                        <m:sSubSup>
                          <m:sSubSupPr>
                            <m:ctrlPr>
                              <a:rPr lang="en-US" altLang="ko-KR" b="0" i="1" smtClean="0">
                                <a:solidFill>
                                  <a:srgbClr val="FF0000"/>
                                </a:solidFill>
                                <a:latin typeface="Cambria Math" panose="02040503050406030204" pitchFamily="18" charset="0"/>
                                <a:sym typeface="Symbol" pitchFamily="18" charset="2"/>
                              </a:rPr>
                            </m:ctrlPr>
                          </m:sSubSupPr>
                          <m:e>
                            <m:r>
                              <a:rPr lang="en-US" altLang="ko-KR" b="0" i="1" smtClean="0">
                                <a:solidFill>
                                  <a:srgbClr val="FF0000"/>
                                </a:solidFill>
                                <a:latin typeface="Cambria Math"/>
                                <a:sym typeface="Symbol" pitchFamily="18" charset="2"/>
                              </a:rPr>
                              <m:t>𝑥</m:t>
                            </m:r>
                          </m:e>
                          <m:sub>
                            <m:r>
                              <a:rPr lang="en-US" altLang="ko-KR" b="0" i="1" smtClean="0">
                                <a:solidFill>
                                  <a:srgbClr val="FF0000"/>
                                </a:solidFill>
                                <a:latin typeface="Cambria Math"/>
                                <a:sym typeface="Symbol" pitchFamily="18" charset="2"/>
                              </a:rPr>
                              <m:t>𝑗𝑖</m:t>
                            </m:r>
                          </m:sub>
                          <m:sup>
                            <m:r>
                              <a:rPr lang="en-US" altLang="ko-KR" b="0" i="1" smtClean="0">
                                <a:solidFill>
                                  <a:srgbClr val="FF0000"/>
                                </a:solidFill>
                                <a:latin typeface="Cambria Math"/>
                                <a:sym typeface="Symbol" pitchFamily="18" charset="2"/>
                              </a:rPr>
                              <m:t>𝑘𝑙</m:t>
                            </m:r>
                          </m:sup>
                        </m:sSubSup>
                      </m:e>
                    </m:nary>
                    <m:r>
                      <a:rPr lang="en-US" altLang="ko-KR" b="0" i="1" smtClean="0">
                        <a:solidFill>
                          <a:srgbClr val="FF0000"/>
                        </a:solidFill>
                        <a:latin typeface="Cambria Math"/>
                        <a:sym typeface="Symbol" pitchFamily="18" charset="2"/>
                      </a:rPr>
                      <m:t>=</m:t>
                    </m:r>
                    <m:sSubSup>
                      <m:sSubSupPr>
                        <m:ctrlPr>
                          <a:rPr lang="en-US" altLang="ko-KR" b="0" i="1" smtClean="0">
                            <a:solidFill>
                              <a:srgbClr val="FF0000"/>
                            </a:solidFill>
                            <a:latin typeface="Cambria Math" panose="02040503050406030204" pitchFamily="18" charset="0"/>
                            <a:sym typeface="Symbol" pitchFamily="18" charset="2"/>
                          </a:rPr>
                        </m:ctrlPr>
                      </m:sSubSupPr>
                      <m:e>
                        <m:r>
                          <a:rPr lang="en-US" altLang="ko-KR" b="0" i="1" smtClean="0">
                            <a:solidFill>
                              <a:srgbClr val="FF0000"/>
                            </a:solidFill>
                            <a:latin typeface="Cambria Math"/>
                            <a:sym typeface="Symbol" pitchFamily="18" charset="2"/>
                          </a:rPr>
                          <m:t>𝑏</m:t>
                        </m:r>
                      </m:e>
                      <m:sub>
                        <m:r>
                          <a:rPr lang="en-US" altLang="ko-KR" b="0" i="1" smtClean="0">
                            <a:solidFill>
                              <a:srgbClr val="FF0000"/>
                            </a:solidFill>
                            <a:latin typeface="Cambria Math"/>
                            <a:sym typeface="Symbol" pitchFamily="18" charset="2"/>
                          </a:rPr>
                          <m:t>𝑖</m:t>
                        </m:r>
                      </m:sub>
                      <m:sup>
                        <m:r>
                          <a:rPr lang="en-US" altLang="ko-KR" b="0" i="1" smtClean="0">
                            <a:solidFill>
                              <a:srgbClr val="FF0000"/>
                            </a:solidFill>
                            <a:latin typeface="Cambria Math"/>
                            <a:sym typeface="Symbol" pitchFamily="18" charset="2"/>
                          </a:rPr>
                          <m:t>𝑘𝑙</m:t>
                        </m:r>
                      </m:sup>
                    </m:sSubSup>
                  </m:oMath>
                </a14:m>
                <a:r>
                  <a:rPr lang="en-US" altLang="ko-KR" dirty="0" smtClean="0">
                    <a:solidFill>
                      <a:srgbClr val="FF0000"/>
                    </a:solidFill>
                    <a:sym typeface="Symbol" pitchFamily="18" charset="2"/>
                  </a:rPr>
                  <a:t>,  	</a:t>
                </a:r>
                <a14:m>
                  <m:oMath xmlns:m="http://schemas.openxmlformats.org/officeDocument/2006/math">
                    <m:r>
                      <a:rPr lang="en-US" altLang="ko-KR" b="0" i="1" smtClean="0">
                        <a:solidFill>
                          <a:srgbClr val="FF0000"/>
                        </a:solidFill>
                        <a:latin typeface="Cambria Math"/>
                        <a:sym typeface="Symbol" pitchFamily="18" charset="2"/>
                      </a:rPr>
                      <m:t>𝑖</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𝑘</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𝑙</m:t>
                    </m:r>
                    <m:r>
                      <a:rPr lang="en-US" altLang="ko-KR" b="0" i="1" smtClean="0">
                        <a:solidFill>
                          <a:srgbClr val="FF0000"/>
                        </a:solidFill>
                        <a:latin typeface="Cambria Math"/>
                        <a:sym typeface="Symbol" pitchFamily="18" charset="2"/>
                      </a:rPr>
                      <m:t>=1,…,</m:t>
                    </m:r>
                    <m:r>
                      <a:rPr lang="en-US" altLang="ko-KR" b="0" i="1" smtClean="0">
                        <a:solidFill>
                          <a:srgbClr val="FF0000"/>
                        </a:solidFill>
                        <a:latin typeface="Cambria Math"/>
                        <a:sym typeface="Symbol" pitchFamily="18" charset="2"/>
                      </a:rPr>
                      <m:t>𝑛</m:t>
                    </m:r>
                  </m:oMath>
                </a14:m>
                <a:endParaRPr lang="en-US" altLang="ko-KR" dirty="0" smtClean="0">
                  <a:solidFill>
                    <a:srgbClr val="FF0000"/>
                  </a:solidFill>
                  <a:sym typeface="Symbol" pitchFamily="18" charset="2"/>
                </a:endParaRPr>
              </a:p>
              <a:p>
                <a:pPr eaLnBrk="1" hangingPunct="1">
                  <a:buFont typeface="Wingdings" pitchFamily="2" charset="2"/>
                  <a:buNone/>
                </a:pPr>
                <a:r>
                  <a:rPr lang="en-US" altLang="ko-KR" dirty="0" smtClean="0">
                    <a:sym typeface="Symbol" pitchFamily="18" charset="2"/>
                  </a:rPr>
                  <a:t>			(out flow - in flow = net flow at node </a:t>
                </a:r>
                <a:r>
                  <a:rPr lang="en-US" altLang="ko-KR" i="1" dirty="0" err="1" smtClean="0">
                    <a:sym typeface="Symbol" pitchFamily="18" charset="2"/>
                  </a:rPr>
                  <a:t>i</a:t>
                </a:r>
                <a:r>
                  <a:rPr lang="en-US" altLang="ko-KR" dirty="0" smtClean="0">
                    <a:sym typeface="Symbol" pitchFamily="18" charset="2"/>
                  </a:rPr>
                  <a:t> for </a:t>
                </a:r>
              </a:p>
              <a:p>
                <a:pPr eaLnBrk="1" hangingPunct="1">
                  <a:buFont typeface="Wingdings" pitchFamily="2" charset="2"/>
                  <a:buNone/>
                </a:pPr>
                <a:r>
                  <a:rPr lang="en-US" altLang="ko-KR" dirty="0" smtClean="0">
                    <a:sym typeface="Symbol" pitchFamily="18" charset="2"/>
                  </a:rPr>
                  <a:t>			commodity from node </a:t>
                </a:r>
                <a:r>
                  <a:rPr lang="en-US" altLang="ko-KR" i="1" dirty="0" smtClean="0">
                    <a:sym typeface="Symbol" pitchFamily="18" charset="2"/>
                  </a:rPr>
                  <a:t>k</a:t>
                </a:r>
                <a:r>
                  <a:rPr lang="en-US" altLang="ko-KR" dirty="0" smtClean="0">
                    <a:sym typeface="Symbol" pitchFamily="18" charset="2"/>
                  </a:rPr>
                  <a:t> to node </a:t>
                </a:r>
                <a:r>
                  <a:rPr lang="en-US" altLang="ko-KR" i="1" dirty="0" smtClean="0">
                    <a:sym typeface="Symbol" pitchFamily="18" charset="2"/>
                  </a:rPr>
                  <a:t>l</a:t>
                </a:r>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a:t>
                </a:r>
                <a:r>
                  <a:rPr lang="en-US" altLang="ko-KR" dirty="0" smtClean="0">
                    <a:solidFill>
                      <a:srgbClr val="FF0000"/>
                    </a:solidFill>
                    <a:sym typeface="Symbol" pitchFamily="18" charset="2"/>
                  </a:rPr>
                  <a:t> </a:t>
                </a:r>
                <a14:m>
                  <m:oMath xmlns:m="http://schemas.openxmlformats.org/officeDocument/2006/math">
                    <m:nary>
                      <m:naryPr>
                        <m:chr m:val="∑"/>
                        <m:limLoc m:val="subSup"/>
                        <m:supHide m:val="on"/>
                        <m:ctrlPr>
                          <a:rPr lang="en-US" altLang="ko-KR" i="1" smtClean="0">
                            <a:solidFill>
                              <a:srgbClr val="FF0000"/>
                            </a:solidFill>
                            <a:latin typeface="Cambria Math" panose="02040503050406030204" pitchFamily="18" charset="0"/>
                            <a:sym typeface="Symbol" pitchFamily="18" charset="2"/>
                          </a:rPr>
                        </m:ctrlPr>
                      </m:naryPr>
                      <m:sub>
                        <m:r>
                          <m:rPr>
                            <m:brk m:alnAt="9"/>
                          </m:rPr>
                          <a:rPr lang="en-US" altLang="ko-KR" b="0" i="1" smtClean="0">
                            <a:solidFill>
                              <a:srgbClr val="FF0000"/>
                            </a:solidFill>
                            <a:latin typeface="Cambria Math"/>
                            <a:sym typeface="Symbol" pitchFamily="18" charset="2"/>
                          </a:rPr>
                          <m:t>𝑘</m:t>
                        </m:r>
                      </m:sub>
                      <m:sup/>
                      <m:e>
                        <m:nary>
                          <m:naryPr>
                            <m:chr m:val="∑"/>
                            <m:limLoc m:val="subSup"/>
                            <m:supHide m:val="on"/>
                            <m:ctrlPr>
                              <a:rPr lang="en-US" altLang="ko-KR" i="1" smtClean="0">
                                <a:solidFill>
                                  <a:srgbClr val="FF0000"/>
                                </a:solidFill>
                                <a:latin typeface="Cambria Math" panose="02040503050406030204" pitchFamily="18" charset="0"/>
                                <a:sym typeface="Symbol" pitchFamily="18" charset="2"/>
                              </a:rPr>
                            </m:ctrlPr>
                          </m:naryPr>
                          <m:sub>
                            <m:r>
                              <m:rPr>
                                <m:brk m:alnAt="9"/>
                              </m:rPr>
                              <a:rPr lang="en-US" altLang="ko-KR" b="0" i="1" smtClean="0">
                                <a:solidFill>
                                  <a:srgbClr val="FF0000"/>
                                </a:solidFill>
                                <a:latin typeface="Cambria Math"/>
                                <a:sym typeface="Symbol" pitchFamily="18" charset="2"/>
                              </a:rPr>
                              <m:t>𝑙</m:t>
                            </m:r>
                          </m:sub>
                          <m:sup/>
                          <m:e>
                            <m:sSubSup>
                              <m:sSubSupPr>
                                <m:ctrlPr>
                                  <a:rPr lang="en-US" altLang="ko-KR" i="1" smtClean="0">
                                    <a:solidFill>
                                      <a:srgbClr val="FF0000"/>
                                    </a:solidFill>
                                    <a:latin typeface="Cambria Math" panose="02040503050406030204" pitchFamily="18" charset="0"/>
                                    <a:sym typeface="Symbol" pitchFamily="18" charset="2"/>
                                  </a:rPr>
                                </m:ctrlPr>
                              </m:sSubSupPr>
                              <m:e>
                                <m:r>
                                  <a:rPr lang="en-US" altLang="ko-KR" b="0" i="1" smtClean="0">
                                    <a:solidFill>
                                      <a:srgbClr val="FF0000"/>
                                    </a:solidFill>
                                    <a:latin typeface="Cambria Math"/>
                                    <a:sym typeface="Symbol" pitchFamily="18" charset="2"/>
                                  </a:rPr>
                                  <m:t>𝑥</m:t>
                                </m:r>
                              </m:e>
                              <m:sub>
                                <m:r>
                                  <a:rPr lang="en-US" altLang="ko-KR" b="0" i="1" smtClean="0">
                                    <a:solidFill>
                                      <a:srgbClr val="FF0000"/>
                                    </a:solidFill>
                                    <a:latin typeface="Cambria Math"/>
                                    <a:sym typeface="Symbol" pitchFamily="18" charset="2"/>
                                  </a:rPr>
                                  <m:t>𝑖𝑗</m:t>
                                </m:r>
                              </m:sub>
                              <m:sup>
                                <m:r>
                                  <a:rPr lang="en-US" altLang="ko-KR" b="0" i="1" smtClean="0">
                                    <a:solidFill>
                                      <a:srgbClr val="FF0000"/>
                                    </a:solidFill>
                                    <a:latin typeface="Cambria Math"/>
                                    <a:sym typeface="Symbol" pitchFamily="18" charset="2"/>
                                  </a:rPr>
                                  <m:t>𝑘𝑙</m:t>
                                </m:r>
                              </m:sup>
                            </m:sSubSup>
                          </m:e>
                        </m:nary>
                      </m:e>
                    </m:nary>
                    <m:r>
                      <a:rPr lang="en-US" altLang="ko-KR" i="1" smtClean="0">
                        <a:solidFill>
                          <a:srgbClr val="FF0000"/>
                        </a:solidFill>
                        <a:latin typeface="Cambria Math"/>
                        <a:ea typeface="Cambria Math"/>
                        <a:sym typeface="Symbol" pitchFamily="18" charset="2"/>
                      </a:rPr>
                      <m:t>≤</m:t>
                    </m:r>
                    <m:sSub>
                      <m:sSubPr>
                        <m:ctrlPr>
                          <a:rPr lang="en-US" altLang="ko-KR" i="1" smtClean="0">
                            <a:solidFill>
                              <a:srgbClr val="FF0000"/>
                            </a:solidFill>
                            <a:latin typeface="Cambria Math" panose="02040503050406030204" pitchFamily="18" charset="0"/>
                            <a:ea typeface="Cambria Math"/>
                            <a:sym typeface="Symbol" pitchFamily="18" charset="2"/>
                          </a:rPr>
                        </m:ctrlPr>
                      </m:sSubPr>
                      <m:e>
                        <m:r>
                          <a:rPr lang="en-US" altLang="ko-KR" b="0" i="1" smtClean="0">
                            <a:solidFill>
                              <a:srgbClr val="FF0000"/>
                            </a:solidFill>
                            <a:latin typeface="Cambria Math"/>
                            <a:ea typeface="Cambria Math"/>
                            <a:sym typeface="Symbol" pitchFamily="18" charset="2"/>
                          </a:rPr>
                          <m:t>𝑢</m:t>
                        </m:r>
                      </m:e>
                      <m:sub>
                        <m:r>
                          <a:rPr lang="en-US" altLang="ko-KR" b="0" i="1" smtClean="0">
                            <a:solidFill>
                              <a:srgbClr val="FF0000"/>
                            </a:solidFill>
                            <a:latin typeface="Cambria Math"/>
                            <a:ea typeface="Cambria Math"/>
                            <a:sym typeface="Symbol" pitchFamily="18" charset="2"/>
                          </a:rPr>
                          <m:t>𝑖𝑗</m:t>
                        </m:r>
                      </m:sub>
                    </m:sSub>
                    <m:r>
                      <a:rPr lang="en-US" altLang="ko-KR" b="0" i="1" smtClean="0">
                        <a:solidFill>
                          <a:srgbClr val="FF0000"/>
                        </a:solidFill>
                        <a:latin typeface="Cambria Math"/>
                        <a:ea typeface="Cambria Math"/>
                        <a:sym typeface="Symbol" pitchFamily="18" charset="2"/>
                      </a:rPr>
                      <m:t>,</m:t>
                    </m:r>
                  </m:oMath>
                </a14:m>
                <a:r>
                  <a:rPr lang="en-US" altLang="ko-KR" dirty="0" smtClean="0">
                    <a:solidFill>
                      <a:srgbClr val="FF0000"/>
                    </a:solidFill>
                    <a:sym typeface="Symbol" pitchFamily="18" charset="2"/>
                  </a:rPr>
                  <a:t>	</a:t>
                </a:r>
                <a14:m>
                  <m:oMath xmlns:m="http://schemas.openxmlformats.org/officeDocument/2006/math">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𝑖</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𝑗</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ea typeface="Cambria Math"/>
                        <a:sym typeface="Symbol" pitchFamily="18" charset="2"/>
                      </a:rPr>
                      <m:t>𝐴</m:t>
                    </m:r>
                  </m:oMath>
                </a14:m>
                <a:endParaRPr lang="en-US" altLang="ko-KR" dirty="0" smtClean="0">
                  <a:solidFill>
                    <a:schemeClr val="hlink"/>
                  </a:solidFill>
                  <a:sym typeface="Symbol" pitchFamily="18" charset="2"/>
                </a:endParaRPr>
              </a:p>
              <a:p>
                <a:pPr eaLnBrk="1" hangingPunct="1">
                  <a:buFont typeface="Wingdings" pitchFamily="2" charset="2"/>
                  <a:buNone/>
                </a:pPr>
                <a:r>
                  <a:rPr lang="en-US" altLang="ko-KR" dirty="0" smtClean="0">
                    <a:sym typeface="Symbol" pitchFamily="18" charset="2"/>
                  </a:rPr>
                  <a:t>			(The sum of all commodities traversing link </a:t>
                </a:r>
                <a14:m>
                  <m:oMath xmlns:m="http://schemas.openxmlformats.org/officeDocument/2006/math">
                    <m:r>
                      <a:rPr lang="en-US" altLang="ko-KR" b="0" i="1" smtClean="0">
                        <a:latin typeface="Cambria Math" panose="02040503050406030204" pitchFamily="18" charset="0"/>
                        <a:sym typeface="Symbol" pitchFamily="18" charset="2"/>
                      </a:rPr>
                      <m:t>(</m:t>
                    </m:r>
                    <m:r>
                      <a:rPr lang="en-US" altLang="ko-KR" b="0" i="1" smtClean="0">
                        <a:latin typeface="Cambria Math" panose="02040503050406030204" pitchFamily="18" charset="0"/>
                        <a:sym typeface="Symbol" pitchFamily="18" charset="2"/>
                      </a:rPr>
                      <m:t>𝑖</m:t>
                    </m:r>
                    <m:r>
                      <a:rPr lang="en-US" altLang="ko-KR" b="0" i="1" smtClean="0">
                        <a:latin typeface="Cambria Math" panose="02040503050406030204" pitchFamily="18" charset="0"/>
                        <a:sym typeface="Symbol" pitchFamily="18" charset="2"/>
                      </a:rPr>
                      <m:t>,</m:t>
                    </m:r>
                    <m:r>
                      <a:rPr lang="en-US" altLang="ko-KR" b="0" i="1" smtClean="0">
                        <a:latin typeface="Cambria Math" panose="02040503050406030204" pitchFamily="18" charset="0"/>
                        <a:sym typeface="Symbol" pitchFamily="18" charset="2"/>
                      </a:rPr>
                      <m:t>𝑗</m:t>
                    </m:r>
                    <m:r>
                      <a:rPr lang="en-US" altLang="ko-KR" b="0" i="1" smtClean="0">
                        <a:latin typeface="Cambria Math" panose="02040503050406030204" pitchFamily="18" charset="0"/>
                        <a:sym typeface="Symbol" pitchFamily="18" charset="2"/>
                      </a:rPr>
                      <m:t>)</m:t>
                    </m:r>
                  </m:oMath>
                </a14:m>
                <a:r>
                  <a:rPr lang="en-US" altLang="ko-KR" dirty="0" smtClean="0">
                    <a:sym typeface="Symbol" pitchFamily="18" charset="2"/>
                  </a:rPr>
                  <a:t> should not 			exceed the capacity of link (</a:t>
                </a:r>
                <a:r>
                  <a:rPr lang="en-US" altLang="ko-KR" i="1" dirty="0" err="1" smtClean="0">
                    <a:sym typeface="Symbol" pitchFamily="18" charset="2"/>
                  </a:rPr>
                  <a:t>i</a:t>
                </a:r>
                <a:r>
                  <a:rPr lang="en-US" altLang="ko-KR" dirty="0" smtClean="0">
                    <a:sym typeface="Symbol" pitchFamily="18" charset="2"/>
                  </a:rPr>
                  <a:t>, </a:t>
                </a:r>
                <a:r>
                  <a:rPr lang="en-US" altLang="ko-KR" i="1" dirty="0" smtClean="0">
                    <a:sym typeface="Symbol" pitchFamily="18" charset="2"/>
                  </a:rPr>
                  <a:t>j</a:t>
                </a:r>
                <a:r>
                  <a:rPr lang="en-US" altLang="ko-KR" dirty="0" smtClean="0">
                    <a:sym typeface="Symbol" pitchFamily="18" charset="2"/>
                  </a:rPr>
                  <a:t>) )</a:t>
                </a:r>
                <a:endParaRPr lang="en-US" altLang="ko-KR" dirty="0" smtClean="0"/>
              </a:p>
              <a:p>
                <a:pPr eaLnBrk="1" hangingPunct="1">
                  <a:buFont typeface="Wingdings" pitchFamily="2" charset="2"/>
                  <a:buNone/>
                </a:pPr>
                <a:r>
                  <a:rPr lang="en-US" altLang="ko-KR" dirty="0" smtClean="0"/>
                  <a:t>			     </a:t>
                </a:r>
                <a:r>
                  <a:rPr lang="en-US" altLang="ko-KR" dirty="0" smtClean="0">
                    <a:solidFill>
                      <a:srgbClr val="FF0000"/>
                    </a:solidFill>
                  </a:rPr>
                  <a:t> </a:t>
                </a:r>
                <a14:m>
                  <m:oMath xmlns:m="http://schemas.openxmlformats.org/officeDocument/2006/math">
                    <m:sSubSup>
                      <m:sSubSupPr>
                        <m:ctrlPr>
                          <a:rPr lang="en-US" altLang="ko-KR" i="1" smtClean="0">
                            <a:solidFill>
                              <a:srgbClr val="FF0000"/>
                            </a:solidFill>
                            <a:latin typeface="Cambria Math" panose="02040503050406030204" pitchFamily="18" charset="0"/>
                          </a:rPr>
                        </m:ctrlPr>
                      </m:sSubSupPr>
                      <m:e>
                        <m:r>
                          <a:rPr lang="en-US" altLang="ko-KR" b="0" i="1" smtClean="0">
                            <a:solidFill>
                              <a:srgbClr val="FF0000"/>
                            </a:solidFill>
                            <a:latin typeface="Cambria Math"/>
                          </a:rPr>
                          <m:t>𝑥</m:t>
                        </m:r>
                      </m:e>
                      <m:sub>
                        <m:r>
                          <a:rPr lang="en-US" altLang="ko-KR" b="0" i="1" smtClean="0">
                            <a:solidFill>
                              <a:srgbClr val="FF0000"/>
                            </a:solidFill>
                            <a:latin typeface="Cambria Math"/>
                          </a:rPr>
                          <m:t>𝑖𝑗</m:t>
                        </m:r>
                      </m:sub>
                      <m:sup>
                        <m:r>
                          <a:rPr lang="en-US" altLang="ko-KR" b="0" i="1" smtClean="0">
                            <a:solidFill>
                              <a:srgbClr val="FF0000"/>
                            </a:solidFill>
                            <a:latin typeface="Cambria Math"/>
                          </a:rPr>
                          <m:t>𝑘𝑙</m:t>
                        </m:r>
                      </m:sup>
                    </m:sSubSup>
                    <m:r>
                      <a:rPr lang="en-US" altLang="ko-KR" i="1" smtClean="0">
                        <a:solidFill>
                          <a:srgbClr val="FF0000"/>
                        </a:solidFill>
                        <a:latin typeface="Cambria Math"/>
                        <a:ea typeface="Cambria Math"/>
                      </a:rPr>
                      <m:t>≥</m:t>
                    </m:r>
                    <m:r>
                      <a:rPr lang="en-US" altLang="ko-KR" b="0" i="1" smtClean="0">
                        <a:solidFill>
                          <a:srgbClr val="FF0000"/>
                        </a:solidFill>
                        <a:latin typeface="Cambria Math"/>
                        <a:ea typeface="Cambria Math"/>
                      </a:rPr>
                      <m:t>0,</m:t>
                    </m:r>
                  </m:oMath>
                </a14:m>
                <a:r>
                  <a:rPr lang="en-US" altLang="ko-KR" dirty="0" smtClean="0">
                    <a:solidFill>
                      <a:srgbClr val="FF0000"/>
                    </a:solidFill>
                    <a:sym typeface="Symbol" pitchFamily="18" charset="2"/>
                  </a:rPr>
                  <a:t> 	  	</a:t>
                </a:r>
                <a14:m>
                  <m:oMath xmlns:m="http://schemas.openxmlformats.org/officeDocument/2006/math">
                    <m:d>
                      <m:dPr>
                        <m:ctrlPr>
                          <a:rPr lang="en-US" altLang="ko-KR" b="0" i="1" smtClean="0">
                            <a:solidFill>
                              <a:srgbClr val="FF0000"/>
                            </a:solidFill>
                            <a:latin typeface="Cambria Math" panose="02040503050406030204" pitchFamily="18" charset="0"/>
                            <a:sym typeface="Symbol" pitchFamily="18" charset="2"/>
                          </a:rPr>
                        </m:ctrlPr>
                      </m:dPr>
                      <m:e>
                        <m:r>
                          <a:rPr lang="en-US" altLang="ko-KR" b="0" i="1" smtClean="0">
                            <a:solidFill>
                              <a:srgbClr val="FF0000"/>
                            </a:solidFill>
                            <a:latin typeface="Cambria Math"/>
                            <a:sym typeface="Symbol" pitchFamily="18" charset="2"/>
                          </a:rPr>
                          <m:t>𝑖</m:t>
                        </m:r>
                        <m:r>
                          <a:rPr lang="en-US" altLang="ko-KR" b="0" i="1" smtClean="0">
                            <a:solidFill>
                              <a:srgbClr val="FF0000"/>
                            </a:solidFill>
                            <a:latin typeface="Cambria Math"/>
                            <a:sym typeface="Symbol" pitchFamily="18" charset="2"/>
                          </a:rPr>
                          <m:t>,</m:t>
                        </m:r>
                        <m:r>
                          <a:rPr lang="en-US" altLang="ko-KR" b="0" i="1" smtClean="0">
                            <a:solidFill>
                              <a:srgbClr val="FF0000"/>
                            </a:solidFill>
                            <a:latin typeface="Cambria Math"/>
                            <a:sym typeface="Symbol" pitchFamily="18" charset="2"/>
                          </a:rPr>
                          <m:t>𝑗</m:t>
                        </m:r>
                      </m:e>
                    </m:d>
                    <m: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𝐴</m:t>
                    </m:r>
                    <m:r>
                      <a:rPr lang="en-US" altLang="ko-KR" b="0" i="1" smtClean="0">
                        <a:solidFill>
                          <a:srgbClr val="FF0000"/>
                        </a:solidFill>
                        <a:latin typeface="Cambria Math"/>
                        <a:ea typeface="Cambria Math"/>
                        <a:sym typeface="Symbol" pitchFamily="18" charset="2"/>
                      </a:rPr>
                      <m:t>,     </m:t>
                    </m:r>
                    <m:r>
                      <a:rPr lang="en-US" altLang="ko-KR" b="0" i="1" smtClean="0">
                        <a:solidFill>
                          <a:srgbClr val="FF0000"/>
                        </a:solidFill>
                        <a:latin typeface="Cambria Math"/>
                        <a:ea typeface="Cambria Math"/>
                        <a:sym typeface="Symbol" pitchFamily="18" charset="2"/>
                      </a:rPr>
                      <m:t>𝑘</m:t>
                    </m:r>
                    <m: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𝑙</m:t>
                    </m:r>
                    <m:r>
                      <a:rPr lang="en-US" altLang="ko-KR" b="0" i="1" smtClean="0">
                        <a:solidFill>
                          <a:srgbClr val="FF0000"/>
                        </a:solidFill>
                        <a:latin typeface="Cambria Math"/>
                        <a:ea typeface="Cambria Math"/>
                        <a:sym typeface="Symbol" pitchFamily="18" charset="2"/>
                      </a:rPr>
                      <m:t>=1,…,</m:t>
                    </m:r>
                    <m:r>
                      <a:rPr lang="en-US" altLang="ko-KR" b="0" i="1" smtClean="0">
                        <a:solidFill>
                          <a:srgbClr val="FF0000"/>
                        </a:solidFill>
                        <a:latin typeface="Cambria Math"/>
                        <a:ea typeface="Cambria Math"/>
                        <a:sym typeface="Symbol" pitchFamily="18" charset="2"/>
                      </a:rPr>
                      <m:t>𝑛</m:t>
                    </m:r>
                  </m:oMath>
                </a14:m>
                <a:endParaRPr lang="en-US" altLang="ko-KR" dirty="0" smtClean="0">
                  <a:solidFill>
                    <a:srgbClr val="FF0000"/>
                  </a:solidFill>
                </a:endParaRPr>
              </a:p>
            </p:txBody>
          </p:sp>
        </mc:Choice>
        <mc:Fallback xmlns="">
          <p:sp>
            <p:nvSpPr>
              <p:cNvPr id="12292" name="Rectangle 3"/>
              <p:cNvSpPr>
                <a:spLocks noGrp="1" noRot="1" noChangeAspect="1" noMove="1" noResize="1" noEditPoints="1" noAdjustHandles="1" noChangeArrowheads="1" noChangeShapeType="1" noTextEdit="1"/>
              </p:cNvSpPr>
              <p:nvPr>
                <p:ph type="body" idx="1"/>
              </p:nvPr>
            </p:nvSpPr>
            <p:spPr>
              <a:xfrm>
                <a:off x="266700" y="142875"/>
                <a:ext cx="8588375" cy="6286208"/>
              </a:xfrm>
              <a:blipFill rotWithShape="0">
                <a:blip r:embed="rId3"/>
                <a:stretch>
                  <a:fillRect l="-639" t="-484"/>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7651" name="슬라이드 번호 개체 틀 5"/>
          <p:cNvSpPr>
            <a:spLocks noGrp="1"/>
          </p:cNvSpPr>
          <p:nvPr>
            <p:ph type="sldNum" sz="quarter" idx="12"/>
          </p:nvPr>
        </p:nvSpPr>
        <p:spPr/>
        <p:txBody>
          <a:bodyPr/>
          <a:lstStyle/>
          <a:p>
            <a:pPr>
              <a:defRPr/>
            </a:pPr>
            <a:fld id="{DB783E1C-CA23-48F6-8BA1-34B5CF43A18C}" type="slidenum">
              <a:rPr lang="en-US" altLang="ko-KR"/>
              <a:pPr>
                <a:defRPr/>
              </a:pPr>
              <a:t>11</a:t>
            </a:fld>
            <a:endParaRPr lang="en-US" altLang="ko-KR"/>
          </a:p>
        </p:txBody>
      </p:sp>
      <mc:AlternateContent xmlns:mc="http://schemas.openxmlformats.org/markup-compatibility/2006" xmlns:a14="http://schemas.microsoft.com/office/drawing/2010/main">
        <mc:Choice Requires="a14">
          <p:sp>
            <p:nvSpPr>
              <p:cNvPr id="13316" name="Rectangle 3"/>
              <p:cNvSpPr>
                <a:spLocks noGrp="1" noChangeArrowheads="1"/>
              </p:cNvSpPr>
              <p:nvPr>
                <p:ph type="body" idx="1"/>
              </p:nvPr>
            </p:nvSpPr>
            <p:spPr>
              <a:xfrm>
                <a:off x="357188" y="260350"/>
                <a:ext cx="8405812" cy="6357125"/>
              </a:xfrm>
            </p:spPr>
            <p:txBody>
              <a:bodyPr/>
              <a:lstStyle/>
              <a:p>
                <a:pPr eaLnBrk="1" hangingPunct="1"/>
                <a:r>
                  <a:rPr lang="en-US" altLang="ko-KR" dirty="0" smtClean="0"/>
                  <a:t>Alternative formulation (</a:t>
                </a:r>
                <a:r>
                  <a:rPr lang="en-US" altLang="ko-KR" dirty="0" smtClean="0">
                    <a:solidFill>
                      <a:srgbClr val="0000FF"/>
                    </a:solidFill>
                  </a:rPr>
                  <a:t>path based formulation</a:t>
                </a:r>
                <a:r>
                  <a:rPr lang="en-US" altLang="ko-KR" dirty="0" smtClean="0"/>
                  <a:t>)</a:t>
                </a:r>
              </a:p>
              <a:p>
                <a:pPr eaLnBrk="1" hangingPunct="1">
                  <a:buFont typeface="Wingdings" pitchFamily="2" charset="2"/>
                  <a:buNone/>
                </a:pPr>
                <a:r>
                  <a:rPr lang="en-US" altLang="ko-KR" dirty="0" smtClean="0"/>
                  <a:t>	Let 	</a:t>
                </a:r>
                <a:r>
                  <a:rPr lang="en-US" altLang="ko-KR" i="1" dirty="0" smtClean="0"/>
                  <a:t>K</a:t>
                </a:r>
                <a:r>
                  <a:rPr lang="en-US" altLang="ko-KR" dirty="0" smtClean="0"/>
                  <a:t>: set of origin-destination pairs (commodities)</a:t>
                </a:r>
              </a:p>
              <a:p>
                <a:pPr eaLnBrk="1" hangingPunct="1">
                  <a:buFont typeface="Wingdings" pitchFamily="2" charset="2"/>
                  <a:buNone/>
                </a:pPr>
                <a:r>
                  <a:rPr lang="en-US" altLang="ko-KR" dirty="0"/>
                  <a:t>	</a:t>
                </a:r>
                <a:r>
                  <a:rPr lang="en-US" altLang="ko-KR" dirty="0" smtClean="0"/>
                  <a:t>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𝑏</m:t>
                        </m:r>
                      </m:e>
                      <m:sup>
                        <m:r>
                          <a:rPr lang="en-US" altLang="ko-KR" b="0" i="1" smtClean="0">
                            <a:latin typeface="Cambria Math"/>
                          </a:rPr>
                          <m:t>𝑘</m:t>
                        </m:r>
                      </m:sup>
                    </m:sSup>
                  </m:oMath>
                </a14:m>
                <a:r>
                  <a:rPr lang="en-US" altLang="ko-KR" dirty="0" smtClean="0"/>
                  <a:t>: demand of commodity </a:t>
                </a:r>
                <a14:m>
                  <m:oMath xmlns:m="http://schemas.openxmlformats.org/officeDocument/2006/math">
                    <m:r>
                      <a:rPr lang="en-US" altLang="ko-KR" b="0" i="1" smtClean="0">
                        <a:latin typeface="Cambria Math"/>
                      </a:rPr>
                      <m:t>𝑘</m:t>
                    </m:r>
                    <m:r>
                      <a:rPr lang="en-US" altLang="ko-KR" b="0" i="1" smtClean="0">
                        <a:latin typeface="Cambria Math"/>
                        <a:ea typeface="Cambria Math"/>
                      </a:rPr>
                      <m:t>∈</m:t>
                    </m:r>
                    <m:r>
                      <a:rPr lang="en-US" altLang="ko-KR" b="0" i="1" smtClean="0">
                        <a:latin typeface="Cambria Math"/>
                        <a:ea typeface="Cambria Math"/>
                      </a:rPr>
                      <m:t>𝐾</m:t>
                    </m:r>
                  </m:oMath>
                </a14:m>
                <a:endParaRPr lang="en-US" altLang="ko-KR" dirty="0" smtClean="0"/>
              </a:p>
              <a:p>
                <a:pPr eaLnBrk="1" hangingPunct="1">
                  <a:buFont typeface="Wingdings" pitchFamily="2" charset="2"/>
                  <a:buNone/>
                </a:pPr>
                <a:r>
                  <a:rPr lang="en-US" altLang="ko-KR" dirty="0" smtClean="0"/>
                  <a:t>		</a:t>
                </a:r>
                <a:r>
                  <a:rPr lang="en-US" altLang="ko-KR" i="1" dirty="0" smtClean="0"/>
                  <a:t>P</a:t>
                </a:r>
                <a:r>
                  <a:rPr lang="en-US" altLang="ko-KR" dirty="0" smtClean="0"/>
                  <a:t>(</a:t>
                </a:r>
                <a:r>
                  <a:rPr lang="en-US" altLang="ko-KR" i="1" dirty="0" smtClean="0"/>
                  <a:t>k</a:t>
                </a:r>
                <a:r>
                  <a:rPr lang="en-US" altLang="ko-KR" dirty="0" smtClean="0"/>
                  <a:t>): set of all possible paths for sending commodity </a:t>
                </a:r>
                <a:r>
                  <a:rPr lang="en-US" altLang="ko-KR" i="1" dirty="0" err="1" smtClean="0"/>
                  <a:t>k</a:t>
                </a:r>
                <a:r>
                  <a:rPr lang="en-US" altLang="ko-KR" dirty="0" err="1" smtClean="0">
                    <a:sym typeface="Symbol" pitchFamily="18" charset="2"/>
                  </a:rPr>
                  <a:t></a:t>
                </a:r>
                <a:r>
                  <a:rPr lang="en-US" altLang="ko-KR" i="1" dirty="0" err="1" smtClean="0">
                    <a:sym typeface="Symbol" pitchFamily="18" charset="2"/>
                  </a:rPr>
                  <a:t>K</a:t>
                </a:r>
                <a:endParaRPr lang="en-US" altLang="ko-KR" i="1" dirty="0" smtClean="0">
                  <a:sym typeface="Symbol" pitchFamily="18" charset="2"/>
                </a:endParaRPr>
              </a:p>
              <a:p>
                <a:pPr eaLnBrk="1" hangingPunct="1">
                  <a:buFont typeface="Wingdings" pitchFamily="2" charset="2"/>
                  <a:buNone/>
                </a:pPr>
                <a:r>
                  <a:rPr lang="en-US" altLang="ko-KR" dirty="0" smtClean="0"/>
                  <a:t>		</a:t>
                </a:r>
                <a:r>
                  <a:rPr lang="en-US" altLang="ko-KR" i="1" dirty="0" smtClean="0"/>
                  <a:t>P</a:t>
                </a:r>
                <a:r>
                  <a:rPr lang="en-US" altLang="ko-KR" dirty="0" smtClean="0"/>
                  <a:t>(</a:t>
                </a:r>
                <a:r>
                  <a:rPr lang="en-US" altLang="ko-KR" i="1" dirty="0" err="1" smtClean="0"/>
                  <a:t>k</a:t>
                </a:r>
                <a:r>
                  <a:rPr lang="en-US" altLang="ko-KR" dirty="0" err="1" smtClean="0"/>
                  <a:t>;</a:t>
                </a:r>
                <a:r>
                  <a:rPr lang="en-US" altLang="ko-KR" i="1" dirty="0" err="1" smtClean="0"/>
                  <a:t>e</a:t>
                </a:r>
                <a:r>
                  <a:rPr lang="en-US" altLang="ko-KR" dirty="0" smtClean="0"/>
                  <a:t>): set of paths in </a:t>
                </a:r>
                <a:r>
                  <a:rPr lang="en-US" altLang="ko-KR" i="1" dirty="0" smtClean="0"/>
                  <a:t>P</a:t>
                </a:r>
                <a:r>
                  <a:rPr lang="en-US" altLang="ko-KR" dirty="0" smtClean="0"/>
                  <a:t>(</a:t>
                </a:r>
                <a:r>
                  <a:rPr lang="en-US" altLang="ko-KR" i="1" dirty="0" smtClean="0"/>
                  <a:t>k</a:t>
                </a:r>
                <a:r>
                  <a:rPr lang="en-US" altLang="ko-KR" dirty="0" smtClean="0"/>
                  <a:t>) that traverses arc </a:t>
                </a:r>
                <a:r>
                  <a:rPr lang="en-US" altLang="ko-KR" i="1" dirty="0" err="1" smtClean="0"/>
                  <a:t>e</a:t>
                </a:r>
                <a:r>
                  <a:rPr lang="en-US" altLang="ko-KR" dirty="0" err="1" smtClean="0">
                    <a:sym typeface="Symbol" pitchFamily="18" charset="2"/>
                  </a:rPr>
                  <a:t></a:t>
                </a:r>
                <a:r>
                  <a:rPr lang="en-US" altLang="ko-KR" i="1" dirty="0" err="1" smtClean="0">
                    <a:sym typeface="Symbol" pitchFamily="18" charset="2"/>
                  </a:rPr>
                  <a:t>A</a:t>
                </a:r>
                <a:endParaRPr lang="en-US" altLang="ko-KR" i="1" dirty="0" smtClean="0">
                  <a:sym typeface="Symbol" pitchFamily="18" charset="2"/>
                </a:endParaRPr>
              </a:p>
              <a:p>
                <a:pPr eaLnBrk="1" hangingPunct="1">
                  <a:buFont typeface="Wingdings" pitchFamily="2" charset="2"/>
                  <a:buNone/>
                </a:pPr>
                <a:r>
                  <a:rPr lang="en-US" altLang="ko-KR" dirty="0" smtClean="0"/>
                  <a:t>		</a:t>
                </a:r>
                <a:r>
                  <a:rPr lang="en-US" altLang="ko-KR" i="1" dirty="0" smtClean="0"/>
                  <a:t>E</a:t>
                </a:r>
                <a:r>
                  <a:rPr lang="en-US" altLang="ko-KR" dirty="0" smtClean="0"/>
                  <a:t>(</a:t>
                </a:r>
                <a:r>
                  <a:rPr lang="en-US" altLang="ko-KR" i="1" dirty="0" smtClean="0"/>
                  <a:t>p</a:t>
                </a:r>
                <a:r>
                  <a:rPr lang="en-US" altLang="ko-KR" dirty="0" smtClean="0"/>
                  <a:t>): set of links contained in path </a:t>
                </a:r>
                <a:r>
                  <a:rPr lang="en-US" altLang="ko-KR" i="1" dirty="0" smtClean="0"/>
                  <a:t>p</a:t>
                </a:r>
                <a:r>
                  <a:rPr lang="en-US" altLang="ko-KR" dirty="0" smtClean="0"/>
                  <a:t> </a:t>
                </a:r>
              </a:p>
              <a:p>
                <a:pPr eaLnBrk="1" hangingPunct="1">
                  <a:buFont typeface="Wingdings" pitchFamily="2" charset="2"/>
                  <a:buNone/>
                </a:pPr>
                <a:r>
                  <a:rPr lang="en-US" altLang="ko-KR" dirty="0" smtClean="0"/>
                  <a:t>	</a:t>
                </a:r>
                <a:r>
                  <a:rPr lang="en-US" altLang="ko-KR" dirty="0" smtClean="0">
                    <a:sym typeface="Symbol" pitchFamily="18" charset="2"/>
                  </a:rPr>
                  <a:t>Decision variables:  </a:t>
                </a:r>
              </a:p>
              <a:p>
                <a:pPr eaLnBrk="1" hangingPunct="1">
                  <a:buFont typeface="Wingdings" pitchFamily="2" charset="2"/>
                  <a:buNone/>
                </a:pPr>
                <a:r>
                  <a:rPr lang="en-US" altLang="ko-KR" dirty="0" smtClean="0">
                    <a:sym typeface="Symbol" pitchFamily="18" charset="2"/>
                  </a:rPr>
                  <a:t>		</a:t>
                </a:r>
                <a14:m>
                  <m:oMath xmlns:m="http://schemas.openxmlformats.org/officeDocument/2006/math">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𝑦</m:t>
                        </m:r>
                      </m:e>
                      <m:sub>
                        <m:r>
                          <a:rPr lang="en-US" altLang="ko-KR" b="0" i="1" smtClean="0">
                            <a:latin typeface="Cambria Math"/>
                            <a:sym typeface="Symbol" pitchFamily="18" charset="2"/>
                          </a:rPr>
                          <m:t>𝑝</m:t>
                        </m:r>
                      </m:sub>
                      <m:sup>
                        <m:r>
                          <a:rPr lang="en-US" altLang="ko-KR" b="0" i="1" smtClean="0">
                            <a:latin typeface="Cambria Math"/>
                            <a:sym typeface="Symbol" pitchFamily="18" charset="2"/>
                          </a:rPr>
                          <m:t>𝑘</m:t>
                        </m:r>
                      </m:sup>
                    </m:sSubSup>
                  </m:oMath>
                </a14:m>
                <a:r>
                  <a:rPr lang="en-US" altLang="ko-KR" dirty="0" smtClean="0">
                    <a:sym typeface="Symbol" pitchFamily="18" charset="2"/>
                  </a:rPr>
                  <a:t> : fraction of commodity </a:t>
                </a:r>
                <a:r>
                  <a:rPr lang="en-US" altLang="ko-KR" i="1" dirty="0" smtClean="0">
                    <a:sym typeface="Symbol" pitchFamily="18" charset="2"/>
                  </a:rPr>
                  <a:t>k</a:t>
                </a:r>
                <a:r>
                  <a:rPr lang="en-US" altLang="ko-KR" dirty="0" smtClean="0">
                    <a:sym typeface="Symbol" pitchFamily="18" charset="2"/>
                  </a:rPr>
                  <a:t> sent on path </a:t>
                </a:r>
                <a:r>
                  <a:rPr lang="en-US" altLang="ko-KR" i="1" dirty="0" smtClean="0">
                    <a:sym typeface="Symbol" pitchFamily="18" charset="2"/>
                  </a:rPr>
                  <a:t>p</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minimize       </a:t>
                </a:r>
                <a14:m>
                  <m:oMath xmlns:m="http://schemas.openxmlformats.org/officeDocument/2006/math">
                    <m:nary>
                      <m:naryPr>
                        <m:chr m:val="∑"/>
                        <m:limLoc m:val="subSup"/>
                        <m:supHide m:val="on"/>
                        <m:ctrlPr>
                          <a:rPr lang="en-US" altLang="ko-KR" i="1" smtClean="0">
                            <a:latin typeface="Cambria Math" panose="02040503050406030204" pitchFamily="18" charset="0"/>
                          </a:rPr>
                        </m:ctrlPr>
                      </m:naryPr>
                      <m:sub>
                        <m:r>
                          <m:rPr>
                            <m:brk m:alnAt="9"/>
                          </m:rPr>
                          <a:rPr lang="en-US" altLang="ko-KR" b="0" i="1" smtClean="0">
                            <a:latin typeface="Cambria Math"/>
                          </a:rPr>
                          <m:t>𝑘</m:t>
                        </m:r>
                        <m:r>
                          <a:rPr lang="en-US" altLang="ko-KR" b="0" i="1" smtClean="0">
                            <a:latin typeface="Cambria Math"/>
                            <a:ea typeface="Cambria Math"/>
                          </a:rPr>
                          <m:t>∈</m:t>
                        </m:r>
                        <m:r>
                          <a:rPr lang="en-US" altLang="ko-KR" b="0" i="1" smtClean="0">
                            <a:latin typeface="Cambria Math"/>
                            <a:ea typeface="Cambria Math"/>
                          </a:rPr>
                          <m:t>𝐾</m:t>
                        </m:r>
                      </m:sub>
                      <m:sup/>
                      <m:e>
                        <m:nary>
                          <m:naryPr>
                            <m:chr m:val="∑"/>
                            <m:limLoc m:val="subSup"/>
                            <m:supHide m:val="on"/>
                            <m:ctrlPr>
                              <a:rPr lang="en-US" altLang="ko-KR" i="1" smtClean="0">
                                <a:latin typeface="Cambria Math" panose="02040503050406030204" pitchFamily="18" charset="0"/>
                              </a:rPr>
                            </m:ctrlPr>
                          </m:naryPr>
                          <m:sub>
                            <m:r>
                              <m:rPr>
                                <m:brk m:alnAt="9"/>
                              </m:rPr>
                              <a:rPr lang="en-US" altLang="ko-KR" b="0" i="1" smtClean="0">
                                <a:latin typeface="Cambria Math"/>
                              </a:rPr>
                              <m:t>𝑝</m:t>
                            </m:r>
                            <m:r>
                              <a:rPr lang="en-US" altLang="ko-KR" b="0" i="1" smtClean="0">
                                <a:latin typeface="Cambria Math"/>
                                <a:ea typeface="Cambria Math"/>
                              </a:rPr>
                              <m:t>∈</m:t>
                            </m:r>
                            <m:r>
                              <a:rPr lang="en-US" altLang="ko-KR" b="0" i="1" smtClean="0">
                                <a:latin typeface="Cambria Math"/>
                                <a:ea typeface="Cambria Math"/>
                              </a:rPr>
                              <m:t>𝑃</m:t>
                            </m:r>
                            <m:r>
                              <a:rPr lang="en-US" altLang="ko-KR" b="0" i="1" smtClean="0">
                                <a:latin typeface="Cambria Math"/>
                                <a:ea typeface="Cambria Math"/>
                              </a:rPr>
                              <m:t>(</m:t>
                            </m:r>
                            <m:r>
                              <a:rPr lang="en-US" altLang="ko-KR" b="0" i="1" smtClean="0">
                                <a:latin typeface="Cambria Math"/>
                                <a:ea typeface="Cambria Math"/>
                              </a:rPr>
                              <m:t>𝑘</m:t>
                            </m:r>
                            <m:r>
                              <a:rPr lang="en-US" altLang="ko-KR" b="0" i="1" smtClean="0">
                                <a:latin typeface="Cambria Math"/>
                                <a:ea typeface="Cambria Math"/>
                              </a:rPr>
                              <m:t>)</m:t>
                            </m:r>
                          </m:sub>
                          <m:sup/>
                          <m:e>
                            <m:sSubSup>
                              <m:sSubSupPr>
                                <m:ctrlPr>
                                  <a:rPr lang="en-US" altLang="ko-KR" i="1" smtClean="0">
                                    <a:latin typeface="Cambria Math" panose="02040503050406030204" pitchFamily="18" charset="0"/>
                                  </a:rPr>
                                </m:ctrlPr>
                              </m:sSubSupPr>
                              <m:e>
                                <m:r>
                                  <a:rPr lang="en-US" altLang="ko-KR" b="0" i="1" smtClean="0">
                                    <a:latin typeface="Cambria Math"/>
                                  </a:rPr>
                                  <m:t>𝑤</m:t>
                                </m:r>
                              </m:e>
                              <m:sub>
                                <m:r>
                                  <a:rPr lang="en-US" altLang="ko-KR" b="0" i="1" smtClean="0">
                                    <a:latin typeface="Cambria Math"/>
                                  </a:rPr>
                                  <m:t>𝑝</m:t>
                                </m:r>
                              </m:sub>
                              <m:sup>
                                <m:r>
                                  <a:rPr lang="en-US" altLang="ko-KR" b="0" i="1" smtClean="0">
                                    <a:latin typeface="Cambria Math"/>
                                  </a:rPr>
                                  <m:t>𝑘</m:t>
                                </m:r>
                              </m:sup>
                            </m:sSubSup>
                            <m:sSubSup>
                              <m:sSubSupPr>
                                <m:ctrlPr>
                                  <a:rPr lang="en-US" altLang="ko-KR" i="1" smtClean="0">
                                    <a:latin typeface="Cambria Math" panose="02040503050406030204" pitchFamily="18" charset="0"/>
                                  </a:rPr>
                                </m:ctrlPr>
                              </m:sSubSupPr>
                              <m:e>
                                <m:r>
                                  <a:rPr lang="en-US" altLang="ko-KR" b="0" i="1" smtClean="0">
                                    <a:latin typeface="Cambria Math"/>
                                  </a:rPr>
                                  <m:t>𝑦</m:t>
                                </m:r>
                              </m:e>
                              <m:sub>
                                <m:r>
                                  <a:rPr lang="en-US" altLang="ko-KR" b="0" i="1" smtClean="0">
                                    <a:latin typeface="Cambria Math"/>
                                  </a:rPr>
                                  <m:t>𝑝</m:t>
                                </m:r>
                              </m:sub>
                              <m:sup>
                                <m:r>
                                  <a:rPr lang="en-US" altLang="ko-KR" b="0" i="1" smtClean="0">
                                    <a:latin typeface="Cambria Math"/>
                                  </a:rPr>
                                  <m:t>𝑘</m:t>
                                </m:r>
                              </m:sup>
                            </m:sSubSup>
                          </m:e>
                        </m:nary>
                      </m:e>
                    </m:nary>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subject to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𝑝</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𝑘</m:t>
                        </m:r>
                        <m:r>
                          <a:rPr lang="en-US" altLang="ko-KR" b="0" i="1" smtClean="0">
                            <a:latin typeface="Cambria Math"/>
                            <a:ea typeface="Cambria Math"/>
                            <a:sym typeface="Symbol" pitchFamily="18" charset="2"/>
                          </a:rPr>
                          <m:t>)</m:t>
                        </m:r>
                      </m:sub>
                      <m:sup/>
                      <m:e>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𝑦</m:t>
                            </m:r>
                          </m:e>
                          <m:sub>
                            <m:r>
                              <a:rPr lang="en-US" altLang="ko-KR" b="0" i="1" smtClean="0">
                                <a:latin typeface="Cambria Math"/>
                                <a:sym typeface="Symbol" pitchFamily="18" charset="2"/>
                              </a:rPr>
                              <m:t>𝑝</m:t>
                            </m:r>
                          </m:sub>
                          <m:sup>
                            <m:r>
                              <a:rPr lang="en-US" altLang="ko-KR" b="0" i="1" smtClean="0">
                                <a:latin typeface="Cambria Math"/>
                                <a:sym typeface="Symbol" pitchFamily="18" charset="2"/>
                              </a:rPr>
                              <m:t>𝑘</m:t>
                            </m:r>
                          </m:sup>
                        </m:sSubSup>
                        <m:r>
                          <a:rPr lang="en-US" altLang="ko-KR" b="0" i="1" smtClean="0">
                            <a:latin typeface="Cambria Math"/>
                            <a:sym typeface="Symbol" pitchFamily="18" charset="2"/>
                          </a:rPr>
                          <m:t>=1,</m:t>
                        </m:r>
                      </m:e>
                    </m:nary>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sub>
                      <m:sup/>
                      <m:e>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𝑝</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𝑒</m:t>
                            </m:r>
                            <m:r>
                              <a:rPr lang="en-US" altLang="ko-KR" b="0" i="1" smtClean="0">
                                <a:latin typeface="Cambria Math"/>
                                <a:ea typeface="Cambria Math"/>
                                <a:sym typeface="Symbol" pitchFamily="18" charset="2"/>
                              </a:rPr>
                              <m:t>)</m:t>
                            </m:r>
                          </m:sub>
                          <m:sup/>
                          <m:e>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𝑘</m:t>
                                </m:r>
                              </m:sup>
                            </m:sSup>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𝑦</m:t>
                                </m:r>
                              </m:e>
                              <m:sub>
                                <m:r>
                                  <a:rPr lang="en-US" altLang="ko-KR" b="0" i="1" smtClean="0">
                                    <a:latin typeface="Cambria Math"/>
                                    <a:sym typeface="Symbol" pitchFamily="18" charset="2"/>
                                  </a:rPr>
                                  <m:t>𝑝</m:t>
                                </m:r>
                              </m:sub>
                              <m:sup>
                                <m:r>
                                  <a:rPr lang="en-US" altLang="ko-KR" b="0" i="1" smtClean="0">
                                    <a:latin typeface="Cambria Math"/>
                                    <a:sym typeface="Symbol" pitchFamily="18" charset="2"/>
                                  </a:rPr>
                                  <m:t>𝑘</m:t>
                                </m:r>
                              </m:sup>
                            </m:sSubSup>
                          </m:e>
                        </m:nary>
                      </m:e>
                    </m:nary>
                    <m:r>
                      <a:rPr lang="en-US" altLang="ko-KR" i="1" smtClean="0">
                        <a:latin typeface="Cambria Math"/>
                        <a:ea typeface="Cambria Math"/>
                        <a:sym typeface="Symbol" pitchFamily="18" charset="2"/>
                      </a:rPr>
                      <m:t>≤</m:t>
                    </m:r>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𝑢</m:t>
                        </m:r>
                      </m:e>
                      <m:sub>
                        <m:r>
                          <a:rPr lang="en-US" altLang="ko-KR" b="0" i="1" smtClean="0">
                            <a:latin typeface="Cambria Math"/>
                            <a:ea typeface="Cambria Math"/>
                            <a:sym typeface="Symbol" pitchFamily="18" charset="2"/>
                          </a:rPr>
                          <m:t>𝑒</m:t>
                        </m:r>
                      </m:sub>
                    </m:sSub>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𝑒</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0</m:t>
                    </m:r>
                    <m:r>
                      <a:rPr lang="en-US" altLang="ko-KR" b="0" i="1" smtClean="0">
                        <a:latin typeface="Cambria Math"/>
                        <a:ea typeface="Cambria Math"/>
                        <a:sym typeface="Symbol" pitchFamily="18" charset="2"/>
                      </a:rPr>
                      <m:t>≤</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ea typeface="Cambria Math"/>
                            <a:sym typeface="Symbol" pitchFamily="18" charset="2"/>
                          </a:rPr>
                          <m:t>𝑦</m:t>
                        </m:r>
                      </m:e>
                      <m:sub>
                        <m:r>
                          <a:rPr lang="en-US" altLang="ko-KR" b="0" i="1" smtClean="0">
                            <a:latin typeface="Cambria Math"/>
                            <a:ea typeface="Cambria Math"/>
                            <a:sym typeface="Symbol" pitchFamily="18" charset="2"/>
                          </a:rPr>
                          <m:t>𝑝</m:t>
                        </m:r>
                      </m:sub>
                      <m:sup>
                        <m:r>
                          <a:rPr lang="en-US" altLang="ko-KR" b="0" i="1" smtClean="0">
                            <a:latin typeface="Cambria Math"/>
                            <a:ea typeface="Cambria Math"/>
                            <a:sym typeface="Symbol" pitchFamily="18" charset="2"/>
                          </a:rPr>
                          <m:t>𝑘</m:t>
                        </m:r>
                      </m:sup>
                    </m:sSubSup>
                    <m:r>
                      <a:rPr lang="en-US" altLang="ko-KR" b="0" i="1" smtClean="0">
                        <a:latin typeface="Cambria Math"/>
                        <a:ea typeface="Cambria Math"/>
                        <a:sym typeface="Symbol" pitchFamily="18" charset="2"/>
                      </a:rPr>
                      <m:t>≤1,</m:t>
                    </m:r>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𝑝</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𝑃</m:t>
                    </m:r>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𝑘</m:t>
                        </m:r>
                      </m:e>
                    </m:d>
                    <m:r>
                      <a:rPr lang="en-US" altLang="ko-KR" b="0" i="1" smtClean="0">
                        <a:latin typeface="Cambria Math"/>
                        <a:ea typeface="Cambria Math"/>
                        <a:sym typeface="Symbol" pitchFamily="18" charset="2"/>
                      </a:rPr>
                      <m:t>,  </m:t>
                    </m:r>
                    <m:r>
                      <a:rPr lang="en-US" altLang="ko-KR" b="0" i="1" smtClean="0">
                        <a:latin typeface="Cambria Math"/>
                        <a:ea typeface="Cambria Math"/>
                        <a:sym typeface="Symbol" pitchFamily="18" charset="2"/>
                      </a:rPr>
                      <m:t>𝑘</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𝐾</m:t>
                    </m:r>
                  </m:oMath>
                </a14:m>
                <a:r>
                  <a:rPr lang="en-US" altLang="ko-KR" dirty="0" smtClean="0"/>
                  <a:t>,</a:t>
                </a:r>
              </a:p>
              <a:p>
                <a:pPr eaLnBrk="1" hangingPunct="1">
                  <a:buFont typeface="Wingdings" pitchFamily="2" charset="2"/>
                  <a:buNone/>
                </a:pPr>
                <a:r>
                  <a:rPr lang="en-US" altLang="ko-KR" dirty="0" smtClean="0"/>
                  <a:t>	where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𝑤</m:t>
                        </m:r>
                      </m:e>
                      <m:sub>
                        <m:r>
                          <a:rPr lang="en-US" altLang="ko-KR" b="0" i="1" smtClean="0">
                            <a:latin typeface="Cambria Math"/>
                          </a:rPr>
                          <m:t>𝑝</m:t>
                        </m:r>
                      </m:sub>
                      <m:sup>
                        <m:r>
                          <a:rPr lang="en-US" altLang="ko-KR" b="0" i="1" smtClean="0">
                            <a:latin typeface="Cambria Math"/>
                          </a:rPr>
                          <m:t>𝑘</m:t>
                        </m:r>
                      </m:sup>
                    </m:sSubSup>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𝑏</m:t>
                        </m:r>
                      </m:e>
                      <m:sup>
                        <m:r>
                          <a:rPr lang="en-US" altLang="ko-KR" b="0" i="1" smtClean="0">
                            <a:latin typeface="Cambria Math"/>
                          </a:rPr>
                          <m:t>𝑘</m:t>
                        </m:r>
                      </m:sup>
                    </m:sSup>
                    <m:nary>
                      <m:naryPr>
                        <m:chr m:val="∑"/>
                        <m:limLoc m:val="subSup"/>
                        <m:supHide m:val="on"/>
                        <m:ctrlPr>
                          <a:rPr lang="en-US" altLang="ko-KR" b="0" i="1" smtClean="0">
                            <a:latin typeface="Cambria Math" panose="02040503050406030204" pitchFamily="18" charset="0"/>
                          </a:rPr>
                        </m:ctrlPr>
                      </m:naryPr>
                      <m:sub>
                        <m:r>
                          <m:rPr>
                            <m:brk m:alnAt="9"/>
                          </m:rPr>
                          <a:rPr lang="en-US" altLang="ko-KR" b="0" i="1" smtClean="0">
                            <a:latin typeface="Cambria Math"/>
                          </a:rPr>
                          <m:t>𝑒</m:t>
                        </m:r>
                        <m:r>
                          <a:rPr lang="en-US" altLang="ko-KR" b="0" i="1" smtClean="0">
                            <a:latin typeface="Cambria Math"/>
                            <a:ea typeface="Cambria Math"/>
                          </a:rPr>
                          <m:t>∈</m:t>
                        </m:r>
                        <m:r>
                          <a:rPr lang="en-US" altLang="ko-KR" b="0" i="1" smtClean="0">
                            <a:latin typeface="Cambria Math"/>
                            <a:ea typeface="Cambria Math"/>
                          </a:rPr>
                          <m:t>𝐸</m:t>
                        </m:r>
                        <m:r>
                          <a:rPr lang="en-US" altLang="ko-KR" b="0" i="1" smtClean="0">
                            <a:latin typeface="Cambria Math"/>
                            <a:ea typeface="Cambria Math"/>
                          </a:rPr>
                          <m:t>(</m:t>
                        </m:r>
                        <m:r>
                          <a:rPr lang="en-US" altLang="ko-KR" b="0" i="1" smtClean="0">
                            <a:latin typeface="Cambria Math"/>
                            <a:ea typeface="Cambria Math"/>
                          </a:rPr>
                          <m:t>𝑝</m:t>
                        </m:r>
                        <m:r>
                          <a:rPr lang="en-US" altLang="ko-KR" b="0" i="1" smtClean="0">
                            <a:latin typeface="Cambria Math"/>
                            <a:ea typeface="Cambria Math"/>
                          </a:rPr>
                          <m:t>)</m:t>
                        </m:r>
                      </m:sub>
                      <m:sup/>
                      <m:e>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𝑒</m:t>
                            </m:r>
                          </m:sub>
                        </m:sSub>
                      </m:e>
                    </m:nary>
                  </m:oMath>
                </a14:m>
                <a:endParaRPr lang="en-US" altLang="ko-KR" dirty="0" smtClean="0">
                  <a:sym typeface="Symbol" pitchFamily="18" charset="2"/>
                </a:endParaRPr>
              </a:p>
              <a:p>
                <a:pPr eaLnBrk="1" hangingPunct="1"/>
                <a:r>
                  <a:rPr lang="en-US" altLang="ko-KR" dirty="0" smtClean="0">
                    <a:sym typeface="Symbol" pitchFamily="18" charset="2"/>
                  </a:rPr>
                  <a:t>If   </a:t>
                </a:r>
                <a14:m>
                  <m:oMath xmlns:m="http://schemas.openxmlformats.org/officeDocument/2006/math">
                    <m:sSubSup>
                      <m:sSubSupPr>
                        <m:ctrlPr>
                          <a:rPr lang="en-US" altLang="ko-KR"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𝑦</m:t>
                        </m:r>
                      </m:e>
                      <m:sub>
                        <m:r>
                          <a:rPr lang="en-US" altLang="ko-KR" b="0" i="1" smtClean="0">
                            <a:latin typeface="Cambria Math"/>
                            <a:sym typeface="Symbol" pitchFamily="18" charset="2"/>
                          </a:rPr>
                          <m:t>𝑝</m:t>
                        </m:r>
                      </m:sub>
                      <m:sup>
                        <m:r>
                          <a:rPr lang="en-US" altLang="ko-KR" b="0" i="1" smtClean="0">
                            <a:latin typeface="Cambria Math"/>
                            <a:sym typeface="Symbol" pitchFamily="18" charset="2"/>
                          </a:rPr>
                          <m:t>𝑘</m:t>
                        </m:r>
                      </m:sup>
                    </m:sSubSup>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{0,1}</m:t>
                    </m:r>
                  </m:oMath>
                </a14:m>
                <a:r>
                  <a:rPr lang="en-US" altLang="ko-KR" dirty="0" smtClean="0">
                    <a:sym typeface="Symbol" pitchFamily="18" charset="2"/>
                  </a:rPr>
                  <a:t>, it is a single path routing problem (path selection problem, integer </a:t>
                </a:r>
                <a:r>
                  <a:rPr lang="en-US" altLang="ko-KR" dirty="0" err="1" smtClean="0">
                    <a:sym typeface="Symbol" pitchFamily="18" charset="2"/>
                  </a:rPr>
                  <a:t>multicommodity</a:t>
                </a:r>
                <a:r>
                  <a:rPr lang="en-US" altLang="ko-KR" dirty="0" smtClean="0">
                    <a:sym typeface="Symbol" pitchFamily="18" charset="2"/>
                  </a:rPr>
                  <a:t> flow problem). </a:t>
                </a:r>
              </a:p>
            </p:txBody>
          </p:sp>
        </mc:Choice>
        <mc:Fallback xmlns="">
          <p:sp>
            <p:nvSpPr>
              <p:cNvPr id="13316" name="Rectangle 3"/>
              <p:cNvSpPr>
                <a:spLocks noGrp="1" noRot="1" noChangeAspect="1" noMove="1" noResize="1" noEditPoints="1" noAdjustHandles="1" noChangeArrowheads="1" noChangeShapeType="1" noTextEdit="1"/>
              </p:cNvSpPr>
              <p:nvPr>
                <p:ph type="body" idx="1"/>
              </p:nvPr>
            </p:nvSpPr>
            <p:spPr>
              <a:xfrm>
                <a:off x="357188" y="260350"/>
                <a:ext cx="8405812" cy="6357125"/>
              </a:xfrm>
              <a:blipFill rotWithShape="1">
                <a:blip r:embed="rId3"/>
                <a:stretch>
                  <a:fillRect l="-653" t="-479"/>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8675" name="슬라이드 번호 개체 틀 5"/>
          <p:cNvSpPr>
            <a:spLocks noGrp="1"/>
          </p:cNvSpPr>
          <p:nvPr>
            <p:ph type="sldNum" sz="quarter" idx="12"/>
          </p:nvPr>
        </p:nvSpPr>
        <p:spPr/>
        <p:txBody>
          <a:bodyPr/>
          <a:lstStyle/>
          <a:p>
            <a:pPr>
              <a:defRPr/>
            </a:pPr>
            <a:fld id="{9A24A6AD-2575-4619-98A5-57A3FC5091A3}" type="slidenum">
              <a:rPr lang="en-US" altLang="ko-KR"/>
              <a:pPr>
                <a:defRPr/>
              </a:pPr>
              <a:t>12</a:t>
            </a:fld>
            <a:endParaRPr lang="en-US" altLang="ko-KR"/>
          </a:p>
        </p:txBody>
      </p:sp>
      <p:sp>
        <p:nvSpPr>
          <p:cNvPr id="14340" name="Rectangle 2"/>
          <p:cNvSpPr>
            <a:spLocks noGrp="1" noChangeArrowheads="1"/>
          </p:cNvSpPr>
          <p:nvPr>
            <p:ph type="title"/>
          </p:nvPr>
        </p:nvSpPr>
        <p:spPr/>
        <p:txBody>
          <a:bodyPr/>
          <a:lstStyle/>
          <a:p>
            <a:pPr eaLnBrk="1" hangingPunct="1"/>
            <a:endParaRPr lang="ko-KR" altLang="ko-KR" smtClean="0"/>
          </a:p>
        </p:txBody>
      </p:sp>
      <p:sp>
        <p:nvSpPr>
          <p:cNvPr id="14341" name="Rectangle 3"/>
          <p:cNvSpPr>
            <a:spLocks noGrp="1" noChangeArrowheads="1"/>
          </p:cNvSpPr>
          <p:nvPr>
            <p:ph type="body" idx="1"/>
          </p:nvPr>
        </p:nvSpPr>
        <p:spPr>
          <a:xfrm>
            <a:off x="265113" y="836613"/>
            <a:ext cx="8588375" cy="3847207"/>
          </a:xfrm>
        </p:spPr>
        <p:txBody>
          <a:bodyPr/>
          <a:lstStyle/>
          <a:p>
            <a:pPr eaLnBrk="1" hangingPunct="1"/>
            <a:r>
              <a:rPr lang="en-US" altLang="ko-KR" dirty="0" smtClean="0"/>
              <a:t>path based formulation has smaller number of constraints, but enormous number of variables.</a:t>
            </a:r>
          </a:p>
          <a:p>
            <a:pPr eaLnBrk="1" hangingPunct="1">
              <a:buFont typeface="Wingdings" pitchFamily="2" charset="2"/>
              <a:buNone/>
            </a:pPr>
            <a:r>
              <a:rPr lang="en-US" altLang="ko-KR" dirty="0" smtClean="0"/>
              <a:t>	can be solved easily by column generation technique (later).</a:t>
            </a:r>
          </a:p>
          <a:p>
            <a:pPr eaLnBrk="1" hangingPunct="1">
              <a:buFont typeface="Wingdings" pitchFamily="2" charset="2"/>
              <a:buNone/>
            </a:pPr>
            <a:r>
              <a:rPr lang="en-US" altLang="ko-KR" dirty="0" smtClean="0"/>
              <a:t>	 </a:t>
            </a:r>
            <a:r>
              <a:rPr lang="en-US" altLang="ko-KR" dirty="0" smtClean="0">
                <a:sym typeface="Symbol" pitchFamily="18" charset="2"/>
              </a:rPr>
              <a:t>Integer version is more difficult to solve.</a:t>
            </a:r>
            <a:endParaRPr lang="en-US" altLang="ko-KR" dirty="0" smtClean="0"/>
          </a:p>
          <a:p>
            <a:pPr eaLnBrk="1" hangingPunct="1">
              <a:buFont typeface="Wingdings" pitchFamily="2" charset="2"/>
              <a:buNone/>
            </a:pPr>
            <a:endParaRPr lang="en-US" altLang="ko-KR" dirty="0" smtClean="0"/>
          </a:p>
          <a:p>
            <a:pPr eaLnBrk="1" hangingPunct="1"/>
            <a:r>
              <a:rPr lang="en-US" altLang="ko-KR" dirty="0" smtClean="0">
                <a:solidFill>
                  <a:srgbClr val="0000FF"/>
                </a:solidFill>
              </a:rPr>
              <a:t>Extensions:</a:t>
            </a:r>
            <a:r>
              <a:rPr lang="en-US" altLang="ko-KR" dirty="0" smtClean="0"/>
              <a:t>  Network design - also determine the number and type of facilities to be installed on the links (and/or nodes) together with routing of traffic.</a:t>
            </a:r>
          </a:p>
          <a:p>
            <a:pPr eaLnBrk="1" hangingPunct="1"/>
            <a:endParaRPr lang="en-US" altLang="ko-KR" dirty="0" smtClean="0"/>
          </a:p>
          <a:p>
            <a:pPr eaLnBrk="1" hangingPunct="1"/>
            <a:r>
              <a:rPr lang="en-US" altLang="ko-KR" dirty="0" smtClean="0">
                <a:solidFill>
                  <a:srgbClr val="0000FF"/>
                </a:solidFill>
              </a:rPr>
              <a:t>Variations:</a:t>
            </a:r>
            <a:r>
              <a:rPr lang="en-US" altLang="ko-KR" dirty="0" smtClean="0"/>
              <a:t>  Integer flow. Bifurcation of traffic may not be allowed.  Determine capacities and routing considering rerouting of traffic in case of network failure, Robust network design (data uncertainty),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9699" name="슬라이드 번호 개체 틀 5"/>
          <p:cNvSpPr>
            <a:spLocks noGrp="1"/>
          </p:cNvSpPr>
          <p:nvPr>
            <p:ph type="sldNum" sz="quarter" idx="12"/>
          </p:nvPr>
        </p:nvSpPr>
        <p:spPr/>
        <p:txBody>
          <a:bodyPr/>
          <a:lstStyle/>
          <a:p>
            <a:pPr>
              <a:defRPr/>
            </a:pPr>
            <a:fld id="{DDB8C6BF-9A12-487A-A861-B2E44AD7DA57}" type="slidenum">
              <a:rPr lang="en-US" altLang="ko-KR"/>
              <a:pPr>
                <a:defRPr/>
              </a:pPr>
              <a:t>13</a:t>
            </a:fld>
            <a:endParaRPr lang="en-US" altLang="ko-KR"/>
          </a:p>
        </p:txBody>
      </p:sp>
      <p:sp>
        <p:nvSpPr>
          <p:cNvPr id="15364"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15365" name="Rectangle 3"/>
              <p:cNvSpPr>
                <a:spLocks noGrp="1" noChangeArrowheads="1"/>
              </p:cNvSpPr>
              <p:nvPr>
                <p:ph type="body" idx="1"/>
              </p:nvPr>
            </p:nvSpPr>
            <p:spPr>
              <a:xfrm>
                <a:off x="376238" y="952500"/>
                <a:ext cx="8405812" cy="3170291"/>
              </a:xfrm>
            </p:spPr>
            <p:txBody>
              <a:bodyPr/>
              <a:lstStyle/>
              <a:p>
                <a:pPr eaLnBrk="1" hangingPunct="1"/>
                <a:r>
                  <a:rPr lang="en-US" altLang="ko-KR" dirty="0" smtClean="0">
                    <a:solidFill>
                      <a:srgbClr val="FF0000"/>
                    </a:solidFill>
                  </a:rPr>
                  <a:t>Pattern classification (Linear classifier)</a:t>
                </a:r>
              </a:p>
              <a:p>
                <a:pPr eaLnBrk="1" hangingPunct="1">
                  <a:buFont typeface="Wingdings" pitchFamily="2" charset="2"/>
                  <a:buNone/>
                </a:pPr>
                <a:r>
                  <a:rPr lang="en-US" altLang="ko-KR" dirty="0" smtClean="0"/>
                  <a:t>	Given </a:t>
                </a:r>
                <a:r>
                  <a:rPr lang="en-US" altLang="ko-KR" i="1" dirty="0" smtClean="0"/>
                  <a:t>m</a:t>
                </a:r>
                <a:r>
                  <a:rPr lang="en-US" altLang="ko-KR" dirty="0" smtClean="0"/>
                  <a:t> objects with feature vector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m:t>
                        </m:r>
                      </m:sub>
                    </m:sSub>
                    <m:r>
                      <a:rPr lang="en-US" altLang="ko-KR" i="1" smtClean="0">
                        <a:latin typeface="Cambria Math"/>
                        <a:ea typeface="Cambria Math"/>
                      </a:rPr>
                      <m:t>∈</m:t>
                    </m:r>
                    <m:sSup>
                      <m:sSupPr>
                        <m:ctrlPr>
                          <a:rPr lang="en-US" altLang="ko-KR"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r>
                      <a:rPr lang="en-US" altLang="ko-KR" b="0" i="1" smtClean="0">
                        <a:latin typeface="Cambria Math"/>
                        <a:ea typeface="Cambria Math"/>
                      </a:rPr>
                      <m:t>, </m:t>
                    </m:r>
                    <m:r>
                      <a:rPr lang="en-US" altLang="ko-KR" b="0" i="1" smtClean="0">
                        <a:latin typeface="Cambria Math"/>
                        <a:ea typeface="Cambria Math"/>
                      </a:rPr>
                      <m:t>𝑖</m:t>
                    </m:r>
                    <m:r>
                      <a:rPr lang="en-US" altLang="ko-KR" b="0" i="1" smtClean="0">
                        <a:latin typeface="Cambria Math"/>
                        <a:ea typeface="Cambria Math"/>
                      </a:rPr>
                      <m:t>=1,…,</m:t>
                    </m:r>
                    <m:r>
                      <a:rPr lang="en-US" altLang="ko-KR" b="0" i="1" smtClean="0">
                        <a:latin typeface="Cambria Math"/>
                        <a:ea typeface="Cambria Math"/>
                      </a:rPr>
                      <m:t>𝑚</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Objects belong to one of two classes.  We know the class to which each sample object belongs.</a:t>
                </a:r>
              </a:p>
              <a:p>
                <a:pPr eaLnBrk="1" hangingPunct="1">
                  <a:buFont typeface="Wingdings" pitchFamily="2" charset="2"/>
                  <a:buNone/>
                </a:pPr>
                <a:r>
                  <a:rPr lang="en-US" altLang="ko-KR" dirty="0" smtClean="0">
                    <a:sym typeface="Symbol" pitchFamily="18" charset="2"/>
                  </a:rPr>
                  <a:t>	We want to design a criterion to determine the class of a new object using the feature vector.</a:t>
                </a: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Want to find a vector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+1</m:t>
                        </m:r>
                      </m:sub>
                    </m:sSub>
                    <m:r>
                      <a:rPr lang="en-US" altLang="ko-KR" b="0" i="1" smtClean="0">
                        <a:latin typeface="Cambria Math"/>
                        <a:sym typeface="Symbol" pitchFamily="18" charset="2"/>
                      </a:rPr>
                      <m:t>)</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p>
                    </m:sSup>
                  </m:oMath>
                </a14:m>
                <a:r>
                  <a:rPr lang="en-US" altLang="ko-KR" dirty="0" smtClean="0">
                    <a:sym typeface="Symbol" pitchFamily="18" charset="2"/>
                  </a:rPr>
                  <a:t>  with </a:t>
                </a:r>
                <a14:m>
                  <m:oMath xmlns:m="http://schemas.openxmlformats.org/officeDocument/2006/math">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oMath>
                </a14:m>
                <a:r>
                  <a:rPr lang="en-US" altLang="ko-KR" dirty="0" smtClean="0">
                    <a:sym typeface="Symbol" pitchFamily="18" charset="2"/>
                  </a:rPr>
                  <a:t>  such that, if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r>
                  <a:rPr lang="en-US" altLang="ko-KR" dirty="0" smtClean="0">
                    <a:sym typeface="Symbol" pitchFamily="18" charset="2"/>
                  </a:rPr>
                  <a:t>, then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b>
                    </m:sSub>
                  </m:oMath>
                </a14:m>
                <a:r>
                  <a:rPr lang="en-US" altLang="ko-KR" dirty="0" smtClean="0">
                    <a:sym typeface="Symbol" pitchFamily="18" charset="2"/>
                  </a:rPr>
                  <a:t>, and  if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r>
                  <a:rPr lang="en-US" altLang="ko-KR" dirty="0" smtClean="0">
                    <a:sym typeface="Symbol" pitchFamily="18" charset="2"/>
                  </a:rPr>
                  <a:t>, then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sym typeface="Symbol" pitchFamily="18" charset="2"/>
                      </a:rPr>
                      <m:t>&lt;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+1</m:t>
                        </m:r>
                      </m:sub>
                    </m:sSub>
                  </m:oMath>
                </a14:m>
                <a:r>
                  <a:rPr lang="en-US" altLang="ko-KR" dirty="0" smtClean="0">
                    <a:sym typeface="Symbol" pitchFamily="18" charset="2"/>
                  </a:rPr>
                  <a:t>.  (if it is possible)</a:t>
                </a:r>
              </a:p>
            </p:txBody>
          </p:sp>
        </mc:Choice>
        <mc:Fallback xmlns="">
          <p:sp>
            <p:nvSpPr>
              <p:cNvPr id="15365" name="Rectangle 3"/>
              <p:cNvSpPr>
                <a:spLocks noGrp="1" noRot="1" noChangeAspect="1" noMove="1" noResize="1" noEditPoints="1" noAdjustHandles="1" noChangeArrowheads="1" noChangeShapeType="1" noTextEdit="1"/>
              </p:cNvSpPr>
              <p:nvPr>
                <p:ph type="body" idx="1"/>
              </p:nvPr>
            </p:nvSpPr>
            <p:spPr>
              <a:xfrm>
                <a:off x="376238" y="952500"/>
                <a:ext cx="8405812" cy="3170291"/>
              </a:xfrm>
              <a:blipFill rotWithShape="1">
                <a:blip r:embed="rId3"/>
                <a:stretch>
                  <a:fillRect l="-653" t="-962" r="-1523" b="-2500"/>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0723" name="슬라이드 번호 개체 틀 5"/>
          <p:cNvSpPr>
            <a:spLocks noGrp="1"/>
          </p:cNvSpPr>
          <p:nvPr>
            <p:ph type="sldNum" sz="quarter" idx="12"/>
          </p:nvPr>
        </p:nvSpPr>
        <p:spPr/>
        <p:txBody>
          <a:bodyPr/>
          <a:lstStyle/>
          <a:p>
            <a:pPr>
              <a:defRPr/>
            </a:pPr>
            <a:fld id="{79EAD775-308C-40B2-8AD4-6E3052AD2B02}" type="slidenum">
              <a:rPr lang="en-US" altLang="ko-KR"/>
              <a:pPr>
                <a:defRPr/>
              </a:pPr>
              <a:t>14</a:t>
            </a:fld>
            <a:endParaRPr lang="en-US" altLang="ko-KR"/>
          </a:p>
        </p:txBody>
      </p:sp>
      <p:sp>
        <p:nvSpPr>
          <p:cNvPr id="16388"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16389" name="Rectangle 3"/>
              <p:cNvSpPr>
                <a:spLocks noGrp="1" noChangeArrowheads="1"/>
              </p:cNvSpPr>
              <p:nvPr>
                <p:ph type="body" idx="1"/>
              </p:nvPr>
            </p:nvSpPr>
            <p:spPr>
              <a:xfrm>
                <a:off x="376238" y="952500"/>
                <a:ext cx="8405812" cy="2985433"/>
              </a:xfrm>
            </p:spPr>
            <p:txBody>
              <a:bodyPr/>
              <a:lstStyle/>
              <a:p>
                <a:pPr eaLnBrk="1" hangingPunct="1"/>
                <a:r>
                  <a:rPr lang="en-US" altLang="ko-KR" dirty="0" smtClean="0"/>
                  <a:t>Find a feasible solution </a:t>
                </a:r>
                <a14:m>
                  <m:oMath xmlns:m="http://schemas.openxmlformats.org/officeDocument/2006/math">
                    <m:r>
                      <a:rPr lang="en-US" altLang="ko-KR" b="0" i="1" smtClean="0">
                        <a:latin typeface="Cambria Math"/>
                      </a:rPr>
                      <m:t>(</m:t>
                    </m:r>
                    <m:r>
                      <a:rPr lang="en-US" altLang="ko-KR" b="0" i="1" smtClean="0">
                        <a:latin typeface="Cambria Math"/>
                      </a:rPr>
                      <m:t>𝑥</m:t>
                    </m:r>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𝑛</m:t>
                        </m:r>
                        <m:r>
                          <a:rPr lang="en-US" altLang="ko-KR" b="0" i="1" smtClean="0">
                            <a:latin typeface="Cambria Math"/>
                          </a:rPr>
                          <m:t>+1</m:t>
                        </m:r>
                      </m:sub>
                    </m:sSub>
                    <m:r>
                      <a:rPr lang="en-US" altLang="ko-KR" b="0" i="1" smtClean="0">
                        <a:latin typeface="Cambria Math"/>
                      </a:rPr>
                      <m:t>)</m:t>
                    </m:r>
                  </m:oMath>
                </a14:m>
                <a:r>
                  <a:rPr lang="en-US" altLang="ko-KR" dirty="0" smtClean="0">
                    <a:sym typeface="Symbol" pitchFamily="18" charset="2"/>
                  </a:rPr>
                  <a:t> that satisfies</a:t>
                </a: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sym typeface="Symbol" pitchFamily="18" charset="2"/>
                      </a:rPr>
                      <m:t>&lt;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+1</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for all sample objects </a:t>
                </a:r>
                <a:r>
                  <a:rPr lang="en-US" altLang="ko-KR" i="1" dirty="0" err="1" smtClean="0">
                    <a:sym typeface="Symbol" pitchFamily="18" charset="2"/>
                  </a:rPr>
                  <a:t>i</a:t>
                </a:r>
                <a:endParaRPr lang="en-US" altLang="ko-KR" i="1"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Is this a linear programming problem?  </a:t>
                </a:r>
              </a:p>
              <a:p>
                <a:pPr eaLnBrk="1" hangingPunct="1">
                  <a:buFont typeface="Wingdings" pitchFamily="2" charset="2"/>
                  <a:buNone/>
                </a:pPr>
                <a:r>
                  <a:rPr lang="en-US" altLang="ko-KR" dirty="0" smtClean="0">
                    <a:sym typeface="Symbol" pitchFamily="18" charset="2"/>
                  </a:rPr>
                  <a:t>	( no objective function, strict inequality in constraints) </a:t>
                </a:r>
              </a:p>
            </p:txBody>
          </p:sp>
        </mc:Choice>
        <mc:Fallback xmlns="">
          <p:sp>
            <p:nvSpPr>
              <p:cNvPr id="16389" name="Rectangle 3"/>
              <p:cNvSpPr>
                <a:spLocks noGrp="1" noRot="1" noChangeAspect="1" noMove="1" noResize="1" noEditPoints="1" noAdjustHandles="1" noChangeArrowheads="1" noChangeShapeType="1" noTextEdit="1"/>
              </p:cNvSpPr>
              <p:nvPr>
                <p:ph type="body" idx="1"/>
              </p:nvPr>
            </p:nvSpPr>
            <p:spPr>
              <a:xfrm>
                <a:off x="376238" y="952500"/>
                <a:ext cx="8405812" cy="2985433"/>
              </a:xfrm>
              <a:blipFill rotWithShape="1">
                <a:blip r:embed="rId3"/>
                <a:stretch>
                  <a:fillRect l="-653" t="-1020" b="-2653"/>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1747" name="슬라이드 번호 개체 틀 5"/>
          <p:cNvSpPr>
            <a:spLocks noGrp="1"/>
          </p:cNvSpPr>
          <p:nvPr>
            <p:ph type="sldNum" sz="quarter" idx="12"/>
          </p:nvPr>
        </p:nvSpPr>
        <p:spPr/>
        <p:txBody>
          <a:bodyPr/>
          <a:lstStyle/>
          <a:p>
            <a:pPr>
              <a:defRPr/>
            </a:pPr>
            <a:fld id="{B8210E93-E5A7-41AD-9503-04BCBFC140BB}" type="slidenum">
              <a:rPr lang="en-US" altLang="ko-KR"/>
              <a:pPr>
                <a:defRPr/>
              </a:pPr>
              <a:t>15</a:t>
            </a:fld>
            <a:endParaRPr lang="en-US" altLang="ko-KR"/>
          </a:p>
        </p:txBody>
      </p:sp>
      <mc:AlternateContent xmlns:mc="http://schemas.openxmlformats.org/markup-compatibility/2006" xmlns:a14="http://schemas.microsoft.com/office/drawing/2010/main">
        <mc:Choice Requires="a14">
          <p:sp>
            <p:nvSpPr>
              <p:cNvPr id="17412" name="Rectangle 3"/>
              <p:cNvSpPr>
                <a:spLocks noGrp="1" noChangeArrowheads="1"/>
              </p:cNvSpPr>
              <p:nvPr>
                <p:ph type="body" idx="1"/>
              </p:nvPr>
            </p:nvSpPr>
            <p:spPr>
              <a:xfrm>
                <a:off x="376238" y="476250"/>
                <a:ext cx="8405812" cy="4524828"/>
              </a:xfrm>
            </p:spPr>
            <p:txBody>
              <a:bodyPr/>
              <a:lstStyle/>
              <a:p>
                <a:pPr eaLnBrk="1" hangingPunct="1"/>
                <a:r>
                  <a:rPr lang="en-US" altLang="ko-KR" dirty="0" smtClean="0">
                    <a:sym typeface="Symbol" pitchFamily="18" charset="2"/>
                  </a:rPr>
                  <a:t>Is strict inequality allowed in LP?</a:t>
                </a:r>
              </a:p>
              <a:p>
                <a:pPr eaLnBrk="1" hangingPunct="1">
                  <a:buFont typeface="Wingdings" pitchFamily="2" charset="2"/>
                  <a:buNone/>
                </a:pPr>
                <a:r>
                  <a:rPr lang="en-US" altLang="ko-KR" dirty="0" smtClean="0">
                    <a:sym typeface="Symbol" pitchFamily="18" charset="2"/>
                  </a:rPr>
                  <a:t>	consider  min </a:t>
                </a:r>
                <a:r>
                  <a:rPr lang="en-US" altLang="ko-KR" i="1" dirty="0" smtClean="0">
                    <a:sym typeface="Symbol" pitchFamily="18" charset="2"/>
                  </a:rPr>
                  <a:t>x</a:t>
                </a:r>
                <a:r>
                  <a:rPr lang="en-US" altLang="ko-KR" dirty="0" smtClean="0">
                    <a:sym typeface="Symbol" pitchFamily="18" charset="2"/>
                  </a:rPr>
                  <a:t>,  </a:t>
                </a:r>
                <a:r>
                  <a:rPr lang="en-US" altLang="ko-KR" i="1" dirty="0" smtClean="0">
                    <a:sym typeface="Symbol" pitchFamily="18" charset="2"/>
                  </a:rPr>
                  <a:t>x</a:t>
                </a:r>
                <a:r>
                  <a:rPr lang="en-US" altLang="ko-KR" dirty="0" smtClean="0">
                    <a:sym typeface="Symbol" pitchFamily="18" charset="2"/>
                  </a:rPr>
                  <a:t> &gt; 0     no minimum point.  only </a:t>
                </a:r>
                <a:r>
                  <a:rPr lang="en-US" altLang="ko-KR" dirty="0" err="1" smtClean="0">
                    <a:sym typeface="Symbol" pitchFamily="18" charset="2"/>
                  </a:rPr>
                  <a:t>infimum</a:t>
                </a:r>
                <a:r>
                  <a:rPr lang="en-US" altLang="ko-KR" dirty="0" smtClean="0">
                    <a:sym typeface="Symbol" pitchFamily="18" charset="2"/>
                  </a:rPr>
                  <a:t> of objective value exists</a:t>
                </a:r>
              </a:p>
              <a:p>
                <a:pPr eaLnBrk="1" hangingPunct="1"/>
                <a:endParaRPr lang="en-US" altLang="ko-KR" dirty="0" smtClean="0"/>
              </a:p>
              <a:p>
                <a:pPr eaLnBrk="1" hangingPunct="1"/>
                <a:r>
                  <a:rPr lang="en-US" altLang="ko-KR" dirty="0" smtClean="0"/>
                  <a:t>If the system has a feasible solution </a:t>
                </a:r>
                <a14:m>
                  <m:oMath xmlns:m="http://schemas.openxmlformats.org/officeDocument/2006/math">
                    <m:r>
                      <a:rPr lang="en-US" altLang="ko-KR" b="0" i="1" smtClean="0">
                        <a:latin typeface="Cambria Math"/>
                      </a:rPr>
                      <m:t>(</m:t>
                    </m:r>
                    <m:r>
                      <a:rPr lang="en-US" altLang="ko-KR" b="0" i="1" smtClean="0">
                        <a:latin typeface="Cambria Math"/>
                      </a:rPr>
                      <m:t>𝑥</m:t>
                    </m:r>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𝑛</m:t>
                        </m:r>
                        <m:r>
                          <a:rPr lang="en-US" altLang="ko-KR" b="0" i="1" smtClean="0">
                            <a:latin typeface="Cambria Math"/>
                          </a:rPr>
                          <m:t>+1</m:t>
                        </m:r>
                      </m:sub>
                    </m:sSub>
                    <m:r>
                      <a:rPr lang="en-US" altLang="ko-KR" b="0" i="1" smtClean="0">
                        <a:latin typeface="Cambria Math"/>
                      </a:rPr>
                      <m:t>)</m:t>
                    </m:r>
                  </m:oMath>
                </a14:m>
                <a:r>
                  <a:rPr lang="en-US" altLang="ko-KR" dirty="0" smtClean="0">
                    <a:sym typeface="Symbol" pitchFamily="18" charset="2"/>
                  </a:rPr>
                  <a:t>, we can make the difference of the values in the right hand side and in the left hand side large by using solution </a:t>
                </a:r>
                <a14:m>
                  <m:oMath xmlns:m="http://schemas.openxmlformats.org/officeDocument/2006/math">
                    <m:r>
                      <a:rPr lang="en-US" altLang="ko-KR" b="0" i="1" smtClean="0">
                        <a:latin typeface="Cambria Math"/>
                        <a:sym typeface="Symbol" pitchFamily="18" charset="2"/>
                      </a:rPr>
                      <m:t>𝑀</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𝑛</m:t>
                        </m:r>
                        <m:r>
                          <a:rPr lang="en-US" altLang="ko-KR" b="0" i="1" smtClean="0">
                            <a:latin typeface="Cambria Math"/>
                            <a:sym typeface="Symbol" pitchFamily="18" charset="2"/>
                          </a:rPr>
                          <m:t>+1</m:t>
                        </m:r>
                      </m:sub>
                    </m:sSub>
                    <m:r>
                      <a:rPr lang="en-US" altLang="ko-KR" b="0" i="1" smtClean="0">
                        <a:latin typeface="Cambria Math"/>
                        <a:sym typeface="Symbol" pitchFamily="18" charset="2"/>
                      </a:rPr>
                      <m:t>)</m:t>
                    </m:r>
                  </m:oMath>
                </a14:m>
                <a:r>
                  <a:rPr lang="en-US" altLang="ko-KR" dirty="0" smtClean="0">
                    <a:sym typeface="Symbol" pitchFamily="18" charset="2"/>
                  </a:rPr>
                  <a:t> for </a:t>
                </a:r>
                <a:r>
                  <a:rPr lang="en-US" altLang="ko-KR" i="1" dirty="0" smtClean="0">
                    <a:sym typeface="Symbol" pitchFamily="18" charset="2"/>
                  </a:rPr>
                  <a:t>M</a:t>
                </a:r>
                <a:r>
                  <a:rPr lang="en-US" altLang="ko-KR" dirty="0" smtClean="0">
                    <a:sym typeface="Symbol" pitchFamily="18" charset="2"/>
                  </a:rPr>
                  <a:t> &gt; 0 and large.  Hence there exists a solution that makes the difference at least 1 if the system has a solution. </a:t>
                </a:r>
                <a:endParaRPr lang="en-US" altLang="ko-KR" dirty="0" smtClean="0"/>
              </a:p>
              <a:p>
                <a:pPr eaLnBrk="1" hangingPunct="1">
                  <a:buFont typeface="Wingdings" pitchFamily="2" charset="2"/>
                  <a:buNone/>
                </a:pPr>
                <a:r>
                  <a:rPr lang="en-US" altLang="ko-KR" dirty="0" smtClean="0"/>
                  <a:t>	Remedy:  Use   </a:t>
                </a:r>
                <a:r>
                  <a:rPr lang="en-US" altLang="ko-KR" dirty="0" smtClean="0">
                    <a:sym typeface="Symbol" pitchFamily="18" charset="2"/>
                  </a:rPr>
                  <a:t>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𝑥</m:t>
                        </m:r>
                      </m:e>
                      <m:sub>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r>
                  <a:rPr lang="en-US" altLang="ko-KR" dirty="0" err="1">
                    <a:solidFill>
                      <a:srgbClr val="FF0000"/>
                    </a:solidFill>
                    <a:sym typeface="Symbol" pitchFamily="18" charset="2"/>
                  </a:rPr>
                  <a:t> </a:t>
                </a:r>
                <a14:m>
                  <m:oMath xmlns:m="http://schemas.openxmlformats.org/officeDocument/2006/math">
                    <m:sSubSup>
                      <m:sSubSupPr>
                        <m:ctrlPr>
                          <a:rPr lang="en-US" altLang="ko-KR" b="0" i="1" smtClean="0">
                            <a:solidFill>
                              <a:srgbClr val="FF0000"/>
                            </a:solidFill>
                            <a:latin typeface="Cambria Math" panose="02040503050406030204" pitchFamily="18" charset="0"/>
                            <a:sym typeface="Symbol" pitchFamily="18" charset="2"/>
                          </a:rPr>
                        </m:ctrlPr>
                      </m:sSubSupPr>
                      <m:e>
                        <m:r>
                          <a:rPr lang="en-US" altLang="ko-KR" b="0" i="1" smtClean="0">
                            <a:solidFill>
                              <a:srgbClr val="FF0000"/>
                            </a:solidFill>
                            <a:latin typeface="Cambria Math"/>
                            <a:sym typeface="Symbol" pitchFamily="18" charset="2"/>
                          </a:rPr>
                          <m:t>𝑎</m:t>
                        </m:r>
                      </m:e>
                      <m:sub>
                        <m:r>
                          <a:rPr lang="en-US" altLang="ko-KR" b="0" i="1" smtClean="0">
                            <a:solidFill>
                              <a:srgbClr val="FF0000"/>
                            </a:solidFill>
                            <a:latin typeface="Cambria Math"/>
                            <a:sym typeface="Symbol" pitchFamily="18" charset="2"/>
                          </a:rPr>
                          <m:t>𝑖</m:t>
                        </m:r>
                      </m:sub>
                      <m:sup>
                        <m:r>
                          <a:rPr lang="en-US" altLang="ko-KR" b="0" i="1" smtClean="0">
                            <a:solidFill>
                              <a:srgbClr val="FF0000"/>
                            </a:solidFill>
                            <a:latin typeface="Cambria Math"/>
                            <a:sym typeface="Symbol" pitchFamily="18" charset="2"/>
                          </a:rPr>
                          <m:t>′</m:t>
                        </m:r>
                      </m:sup>
                    </m:sSubSup>
                    <m:r>
                      <a:rPr lang="en-US" altLang="ko-KR" b="0" i="1" smtClean="0">
                        <a:solidFill>
                          <a:srgbClr val="FF0000"/>
                        </a:solidFill>
                        <a:latin typeface="Cambria Math"/>
                        <a:sym typeface="Symbol" pitchFamily="18" charset="2"/>
                      </a:rPr>
                      <m:t>𝑥</m:t>
                    </m:r>
                    <m:r>
                      <a:rPr lang="en-US" altLang="ko-KR" b="0" i="1" smtClean="0">
                        <a:solidFill>
                          <a:srgbClr val="FF0000"/>
                        </a:solidFill>
                        <a:latin typeface="Cambria Math"/>
                        <a:ea typeface="Cambria Math"/>
                        <a:sym typeface="Symbol" pitchFamily="18" charset="2"/>
                      </a:rPr>
                      <m:t>≤</m:t>
                    </m:r>
                    <m:sSub>
                      <m:sSubPr>
                        <m:ctrlPr>
                          <a:rPr lang="en-US" altLang="ko-KR" b="0" i="1" smtClean="0">
                            <a:solidFill>
                              <a:srgbClr val="FF0000"/>
                            </a:solidFill>
                            <a:latin typeface="Cambria Math" panose="02040503050406030204" pitchFamily="18" charset="0"/>
                            <a:ea typeface="Cambria Math"/>
                            <a:sym typeface="Symbol" pitchFamily="18" charset="2"/>
                          </a:rPr>
                        </m:ctrlPr>
                      </m:sSubPr>
                      <m:e>
                        <m:r>
                          <a:rPr lang="en-US" altLang="ko-KR" b="0" i="1" smtClean="0">
                            <a:solidFill>
                              <a:srgbClr val="FF0000"/>
                            </a:solidFill>
                            <a:latin typeface="Cambria Math"/>
                            <a:ea typeface="Cambria Math"/>
                            <a:sym typeface="Symbol" pitchFamily="18" charset="2"/>
                          </a:rPr>
                          <m:t>𝑥</m:t>
                        </m:r>
                      </m:e>
                      <m:sub>
                        <m:r>
                          <a:rPr lang="en-US" altLang="ko-KR" b="0" i="1" smtClean="0">
                            <a:solidFill>
                              <a:srgbClr val="FF0000"/>
                            </a:solidFill>
                            <a:latin typeface="Cambria Math"/>
                            <a:ea typeface="Cambria Math"/>
                            <a:sym typeface="Symbol" pitchFamily="18" charset="2"/>
                          </a:rPr>
                          <m:t>𝑛</m:t>
                        </m:r>
                        <m:r>
                          <a:rPr lang="en-US" altLang="ko-KR" b="0" i="1" smtClean="0">
                            <a:solidFill>
                              <a:srgbClr val="FF0000"/>
                            </a:solidFill>
                            <a:latin typeface="Cambria Math"/>
                            <a:ea typeface="Cambria Math"/>
                            <a:sym typeface="Symbol" pitchFamily="18" charset="2"/>
                          </a:rPr>
                          <m:t>+1</m:t>
                        </m:r>
                      </m:sub>
                    </m:sSub>
                    <m:r>
                      <a:rPr lang="en-US" altLang="ko-KR" b="0" i="1" smtClean="0">
                        <a:solidFill>
                          <a:srgbClr val="FF0000"/>
                        </a:solidFill>
                        <a:latin typeface="Cambria Math"/>
                        <a:ea typeface="Cambria Math"/>
                        <a:sym typeface="Symbol" pitchFamily="18" charset="2"/>
                      </a:rPr>
                      <m:t>−1</m:t>
                    </m:r>
                  </m:oMath>
                </a14:m>
                <a:r>
                  <a:rPr lang="en-US" altLang="ko-KR" dirty="0" smtClean="0">
                    <a:solidFill>
                      <a:srgbClr val="FF0000"/>
                    </a:solidFill>
                    <a:sym typeface="Symbol" pitchFamily="18" charset="2"/>
                  </a:rPr>
                  <a:t>,    	</a:t>
                </a:r>
                <a14:m>
                  <m:oMath xmlns:m="http://schemas.openxmlformats.org/officeDocument/2006/math">
                    <m:r>
                      <a:rPr lang="en-US" altLang="ko-KR" b="0" i="1" smtClean="0">
                        <a:solidFill>
                          <a:srgbClr val="FF0000"/>
                        </a:solidFill>
                        <a:latin typeface="Cambria Math"/>
                        <a:sym typeface="Symbol" pitchFamily="18" charset="2"/>
                      </a:rPr>
                      <m:t>𝑖</m:t>
                    </m:r>
                    <m:r>
                      <a:rPr lang="en-US" altLang="ko-KR" b="0" i="1" smtClean="0">
                        <a:solidFill>
                          <a:srgbClr val="FF0000"/>
                        </a:solidFill>
                        <a:latin typeface="Cambria Math"/>
                        <a:ea typeface="Cambria Math"/>
                        <a:sym typeface="Symbol" pitchFamily="18" charset="2"/>
                      </a:rPr>
                      <m:t>∉</m:t>
                    </m:r>
                    <m:r>
                      <a:rPr lang="en-US" altLang="ko-KR" b="0" i="1" smtClean="0">
                        <a:solidFill>
                          <a:srgbClr val="FF0000"/>
                        </a:solidFill>
                        <a:latin typeface="Cambria Math"/>
                        <a:ea typeface="Cambria Math"/>
                        <a:sym typeface="Symbol" pitchFamily="18" charset="2"/>
                      </a:rPr>
                      <m:t>𝑆</m:t>
                    </m:r>
                  </m:oMath>
                </a14:m>
                <a:endParaRPr lang="en-US" altLang="ko-KR" dirty="0" smtClean="0">
                  <a:solidFill>
                    <a:srgbClr val="FF0000"/>
                  </a:solidFill>
                  <a:sym typeface="Symbol" pitchFamily="18" charset="2"/>
                </a:endParaRPr>
              </a:p>
              <a:p>
                <a:pPr eaLnBrk="1" hangingPunct="1">
                  <a:buFont typeface="Wingdings" pitchFamily="2" charset="2"/>
                  <a:buNone/>
                </a:pPr>
                <a:endParaRPr lang="en-US" altLang="ko-KR" dirty="0" smtClean="0">
                  <a:solidFill>
                    <a:schemeClr val="hlink"/>
                  </a:solidFill>
                  <a:sym typeface="Symbol" pitchFamily="18" charset="2"/>
                </a:endParaRPr>
              </a:p>
              <a:p>
                <a:pPr eaLnBrk="1" hangingPunct="1"/>
                <a:r>
                  <a:rPr lang="en-US" altLang="ko-KR" dirty="0" smtClean="0">
                    <a:sym typeface="Symbol" pitchFamily="18" charset="2"/>
                  </a:rPr>
                  <a:t>Important problem in data mining with applications in target marketing, bankruptcy prediction, medical diagnosis, process monitoring, … </a:t>
                </a:r>
              </a:p>
            </p:txBody>
          </p:sp>
        </mc:Choice>
        <mc:Fallback xmlns="">
          <p:sp>
            <p:nvSpPr>
              <p:cNvPr id="17412" name="Rectangle 3"/>
              <p:cNvSpPr>
                <a:spLocks noGrp="1" noRot="1" noChangeAspect="1" noMove="1" noResize="1" noEditPoints="1" noAdjustHandles="1" noChangeArrowheads="1" noChangeShapeType="1" noTextEdit="1"/>
              </p:cNvSpPr>
              <p:nvPr>
                <p:ph type="body" idx="1"/>
              </p:nvPr>
            </p:nvSpPr>
            <p:spPr>
              <a:xfrm>
                <a:off x="376238" y="476250"/>
                <a:ext cx="8405812" cy="4524828"/>
              </a:xfrm>
              <a:blipFill rotWithShape="1">
                <a:blip r:embed="rId3"/>
                <a:stretch>
                  <a:fillRect l="-653" t="-674" r="-145" b="-148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endParaRPr lang="ko-KR" altLang="en-US" smtClean="0"/>
          </a:p>
        </p:txBody>
      </p:sp>
      <p:sp>
        <p:nvSpPr>
          <p:cNvPr id="18435" name="내용 개체 틀 2"/>
          <p:cNvSpPr>
            <a:spLocks noGrp="1"/>
          </p:cNvSpPr>
          <p:nvPr>
            <p:ph idx="1"/>
          </p:nvPr>
        </p:nvSpPr>
        <p:spPr>
          <a:xfrm>
            <a:off x="265113" y="836613"/>
            <a:ext cx="8588375" cy="2727325"/>
          </a:xfrm>
        </p:spPr>
        <p:txBody>
          <a:bodyPr/>
          <a:lstStyle/>
          <a:p>
            <a:r>
              <a:rPr lang="en-US" altLang="ko-KR" dirty="0" smtClean="0"/>
              <a:t>Variations</a:t>
            </a:r>
          </a:p>
          <a:p>
            <a:pPr lvl="1"/>
            <a:r>
              <a:rPr lang="en-US" altLang="ko-KR" dirty="0" smtClean="0">
                <a:latin typeface="Times New Roman" panose="02020603050405020304" pitchFamily="18" charset="0"/>
                <a:cs typeface="Times New Roman" panose="02020603050405020304" pitchFamily="18" charset="0"/>
              </a:rPr>
              <a:t>What if there are many choices of hyperplanes?  any reasonable criteria?</a:t>
            </a:r>
          </a:p>
          <a:p>
            <a:pPr lvl="1"/>
            <a:r>
              <a:rPr lang="en-US" altLang="ko-KR" dirty="0" smtClean="0">
                <a:latin typeface="Times New Roman" panose="02020603050405020304" pitchFamily="18" charset="0"/>
                <a:cs typeface="Times New Roman" panose="02020603050405020304" pitchFamily="18" charset="0"/>
              </a:rPr>
              <a:t>What if there is no hyperplane separating the two classes?</a:t>
            </a:r>
          </a:p>
          <a:p>
            <a:pPr lvl="1"/>
            <a:r>
              <a:rPr lang="en-US" altLang="ko-KR" dirty="0" smtClean="0">
                <a:latin typeface="Times New Roman" panose="02020603050405020304" pitchFamily="18" charset="0"/>
                <a:cs typeface="Times New Roman" panose="02020603050405020304" pitchFamily="18" charset="0"/>
              </a:rPr>
              <a:t>Do we have to use only one hyperplane?</a:t>
            </a:r>
          </a:p>
          <a:p>
            <a:pPr lvl="1"/>
            <a:r>
              <a:rPr lang="en-US" altLang="ko-KR" dirty="0" smtClean="0">
                <a:latin typeface="Times New Roman" panose="02020603050405020304" pitchFamily="18" charset="0"/>
                <a:cs typeface="Times New Roman" panose="02020603050405020304" pitchFamily="18" charset="0"/>
              </a:rPr>
              <a:t>Use of nonlinear function possible? How to solve them?</a:t>
            </a:r>
          </a:p>
          <a:p>
            <a:pPr lvl="2"/>
            <a:r>
              <a:rPr lang="en-US" altLang="ko-KR" dirty="0" smtClean="0"/>
              <a:t>SVM (support vector machine), convex optimization</a:t>
            </a:r>
          </a:p>
          <a:p>
            <a:pPr lvl="1"/>
            <a:r>
              <a:rPr lang="en-US" altLang="ko-KR" dirty="0" smtClean="0">
                <a:latin typeface="Times New Roman" panose="02020603050405020304" pitchFamily="18" charset="0"/>
                <a:cs typeface="Times New Roman" panose="02020603050405020304" pitchFamily="18" charset="0"/>
              </a:rPr>
              <a:t>More than two classes?</a:t>
            </a:r>
          </a:p>
          <a:p>
            <a:pPr lvl="1"/>
            <a:endParaRPr lang="ko-KR" altLang="en-US" dirty="0" smtClean="0"/>
          </a:p>
        </p:txBody>
      </p:sp>
      <p:sp>
        <p:nvSpPr>
          <p:cNvPr id="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5" name="슬라이드 번호 개체 틀 4"/>
          <p:cNvSpPr>
            <a:spLocks noGrp="1"/>
          </p:cNvSpPr>
          <p:nvPr>
            <p:ph type="sldNum" sz="quarter" idx="12"/>
          </p:nvPr>
        </p:nvSpPr>
        <p:spPr/>
        <p:txBody>
          <a:bodyPr/>
          <a:lstStyle/>
          <a:p>
            <a:pPr>
              <a:defRPr/>
            </a:pPr>
            <a:fld id="{81E3475D-9BD3-42F4-B545-EBAE8D1480EC}" type="slidenum">
              <a:rPr lang="en-US" altLang="ko-KR" smtClean="0"/>
              <a:pPr>
                <a:defRPr/>
              </a:pPr>
              <a:t>16</a:t>
            </a:fld>
            <a:endParaRPr lang="en-US" altLang="ko-K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2771" name="슬라이드 번호 개체 틀 5"/>
          <p:cNvSpPr>
            <a:spLocks noGrp="1"/>
          </p:cNvSpPr>
          <p:nvPr>
            <p:ph type="sldNum" sz="quarter" idx="12"/>
          </p:nvPr>
        </p:nvSpPr>
        <p:spPr/>
        <p:txBody>
          <a:bodyPr/>
          <a:lstStyle/>
          <a:p>
            <a:pPr>
              <a:defRPr/>
            </a:pPr>
            <a:fld id="{2E4225DB-C948-408C-8D5A-AA2DC0C166CB}" type="slidenum">
              <a:rPr lang="en-US" altLang="ko-KR"/>
              <a:pPr>
                <a:defRPr/>
              </a:pPr>
              <a:t>17</a:t>
            </a:fld>
            <a:endParaRPr lang="en-US" altLang="ko-KR"/>
          </a:p>
        </p:txBody>
      </p:sp>
      <p:sp>
        <p:nvSpPr>
          <p:cNvPr id="19460" name="Rectangle 2"/>
          <p:cNvSpPr>
            <a:spLocks noGrp="1" noChangeArrowheads="1"/>
          </p:cNvSpPr>
          <p:nvPr>
            <p:ph type="title"/>
          </p:nvPr>
        </p:nvSpPr>
        <p:spPr>
          <a:xfrm>
            <a:off x="333375" y="179388"/>
            <a:ext cx="8458200" cy="576262"/>
          </a:xfrm>
        </p:spPr>
        <p:txBody>
          <a:bodyPr/>
          <a:lstStyle/>
          <a:p>
            <a:pPr eaLnBrk="1" hangingPunct="1"/>
            <a:r>
              <a:rPr lang="en-US" altLang="ko-KR" dirty="0" smtClean="0"/>
              <a:t>1.3  Piecewise linear convex objective functions</a:t>
            </a:r>
          </a:p>
        </p:txBody>
      </p:sp>
      <mc:AlternateContent xmlns:mc="http://schemas.openxmlformats.org/markup-compatibility/2006" xmlns:a14="http://schemas.microsoft.com/office/drawing/2010/main">
        <mc:Choice Requires="a14">
          <p:sp>
            <p:nvSpPr>
              <p:cNvPr id="19461" name="Rectangle 3"/>
              <p:cNvSpPr>
                <a:spLocks noGrp="1" noChangeArrowheads="1"/>
              </p:cNvSpPr>
              <p:nvPr>
                <p:ph type="body" idx="1"/>
              </p:nvPr>
            </p:nvSpPr>
            <p:spPr>
              <a:xfrm>
                <a:off x="376238" y="952500"/>
                <a:ext cx="8405812" cy="3690177"/>
              </a:xfrm>
            </p:spPr>
            <p:txBody>
              <a:bodyPr/>
              <a:lstStyle/>
              <a:p>
                <a:pPr eaLnBrk="1" hangingPunct="1"/>
                <a:r>
                  <a:rPr lang="en-US" altLang="ko-KR" dirty="0" smtClean="0"/>
                  <a:t>Some problems involving nonlinear functions can be modeled as LP.</a:t>
                </a:r>
              </a:p>
              <a:p>
                <a:pPr eaLnBrk="1" hangingPunct="1"/>
                <a:endParaRPr lang="en-US" altLang="ko-KR" dirty="0" smtClean="0"/>
              </a:p>
              <a:p>
                <a:pPr eaLnBrk="1" hangingPunct="1"/>
                <a:r>
                  <a:rPr lang="en-US" altLang="ko-KR" dirty="0" err="1" smtClean="0">
                    <a:solidFill>
                      <a:srgbClr val="FF0000"/>
                    </a:solidFill>
                  </a:rPr>
                  <a:t>Def</a:t>
                </a:r>
                <a:r>
                  <a:rPr lang="en-US" altLang="ko-KR" dirty="0" smtClean="0">
                    <a:solidFill>
                      <a:srgbClr val="FF0000"/>
                    </a:solidFill>
                  </a:rPr>
                  <a:t>:</a:t>
                </a:r>
                <a:r>
                  <a:rPr lang="en-US" altLang="ko-KR" dirty="0" smtClean="0"/>
                  <a:t> Function </a:t>
                </a:r>
                <a14:m>
                  <m:oMath xmlns:m="http://schemas.openxmlformats.org/officeDocument/2006/math">
                    <m:r>
                      <a:rPr lang="en-US" altLang="ko-KR" b="0" i="1" smtClean="0">
                        <a:latin typeface="Cambria Math"/>
                      </a:rPr>
                      <m:t>𝑓</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sup>
                    </m:sSup>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sym typeface="Symbol" pitchFamily="18" charset="2"/>
                  </a:rPr>
                  <a:t> </a:t>
                </a:r>
                <a:r>
                  <a:rPr lang="en-US" altLang="ko-KR" dirty="0" smtClean="0"/>
                  <a:t>is called a </a:t>
                </a:r>
                <a:r>
                  <a:rPr lang="en-US" altLang="ko-KR" dirty="0" smtClean="0">
                    <a:solidFill>
                      <a:srgbClr val="FF0000"/>
                    </a:solidFill>
                  </a:rPr>
                  <a:t>convex function</a:t>
                </a:r>
                <a:r>
                  <a:rPr lang="en-US" altLang="ko-KR" dirty="0" smtClean="0"/>
                  <a:t> if for all </a:t>
                </a:r>
                <a14:m>
                  <m:oMath xmlns:m="http://schemas.openxmlformats.org/officeDocument/2006/math">
                    <m:r>
                      <a:rPr lang="en-US" altLang="ko-KR" b="0" i="1" smtClean="0">
                        <a:latin typeface="Cambria Math"/>
                      </a:rPr>
                      <m:t>𝑥</m:t>
                    </m:r>
                    <m:r>
                      <a:rPr lang="en-US" altLang="ko-KR" b="0" i="1" smtClean="0">
                        <a:latin typeface="Cambria Math"/>
                      </a:rPr>
                      <m:t>,</m:t>
                    </m:r>
                    <m:r>
                      <a:rPr lang="en-US" altLang="ko-KR" b="0" i="1" smtClean="0">
                        <a:latin typeface="Cambria Math"/>
                      </a:rPr>
                      <m:t>𝑦</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oMath>
                </a14:m>
                <a:r>
                  <a:rPr lang="en-US" altLang="ko-KR" dirty="0" smtClean="0">
                    <a:sym typeface="Symbol" pitchFamily="18" charset="2"/>
                  </a:rPr>
                  <a:t>  and  all  [0, 1]</a:t>
                </a:r>
              </a:p>
              <a:p>
                <a:pPr eaLnBrk="1" hangingPunct="1">
                  <a:buFont typeface="Wingdings" pitchFamily="2" charset="2"/>
                  <a:buNone/>
                </a:pPr>
                <a:r>
                  <a:rPr lang="en-US" altLang="ko-KR" dirty="0" smtClean="0"/>
                  <a:t>		</a:t>
                </a:r>
                <a14:m>
                  <m:oMath xmlns:m="http://schemas.openxmlformats.org/officeDocument/2006/math">
                    <m:r>
                      <a:rPr lang="en-US" altLang="ko-KR" b="0" i="1" smtClean="0">
                        <a:latin typeface="Cambria Math"/>
                      </a:rPr>
                      <m:t>𝑓</m:t>
                    </m:r>
                    <m:d>
                      <m:dPr>
                        <m:ctrlPr>
                          <a:rPr lang="en-US" altLang="ko-KR" b="0" i="1" smtClean="0">
                            <a:latin typeface="Cambria Math" panose="02040503050406030204" pitchFamily="18" charset="0"/>
                          </a:rPr>
                        </m:ctrlPr>
                      </m:dPr>
                      <m:e>
                        <m:r>
                          <a:rPr lang="ko-KR" altLang="en-US" b="0" i="1" smtClean="0">
                            <a:latin typeface="Cambria Math"/>
                          </a:rPr>
                          <m:t>𝜆</m:t>
                        </m:r>
                        <m:r>
                          <a:rPr lang="en-US" altLang="ko-KR" b="0" i="1" smtClean="0">
                            <a:latin typeface="Cambria Math"/>
                          </a:rPr>
                          <m:t>𝑥</m:t>
                        </m:r>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1−</m:t>
                            </m:r>
                            <m:r>
                              <a:rPr lang="ko-KR" altLang="en-US" b="0" i="1" smtClean="0">
                                <a:latin typeface="Cambria Math"/>
                              </a:rPr>
                              <m:t>𝜆</m:t>
                            </m:r>
                          </m:e>
                        </m:d>
                        <m:r>
                          <a:rPr lang="en-US" altLang="ko-KR" b="0" i="1" smtClean="0">
                            <a:latin typeface="Cambria Math"/>
                          </a:rPr>
                          <m:t>𝑦</m:t>
                        </m:r>
                      </m:e>
                    </m:d>
                    <m:r>
                      <a:rPr lang="en-US" altLang="ko-KR" b="0" i="1" smtClean="0">
                        <a:latin typeface="Cambria Math"/>
                        <a:ea typeface="Cambria Math"/>
                      </a:rPr>
                      <m:t>≤</m:t>
                    </m:r>
                    <m:r>
                      <a:rPr lang="ko-KR" altLang="en-US" b="0" i="1" smtClean="0">
                        <a:latin typeface="Cambria Math"/>
                        <a:ea typeface="Cambria Math"/>
                      </a:rPr>
                      <m:t>𝜆</m:t>
                    </m:r>
                    <m:r>
                      <a:rPr lang="en-US" altLang="ko-KR" b="0" i="1" smtClean="0">
                        <a:latin typeface="Cambria Math"/>
                        <a:ea typeface="Cambria Math"/>
                      </a:rPr>
                      <m:t>𝑓</m:t>
                    </m:r>
                    <m:d>
                      <m:dPr>
                        <m:ctrlPr>
                          <a:rPr lang="en-US" altLang="ko-KR" b="0" i="1" smtClean="0">
                            <a:latin typeface="Cambria Math" panose="02040503050406030204" pitchFamily="18" charset="0"/>
                            <a:ea typeface="Cambria Math"/>
                          </a:rPr>
                        </m:ctrlPr>
                      </m:dPr>
                      <m:e>
                        <m:r>
                          <a:rPr lang="en-US" altLang="ko-KR" b="0" i="1" smtClean="0">
                            <a:latin typeface="Cambria Math"/>
                            <a:ea typeface="Cambria Math"/>
                          </a:rPr>
                          <m:t>𝑥</m:t>
                        </m:r>
                      </m:e>
                    </m:d>
                    <m:r>
                      <a:rPr lang="en-US" altLang="ko-KR" b="0" i="1" smtClean="0">
                        <a:latin typeface="Cambria Math"/>
                        <a:ea typeface="Cambria Math"/>
                      </a:rPr>
                      <m:t>+</m:t>
                    </m:r>
                    <m:d>
                      <m:dPr>
                        <m:ctrlPr>
                          <a:rPr lang="en-US" altLang="ko-KR" b="0" i="1" smtClean="0">
                            <a:latin typeface="Cambria Math" panose="02040503050406030204" pitchFamily="18" charset="0"/>
                            <a:ea typeface="Cambria Math"/>
                          </a:rPr>
                        </m:ctrlPr>
                      </m:dPr>
                      <m:e>
                        <m:r>
                          <a:rPr lang="en-US" altLang="ko-KR" b="0" i="1" smtClean="0">
                            <a:latin typeface="Cambria Math"/>
                            <a:ea typeface="Cambria Math"/>
                          </a:rPr>
                          <m:t>1−</m:t>
                        </m:r>
                        <m:r>
                          <a:rPr lang="ko-KR" altLang="en-US" b="0" i="1" smtClean="0">
                            <a:latin typeface="Cambria Math"/>
                            <a:ea typeface="Cambria Math"/>
                          </a:rPr>
                          <m:t>𝜆</m:t>
                        </m:r>
                      </m:e>
                    </m:d>
                    <m:r>
                      <a:rPr lang="en-US" altLang="ko-KR" b="0" i="1" smtClean="0">
                        <a:latin typeface="Cambria Math"/>
                        <a:ea typeface="Cambria Math"/>
                      </a:rPr>
                      <m:t>𝑓</m:t>
                    </m:r>
                    <m:r>
                      <a:rPr lang="en-US" altLang="ko-KR" b="0" i="1" smtClean="0">
                        <a:latin typeface="Cambria Math"/>
                        <a:ea typeface="Cambria Math"/>
                      </a:rPr>
                      <m:t>(</m:t>
                    </m:r>
                    <m:r>
                      <a:rPr lang="en-US" altLang="ko-KR" b="0" i="1" smtClean="0">
                        <a:latin typeface="Cambria Math"/>
                        <a:ea typeface="Cambria Math"/>
                      </a:rPr>
                      <m:t>𝑦</m:t>
                    </m:r>
                    <m:r>
                      <a:rPr lang="en-US" altLang="ko-KR" b="0" i="1" smtClean="0">
                        <a:latin typeface="Cambria Math"/>
                        <a:ea typeface="Cambria Math"/>
                      </a:rPr>
                      <m:t>)</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 the domain may be restricted)</a:t>
                </a:r>
              </a:p>
              <a:p>
                <a:pPr eaLnBrk="1" hangingPunct="1">
                  <a:buFont typeface="Wingdings" pitchFamily="2" charset="2"/>
                  <a:buNone/>
                </a:pPr>
                <a:r>
                  <a:rPr lang="en-US" altLang="ko-KR" dirty="0" smtClean="0">
                    <a:sym typeface="Symbol" pitchFamily="18" charset="2"/>
                  </a:rPr>
                  <a:t>	</a:t>
                </a:r>
                <a:r>
                  <a:rPr lang="en-US" altLang="ko-KR" i="1" dirty="0" smtClean="0">
                    <a:sym typeface="Symbol" pitchFamily="18" charset="2"/>
                  </a:rPr>
                  <a:t>f</a:t>
                </a:r>
                <a:r>
                  <a:rPr lang="en-US" altLang="ko-KR" dirty="0" smtClean="0">
                    <a:sym typeface="Symbol" pitchFamily="18" charset="2"/>
                  </a:rPr>
                  <a:t> called </a:t>
                </a:r>
                <a:r>
                  <a:rPr lang="en-US" altLang="ko-KR" dirty="0" smtClean="0">
                    <a:solidFill>
                      <a:srgbClr val="FF0000"/>
                    </a:solidFill>
                    <a:sym typeface="Symbol" pitchFamily="18" charset="2"/>
                  </a:rPr>
                  <a:t>concave</a:t>
                </a:r>
                <a:r>
                  <a:rPr lang="en-US" altLang="ko-KR" dirty="0" smtClean="0">
                    <a:sym typeface="Symbol" pitchFamily="18" charset="2"/>
                  </a:rPr>
                  <a:t> if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𝑓</m:t>
                    </m:r>
                  </m:oMath>
                </a14:m>
                <a:r>
                  <a:rPr lang="en-US" altLang="ko-KR" dirty="0" smtClean="0">
                    <a:sym typeface="Symbol" pitchFamily="18" charset="2"/>
                  </a:rPr>
                  <a:t> is convex</a:t>
                </a:r>
                <a:endParaRPr lang="en-US" altLang="ko-KR" dirty="0" smtClean="0"/>
              </a:p>
              <a:p>
                <a:pPr eaLnBrk="1" hangingPunct="1">
                  <a:buFont typeface="Wingdings" pitchFamily="2" charset="2"/>
                  <a:buNone/>
                </a:pPr>
                <a:r>
                  <a:rPr lang="en-US" altLang="ko-KR" dirty="0" smtClean="0"/>
                  <a:t>              </a:t>
                </a:r>
              </a:p>
              <a:p>
                <a:pPr eaLnBrk="1" hangingPunct="1">
                  <a:buFont typeface="Wingdings" pitchFamily="2" charset="2"/>
                  <a:buNone/>
                </a:pPr>
                <a:r>
                  <a:rPr lang="en-US" altLang="ko-KR" dirty="0" smtClean="0"/>
                  <a:t>    (picture:  the line segment joining </a:t>
                </a:r>
                <a14:m>
                  <m:oMath xmlns:m="http://schemas.openxmlformats.org/officeDocument/2006/math">
                    <m:r>
                      <a:rPr lang="en-US" altLang="ko-KR" b="0" i="1" smtClean="0">
                        <a:latin typeface="Cambria Math"/>
                      </a:rPr>
                      <m:t>(</m:t>
                    </m:r>
                    <m:r>
                      <a:rPr lang="en-US" altLang="ko-KR" b="0" i="1" smtClean="0">
                        <a:latin typeface="Cambria Math"/>
                      </a:rPr>
                      <m:t>𝑥</m:t>
                    </m:r>
                    <m:r>
                      <a:rPr lang="en-US" altLang="ko-KR" b="0" i="1" smtClean="0">
                        <a:latin typeface="Cambria Math"/>
                      </a:rPr>
                      <m:t>,</m:t>
                    </m:r>
                    <m:r>
                      <a:rPr lang="en-US" altLang="ko-KR" b="0" i="1" smtClean="0">
                        <a:latin typeface="Cambria Math"/>
                      </a:rPr>
                      <m:t>𝑓</m:t>
                    </m:r>
                    <m:d>
                      <m:dPr>
                        <m:ctrlPr>
                          <a:rPr lang="en-US" altLang="ko-KR" b="0" i="1" smtClean="0">
                            <a:latin typeface="Cambria Math" panose="02040503050406030204" pitchFamily="18" charset="0"/>
                          </a:rPr>
                        </m:ctrlPr>
                      </m:dPr>
                      <m:e>
                        <m:r>
                          <a:rPr lang="en-US" altLang="ko-KR" b="0" i="1" smtClean="0">
                            <a:latin typeface="Cambria Math"/>
                          </a:rPr>
                          <m:t>𝑥</m:t>
                        </m:r>
                      </m:e>
                    </m:d>
                    <m:r>
                      <a:rPr lang="en-US" altLang="ko-KR" b="0" i="1" smtClean="0">
                        <a:latin typeface="Cambria Math"/>
                      </a:rPr>
                      <m:t>)</m:t>
                    </m:r>
                  </m:oMath>
                </a14:m>
                <a:r>
                  <a:rPr lang="en-US" altLang="ko-KR" dirty="0" smtClean="0"/>
                  <a:t> and </a:t>
                </a:r>
                <a14:m>
                  <m:oMath xmlns:m="http://schemas.openxmlformats.org/officeDocument/2006/math">
                    <m:r>
                      <a:rPr lang="en-US" altLang="ko-KR" b="0" i="1" smtClean="0">
                        <a:latin typeface="Cambria Math"/>
                      </a:rPr>
                      <m:t>(</m:t>
                    </m:r>
                    <m:r>
                      <a:rPr lang="en-US" altLang="ko-KR" b="0" i="1" smtClean="0">
                        <a:latin typeface="Cambria Math"/>
                      </a:rPr>
                      <m:t>𝑦</m:t>
                    </m:r>
                    <m:r>
                      <a:rPr lang="en-US" altLang="ko-KR" b="0" i="1" smtClean="0">
                        <a:latin typeface="Cambria Math"/>
                      </a:rPr>
                      <m:t>,</m:t>
                    </m:r>
                    <m:r>
                      <a:rPr lang="en-US" altLang="ko-KR" b="0" i="1" smtClean="0">
                        <a:latin typeface="Cambria Math"/>
                      </a:rPr>
                      <m:t>𝑓</m:t>
                    </m:r>
                    <m:d>
                      <m:dPr>
                        <m:ctrlPr>
                          <a:rPr lang="en-US" altLang="ko-KR" b="0" i="1" smtClean="0">
                            <a:latin typeface="Cambria Math" panose="02040503050406030204" pitchFamily="18" charset="0"/>
                          </a:rPr>
                        </m:ctrlPr>
                      </m:dPr>
                      <m:e>
                        <m:r>
                          <a:rPr lang="en-US" altLang="ko-KR" b="0" i="1" smtClean="0">
                            <a:latin typeface="Cambria Math"/>
                          </a:rPr>
                          <m:t>𝑦</m:t>
                        </m:r>
                      </m:e>
                    </m:d>
                    <m:r>
                      <a:rPr lang="en-US" altLang="ko-KR" b="0" i="1" smtClean="0">
                        <a:latin typeface="Cambria Math"/>
                      </a:rPr>
                      <m:t>)</m:t>
                    </m:r>
                  </m:oMath>
                </a14:m>
                <a:r>
                  <a:rPr lang="en-US" altLang="ko-KR" dirty="0" smtClean="0"/>
                  <a:t> in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r>
                          <a:rPr lang="en-US" altLang="ko-KR" b="0" i="1" smtClean="0">
                            <a:latin typeface="Cambria Math"/>
                          </a:rPr>
                          <m:t>+1</m:t>
                        </m:r>
                      </m:sup>
                    </m:sSup>
                  </m:oMath>
                </a14:m>
                <a:r>
                  <a:rPr lang="en-US" altLang="ko-KR" dirty="0" smtClean="0"/>
                  <a:t> is not below the locus of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𝑥</m:t>
                    </m:r>
                    <m:r>
                      <a:rPr lang="en-US" altLang="ko-KR" b="0" i="1" smtClean="0">
                        <a:latin typeface="Cambria Math"/>
                      </a:rPr>
                      <m:t>)</m:t>
                    </m:r>
                  </m:oMath>
                </a14:m>
                <a:r>
                  <a:rPr lang="en-US" altLang="ko-KR" dirty="0" smtClean="0"/>
                  <a:t> )      </a:t>
                </a:r>
              </a:p>
            </p:txBody>
          </p:sp>
        </mc:Choice>
        <mc:Fallback xmlns="">
          <p:sp>
            <p:nvSpPr>
              <p:cNvPr id="19461" name="Rectangle 3"/>
              <p:cNvSpPr>
                <a:spLocks noGrp="1" noRot="1" noChangeAspect="1" noMove="1" noResize="1" noEditPoints="1" noAdjustHandles="1" noChangeArrowheads="1" noChangeShapeType="1" noTextEdit="1"/>
              </p:cNvSpPr>
              <p:nvPr>
                <p:ph type="body" idx="1"/>
              </p:nvPr>
            </p:nvSpPr>
            <p:spPr>
              <a:xfrm>
                <a:off x="376238" y="952500"/>
                <a:ext cx="8405812" cy="3690177"/>
              </a:xfrm>
              <a:blipFill rotWithShape="1">
                <a:blip r:embed="rId3"/>
                <a:stretch>
                  <a:fillRect l="-653" t="-825" r="-363"/>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3795" name="슬라이드 번호 개체 틀 5"/>
          <p:cNvSpPr>
            <a:spLocks noGrp="1"/>
          </p:cNvSpPr>
          <p:nvPr>
            <p:ph type="sldNum" sz="quarter" idx="12"/>
          </p:nvPr>
        </p:nvSpPr>
        <p:spPr/>
        <p:txBody>
          <a:bodyPr/>
          <a:lstStyle/>
          <a:p>
            <a:pPr>
              <a:defRPr/>
            </a:pPr>
            <a:fld id="{BDC50C59-D051-44D5-B7AA-261C2B8702A1}" type="slidenum">
              <a:rPr lang="en-US" altLang="ko-KR"/>
              <a:pPr>
                <a:defRPr/>
              </a:pPr>
              <a:t>18</a:t>
            </a:fld>
            <a:endParaRPr lang="en-US" altLang="ko-KR"/>
          </a:p>
        </p:txBody>
      </p:sp>
      <mc:AlternateContent xmlns:mc="http://schemas.openxmlformats.org/markup-compatibility/2006" xmlns:a14="http://schemas.microsoft.com/office/drawing/2010/main">
        <mc:Choice Requires="a14">
          <p:sp>
            <p:nvSpPr>
              <p:cNvPr id="20484" name="Rectangle 3"/>
              <p:cNvSpPr>
                <a:spLocks noGrp="1" noChangeArrowheads="1"/>
              </p:cNvSpPr>
              <p:nvPr>
                <p:ph type="body" idx="1"/>
              </p:nvPr>
            </p:nvSpPr>
            <p:spPr>
              <a:xfrm>
                <a:off x="323850" y="44450"/>
                <a:ext cx="8497888" cy="3636188"/>
              </a:xfrm>
            </p:spPr>
            <p:txBody>
              <a:bodyPr/>
              <a:lstStyle/>
              <a:p>
                <a:pPr eaLnBrk="1" hangingPunct="1"/>
                <a:r>
                  <a:rPr lang="en-US" altLang="ko-KR" dirty="0" smtClean="0">
                    <a:solidFill>
                      <a:srgbClr val="FF0000"/>
                    </a:solidFill>
                  </a:rPr>
                  <a:t>Def:</a:t>
                </a:r>
                <a:r>
                  <a:rPr lang="en-US" altLang="ko-KR" dirty="0" smtClean="0"/>
                  <a:t>  </a:t>
                </a:r>
                <a14:m>
                  <m:oMath xmlns:m="http://schemas.openxmlformats.org/officeDocument/2006/math">
                    <m:r>
                      <a:rPr lang="en-US" altLang="ko-KR" b="0" i="1" smtClean="0">
                        <a:latin typeface="Cambria Math"/>
                      </a:rPr>
                      <m:t>𝑥</m:t>
                    </m:r>
                    <m:r>
                      <a:rPr lang="en-US" altLang="ko-KR" b="0" i="1" smtClean="0">
                        <a:latin typeface="Cambria Math"/>
                      </a:rPr>
                      <m:t>,</m:t>
                    </m:r>
                    <m:r>
                      <a:rPr lang="en-US" altLang="ko-KR" b="0" i="1" smtClean="0">
                        <a:latin typeface="Cambria Math"/>
                      </a:rPr>
                      <m:t>𝑦</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oMath>
                </a14:m>
                <a:r>
                  <a:rPr lang="en-US" altLang="ko-KR" dirty="0" smtClean="0"/>
                  <a:t>,</a:t>
                </a:r>
                <a:r>
                  <a:rPr lang="en-US" altLang="ko-KR" dirty="0" smtClean="0">
                    <a:sym typeface="Symbol" pitchFamily="18" charset="2"/>
                  </a:rPr>
                  <a:t> </a:t>
                </a:r>
                <a:r>
                  <a:rPr lang="en-US" altLang="ko-KR" dirty="0" smtClean="0">
                    <a:ea typeface="바탕체" pitchFamily="17" charset="-127"/>
                    <a:sym typeface="Symbol" pitchFamily="18" charset="2"/>
                  </a:rPr>
                  <a:t></a:t>
                </a:r>
                <a:r>
                  <a:rPr lang="en-US" altLang="ko-KR" baseline="-25000" dirty="0" smtClean="0">
                    <a:ea typeface="바탕체" pitchFamily="17" charset="-127"/>
                    <a:sym typeface="Symbol" pitchFamily="18" charset="2"/>
                  </a:rPr>
                  <a:t>1</a:t>
                </a:r>
                <a:r>
                  <a:rPr lang="en-US" altLang="ko-KR" dirty="0" smtClean="0">
                    <a:ea typeface="바탕체" pitchFamily="17" charset="-127"/>
                    <a:sym typeface="Symbol" pitchFamily="18" charset="2"/>
                  </a:rPr>
                  <a:t>, </a:t>
                </a:r>
                <a:r>
                  <a:rPr lang="en-US" altLang="ko-KR" baseline="-25000" dirty="0" smtClean="0">
                    <a:ea typeface="바탕체" pitchFamily="17" charset="-127"/>
                    <a:sym typeface="Symbol" pitchFamily="18" charset="2"/>
                  </a:rPr>
                  <a:t>2</a:t>
                </a:r>
                <a:r>
                  <a:rPr lang="en-US" altLang="ko-KR" dirty="0" smtClean="0">
                    <a:ea typeface="바탕체" pitchFamily="17" charset="-127"/>
                    <a:sym typeface="Symbol" pitchFamily="18" charset="2"/>
                  </a:rPr>
                  <a:t>  0,  </a:t>
                </a:r>
                <a:r>
                  <a:rPr lang="en-US" altLang="ko-KR" baseline="-25000" dirty="0" smtClean="0">
                    <a:ea typeface="바탕체" pitchFamily="17" charset="-127"/>
                    <a:sym typeface="Symbol" pitchFamily="18" charset="2"/>
                  </a:rPr>
                  <a:t>1</a:t>
                </a:r>
                <a:r>
                  <a:rPr lang="en-US" altLang="ko-KR" dirty="0" smtClean="0">
                    <a:ea typeface="바탕체" pitchFamily="17" charset="-127"/>
                    <a:sym typeface="Symbol" pitchFamily="18" charset="2"/>
                  </a:rPr>
                  <a:t>+ </a:t>
                </a:r>
                <a:r>
                  <a:rPr lang="en-US" altLang="ko-KR" baseline="-25000" dirty="0" smtClean="0">
                    <a:ea typeface="바탕체" pitchFamily="17" charset="-127"/>
                    <a:sym typeface="Symbol" pitchFamily="18" charset="2"/>
                  </a:rPr>
                  <a:t>2</a:t>
                </a:r>
                <a:r>
                  <a:rPr lang="en-US" altLang="ko-KR" dirty="0" smtClean="0">
                    <a:ea typeface="바탕체" pitchFamily="17" charset="-127"/>
                    <a:sym typeface="Symbol" pitchFamily="18" charset="2"/>
                  </a:rPr>
                  <a:t> = 1</a:t>
                </a:r>
              </a:p>
              <a:p>
                <a:pPr eaLnBrk="1" hangingPunct="1">
                  <a:buFont typeface="Wingdings" pitchFamily="2" charset="2"/>
                  <a:buNone/>
                </a:pPr>
                <a:r>
                  <a:rPr lang="en-US" altLang="ko-KR" dirty="0" smtClean="0">
                    <a:ea typeface="바탕체" pitchFamily="17" charset="-127"/>
                    <a:sym typeface="Symbol" pitchFamily="18" charset="2"/>
                  </a:rPr>
                  <a:t>	Then  </a:t>
                </a:r>
                <a:r>
                  <a:rPr lang="en-US" altLang="ko-KR" baseline="-25000" dirty="0" smtClean="0">
                    <a:ea typeface="바탕체" pitchFamily="17" charset="-127"/>
                    <a:sym typeface="Symbol" pitchFamily="18" charset="2"/>
                  </a:rPr>
                  <a:t>1</a:t>
                </a:r>
                <a:r>
                  <a:rPr lang="en-US" altLang="ko-KR" i="1" dirty="0" smtClean="0">
                    <a:ea typeface="바탕체" pitchFamily="17" charset="-127"/>
                    <a:sym typeface="Symbol" pitchFamily="18" charset="2"/>
                  </a:rPr>
                  <a:t>x</a:t>
                </a:r>
                <a:r>
                  <a:rPr lang="en-US" altLang="ko-KR" dirty="0" smtClean="0">
                    <a:ea typeface="바탕체" pitchFamily="17" charset="-127"/>
                    <a:sym typeface="Symbol" pitchFamily="18" charset="2"/>
                  </a:rPr>
                  <a:t> + </a:t>
                </a:r>
                <a:r>
                  <a:rPr lang="en-US" altLang="ko-KR" baseline="-25000" dirty="0" smtClean="0">
                    <a:ea typeface="바탕체" pitchFamily="17" charset="-127"/>
                    <a:sym typeface="Symbol" pitchFamily="18" charset="2"/>
                  </a:rPr>
                  <a:t>2</a:t>
                </a:r>
                <a:r>
                  <a:rPr lang="en-US" altLang="ko-KR" i="1" dirty="0" smtClean="0">
                    <a:ea typeface="바탕체" pitchFamily="17" charset="-127"/>
                    <a:sym typeface="Symbol" pitchFamily="18" charset="2"/>
                  </a:rPr>
                  <a:t>y</a:t>
                </a:r>
                <a:r>
                  <a:rPr lang="en-US" altLang="ko-KR" dirty="0" smtClean="0">
                    <a:ea typeface="바탕체" pitchFamily="17" charset="-127"/>
                    <a:sym typeface="Symbol" pitchFamily="18" charset="2"/>
                  </a:rPr>
                  <a:t>  is said to be a </a:t>
                </a:r>
                <a:r>
                  <a:rPr lang="en-US" altLang="ko-KR" dirty="0" smtClean="0">
                    <a:solidFill>
                      <a:srgbClr val="FF0000"/>
                    </a:solidFill>
                    <a:ea typeface="바탕체" pitchFamily="17" charset="-127"/>
                    <a:sym typeface="Symbol" pitchFamily="18" charset="2"/>
                  </a:rPr>
                  <a:t>convex combination </a:t>
                </a:r>
                <a:r>
                  <a:rPr lang="en-US" altLang="ko-KR" dirty="0" smtClean="0">
                    <a:ea typeface="바탕체" pitchFamily="17" charset="-127"/>
                    <a:sym typeface="Symbol" pitchFamily="18" charset="2"/>
                  </a:rPr>
                  <a:t>of </a:t>
                </a:r>
                <a:r>
                  <a:rPr lang="en-US" altLang="ko-KR" i="1" dirty="0" smtClean="0">
                    <a:ea typeface="바탕체" pitchFamily="17" charset="-127"/>
                    <a:sym typeface="Symbol" pitchFamily="18" charset="2"/>
                  </a:rPr>
                  <a:t>x</a:t>
                </a:r>
                <a:r>
                  <a:rPr lang="en-US" altLang="ko-KR" dirty="0" smtClean="0">
                    <a:ea typeface="바탕체" pitchFamily="17" charset="-127"/>
                    <a:sym typeface="Symbol" pitchFamily="18" charset="2"/>
                  </a:rPr>
                  <a:t>, </a:t>
                </a:r>
                <a:r>
                  <a:rPr lang="en-US" altLang="ko-KR" i="1" dirty="0" smtClean="0">
                    <a:ea typeface="바탕체" pitchFamily="17" charset="-127"/>
                    <a:sym typeface="Symbol" pitchFamily="18" charset="2"/>
                  </a:rPr>
                  <a:t>y</a:t>
                </a:r>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Generally, </a:t>
                </a:r>
                <a14:m>
                  <m:oMath xmlns:m="http://schemas.openxmlformats.org/officeDocument/2006/math">
                    <m:nary>
                      <m:naryPr>
                        <m:chr m:val="∑"/>
                        <m:limLoc m:val="subSup"/>
                        <m:ctrlPr>
                          <a:rPr lang="en-US" altLang="ko-KR" i="1" smtClean="0">
                            <a:latin typeface="Cambria Math" panose="02040503050406030204" pitchFamily="18" charset="0"/>
                            <a:ea typeface="바탕체" pitchFamily="17" charset="-127"/>
                            <a:sym typeface="Symbol" pitchFamily="18" charset="2"/>
                          </a:rPr>
                        </m:ctrlPr>
                      </m:naryPr>
                      <m:sub>
                        <m:r>
                          <m:rPr>
                            <m:brk m:alnAt="25"/>
                          </m:rPr>
                          <a:rPr lang="en-US" altLang="ko-KR" b="0" i="1" smtClean="0">
                            <a:latin typeface="Cambria Math"/>
                            <a:ea typeface="바탕체" pitchFamily="17" charset="-127"/>
                            <a:sym typeface="Symbol" pitchFamily="18" charset="2"/>
                          </a:rPr>
                          <m:t>𝑖</m:t>
                        </m:r>
                        <m:r>
                          <a:rPr lang="en-US" altLang="ko-KR" b="0" i="1" smtClean="0">
                            <a:latin typeface="Cambria Math"/>
                            <a:ea typeface="바탕체" pitchFamily="17" charset="-127"/>
                            <a:sym typeface="Symbol" pitchFamily="18" charset="2"/>
                          </a:rPr>
                          <m:t>=1</m:t>
                        </m:r>
                      </m:sub>
                      <m:sup>
                        <m:r>
                          <a:rPr lang="en-US" altLang="ko-KR" b="0" i="1" smtClean="0">
                            <a:latin typeface="Cambria Math"/>
                            <a:ea typeface="바탕체" pitchFamily="17" charset="-127"/>
                            <a:sym typeface="Symbol" pitchFamily="18" charset="2"/>
                          </a:rPr>
                          <m:t>𝑘</m:t>
                        </m:r>
                      </m:sup>
                      <m:e>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𝑖</m:t>
                            </m:r>
                          </m:sub>
                        </m:sSub>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𝑖</m:t>
                            </m:r>
                          </m:sup>
                        </m:sSup>
                      </m:e>
                    </m:nary>
                  </m:oMath>
                </a14:m>
                <a:r>
                  <a:rPr lang="en-US" altLang="ko-KR" dirty="0" smtClean="0">
                    <a:ea typeface="바탕체" pitchFamily="17" charset="-127"/>
                    <a:sym typeface="Symbol" pitchFamily="18" charset="2"/>
                  </a:rPr>
                  <a:t>, where  </a:t>
                </a:r>
                <a14:m>
                  <m:oMath xmlns:m="http://schemas.openxmlformats.org/officeDocument/2006/math">
                    <m:nary>
                      <m:naryPr>
                        <m:chr m:val="∑"/>
                        <m:limLoc m:val="subSup"/>
                        <m:ctrlPr>
                          <a:rPr lang="en-US" altLang="ko-KR" i="1" smtClean="0">
                            <a:latin typeface="Cambria Math" panose="02040503050406030204" pitchFamily="18" charset="0"/>
                            <a:ea typeface="바탕체" pitchFamily="17" charset="-127"/>
                            <a:sym typeface="Symbol" pitchFamily="18" charset="2"/>
                          </a:rPr>
                        </m:ctrlPr>
                      </m:naryPr>
                      <m:sub>
                        <m:r>
                          <m:rPr>
                            <m:brk m:alnAt="25"/>
                          </m:rPr>
                          <a:rPr lang="en-US" altLang="ko-KR" b="0" i="1" smtClean="0">
                            <a:latin typeface="Cambria Math"/>
                            <a:ea typeface="바탕체" pitchFamily="17" charset="-127"/>
                            <a:sym typeface="Symbol" pitchFamily="18" charset="2"/>
                          </a:rPr>
                          <m:t>𝑖</m:t>
                        </m:r>
                        <m:r>
                          <a:rPr lang="en-US" altLang="ko-KR" b="0" i="1" smtClean="0">
                            <a:latin typeface="Cambria Math"/>
                            <a:ea typeface="바탕체" pitchFamily="17" charset="-127"/>
                            <a:sym typeface="Symbol" pitchFamily="18" charset="2"/>
                          </a:rPr>
                          <m:t>=1</m:t>
                        </m:r>
                      </m:sub>
                      <m:sup>
                        <m:r>
                          <a:rPr lang="en-US" altLang="ko-KR" b="0" i="1" smtClean="0">
                            <a:latin typeface="Cambria Math"/>
                            <a:ea typeface="바탕체" pitchFamily="17" charset="-127"/>
                            <a:sym typeface="Symbol" pitchFamily="18" charset="2"/>
                          </a:rPr>
                          <m:t>𝑘</m:t>
                        </m:r>
                      </m:sup>
                      <m:e>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𝑖</m:t>
                            </m:r>
                          </m:sub>
                        </m:sSub>
                      </m:e>
                    </m:nary>
                    <m:r>
                      <a:rPr lang="en-US" altLang="ko-KR" b="0" i="1" smtClean="0">
                        <a:latin typeface="Cambria Math"/>
                        <a:ea typeface="바탕체" pitchFamily="17" charset="-127"/>
                        <a:sym typeface="Symbol" pitchFamily="18" charset="2"/>
                      </a:rPr>
                      <m:t>=1</m:t>
                    </m:r>
                  </m:oMath>
                </a14:m>
                <a:r>
                  <a:rPr lang="en-US" altLang="ko-KR" dirty="0" smtClean="0">
                    <a:ea typeface="바탕체" pitchFamily="17" charset="-127"/>
                    <a:sym typeface="Symbol" pitchFamily="18" charset="2"/>
                  </a:rPr>
                  <a:t> and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𝑖</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0,  </m:t>
                    </m:r>
                    <m:r>
                      <a:rPr lang="en-US" altLang="ko-KR" b="0" i="1" smtClean="0">
                        <a:latin typeface="Cambria Math"/>
                        <a:ea typeface="Cambria Math"/>
                        <a:sym typeface="Symbol" pitchFamily="18" charset="2"/>
                      </a:rPr>
                      <m:t>𝑖</m:t>
                    </m:r>
                    <m:r>
                      <a:rPr lang="en-US" altLang="ko-KR" b="0" i="1" smtClean="0">
                        <a:latin typeface="Cambria Math"/>
                        <a:ea typeface="Cambria Math"/>
                        <a:sym typeface="Symbol" pitchFamily="18" charset="2"/>
                      </a:rPr>
                      <m:t>=1,…,</m:t>
                    </m:r>
                    <m:r>
                      <a:rPr lang="en-US" altLang="ko-KR" b="0" i="1" smtClean="0">
                        <a:latin typeface="Cambria Math"/>
                        <a:ea typeface="Cambria Math"/>
                        <a:sym typeface="Symbol" pitchFamily="18" charset="2"/>
                      </a:rPr>
                      <m:t>𝑘</m:t>
                    </m:r>
                  </m:oMath>
                </a14:m>
                <a:r>
                  <a:rPr lang="en-US" altLang="ko-KR" dirty="0" smtClean="0">
                    <a:ea typeface="바탕체" pitchFamily="17" charset="-127"/>
                    <a:sym typeface="Symbol" pitchFamily="18" charset="2"/>
                  </a:rPr>
                  <a:t> is a convex combination of the points </a:t>
                </a:r>
                <a14:m>
                  <m:oMath xmlns:m="http://schemas.openxmlformats.org/officeDocument/2006/math">
                    <m:sSup>
                      <m:sSupPr>
                        <m:ctrlPr>
                          <a:rPr lang="en-US" altLang="ko-KR"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1</m:t>
                        </m:r>
                      </m:sup>
                    </m:sSup>
                    <m:r>
                      <a:rPr lang="en-US" altLang="ko-KR" b="0" i="1" smtClean="0">
                        <a:latin typeface="Cambria Math"/>
                        <a:ea typeface="바탕체" pitchFamily="17" charset="-127"/>
                        <a:sym typeface="Symbol" pitchFamily="18" charset="2"/>
                      </a:rPr>
                      <m:t>,…,</m:t>
                    </m:r>
                    <m:sSup>
                      <m:sSupPr>
                        <m:ctrlPr>
                          <a:rPr lang="en-US" altLang="ko-KR" b="0" i="1" smtClean="0">
                            <a:latin typeface="Cambria Math" panose="02040503050406030204" pitchFamily="18" charset="0"/>
                            <a:ea typeface="바탕체" pitchFamily="17" charset="-127"/>
                            <a:sym typeface="Symbol" pitchFamily="18" charset="2"/>
                          </a:rPr>
                        </m:ctrlPr>
                      </m:sSupPr>
                      <m:e>
                        <m:r>
                          <a:rPr lang="en-US" altLang="ko-KR" b="0" i="1" smtClean="0">
                            <a:latin typeface="Cambria Math"/>
                            <a:ea typeface="바탕체" pitchFamily="17" charset="-127"/>
                            <a:sym typeface="Symbol" pitchFamily="18" charset="2"/>
                          </a:rPr>
                          <m:t>𝑥</m:t>
                        </m:r>
                      </m:e>
                      <m:sup>
                        <m:r>
                          <a:rPr lang="en-US" altLang="ko-KR" b="0" i="1" smtClean="0">
                            <a:latin typeface="Cambria Math"/>
                            <a:ea typeface="바탕체" pitchFamily="17" charset="-127"/>
                            <a:sym typeface="Symbol" pitchFamily="18" charset="2"/>
                          </a:rPr>
                          <m:t>𝑘</m:t>
                        </m:r>
                      </m:sup>
                    </m:sSup>
                  </m:oMath>
                </a14:m>
                <a:r>
                  <a:rPr lang="en-US" altLang="ko-KR" dirty="0" smtClean="0">
                    <a:ea typeface="바탕체" pitchFamily="17" charset="-127"/>
                    <a:sym typeface="Symbol" pitchFamily="18" charset="2"/>
                  </a:rPr>
                  <a:t>.</a:t>
                </a:r>
                <a:endParaRPr lang="en-US" altLang="ko-KR" baseline="30000" dirty="0" smtClean="0">
                  <a:ea typeface="바탕체" pitchFamily="17" charset="-127"/>
                  <a:sym typeface="Symbol" pitchFamily="18" charset="2"/>
                </a:endParaRPr>
              </a:p>
              <a:p>
                <a:pPr eaLnBrk="1" hangingPunct="1">
                  <a:buFont typeface="Wingdings" pitchFamily="2" charset="2"/>
                  <a:buNone/>
                </a:pPr>
                <a:endParaRPr lang="en-US" altLang="ko-KR" dirty="0" smtClean="0">
                  <a:ea typeface="바탕체" pitchFamily="17" charset="-127"/>
                  <a:sym typeface="Symbol" pitchFamily="18" charset="2"/>
                </a:endParaRPr>
              </a:p>
              <a:p>
                <a:pPr eaLnBrk="1" hangingPunct="1"/>
                <a:r>
                  <a:rPr lang="en-US" altLang="ko-KR" dirty="0" err="1" smtClean="0">
                    <a:solidFill>
                      <a:srgbClr val="FF0000"/>
                    </a:solidFill>
                    <a:ea typeface="바탕체" pitchFamily="17" charset="-127"/>
                    <a:sym typeface="Symbol" pitchFamily="18" charset="2"/>
                  </a:rPr>
                  <a:t>Def</a:t>
                </a:r>
                <a:r>
                  <a:rPr lang="en-US" altLang="ko-KR" dirty="0" smtClean="0">
                    <a:solidFill>
                      <a:srgbClr val="FF0000"/>
                    </a:solidFill>
                    <a:ea typeface="바탕체" pitchFamily="17" charset="-127"/>
                    <a:sym typeface="Symbol" pitchFamily="18" charset="2"/>
                  </a:rPr>
                  <a:t>:</a:t>
                </a:r>
                <a:r>
                  <a:rPr lang="en-US" altLang="ko-KR" dirty="0" smtClean="0">
                    <a:ea typeface="바탕체" pitchFamily="17" charset="-127"/>
                    <a:sym typeface="Symbol" pitchFamily="18" charset="2"/>
                  </a:rPr>
                  <a:t> A set </a:t>
                </a:r>
                <a14:m>
                  <m:oMath xmlns:m="http://schemas.openxmlformats.org/officeDocument/2006/math">
                    <m:r>
                      <a:rPr lang="en-US" altLang="ko-KR" b="0" i="1" smtClean="0">
                        <a:latin typeface="Cambria Math"/>
                        <a:ea typeface="바탕체" pitchFamily="17" charset="-127"/>
                        <a:sym typeface="Symbol" pitchFamily="18" charset="2"/>
                      </a:rPr>
                      <m:t>𝑆</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oMath>
                </a14:m>
                <a:r>
                  <a:rPr lang="en-US" altLang="ko-KR" dirty="0" smtClean="0">
                    <a:ea typeface="바탕체" pitchFamily="17" charset="-127"/>
                    <a:sym typeface="Symbol" pitchFamily="18" charset="2"/>
                  </a:rPr>
                  <a:t> is </a:t>
                </a:r>
                <a:r>
                  <a:rPr lang="en-US" altLang="ko-KR" dirty="0" smtClean="0">
                    <a:solidFill>
                      <a:srgbClr val="FF0000"/>
                    </a:solidFill>
                    <a:ea typeface="바탕체" pitchFamily="17" charset="-127"/>
                    <a:sym typeface="Symbol" pitchFamily="18" charset="2"/>
                  </a:rPr>
                  <a:t>convex</a:t>
                </a:r>
                <a:r>
                  <a:rPr lang="en-US" altLang="ko-KR" dirty="0" smtClean="0">
                    <a:ea typeface="바탕체" pitchFamily="17" charset="-127"/>
                    <a:sym typeface="Symbol" pitchFamily="18" charset="2"/>
                  </a:rPr>
                  <a:t> if for any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r>
                  <a:rPr lang="en-US" altLang="ko-KR" dirty="0" smtClean="0">
                    <a:sym typeface="Symbol" pitchFamily="18" charset="2"/>
                  </a:rPr>
                  <a:t>, we have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ko-KR" altLang="en-US" i="1" smtClean="0">
                            <a:latin typeface="Cambria Math"/>
                            <a:sym typeface="Symbol" pitchFamily="18" charset="2"/>
                          </a:rPr>
                          <m:t>𝜆</m:t>
                        </m:r>
                      </m:e>
                      <m:sub>
                        <m:r>
                          <a:rPr lang="en-US" altLang="ko-KR" b="0" i="1" smtClean="0">
                            <a:latin typeface="Cambria Math"/>
                            <a:sym typeface="Symbol" pitchFamily="18" charset="2"/>
                          </a:rPr>
                          <m:t>1</m:t>
                        </m:r>
                      </m:sub>
                    </m:sSub>
                    <m:r>
                      <a:rPr lang="en-US" altLang="ko-KR" b="0" i="1" smtClean="0">
                        <a:latin typeface="Cambria Math"/>
                        <a:sym typeface="Symbol" pitchFamily="18" charset="2"/>
                      </a:rPr>
                      <m:t>𝑥</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ko-KR" altLang="en-US" b="0" i="1" smtClean="0">
                            <a:latin typeface="Cambria Math"/>
                            <a:sym typeface="Symbol" pitchFamily="18" charset="2"/>
                          </a:rPr>
                          <m:t>𝜆</m:t>
                        </m:r>
                      </m:e>
                      <m:sub>
                        <m:r>
                          <a:rPr lang="en-US" altLang="ko-KR" b="0" i="1" smtClean="0">
                            <a:latin typeface="Cambria Math"/>
                            <a:sym typeface="Symbol" pitchFamily="18" charset="2"/>
                          </a:rPr>
                          <m:t>2</m:t>
                        </m:r>
                      </m:sub>
                    </m:sSub>
                    <m:r>
                      <a:rPr lang="en-US" altLang="ko-KR" b="0" i="1" smtClean="0">
                        <a:latin typeface="Cambria Math"/>
                        <a:sym typeface="Symbol" pitchFamily="18" charset="2"/>
                      </a:rPr>
                      <m:t>𝑦</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𝑆</m:t>
                    </m:r>
                  </m:oMath>
                </a14:m>
                <a:r>
                  <a:rPr lang="en-US" altLang="ko-KR" dirty="0" smtClean="0">
                    <a:sym typeface="Symbol" pitchFamily="18" charset="2"/>
                  </a:rPr>
                  <a:t> for any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ko-KR" altLang="en-US" i="1" smtClean="0">
                            <a:latin typeface="Cambria Math"/>
                            <a:sym typeface="Symbol" pitchFamily="18" charset="2"/>
                          </a:rPr>
                          <m:t>𝜆</m:t>
                        </m:r>
                      </m:e>
                      <m:sub>
                        <m:r>
                          <a:rPr lang="en-US" altLang="ko-KR" b="0" i="1" smtClean="0">
                            <a:latin typeface="Cambria Math"/>
                            <a:sym typeface="Symbol" pitchFamily="18" charset="2"/>
                          </a:rPr>
                          <m:t>1</m:t>
                        </m:r>
                      </m:sub>
                    </m:sSub>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ko-KR" altLang="en-US" b="0" i="1" smtClean="0">
                            <a:latin typeface="Cambria Math"/>
                            <a:sym typeface="Symbol" pitchFamily="18" charset="2"/>
                          </a:rPr>
                          <m:t>𝜆</m:t>
                        </m:r>
                      </m:e>
                      <m:sub>
                        <m:r>
                          <a:rPr lang="en-US" altLang="ko-KR" b="0" i="1" smtClean="0">
                            <a:latin typeface="Cambria Math"/>
                            <a:sym typeface="Symbol" pitchFamily="18" charset="2"/>
                          </a:rPr>
                          <m:t>2</m:t>
                        </m:r>
                      </m:sub>
                    </m:sSub>
                    <m:r>
                      <a:rPr lang="en-US" altLang="ko-KR" b="0" i="1" smtClean="0">
                        <a:latin typeface="Cambria Math"/>
                        <a:ea typeface="Cambria Math"/>
                        <a:sym typeface="Symbol" pitchFamily="18" charset="2"/>
                      </a:rPr>
                      <m:t>≥0</m:t>
                    </m:r>
                  </m:oMath>
                </a14:m>
                <a:r>
                  <a:rPr lang="en-US" altLang="ko-KR" dirty="0" smtClean="0">
                    <a:ea typeface="바탕체" pitchFamily="17" charset="-127"/>
                    <a:sym typeface="Symbol" pitchFamily="18" charset="2"/>
                  </a:rPr>
                  <a:t>,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바탕체" pitchFamily="17" charset="-127"/>
                        <a:sym typeface="Symbol" pitchFamily="18" charset="2"/>
                      </a:rPr>
                      <m:t>=1</m:t>
                    </m:r>
                  </m:oMath>
                </a14:m>
                <a:r>
                  <a:rPr lang="en-US" altLang="ko-KR" dirty="0" smtClean="0">
                    <a:sym typeface="Symbol" pitchFamily="18" charset="2"/>
                  </a:rPr>
                  <a:t>.</a:t>
                </a:r>
                <a:endParaRPr lang="en-US" altLang="ko-KR" dirty="0" smtClean="0">
                  <a:ea typeface="바탕체" pitchFamily="17" charset="-127"/>
                  <a:sym typeface="Symbol" pitchFamily="18" charset="2"/>
                </a:endParaRPr>
              </a:p>
              <a:p>
                <a:pPr eaLnBrk="1" hangingPunct="1">
                  <a:buFont typeface="Wingdings" pitchFamily="2" charset="2"/>
                  <a:buNone/>
                </a:pPr>
                <a:r>
                  <a:rPr lang="en-US" altLang="ko-KR" dirty="0" smtClean="0">
                    <a:ea typeface="바탕체" pitchFamily="17" charset="-127"/>
                    <a:sym typeface="Symbol" pitchFamily="18" charset="2"/>
                  </a:rPr>
                  <a:t>	Picture: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d>
                      <m:dPr>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1−</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e>
                    </m:d>
                    <m:r>
                      <a:rPr lang="en-US" altLang="ko-KR" b="0" i="1" smtClean="0">
                        <a:latin typeface="Cambria Math"/>
                        <a:ea typeface="바탕체" pitchFamily="17" charset="-127"/>
                        <a:sym typeface="Symbol" pitchFamily="18" charset="2"/>
                      </a:rPr>
                      <m:t>𝑦</m:t>
                    </m:r>
                  </m:oMath>
                </a14:m>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0</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Cambria Math"/>
                        <a:sym typeface="Symbol" pitchFamily="18" charset="2"/>
                      </a:rPr>
                      <m:t>≤1</m:t>
                    </m:r>
                  </m:oMath>
                </a14:m>
                <a:r>
                  <a:rPr lang="en-US" altLang="ko-KR" dirty="0" smtClean="0">
                    <a:ea typeface="바탕체" pitchFamily="17" charset="-127"/>
                    <a:sym typeface="Symbol" pitchFamily="18" charset="2"/>
                  </a:rPr>
                  <a:t> </a:t>
                </a:r>
              </a:p>
              <a:p>
                <a:pPr eaLnBrk="1" hangingPunct="1">
                  <a:buNone/>
                </a:pP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14:m>
                  <m:oMath xmlns:m="http://schemas.openxmlformats.org/officeDocument/2006/math">
                    <m:r>
                      <a:rPr lang="en-US" altLang="ko-KR" i="1">
                        <a:latin typeface="Cambria Math"/>
                        <a:ea typeface="바탕체" pitchFamily="17" charset="-127"/>
                        <a:sym typeface="Symbol" pitchFamily="18" charset="2"/>
                      </a:rPr>
                      <m:t>0</m:t>
                    </m:r>
                    <m:r>
                      <a:rPr lang="en-US" altLang="ko-KR" i="1">
                        <a:latin typeface="Cambria Math"/>
                        <a:ea typeface="Cambria Math"/>
                        <a:sym typeface="Symbol" pitchFamily="18" charset="2"/>
                      </a:rPr>
                      <m:t>≤</m:t>
                    </m:r>
                    <m:sSub>
                      <m:sSubPr>
                        <m:ctrlPr>
                          <a:rPr lang="en-US" altLang="ko-KR" i="1">
                            <a:latin typeface="Cambria Math" panose="02040503050406030204" pitchFamily="18" charset="0"/>
                            <a:ea typeface="바탕체" pitchFamily="17" charset="-127"/>
                            <a:sym typeface="Symbol" pitchFamily="18" charset="2"/>
                          </a:rPr>
                        </m:ctrlPr>
                      </m:sSubPr>
                      <m:e>
                        <m:r>
                          <a:rPr lang="ko-KR" altLang="en-US" i="1">
                            <a:latin typeface="Cambria Math"/>
                            <a:ea typeface="바탕체" pitchFamily="17" charset="-127"/>
                            <a:sym typeface="Symbol" pitchFamily="18" charset="2"/>
                          </a:rPr>
                          <m:t>𝜆</m:t>
                        </m:r>
                      </m:e>
                      <m:sub>
                        <m:r>
                          <a:rPr lang="en-US" altLang="ko-KR" i="1">
                            <a:latin typeface="Cambria Math"/>
                            <a:ea typeface="바탕체" pitchFamily="17" charset="-127"/>
                            <a:sym typeface="Symbol" pitchFamily="18" charset="2"/>
                          </a:rPr>
                          <m:t>1</m:t>
                        </m:r>
                      </m:sub>
                    </m:sSub>
                    <m:r>
                      <a:rPr lang="en-US" altLang="ko-KR" i="1">
                        <a:latin typeface="Cambria Math"/>
                        <a:ea typeface="Cambria Math"/>
                        <a:sym typeface="Symbol" pitchFamily="18" charset="2"/>
                      </a:rPr>
                      <m:t>≤1</m:t>
                    </m:r>
                  </m:oMath>
                </a14:m>
                <a:r>
                  <a:rPr lang="en-US" altLang="ko-KR" dirty="0" smtClean="0">
                    <a:ea typeface="바탕체" pitchFamily="17" charset="-127"/>
                    <a:sym typeface="Symbol" pitchFamily="18" charset="2"/>
                  </a:rPr>
                  <a:t> </a:t>
                </a:r>
              </a:p>
              <a:p>
                <a:pPr eaLnBrk="1" hangingPunct="1">
                  <a:buFont typeface="Wingdings" pitchFamily="2" charset="2"/>
                  <a:buNone/>
                </a:pPr>
                <a:r>
                  <a:rPr lang="en-US" altLang="ko-KR" dirty="0" smtClean="0">
                    <a:ea typeface="바탕체" pitchFamily="17" charset="-127"/>
                    <a:sym typeface="Symbol" pitchFamily="18" charset="2"/>
                  </a:rPr>
                  <a:t>		(line segment joining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oMath>
                </a14:m>
                <a:r>
                  <a:rPr lang="en-US" altLang="ko-KR" dirty="0" smtClean="0">
                    <a:ea typeface="바탕체" pitchFamily="17" charset="-127"/>
                    <a:sym typeface="Symbol" pitchFamily="18" charset="2"/>
                  </a:rPr>
                  <a:t> lies in </a:t>
                </a:r>
                <a14:m>
                  <m:oMath xmlns:m="http://schemas.openxmlformats.org/officeDocument/2006/math">
                    <m:r>
                      <a:rPr lang="en-US" altLang="ko-KR" b="0" i="1" smtClean="0">
                        <a:latin typeface="Cambria Math"/>
                        <a:ea typeface="바탕체" pitchFamily="17" charset="-127"/>
                        <a:sym typeface="Symbol" pitchFamily="18" charset="2"/>
                      </a:rPr>
                      <m:t>𝑆</m:t>
                    </m:r>
                  </m:oMath>
                </a14:m>
                <a:r>
                  <a:rPr lang="en-US" altLang="ko-KR" dirty="0" smtClean="0">
                    <a:ea typeface="바탕체" pitchFamily="17" charset="-127"/>
                    <a:sym typeface="Symbol" pitchFamily="18" charset="2"/>
                  </a:rPr>
                  <a:t>)</a:t>
                </a:r>
              </a:p>
            </p:txBody>
          </p:sp>
        </mc:Choice>
        <mc:Fallback xmlns="">
          <p:sp>
            <p:nvSpPr>
              <p:cNvPr id="20484" name="Rectangle 3"/>
              <p:cNvSpPr>
                <a:spLocks noGrp="1" noRot="1" noChangeAspect="1" noMove="1" noResize="1" noEditPoints="1" noAdjustHandles="1" noChangeArrowheads="1" noChangeShapeType="1" noTextEdit="1"/>
              </p:cNvSpPr>
              <p:nvPr>
                <p:ph type="body" idx="1"/>
              </p:nvPr>
            </p:nvSpPr>
            <p:spPr>
              <a:xfrm>
                <a:off x="323850" y="44450"/>
                <a:ext cx="8497888" cy="3636188"/>
              </a:xfrm>
              <a:blipFill rotWithShape="1">
                <a:blip r:embed="rId3"/>
                <a:stretch>
                  <a:fillRect l="-574" t="-1005" b="-2010"/>
                </a:stretch>
              </a:blipFill>
            </p:spPr>
            <p:txBody>
              <a:bodyPr/>
              <a:lstStyle/>
              <a:p>
                <a:r>
                  <a:rPr lang="ko-KR" altLang="en-US">
                    <a:noFill/>
                  </a:rPr>
                  <a:t> </a:t>
                </a:r>
              </a:p>
            </p:txBody>
          </p:sp>
        </mc:Fallback>
      </mc:AlternateContent>
      <p:sp>
        <p:nvSpPr>
          <p:cNvPr id="20485" name="Line 4"/>
          <p:cNvSpPr>
            <a:spLocks noChangeShapeType="1"/>
          </p:cNvSpPr>
          <p:nvPr/>
        </p:nvSpPr>
        <p:spPr bwMode="auto">
          <a:xfrm>
            <a:off x="3744913" y="3552825"/>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0486" name="Line 5"/>
          <p:cNvSpPr>
            <a:spLocks noChangeShapeType="1"/>
          </p:cNvSpPr>
          <p:nvPr/>
        </p:nvSpPr>
        <p:spPr bwMode="auto">
          <a:xfrm>
            <a:off x="2906713" y="6219825"/>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0487" name="Line 6"/>
          <p:cNvSpPr>
            <a:spLocks noChangeShapeType="1"/>
          </p:cNvSpPr>
          <p:nvPr/>
        </p:nvSpPr>
        <p:spPr bwMode="auto">
          <a:xfrm flipV="1">
            <a:off x="3744913" y="4238625"/>
            <a:ext cx="91440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0488" name="Line 7"/>
          <p:cNvSpPr>
            <a:spLocks noChangeShapeType="1"/>
          </p:cNvSpPr>
          <p:nvPr/>
        </p:nvSpPr>
        <p:spPr bwMode="auto">
          <a:xfrm flipV="1">
            <a:off x="3744913" y="5076825"/>
            <a:ext cx="3276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0489" name="Text Box 8"/>
          <p:cNvSpPr txBox="1">
            <a:spLocks noChangeArrowheads="1"/>
          </p:cNvSpPr>
          <p:nvPr/>
        </p:nvSpPr>
        <p:spPr bwMode="auto">
          <a:xfrm>
            <a:off x="4410075" y="3762375"/>
            <a:ext cx="1237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i="1" dirty="0">
                <a:latin typeface="Times New Roman" pitchFamily="18" charset="0"/>
                <a:cs typeface="Times New Roman" pitchFamily="18" charset="0"/>
              </a:rPr>
              <a:t>x</a:t>
            </a:r>
            <a:r>
              <a:rPr lang="en-US" altLang="ko-KR" sz="2000" dirty="0">
                <a:latin typeface="Times New Roman" pitchFamily="18" charset="0"/>
                <a:cs typeface="Times New Roman" pitchFamily="18" charset="0"/>
              </a:rPr>
              <a:t> (</a:t>
            </a:r>
            <a:r>
              <a:rPr lang="en-US" altLang="ko-KR" sz="2000" dirty="0">
                <a:latin typeface="Times New Roman" pitchFamily="18" charset="0"/>
                <a:ea typeface="바탕체" pitchFamily="17" charset="-127"/>
                <a:cs typeface="Times New Roman" pitchFamily="18" charset="0"/>
                <a:sym typeface="Symbol" pitchFamily="18" charset="2"/>
              </a:rPr>
              <a:t></a:t>
            </a:r>
            <a:r>
              <a:rPr lang="en-US" altLang="ko-KR" sz="2000" baseline="-25000" dirty="0">
                <a:latin typeface="Times New Roman" pitchFamily="18" charset="0"/>
                <a:ea typeface="바탕체" pitchFamily="17" charset="-127"/>
                <a:cs typeface="Times New Roman" pitchFamily="18" charset="0"/>
                <a:sym typeface="Symbol" pitchFamily="18" charset="2"/>
              </a:rPr>
              <a:t>1</a:t>
            </a:r>
            <a:r>
              <a:rPr lang="en-US" altLang="ko-KR" sz="2000" dirty="0">
                <a:latin typeface="Times New Roman" pitchFamily="18" charset="0"/>
                <a:ea typeface="바탕체" pitchFamily="17" charset="-127"/>
                <a:cs typeface="Times New Roman" pitchFamily="18" charset="0"/>
                <a:sym typeface="Symbol" pitchFamily="18" charset="2"/>
              </a:rPr>
              <a:t> = 1) </a:t>
            </a:r>
          </a:p>
        </p:txBody>
      </p:sp>
      <p:sp>
        <p:nvSpPr>
          <p:cNvPr id="20490" name="Text Box 9"/>
          <p:cNvSpPr txBox="1">
            <a:spLocks noChangeArrowheads="1"/>
          </p:cNvSpPr>
          <p:nvPr/>
        </p:nvSpPr>
        <p:spPr bwMode="auto">
          <a:xfrm>
            <a:off x="7021513" y="4997450"/>
            <a:ext cx="1237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i="1" dirty="0">
                <a:latin typeface="Times New Roman" pitchFamily="18" charset="0"/>
                <a:cs typeface="Times New Roman" pitchFamily="18" charset="0"/>
              </a:rPr>
              <a:t>y</a:t>
            </a:r>
            <a:r>
              <a:rPr lang="en-US" altLang="ko-KR" sz="2000" dirty="0">
                <a:latin typeface="Times New Roman" pitchFamily="18" charset="0"/>
                <a:cs typeface="Times New Roman" pitchFamily="18" charset="0"/>
              </a:rPr>
              <a:t> (</a:t>
            </a:r>
            <a:r>
              <a:rPr lang="en-US" altLang="ko-KR" sz="2000" dirty="0">
                <a:latin typeface="Times New Roman" pitchFamily="18" charset="0"/>
                <a:ea typeface="바탕체" pitchFamily="17" charset="-127"/>
                <a:cs typeface="Times New Roman" pitchFamily="18" charset="0"/>
                <a:sym typeface="Symbol" pitchFamily="18" charset="2"/>
              </a:rPr>
              <a:t></a:t>
            </a:r>
            <a:r>
              <a:rPr lang="en-US" altLang="ko-KR" sz="2000" baseline="-25000" dirty="0">
                <a:latin typeface="Times New Roman" pitchFamily="18" charset="0"/>
                <a:ea typeface="바탕체" pitchFamily="17" charset="-127"/>
                <a:cs typeface="Times New Roman" pitchFamily="18" charset="0"/>
                <a:sym typeface="Symbol" pitchFamily="18" charset="2"/>
              </a:rPr>
              <a:t>1</a:t>
            </a:r>
            <a:r>
              <a:rPr lang="en-US" altLang="ko-KR" sz="2000" dirty="0">
                <a:latin typeface="Times New Roman" pitchFamily="18" charset="0"/>
                <a:ea typeface="바탕체" pitchFamily="17" charset="-127"/>
                <a:cs typeface="Times New Roman" pitchFamily="18" charset="0"/>
                <a:sym typeface="Symbol" pitchFamily="18" charset="2"/>
              </a:rPr>
              <a:t> = 0) </a:t>
            </a:r>
          </a:p>
        </p:txBody>
      </p:sp>
      <p:sp>
        <p:nvSpPr>
          <p:cNvPr id="20491" name="Line 10"/>
          <p:cNvSpPr>
            <a:spLocks noChangeShapeType="1"/>
          </p:cNvSpPr>
          <p:nvPr/>
        </p:nvSpPr>
        <p:spPr bwMode="auto">
          <a:xfrm flipH="1" flipV="1">
            <a:off x="4697413" y="4286250"/>
            <a:ext cx="2286000" cy="762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20492" name="Text Box 11"/>
              <p:cNvSpPr txBox="1">
                <a:spLocks noChangeArrowheads="1"/>
              </p:cNvSpPr>
              <p:nvPr/>
            </p:nvSpPr>
            <p:spPr bwMode="auto">
              <a:xfrm>
                <a:off x="5652120" y="4181018"/>
                <a:ext cx="105939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cs typeface="Times New Roman" pitchFamily="18" charset="0"/>
                        </a:rPr>
                        <m:t>(</m:t>
                      </m:r>
                      <m:r>
                        <a:rPr lang="en-US" altLang="ko-KR" sz="2000" b="0" i="1" smtClean="0">
                          <a:latin typeface="Cambria Math"/>
                          <a:cs typeface="Times New Roman" pitchFamily="18" charset="0"/>
                        </a:rPr>
                        <m:t>𝑥</m:t>
                      </m:r>
                      <m:r>
                        <a:rPr lang="en-US" altLang="ko-KR" sz="2000" b="0" i="1" smtClean="0">
                          <a:latin typeface="Cambria Math"/>
                          <a:cs typeface="Times New Roman" pitchFamily="18" charset="0"/>
                        </a:rPr>
                        <m:t>−</m:t>
                      </m:r>
                      <m:r>
                        <a:rPr lang="en-US" altLang="ko-KR" sz="2000" b="0" i="1" smtClean="0">
                          <a:latin typeface="Cambria Math"/>
                          <a:cs typeface="Times New Roman" pitchFamily="18" charset="0"/>
                        </a:rPr>
                        <m:t>𝑦</m:t>
                      </m:r>
                      <m:r>
                        <a:rPr lang="en-US" altLang="ko-KR" sz="2000" b="0" i="1" smtClean="0">
                          <a:latin typeface="Cambria Math"/>
                          <a:cs typeface="Times New Roman" pitchFamily="18" charset="0"/>
                        </a:rPr>
                        <m:t>)</m:t>
                      </m:r>
                    </m:oMath>
                  </m:oMathPara>
                </a14:m>
                <a:endParaRPr lang="en-US" altLang="ko-KR" sz="2000" dirty="0">
                  <a:latin typeface="Times New Roman" pitchFamily="18" charset="0"/>
                  <a:cs typeface="Times New Roman" pitchFamily="18" charset="0"/>
                </a:endParaRPr>
              </a:p>
            </p:txBody>
          </p:sp>
        </mc:Choice>
        <mc:Fallback xmlns="">
          <p:sp>
            <p:nvSpPr>
              <p:cNvPr id="20492" name="Text Box 11"/>
              <p:cNvSpPr txBox="1">
                <a:spLocks noRot="1" noChangeAspect="1" noMove="1" noResize="1" noEditPoints="1" noAdjustHandles="1" noChangeArrowheads="1" noChangeShapeType="1" noTextEdit="1"/>
              </p:cNvSpPr>
              <p:nvPr/>
            </p:nvSpPr>
            <p:spPr bwMode="auto">
              <a:xfrm>
                <a:off x="5652120" y="4181018"/>
                <a:ext cx="1059393" cy="400110"/>
              </a:xfrm>
              <a:prstGeom prst="rect">
                <a:avLst/>
              </a:prstGeom>
              <a:blipFill rotWithShape="1">
                <a:blip r:embed="rId4"/>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20493" name="Line 12"/>
          <p:cNvSpPr>
            <a:spLocks noChangeShapeType="1"/>
          </p:cNvSpPr>
          <p:nvPr/>
        </p:nvSpPr>
        <p:spPr bwMode="auto">
          <a:xfrm flipH="1" flipV="1">
            <a:off x="1458913" y="5457825"/>
            <a:ext cx="2286000" cy="762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20494" name="Text Box 13"/>
              <p:cNvSpPr txBox="1">
                <a:spLocks noChangeArrowheads="1"/>
              </p:cNvSpPr>
              <p:nvPr/>
            </p:nvSpPr>
            <p:spPr bwMode="auto">
              <a:xfrm>
                <a:off x="2288471" y="5333146"/>
                <a:ext cx="105939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cs typeface="Times New Roman" pitchFamily="18" charset="0"/>
                        </a:rPr>
                        <m:t>(</m:t>
                      </m:r>
                      <m:r>
                        <a:rPr lang="en-US" altLang="ko-KR" sz="2000" b="0" i="1" smtClean="0">
                          <a:latin typeface="Cambria Math"/>
                          <a:cs typeface="Times New Roman" pitchFamily="18" charset="0"/>
                        </a:rPr>
                        <m:t>𝑥</m:t>
                      </m:r>
                      <m:r>
                        <a:rPr lang="en-US" altLang="ko-KR" sz="2000" b="0" i="1" smtClean="0">
                          <a:latin typeface="Cambria Math"/>
                          <a:cs typeface="Times New Roman" pitchFamily="18" charset="0"/>
                        </a:rPr>
                        <m:t>−</m:t>
                      </m:r>
                      <m:r>
                        <a:rPr lang="en-US" altLang="ko-KR" sz="2000" b="0" i="1" smtClean="0">
                          <a:latin typeface="Cambria Math"/>
                          <a:cs typeface="Times New Roman" pitchFamily="18" charset="0"/>
                        </a:rPr>
                        <m:t>𝑦</m:t>
                      </m:r>
                      <m:r>
                        <a:rPr lang="en-US" altLang="ko-KR" sz="2000" b="0" i="1" smtClean="0">
                          <a:latin typeface="Cambria Math"/>
                          <a:cs typeface="Times New Roman" pitchFamily="18" charset="0"/>
                        </a:rPr>
                        <m:t>)</m:t>
                      </m:r>
                    </m:oMath>
                  </m:oMathPara>
                </a14:m>
                <a:endParaRPr lang="en-US" altLang="ko-KR" sz="2000" dirty="0">
                  <a:latin typeface="Times New Roman" pitchFamily="18" charset="0"/>
                  <a:cs typeface="Times New Roman" pitchFamily="18" charset="0"/>
                </a:endParaRPr>
              </a:p>
            </p:txBody>
          </p:sp>
        </mc:Choice>
        <mc:Fallback xmlns="">
          <p:sp>
            <p:nvSpPr>
              <p:cNvPr id="20494" name="Text Box 13"/>
              <p:cNvSpPr txBox="1">
                <a:spLocks noRot="1" noChangeAspect="1" noMove="1" noResize="1" noEditPoints="1" noAdjustHandles="1" noChangeArrowheads="1" noChangeShapeType="1" noTextEdit="1"/>
              </p:cNvSpPr>
              <p:nvPr/>
            </p:nvSpPr>
            <p:spPr bwMode="auto">
              <a:xfrm>
                <a:off x="2288471" y="5333146"/>
                <a:ext cx="1059393" cy="400110"/>
              </a:xfrm>
              <a:prstGeom prst="rect">
                <a:avLst/>
              </a:prstGeom>
              <a:blipFill rotWithShape="1">
                <a:blip r:embed="rId5"/>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p:cNvSpPr>
            <a:spLocks noGrp="1"/>
          </p:cNvSpPr>
          <p:nvPr>
            <p:ph type="title"/>
          </p:nvPr>
        </p:nvSpPr>
        <p:spPr/>
        <p:txBody>
          <a:bodyPr/>
          <a:lstStyle/>
          <a:p>
            <a:endParaRPr lang="ko-KR" altLang="en-US" smtClean="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265113" y="836613"/>
                <a:ext cx="8588375" cy="2185214"/>
              </a:xfrm>
            </p:spPr>
            <p:txBody>
              <a:bodyPr/>
              <a:lstStyle/>
              <a:p>
                <a:pPr>
                  <a:defRPr/>
                </a:pPr>
                <a:r>
                  <a:rPr lang="en-US" altLang="ko-KR" dirty="0" smtClean="0"/>
                  <a:t>If we have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a:rPr>
                          <m:t>𝜆</m:t>
                        </m:r>
                      </m:e>
                      <m:sub>
                        <m:r>
                          <a:rPr lang="en-US" altLang="ko-KR" b="0" i="1" smtClean="0">
                            <a:latin typeface="Cambria Math"/>
                          </a:rPr>
                          <m:t>1</m:t>
                        </m:r>
                      </m:sub>
                    </m:sSub>
                    <m:r>
                      <a:rPr lang="en-US" altLang="ko-KR" b="0" i="1" smtClean="0">
                        <a:latin typeface="Cambria Math"/>
                      </a:rPr>
                      <m:t>𝑥</m:t>
                    </m:r>
                    <m:r>
                      <a:rPr lang="en-US" altLang="ko-KR" b="0" i="1" smtClean="0">
                        <a:latin typeface="Cambria Math"/>
                      </a:rPr>
                      <m:t>+</m:t>
                    </m:r>
                    <m:sSub>
                      <m:sSubPr>
                        <m:ctrlPr>
                          <a:rPr lang="en-US" altLang="ko-KR" b="0" i="1" smtClean="0">
                            <a:latin typeface="Cambria Math" panose="02040503050406030204" pitchFamily="18" charset="0"/>
                          </a:rPr>
                        </m:ctrlPr>
                      </m:sSubPr>
                      <m:e>
                        <m:r>
                          <a:rPr lang="ko-KR" altLang="en-US" b="0" i="1" smtClean="0">
                            <a:latin typeface="Cambria Math"/>
                          </a:rPr>
                          <m:t>𝜆</m:t>
                        </m:r>
                      </m:e>
                      <m:sub>
                        <m:r>
                          <a:rPr lang="en-US" altLang="ko-KR" b="0" i="1" smtClean="0">
                            <a:latin typeface="Cambria Math"/>
                          </a:rPr>
                          <m:t>2</m:t>
                        </m:r>
                      </m:sub>
                    </m:sSub>
                    <m:r>
                      <a:rPr lang="en-US" altLang="ko-KR" b="0" i="1" smtClean="0">
                        <a:latin typeface="Cambria Math"/>
                      </a:rPr>
                      <m:t>𝑦</m:t>
                    </m:r>
                  </m:oMath>
                </a14:m>
                <a:r>
                  <a:rPr lang="en-US" altLang="ko-KR" dirty="0" smtClean="0">
                    <a:ea typeface="바탕체" pitchFamily="17" charset="-127"/>
                    <a:sym typeface="Symbol" pitchFamily="18" charset="2"/>
                  </a:rPr>
                  <a:t>,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바탕체" pitchFamily="17" charset="-127"/>
                        <a:sym typeface="Symbol" pitchFamily="18" charset="2"/>
                      </a:rPr>
                      <m:t>=1</m:t>
                    </m:r>
                  </m:oMath>
                </a14:m>
                <a:r>
                  <a:rPr lang="en-US" altLang="ko-KR" dirty="0" smtClean="0">
                    <a:ea typeface="바탕체" pitchFamily="17" charset="-127"/>
                    <a:sym typeface="Symbol" pitchFamily="18" charset="2"/>
                  </a:rPr>
                  <a:t>  (without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 </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Cambria Math"/>
                        <a:sym typeface="Symbol" pitchFamily="18" charset="2"/>
                      </a:rPr>
                      <m:t>≥0</m:t>
                    </m:r>
                  </m:oMath>
                </a14:m>
                <a:r>
                  <a:rPr lang="en-US" altLang="ko-KR" dirty="0" smtClean="0">
                    <a:ea typeface="바탕체" pitchFamily="17" charset="-127"/>
                    <a:sym typeface="Symbol" pitchFamily="18" charset="2"/>
                  </a:rPr>
                  <a:t>), it is called an </a:t>
                </a:r>
                <a:r>
                  <a:rPr lang="en-US" altLang="ko-KR" dirty="0" smtClean="0">
                    <a:solidFill>
                      <a:srgbClr val="FF0000"/>
                    </a:solidFill>
                    <a:ea typeface="바탕체" pitchFamily="17" charset="-127"/>
                    <a:sym typeface="Symbol" pitchFamily="18" charset="2"/>
                  </a:rPr>
                  <a:t>affine combination</a:t>
                </a:r>
                <a:r>
                  <a:rPr lang="en-US" altLang="ko-KR" dirty="0" smtClean="0">
                    <a:ea typeface="바탕체" pitchFamily="17" charset="-127"/>
                    <a:sym typeface="Symbol" pitchFamily="18" charset="2"/>
                  </a:rPr>
                  <a:t> of </a:t>
                </a:r>
                <a14:m>
                  <m:oMath xmlns:m="http://schemas.openxmlformats.org/officeDocument/2006/math">
                    <m:r>
                      <a:rPr lang="en-US" altLang="ko-KR" i="1" dirty="0" smtClean="0">
                        <a:latin typeface="Cambria Math"/>
                        <a:ea typeface="바탕체" pitchFamily="17" charset="-127"/>
                        <a:sym typeface="Symbol" pitchFamily="18" charset="2"/>
                      </a:rPr>
                      <m:t>𝑥</m:t>
                    </m:r>
                  </m:oMath>
                </a14:m>
                <a:r>
                  <a:rPr lang="en-US" altLang="ko-KR" dirty="0" smtClean="0">
                    <a:ea typeface="바탕체" pitchFamily="17" charset="-127"/>
                    <a:sym typeface="Symbol" pitchFamily="18" charset="2"/>
                  </a:rPr>
                  <a:t> and </a:t>
                </a:r>
                <a14:m>
                  <m:oMath xmlns:m="http://schemas.openxmlformats.org/officeDocument/2006/math">
                    <m:r>
                      <a:rPr lang="en-US" altLang="ko-KR" i="1" dirty="0" smtClean="0">
                        <a:latin typeface="Cambria Math"/>
                        <a:ea typeface="바탕체" pitchFamily="17" charset="-127"/>
                        <a:sym typeface="Symbol" pitchFamily="18" charset="2"/>
                      </a:rPr>
                      <m:t>𝑦</m:t>
                    </m:r>
                  </m:oMath>
                </a14:m>
                <a:r>
                  <a:rPr lang="en-US" altLang="ko-KR" dirty="0" smtClean="0">
                    <a:ea typeface="바탕체" pitchFamily="17" charset="-127"/>
                    <a:sym typeface="Symbol" pitchFamily="18" charset="2"/>
                  </a:rPr>
                  <a:t>. </a:t>
                </a:r>
                <a:endParaRPr lang="en-US" altLang="ko-KR" dirty="0">
                  <a:ea typeface="바탕체" pitchFamily="17" charset="-127"/>
                  <a:sym typeface="Symbol" pitchFamily="18" charset="2"/>
                </a:endParaRPr>
              </a:p>
              <a:p>
                <a:pPr eaLnBrk="1" hangingPunct="1">
                  <a:buFont typeface="Wingdings" pitchFamily="2" charset="2"/>
                  <a:buNone/>
                  <a:defRPr/>
                </a:pPr>
                <a:r>
                  <a:rPr lang="en-US" altLang="ko-KR" dirty="0" smtClean="0">
                    <a:ea typeface="바탕체" pitchFamily="17" charset="-127"/>
                    <a:sym typeface="Symbol" pitchFamily="18" charset="2"/>
                  </a:rPr>
                  <a:t>	</a:t>
                </a:r>
                <a:r>
                  <a:rPr lang="en-US" altLang="ko-KR" dirty="0">
                    <a:ea typeface="바탕체" pitchFamily="17" charset="-127"/>
                    <a:sym typeface="Symbol" pitchFamily="18" charset="2"/>
                  </a:rPr>
                  <a:t>Picture:  	</a:t>
                </a:r>
                <a14:m>
                  <m:oMath xmlns:m="http://schemas.openxmlformats.org/officeDocument/2006/math">
                    <m:sSub>
                      <m:sSubPr>
                        <m:ctrlPr>
                          <a:rPr lang="en-US" altLang="ko-KR" i="1" smtClean="0">
                            <a:latin typeface="Cambria Math" panose="02040503050406030204" pitchFamily="18" charset="0"/>
                            <a:ea typeface="바탕체" pitchFamily="17" charset="-127"/>
                            <a:sym typeface="Symbol" pitchFamily="18" charset="2"/>
                          </a:rPr>
                        </m:ctrlPr>
                      </m:sSubPr>
                      <m:e>
                        <m:r>
                          <a:rPr lang="ko-KR" altLang="en-US"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2</m:t>
                        </m:r>
                      </m:sub>
                    </m:sSub>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d>
                      <m:dPr>
                        <m:ctrlPr>
                          <a:rPr lang="en-US" altLang="ko-KR" b="0" i="1" smtClean="0">
                            <a:latin typeface="Cambria Math" panose="02040503050406030204" pitchFamily="18" charset="0"/>
                            <a:ea typeface="바탕체" pitchFamily="17" charset="-127"/>
                            <a:sym typeface="Symbol" pitchFamily="18" charset="2"/>
                          </a:rPr>
                        </m:ctrlPr>
                      </m:dPr>
                      <m:e>
                        <m:r>
                          <a:rPr lang="en-US" altLang="ko-KR" b="0" i="1" smtClean="0">
                            <a:latin typeface="Cambria Math"/>
                            <a:ea typeface="바탕체" pitchFamily="17" charset="-127"/>
                            <a:sym typeface="Symbol" pitchFamily="18" charset="2"/>
                          </a:rPr>
                          <m:t>1−</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e>
                    </m:d>
                    <m:r>
                      <a:rPr lang="en-US" altLang="ko-KR" b="0" i="1" smtClean="0">
                        <a:latin typeface="Cambria Math"/>
                        <a:ea typeface="바탕체" pitchFamily="17" charset="-127"/>
                        <a:sym typeface="Symbol" pitchFamily="18" charset="2"/>
                      </a:rPr>
                      <m:t>𝑦</m:t>
                    </m:r>
                  </m:oMath>
                </a14:m>
                <a:r>
                  <a:rPr lang="en-US" altLang="ko-KR" dirty="0" smtClean="0">
                    <a:ea typeface="바탕체" pitchFamily="17" charset="-127"/>
                    <a:sym typeface="Symbol" pitchFamily="18" charset="2"/>
                  </a:rPr>
                  <a:t>, </a:t>
                </a:r>
                <a:endParaRPr lang="en-US" altLang="ko-KR" dirty="0">
                  <a:ea typeface="바탕체" pitchFamily="17" charset="-127"/>
                  <a:sym typeface="Symbol" pitchFamily="18" charset="2"/>
                </a:endParaRPr>
              </a:p>
              <a:p>
                <a:pPr eaLnBrk="1" hangingPunct="1">
                  <a:buFont typeface="Wingdings" pitchFamily="2" charset="2"/>
                  <a:buNone/>
                  <a:defRPr/>
                </a:pPr>
                <a:r>
                  <a:rPr lang="en-US" altLang="ko-KR" dirty="0">
                    <a:ea typeface="바탕체" pitchFamily="17" charset="-127"/>
                    <a:sym typeface="Symbol" pitchFamily="18" charset="2"/>
                  </a:rPr>
                  <a:t>			</a:t>
                </a:r>
                <a:r>
                  <a:rPr lang="en-US" altLang="ko-KR" dirty="0" smtClean="0">
                    <a:ea typeface="바탕체" pitchFamily="17" charset="-127"/>
                    <a:sym typeface="Symbol" pitchFamily="18" charset="2"/>
                  </a:rPr>
                  <a:t>	    </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sSub>
                      <m:sSubPr>
                        <m:ctrlPr>
                          <a:rPr lang="en-US" altLang="ko-KR" b="0" i="1" smtClean="0">
                            <a:latin typeface="Cambria Math" panose="02040503050406030204" pitchFamily="18" charset="0"/>
                            <a:ea typeface="바탕체" pitchFamily="17" charset="-127"/>
                            <a:sym typeface="Symbol" pitchFamily="18" charset="2"/>
                          </a:rPr>
                        </m:ctrlPr>
                      </m:sSubPr>
                      <m:e>
                        <m:r>
                          <a:rPr lang="ko-KR" altLang="en-US" b="0" i="1" smtClean="0">
                            <a:latin typeface="Cambria Math"/>
                            <a:ea typeface="바탕체" pitchFamily="17" charset="-127"/>
                            <a:sym typeface="Symbol" pitchFamily="18" charset="2"/>
                          </a:rPr>
                          <m:t>𝜆</m:t>
                        </m:r>
                      </m:e>
                      <m:sub>
                        <m:r>
                          <a:rPr lang="en-US" altLang="ko-KR" b="0" i="1" smtClean="0">
                            <a:latin typeface="Cambria Math"/>
                            <a:ea typeface="바탕체" pitchFamily="17" charset="-127"/>
                            <a:sym typeface="Symbol" pitchFamily="18" charset="2"/>
                          </a:rPr>
                          <m:t>1</m:t>
                        </m:r>
                      </m:sub>
                    </m:sSub>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a:t>
                </a:r>
                <a:r>
                  <a:rPr lang="en-US" altLang="ko-KR" dirty="0">
                    <a:ea typeface="바탕체" pitchFamily="17" charset="-127"/>
                    <a:sym typeface="Symbol" pitchFamily="18" charset="2"/>
                  </a:rPr>
                  <a:t>	</a:t>
                </a:r>
                <a:r>
                  <a:rPr lang="en-US" altLang="ko-KR" dirty="0" smtClean="0">
                    <a:ea typeface="바탕체" pitchFamily="17" charset="-127"/>
                    <a:sym typeface="Symbol" pitchFamily="18" charset="2"/>
                  </a:rPr>
                  <a:t>(</a:t>
                </a:r>
                <a:r>
                  <a:rPr lang="en-US" altLang="ko-KR" dirty="0">
                    <a:ea typeface="바탕체" pitchFamily="17" charset="-127"/>
                    <a:sym typeface="Symbol" pitchFamily="18" charset="2"/>
                  </a:rPr>
                  <a:t></a:t>
                </a:r>
                <a:r>
                  <a:rPr lang="en-US" altLang="ko-KR" baseline="-25000" dirty="0" smtClean="0">
                    <a:ea typeface="바탕체" pitchFamily="17" charset="-127"/>
                    <a:sym typeface="Symbol" pitchFamily="18" charset="2"/>
                  </a:rPr>
                  <a:t>1</a:t>
                </a:r>
                <a:r>
                  <a:rPr lang="en-US" altLang="ko-KR" dirty="0" smtClean="0">
                    <a:ea typeface="바탕체" pitchFamily="17" charset="-127"/>
                    <a:sym typeface="Symbol" pitchFamily="18" charset="2"/>
                  </a:rPr>
                  <a:t> is arbitrary) </a:t>
                </a:r>
                <a:endParaRPr lang="en-US" altLang="ko-KR" dirty="0">
                  <a:ea typeface="바탕체" pitchFamily="17" charset="-127"/>
                  <a:sym typeface="Symbol" pitchFamily="18" charset="2"/>
                </a:endParaRPr>
              </a:p>
              <a:p>
                <a:pPr eaLnBrk="1" hangingPunct="1">
                  <a:buFont typeface="Wingdings" pitchFamily="2" charset="2"/>
                  <a:buNone/>
                  <a:defRPr/>
                </a:pPr>
                <a:r>
                  <a:rPr lang="en-US" altLang="ko-KR" dirty="0">
                    <a:ea typeface="바탕체" pitchFamily="17" charset="-127"/>
                    <a:sym typeface="Symbol" pitchFamily="18" charset="2"/>
                  </a:rPr>
                  <a:t>		(line </a:t>
                </a:r>
                <a:r>
                  <a:rPr lang="en-US" altLang="ko-KR" dirty="0" smtClean="0">
                    <a:ea typeface="바탕체" pitchFamily="17" charset="-127"/>
                    <a:sym typeface="Symbol" pitchFamily="18" charset="2"/>
                  </a:rPr>
                  <a:t>passing through points </a:t>
                </a:r>
                <a14:m>
                  <m:oMath xmlns:m="http://schemas.openxmlformats.org/officeDocument/2006/math">
                    <m:r>
                      <a:rPr lang="en-US" altLang="ko-KR" b="0" i="1" smtClean="0">
                        <a:latin typeface="Cambria Math"/>
                        <a:ea typeface="바탕체" pitchFamily="17" charset="-127"/>
                        <a:sym typeface="Symbol" pitchFamily="18" charset="2"/>
                      </a:rPr>
                      <m:t>𝑥</m:t>
                    </m:r>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𝑦</m:t>
                    </m:r>
                  </m:oMath>
                </a14:m>
                <a:r>
                  <a:rPr lang="en-US" altLang="ko-KR" dirty="0" smtClean="0">
                    <a:ea typeface="바탕체" pitchFamily="17" charset="-127"/>
                    <a:sym typeface="Symbol" pitchFamily="18" charset="2"/>
                  </a:rPr>
                  <a:t>) </a:t>
                </a:r>
                <a:endParaRPr lang="en-US" altLang="ko-KR" dirty="0">
                  <a:ea typeface="바탕체" pitchFamily="17" charset="-127"/>
                  <a:sym typeface="Symbol" pitchFamily="18" charset="2"/>
                </a:endParaRPr>
              </a:p>
              <a:p>
                <a:pPr marL="0" indent="0">
                  <a:buFont typeface="Wingdings" pitchFamily="2" charset="2"/>
                  <a:buNone/>
                  <a:defRPr/>
                </a:pPr>
                <a:r>
                  <a:rPr lang="en-US" altLang="ko-KR" dirty="0" smtClean="0">
                    <a:ea typeface="바탕체" pitchFamily="17" charset="-127"/>
                    <a:sym typeface="Symbol" pitchFamily="18" charset="2"/>
                  </a:rPr>
                  <a:t> </a:t>
                </a:r>
                <a:r>
                  <a:rPr lang="en-US" altLang="ko-KR" dirty="0" smtClean="0"/>
                  <a:t>   </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265113" y="836613"/>
                <a:ext cx="8588375" cy="2185214"/>
              </a:xfrm>
              <a:blipFill rotWithShape="1">
                <a:blip r:embed="rId2"/>
                <a:stretch>
                  <a:fillRect l="-568" t="-1393"/>
                </a:stretch>
              </a:blipFill>
            </p:spPr>
            <p:txBody>
              <a:bodyPr/>
              <a:lstStyle/>
              <a:p>
                <a:r>
                  <a:rPr lang="ko-KR" altLang="en-US">
                    <a:noFill/>
                  </a:rPr>
                  <a:t> </a:t>
                </a:r>
              </a:p>
            </p:txBody>
          </p:sp>
        </mc:Fallback>
      </mc:AlternateContent>
      <p:sp>
        <p:nvSpPr>
          <p:cNvPr id="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5" name="슬라이드 번호 개체 틀 4"/>
          <p:cNvSpPr>
            <a:spLocks noGrp="1"/>
          </p:cNvSpPr>
          <p:nvPr>
            <p:ph type="sldNum" sz="quarter" idx="12"/>
          </p:nvPr>
        </p:nvSpPr>
        <p:spPr/>
        <p:txBody>
          <a:bodyPr/>
          <a:lstStyle/>
          <a:p>
            <a:pPr>
              <a:defRPr/>
            </a:pPr>
            <a:fld id="{8494D945-4A7B-48E8-B57C-3535913E021F}" type="slidenum">
              <a:rPr lang="en-US" altLang="ko-KR" smtClean="0"/>
              <a:pPr>
                <a:defRPr/>
              </a:pPr>
              <a:t>19</a:t>
            </a:fld>
            <a:endParaRPr lang="en-US" altLang="ko-K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16387" name="슬라이드 번호 개체 틀 5"/>
          <p:cNvSpPr>
            <a:spLocks noGrp="1"/>
          </p:cNvSpPr>
          <p:nvPr>
            <p:ph type="sldNum" sz="quarter" idx="12"/>
          </p:nvPr>
        </p:nvSpPr>
        <p:spPr/>
        <p:txBody>
          <a:bodyPr/>
          <a:lstStyle/>
          <a:p>
            <a:pPr>
              <a:defRPr/>
            </a:pPr>
            <a:fld id="{3D8F41FC-40AB-469C-9A24-832B392A7524}" type="slidenum">
              <a:rPr lang="en-US" altLang="ko-KR"/>
              <a:pPr>
                <a:defRPr/>
              </a:pPr>
              <a:t>2</a:t>
            </a:fld>
            <a:endParaRPr lang="en-US" altLang="ko-K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a:xfrm>
                <a:off x="279400" y="404813"/>
                <a:ext cx="8569325" cy="5567230"/>
              </a:xfrm>
              <a:noFill/>
            </p:spPr>
            <p:txBody>
              <a:bodyPr/>
              <a:lstStyle/>
              <a:p>
                <a:pPr algn="just" eaLnBrk="1" hangingPunct="1"/>
                <a:r>
                  <a:rPr lang="en-US" altLang="ko-KR" dirty="0" smtClean="0"/>
                  <a:t>Linear programming: problem of optimizing (maximize or minimize) a linear (objective) function subject to linear inequality (and equality) constraints.</a:t>
                </a:r>
              </a:p>
              <a:p>
                <a:pPr algn="just" eaLnBrk="1" hangingPunct="1"/>
                <a:r>
                  <a:rPr lang="en-US" altLang="ko-KR" dirty="0" smtClean="0"/>
                  <a:t>General form:</a:t>
                </a:r>
              </a:p>
              <a:p>
                <a:pPr algn="just" eaLnBrk="1" hangingPunct="1">
                  <a:buFont typeface="Wingdings" pitchFamily="2" charset="2"/>
                  <a:buNone/>
                </a:pPr>
                <a:r>
                  <a:rPr lang="en-US" altLang="ko-KR" dirty="0" smtClean="0"/>
                  <a:t>	{max, </a:t>
                </a:r>
                <a:r>
                  <a:rPr lang="en-US" altLang="ko-KR" dirty="0" smtClean="0">
                    <a:solidFill>
                      <a:schemeClr val="hlink"/>
                    </a:solidFill>
                  </a:rPr>
                  <a:t>min</a:t>
                </a:r>
                <a:r>
                  <a:rPr lang="en-US" altLang="ko-KR" dirty="0" smtClean="0"/>
                  <a:t>}  	</a:t>
                </a:r>
                <a14:m>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a:rPr>
                          <m:t>𝑐</m:t>
                        </m:r>
                      </m:e>
                      <m:sup>
                        <m:r>
                          <a:rPr lang="en-US" altLang="ko-KR" b="0" i="1" smtClean="0">
                            <a:latin typeface="Cambria Math"/>
                          </a:rPr>
                          <m:t>′</m:t>
                        </m:r>
                      </m:sup>
                    </m:sSup>
                    <m:r>
                      <a:rPr lang="en-US" altLang="ko-KR" b="0" i="1" smtClean="0">
                        <a:latin typeface="Cambria Math"/>
                      </a:rPr>
                      <m:t>𝑥</m:t>
                    </m:r>
                  </m:oMath>
                </a14:m>
                <a:endParaRPr lang="en-US" altLang="ko-KR" dirty="0" smtClean="0"/>
              </a:p>
              <a:p>
                <a:pPr algn="just" eaLnBrk="1" hangingPunct="1">
                  <a:buFont typeface="Wingdings" pitchFamily="2" charset="2"/>
                  <a:buNone/>
                </a:pPr>
                <a:r>
                  <a:rPr lang="en-US" altLang="ko-KR" dirty="0" smtClean="0"/>
                  <a:t>	subject to	</a:t>
                </a:r>
                <a14:m>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a:rPr>
                          <m:t>𝑎</m:t>
                        </m:r>
                      </m:e>
                      <m:sub>
                        <m:r>
                          <a:rPr lang="en-US" altLang="ko-KR" b="0" i="1" smtClean="0">
                            <a:latin typeface="Cambria Math"/>
                          </a:rPr>
                          <m:t>𝑖</m:t>
                        </m:r>
                      </m:sub>
                      <m:sup>
                        <m:r>
                          <a:rPr lang="en-US" altLang="ko-KR" b="0" i="1" smtClean="0">
                            <a:latin typeface="Cambria Math"/>
                          </a:rPr>
                          <m:t>′</m:t>
                        </m:r>
                      </m:sup>
                    </m:sSubSup>
                    <m:r>
                      <a:rPr lang="en-US" altLang="ko-KR" b="0" i="1" smtClean="0">
                        <a:latin typeface="Cambria Math"/>
                      </a:rPr>
                      <m:t>𝑥</m:t>
                    </m:r>
                    <m:r>
                      <a:rPr lang="en-US" altLang="ko-KR" b="0" i="1" smtClean="0">
                        <a:latin typeface="Cambria Math"/>
                        <a:ea typeface="Cambria Math"/>
                      </a:rPr>
                      <m:t>≥</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r>
                      <a:rPr lang="en-US" altLang="ko-KR" b="0" i="1" smtClean="0">
                        <a:latin typeface="Cambria Math"/>
                        <a:ea typeface="Cambria Math"/>
                      </a:rPr>
                      <m:t>,    </m:t>
                    </m:r>
                    <m:r>
                      <a:rPr lang="en-US" altLang="ko-KR" b="0" i="1" smtClean="0">
                        <a:latin typeface="Cambria Math"/>
                        <a:ea typeface="Cambria Math"/>
                      </a:rPr>
                      <m:t>𝑖</m:t>
                    </m:r>
                    <m:r>
                      <a:rPr lang="en-US" altLang="ko-KR" b="0" i="1" smtClean="0">
                        <a:latin typeface="Cambria Math"/>
                        <a:ea typeface="Cambria Math"/>
                      </a:rPr>
                      <m:t>∈</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𝑀</m:t>
                        </m:r>
                      </m:e>
                      <m:sub>
                        <m:r>
                          <a:rPr lang="en-US" altLang="ko-KR" b="0" i="1" smtClean="0">
                            <a:latin typeface="Cambria Math"/>
                            <a:ea typeface="Cambria Math"/>
                          </a:rPr>
                          <m:t>1</m:t>
                        </m:r>
                      </m:sub>
                    </m:sSub>
                  </m:oMath>
                </a14:m>
                <a:endParaRPr lang="en-US" altLang="ko-KR" dirty="0" smtClean="0">
                  <a:sym typeface="Symbol" pitchFamily="18" charset="2"/>
                </a:endParaRPr>
              </a:p>
              <a:p>
                <a:pPr algn="just" eaLnBrk="1" hangingPunct="1">
                  <a:buNone/>
                </a:pPr>
                <a:r>
                  <a:rPr lang="en-US" altLang="ko-KR" dirty="0" smtClean="0">
                    <a:sym typeface="Symbol" pitchFamily="18" charset="2"/>
                  </a:rPr>
                  <a:t>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𝑎</m:t>
                        </m:r>
                      </m:e>
                      <m:sub>
                        <m:r>
                          <a:rPr lang="en-US" altLang="ko-KR" i="1">
                            <a:latin typeface="Cambria Math"/>
                          </a:rPr>
                          <m:t>𝑖</m:t>
                        </m:r>
                      </m:sub>
                      <m:sup>
                        <m:r>
                          <a:rPr lang="en-US" altLang="ko-KR" i="1">
                            <a:latin typeface="Cambria Math"/>
                          </a:rPr>
                          <m:t>′</m:t>
                        </m:r>
                      </m:sup>
                    </m:sSubSup>
                    <m:r>
                      <a:rPr lang="en-US" altLang="ko-KR" i="1">
                        <a:latin typeface="Cambria Math"/>
                      </a:rPr>
                      <m:t>𝑥</m:t>
                    </m:r>
                    <m:r>
                      <a:rPr lang="en-US" altLang="ko-KR" i="1" smtClean="0">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r>
                      <a:rPr lang="en-US" altLang="ko-KR" i="1">
                        <a:latin typeface="Cambria Math"/>
                        <a:ea typeface="Cambria Math"/>
                      </a:rPr>
                      <m:t>,    </m:t>
                    </m:r>
                    <m:r>
                      <a:rPr lang="en-US" altLang="ko-KR" i="1">
                        <a:latin typeface="Cambria Math"/>
                        <a:ea typeface="Cambria Math"/>
                      </a:rPr>
                      <m:t>𝑖</m:t>
                    </m:r>
                    <m:r>
                      <a:rPr lang="en-US" altLang="ko-KR" i="1">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𝑀</m:t>
                        </m:r>
                      </m:e>
                      <m:sub>
                        <m:r>
                          <a:rPr lang="en-US" altLang="ko-KR" b="0" i="1" smtClean="0">
                            <a:latin typeface="Cambria Math"/>
                            <a:ea typeface="Cambria Math"/>
                          </a:rPr>
                          <m:t>2</m:t>
                        </m:r>
                      </m:sub>
                    </m:sSub>
                  </m:oMath>
                </a14:m>
                <a:endParaRPr lang="en-US" altLang="ko-KR" dirty="0" smtClean="0">
                  <a:sym typeface="Symbol" pitchFamily="18" charset="2"/>
                </a:endParaRPr>
              </a:p>
              <a:p>
                <a:pPr algn="just" eaLnBrk="1" hangingPunct="1">
                  <a:buNone/>
                </a:pPr>
                <a:r>
                  <a:rPr lang="en-US" altLang="ko-KR" dirty="0" smtClean="0">
                    <a:sym typeface="Symbol" pitchFamily="18" charset="2"/>
                  </a:rPr>
                  <a:t>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a:rPr>
                          <m:t>𝑎</m:t>
                        </m:r>
                      </m:e>
                      <m:sub>
                        <m:r>
                          <a:rPr lang="en-US" altLang="ko-KR" i="1">
                            <a:latin typeface="Cambria Math"/>
                          </a:rPr>
                          <m:t>𝑖</m:t>
                        </m:r>
                      </m:sub>
                      <m:sup>
                        <m:r>
                          <a:rPr lang="en-US" altLang="ko-KR" i="1">
                            <a:latin typeface="Cambria Math"/>
                          </a:rPr>
                          <m:t>′</m:t>
                        </m:r>
                      </m:sup>
                    </m:sSubSup>
                    <m:r>
                      <a:rPr lang="en-US" altLang="ko-KR" i="1">
                        <a:latin typeface="Cambria Math"/>
                      </a:rPr>
                      <m:t>𝑥</m:t>
                    </m:r>
                    <m:r>
                      <a:rPr lang="en-US" altLang="ko-KR" b="0" i="1" smtClean="0">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𝑏</m:t>
                        </m:r>
                      </m:e>
                      <m:sub>
                        <m:r>
                          <a:rPr lang="en-US" altLang="ko-KR" i="1">
                            <a:latin typeface="Cambria Math"/>
                            <a:ea typeface="Cambria Math"/>
                          </a:rPr>
                          <m:t>𝑖</m:t>
                        </m:r>
                      </m:sub>
                    </m:sSub>
                    <m:r>
                      <a:rPr lang="en-US" altLang="ko-KR" i="1">
                        <a:latin typeface="Cambria Math"/>
                        <a:ea typeface="Cambria Math"/>
                      </a:rPr>
                      <m:t>,    </m:t>
                    </m:r>
                    <m:r>
                      <a:rPr lang="en-US" altLang="ko-KR" i="1">
                        <a:latin typeface="Cambria Math"/>
                        <a:ea typeface="Cambria Math"/>
                      </a:rPr>
                      <m:t>𝑖</m:t>
                    </m:r>
                    <m:r>
                      <a:rPr lang="en-US" altLang="ko-KR" i="1">
                        <a:latin typeface="Cambria Math"/>
                        <a:ea typeface="Cambria Math"/>
                      </a:rPr>
                      <m:t>∈</m:t>
                    </m:r>
                    <m:sSub>
                      <m:sSubPr>
                        <m:ctrlPr>
                          <a:rPr lang="en-US" altLang="ko-KR" i="1">
                            <a:latin typeface="Cambria Math" panose="02040503050406030204" pitchFamily="18" charset="0"/>
                            <a:ea typeface="Cambria Math"/>
                          </a:rPr>
                        </m:ctrlPr>
                      </m:sSubPr>
                      <m:e>
                        <m:r>
                          <a:rPr lang="en-US" altLang="ko-KR" i="1">
                            <a:latin typeface="Cambria Math"/>
                            <a:ea typeface="Cambria Math"/>
                          </a:rPr>
                          <m:t>𝑀</m:t>
                        </m:r>
                      </m:e>
                      <m:sub>
                        <m:r>
                          <a:rPr lang="en-US" altLang="ko-KR" b="0" i="1" smtClean="0">
                            <a:latin typeface="Cambria Math"/>
                            <a:ea typeface="Cambria Math"/>
                          </a:rPr>
                          <m:t>3</m:t>
                        </m:r>
                      </m:sub>
                    </m:sSub>
                  </m:oMath>
                </a14:m>
                <a:endParaRPr lang="en-US" altLang="ko-KR" baseline="-25000" dirty="0" smtClean="0">
                  <a:sym typeface="Symbol" pitchFamily="18" charset="2"/>
                </a:endParaRPr>
              </a:p>
              <a:p>
                <a:pPr algn="just" eaLnBrk="1" hangingPunct="1">
                  <a:buNone/>
                </a:pPr>
                <a:r>
                  <a:rPr lang="en-US" altLang="ko-KR" baseline="-25000"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0,    </m:t>
                    </m:r>
                    <m:r>
                      <a:rPr lang="en-US" altLang="ko-KR" b="0" i="1" smtClean="0">
                        <a:latin typeface="Cambria Math"/>
                        <a:ea typeface="Cambria Math"/>
                        <a:sym typeface="Symbol" pitchFamily="18" charset="2"/>
                      </a:rPr>
                      <m:t>𝑗</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𝑁</m:t>
                        </m:r>
                      </m:e>
                      <m:sub>
                        <m:r>
                          <a:rPr lang="en-US" altLang="ko-KR" b="0" i="1" smtClean="0">
                            <a:latin typeface="Cambria Math"/>
                            <a:ea typeface="Cambria Math"/>
                            <a:sym typeface="Symbol" pitchFamily="18" charset="2"/>
                          </a:rPr>
                          <m:t>1</m:t>
                        </m:r>
                      </m:sub>
                    </m:sSub>
                  </m:oMath>
                </a14:m>
                <a:r>
                  <a:rPr lang="en-US" altLang="ko-KR" dirty="0" smtClean="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𝑥</m:t>
                        </m:r>
                      </m:e>
                      <m:sub>
                        <m:r>
                          <a:rPr lang="en-US" altLang="ko-KR" i="1">
                            <a:latin typeface="Cambria Math"/>
                            <a:sym typeface="Symbol" pitchFamily="18" charset="2"/>
                          </a:rPr>
                          <m:t>𝑗</m:t>
                        </m:r>
                      </m:sub>
                    </m:sSub>
                    <m:r>
                      <a:rPr lang="en-US" altLang="ko-KR" i="1" smtClean="0">
                        <a:latin typeface="Cambria Math"/>
                        <a:ea typeface="Cambria Math"/>
                        <a:sym typeface="Symbol" pitchFamily="18" charset="2"/>
                      </a:rPr>
                      <m:t>≤</m:t>
                    </m:r>
                    <m:r>
                      <a:rPr lang="en-US" altLang="ko-KR" i="1">
                        <a:latin typeface="Cambria Math"/>
                        <a:ea typeface="Cambria Math"/>
                        <a:sym typeface="Symbol" pitchFamily="18" charset="2"/>
                      </a:rPr>
                      <m:t>0,    </m:t>
                    </m:r>
                    <m:r>
                      <a:rPr lang="en-US" altLang="ko-KR" i="1">
                        <a:latin typeface="Cambria Math"/>
                        <a:ea typeface="Cambria Math"/>
                        <a:sym typeface="Symbol" pitchFamily="18" charset="2"/>
                      </a:rPr>
                      <m:t>𝑗</m:t>
                    </m:r>
                    <m:r>
                      <a:rPr lang="en-US" altLang="ko-KR" i="1">
                        <a:latin typeface="Cambria Math"/>
                        <a:ea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𝑁</m:t>
                        </m:r>
                      </m:e>
                      <m:sub>
                        <m:r>
                          <a:rPr lang="en-US" altLang="ko-KR" b="0" i="1" smtClean="0">
                            <a:latin typeface="Cambria Math"/>
                            <a:ea typeface="Cambria Math"/>
                            <a:sym typeface="Symbol" pitchFamily="18" charset="2"/>
                          </a:rPr>
                          <m:t>2</m:t>
                        </m:r>
                      </m:sub>
                    </m:sSub>
                  </m:oMath>
                </a14:m>
                <a:endParaRPr lang="en-US" altLang="ko-KR" dirty="0" smtClean="0">
                  <a:sym typeface="Symbol" pitchFamily="18" charset="2"/>
                </a:endParaRPr>
              </a:p>
              <a:p>
                <a:pPr algn="just"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𝑐</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oMath>
                </a14:m>
                <a:endParaRPr lang="en-US" altLang="ko-KR" dirty="0" smtClean="0">
                  <a:sym typeface="Symbol" pitchFamily="18" charset="2"/>
                </a:endParaRPr>
              </a:p>
              <a:p>
                <a:pPr algn="just" eaLnBrk="1" hangingPunct="1">
                  <a:buFont typeface="Wingdings" pitchFamily="2" charset="2"/>
                  <a:buNone/>
                </a:pPr>
                <a:r>
                  <a:rPr lang="en-US" altLang="ko-KR" dirty="0" smtClean="0">
                    <a:sym typeface="Symbol" pitchFamily="18" charset="2"/>
                  </a:rPr>
                  <a:t>			(There may exist variables unrestricted in sign)</a:t>
                </a:r>
              </a:p>
              <a:p>
                <a:pPr algn="just" eaLnBrk="1" hangingPunct="1"/>
                <a:r>
                  <a:rPr lang="en-US" altLang="ko-KR" dirty="0" smtClean="0"/>
                  <a:t>inner product of two column vectors </a:t>
                </a:r>
                <a14:m>
                  <m:oMath xmlns:m="http://schemas.openxmlformats.org/officeDocument/2006/math">
                    <m:r>
                      <a:rPr lang="en-US" altLang="ko-KR" b="0" i="1" smtClean="0">
                        <a:latin typeface="Cambria Math"/>
                      </a:rPr>
                      <m:t>𝑥</m:t>
                    </m:r>
                    <m:r>
                      <a:rPr lang="en-US" altLang="ko-KR" b="0" i="1" smtClean="0">
                        <a:latin typeface="Cambria Math"/>
                      </a:rPr>
                      <m:t>,</m:t>
                    </m:r>
                    <m:r>
                      <a:rPr lang="en-US" altLang="ko-KR" b="0" i="1" smtClean="0">
                        <a:latin typeface="Cambria Math"/>
                      </a:rPr>
                      <m:t>𝑦</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𝑥</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𝑦</m:t>
                    </m:r>
                    <m:r>
                      <a:rPr lang="en-US" altLang="ko-KR" b="0" i="1" smtClean="0">
                        <a:latin typeface="Cambria Math"/>
                        <a:sym typeface="Symbol" pitchFamily="18" charset="2"/>
                      </a:rPr>
                      <m:t>=</m:t>
                    </m:r>
                    <m:nary>
                      <m:naryPr>
                        <m:chr m:val="∑"/>
                        <m:limLoc m:val="subSup"/>
                        <m:ctrlPr>
                          <a:rPr lang="en-US" altLang="ko-KR" b="0" i="1" smtClean="0">
                            <a:latin typeface="Cambria Math" panose="02040503050406030204" pitchFamily="18" charset="0"/>
                            <a:sym typeface="Symbol" pitchFamily="18" charset="2"/>
                          </a:rPr>
                        </m:ctrlPr>
                      </m:naryPr>
                      <m:sub>
                        <m:r>
                          <m:rPr>
                            <m:brk m:alnAt="25"/>
                          </m:rPr>
                          <a:rPr lang="en-US" altLang="ko-KR" b="0" i="1" smtClean="0">
                            <a:latin typeface="Cambria Math"/>
                            <a:sym typeface="Symbol" pitchFamily="18" charset="2"/>
                          </a:rPr>
                          <m:t>𝑖</m:t>
                        </m:r>
                        <m:r>
                          <a:rPr lang="en-US" altLang="ko-KR" b="0" i="1" smtClean="0">
                            <a:latin typeface="Cambria Math"/>
                            <a:sym typeface="Symbol" pitchFamily="18" charset="2"/>
                          </a:rPr>
                          <m:t>=1</m:t>
                        </m:r>
                      </m:sub>
                      <m:sup>
                        <m:r>
                          <a:rPr lang="en-US" altLang="ko-KR" b="0" i="1" smtClean="0">
                            <a:latin typeface="Cambria Math"/>
                            <a:sym typeface="Symbol" pitchFamily="18" charset="2"/>
                          </a:rPr>
                          <m:t>𝑛</m:t>
                        </m:r>
                      </m:sup>
                      <m:e>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𝑖</m:t>
                            </m:r>
                          </m:sub>
                        </m:sSub>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𝑦</m:t>
                            </m:r>
                          </m:e>
                          <m:sub>
                            <m:r>
                              <a:rPr lang="en-US" altLang="ko-KR" b="0" i="1" smtClean="0">
                                <a:latin typeface="Cambria Math"/>
                                <a:sym typeface="Symbol" pitchFamily="18" charset="2"/>
                              </a:rPr>
                              <m:t>𝑖</m:t>
                            </m:r>
                          </m:sub>
                        </m:sSub>
                      </m:e>
                    </m:nary>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If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𝑥</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𝑦</m:t>
                    </m:r>
                    <m:r>
                      <a:rPr lang="en-US" altLang="ko-KR" b="0" i="1" smtClean="0">
                        <a:latin typeface="Cambria Math"/>
                        <a:sym typeface="Symbol" pitchFamily="18" charset="2"/>
                      </a:rPr>
                      <m:t>=0</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𝑥</m:t>
                    </m:r>
                    <m:r>
                      <a:rPr lang="en-US" altLang="ko-KR" b="0" i="1" smtClean="0">
                        <a:latin typeface="Cambria Math"/>
                        <a:sym typeface="Symbol" pitchFamily="18" charset="2"/>
                      </a:rPr>
                      <m:t>,</m:t>
                    </m:r>
                    <m:r>
                      <a:rPr lang="en-US" altLang="ko-KR" b="0" i="1" smtClean="0">
                        <a:latin typeface="Cambria Math"/>
                        <a:sym typeface="Symbol" pitchFamily="18" charset="2"/>
                      </a:rPr>
                      <m:t>𝑦</m:t>
                    </m:r>
                    <m:r>
                      <a:rPr lang="en-US" altLang="ko-KR" b="0" i="1" smtClean="0">
                        <a:latin typeface="Cambria Math"/>
                        <a:ea typeface="Cambria Math"/>
                        <a:sym typeface="Symbol" pitchFamily="18" charset="2"/>
                      </a:rPr>
                      <m:t>≠0</m:t>
                    </m:r>
                  </m:oMath>
                </a14:m>
                <a:r>
                  <a:rPr lang="en-US" altLang="ko-KR" dirty="0" smtClean="0">
                    <a:sym typeface="Symbol" pitchFamily="18" charset="2"/>
                  </a:rPr>
                  <a:t>, then </a:t>
                </a:r>
                <a14:m>
                  <m:oMath xmlns:m="http://schemas.openxmlformats.org/officeDocument/2006/math">
                    <m:r>
                      <a:rPr lang="en-US" altLang="ko-KR" b="0" i="1" dirty="0" smtClean="0">
                        <a:latin typeface="Cambria Math"/>
                        <a:sym typeface="Symbol" pitchFamily="18" charset="2"/>
                      </a:rPr>
                      <m:t>𝑥</m:t>
                    </m:r>
                    <m:r>
                      <a:rPr lang="en-US" altLang="ko-KR" b="0" i="1" dirty="0" smtClean="0">
                        <a:latin typeface="Cambria Math"/>
                        <a:sym typeface="Symbol" pitchFamily="18" charset="2"/>
                      </a:rPr>
                      <m:t>,</m:t>
                    </m:r>
                    <m:r>
                      <a:rPr lang="en-US" altLang="ko-KR" b="0" i="1" dirty="0" smtClean="0">
                        <a:latin typeface="Cambria Math"/>
                        <a:sym typeface="Symbol" pitchFamily="18" charset="2"/>
                      </a:rPr>
                      <m:t>𝑦</m:t>
                    </m:r>
                  </m:oMath>
                </a14:m>
                <a:r>
                  <a:rPr lang="en-US" altLang="ko-KR" dirty="0" smtClean="0">
                    <a:sym typeface="Symbol" pitchFamily="18" charset="2"/>
                  </a:rPr>
                  <a:t> are said to be orthogonal.  In 3-D, the angle between the two vectors is 90 degrees.</a:t>
                </a:r>
              </a:p>
              <a:p>
                <a:pPr eaLnBrk="1" hangingPunct="1">
                  <a:buFont typeface="Wingdings" pitchFamily="2" charset="2"/>
                  <a:buNone/>
                </a:pPr>
                <a:r>
                  <a:rPr lang="en-US" altLang="ko-KR" dirty="0" smtClean="0">
                    <a:sym typeface="Symbol" pitchFamily="18" charset="2"/>
                  </a:rPr>
                  <a:t>	( vectors are column vectors unless specified otherwise)</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xfrm>
                <a:off x="279400" y="404813"/>
                <a:ext cx="8569325" cy="5567230"/>
              </a:xfrm>
              <a:blipFill rotWithShape="1">
                <a:blip r:embed="rId3"/>
                <a:stretch>
                  <a:fillRect l="-640" t="-547" r="-711"/>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086" name="슬라이드 번호 개체 틀 5"/>
          <p:cNvSpPr>
            <a:spLocks noGrp="1"/>
          </p:cNvSpPr>
          <p:nvPr>
            <p:ph type="sldNum" sz="quarter" idx="12"/>
          </p:nvPr>
        </p:nvSpPr>
        <p:spPr/>
        <p:txBody>
          <a:bodyPr/>
          <a:lstStyle/>
          <a:p>
            <a:pPr>
              <a:defRPr/>
            </a:pPr>
            <a:fld id="{FD028307-4A3F-4C03-9C00-82B83982EF5B}" type="slidenum">
              <a:rPr lang="en-US" altLang="ko-KR"/>
              <a:pPr>
                <a:defRPr/>
              </a:pPr>
              <a:t>20</a:t>
            </a:fld>
            <a:endParaRPr lang="en-US" altLang="ko-KR"/>
          </a:p>
        </p:txBody>
      </p:sp>
      <p:sp>
        <p:nvSpPr>
          <p:cNvPr id="22532" name="Rectangle 2"/>
          <p:cNvSpPr>
            <a:spLocks noGrp="1" noChangeArrowheads="1"/>
          </p:cNvSpPr>
          <p:nvPr>
            <p:ph type="title"/>
          </p:nvPr>
        </p:nvSpPr>
        <p:spPr/>
        <p:txBody>
          <a:bodyPr/>
          <a:lstStyle/>
          <a:p>
            <a:pPr eaLnBrk="1" hangingPunct="1"/>
            <a:r>
              <a:rPr lang="en-US" altLang="ko-KR" smtClean="0"/>
              <a:t>Picture of convex function</a:t>
            </a:r>
          </a:p>
        </p:txBody>
      </p:sp>
      <p:sp>
        <p:nvSpPr>
          <p:cNvPr id="22533" name="Rectangle 3"/>
          <p:cNvSpPr>
            <a:spLocks noGrp="1" noChangeArrowheads="1"/>
          </p:cNvSpPr>
          <p:nvPr>
            <p:ph type="body" idx="1"/>
          </p:nvPr>
        </p:nvSpPr>
        <p:spPr>
          <a:xfrm>
            <a:off x="265113" y="836613"/>
            <a:ext cx="8588375" cy="762000"/>
          </a:xfrm>
        </p:spPr>
        <p:txBody>
          <a:bodyPr/>
          <a:lstStyle/>
          <a:p>
            <a:pPr eaLnBrk="1" hangingPunct="1">
              <a:buFont typeface="Wingdings" pitchFamily="2" charset="2"/>
              <a:buNone/>
            </a:pPr>
            <a:endParaRPr lang="en-US" altLang="ko-KR" smtClean="0"/>
          </a:p>
          <a:p>
            <a:pPr eaLnBrk="1" hangingPunct="1">
              <a:buFont typeface="Wingdings" pitchFamily="2" charset="2"/>
              <a:buNone/>
            </a:pPr>
            <a:r>
              <a:rPr lang="en-US" altLang="ko-KR" smtClean="0"/>
              <a:t> </a:t>
            </a:r>
          </a:p>
        </p:txBody>
      </p:sp>
      <p:graphicFrame>
        <p:nvGraphicFramePr>
          <p:cNvPr id="22534" name="Object 4"/>
          <p:cNvGraphicFramePr>
            <a:graphicFrameLocks noChangeAspect="1"/>
          </p:cNvGraphicFramePr>
          <p:nvPr/>
        </p:nvGraphicFramePr>
        <p:xfrm>
          <a:off x="4959350" y="2216150"/>
          <a:ext cx="139700" cy="292100"/>
        </p:xfrm>
        <a:graphic>
          <a:graphicData uri="http://schemas.openxmlformats.org/presentationml/2006/ole">
            <mc:AlternateContent xmlns:mc="http://schemas.openxmlformats.org/markup-compatibility/2006">
              <mc:Choice xmlns:v="urn:schemas-microsoft-com:vml" Requires="v">
                <p:oleObj spid="_x0000_s23240" name="Equation" r:id="rId4" imgW="139639" imgH="291973" progId="Equation.3">
                  <p:embed/>
                </p:oleObj>
              </mc:Choice>
              <mc:Fallback>
                <p:oleObj name="Equation" r:id="rId4" imgW="139639" imgH="29197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2216150"/>
                        <a:ext cx="1397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Line 5"/>
          <p:cNvSpPr>
            <a:spLocks noChangeShapeType="1"/>
          </p:cNvSpPr>
          <p:nvPr/>
        </p:nvSpPr>
        <p:spPr bwMode="auto">
          <a:xfrm>
            <a:off x="2057400" y="43434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36" name="Line 6"/>
          <p:cNvSpPr>
            <a:spLocks noChangeShapeType="1"/>
          </p:cNvSpPr>
          <p:nvPr/>
        </p:nvSpPr>
        <p:spPr bwMode="auto">
          <a:xfrm>
            <a:off x="2743200" y="1981200"/>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37" name="Arc 7"/>
          <p:cNvSpPr>
            <a:spLocks/>
          </p:cNvSpPr>
          <p:nvPr/>
        </p:nvSpPr>
        <p:spPr bwMode="auto">
          <a:xfrm flipV="1">
            <a:off x="4953000" y="1981200"/>
            <a:ext cx="2590800" cy="2057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2538" name="Arc 8"/>
          <p:cNvSpPr>
            <a:spLocks/>
          </p:cNvSpPr>
          <p:nvPr/>
        </p:nvSpPr>
        <p:spPr bwMode="auto">
          <a:xfrm flipH="1" flipV="1">
            <a:off x="2133600" y="2057400"/>
            <a:ext cx="2819400" cy="1981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2539" name="Line 9"/>
          <p:cNvSpPr>
            <a:spLocks noChangeShapeType="1"/>
          </p:cNvSpPr>
          <p:nvPr/>
        </p:nvSpPr>
        <p:spPr bwMode="auto">
          <a:xfrm flipV="1">
            <a:off x="3152775" y="2362200"/>
            <a:ext cx="4343400" cy="12192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40" name="Line 10"/>
          <p:cNvSpPr>
            <a:spLocks noChangeShapeType="1"/>
          </p:cNvSpPr>
          <p:nvPr/>
        </p:nvSpPr>
        <p:spPr bwMode="auto">
          <a:xfrm>
            <a:off x="5486400" y="28956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41" name="Line 11"/>
          <p:cNvSpPr>
            <a:spLocks noChangeShapeType="1"/>
          </p:cNvSpPr>
          <p:nvPr/>
        </p:nvSpPr>
        <p:spPr bwMode="auto">
          <a:xfrm>
            <a:off x="2743200" y="400050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42" name="Line 12"/>
          <p:cNvSpPr>
            <a:spLocks noChangeShapeType="1"/>
          </p:cNvSpPr>
          <p:nvPr/>
        </p:nvSpPr>
        <p:spPr bwMode="auto">
          <a:xfrm>
            <a:off x="2743200" y="2924175"/>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43" name="Line 13"/>
          <p:cNvSpPr>
            <a:spLocks noChangeShapeType="1"/>
          </p:cNvSpPr>
          <p:nvPr/>
        </p:nvSpPr>
        <p:spPr bwMode="auto">
          <a:xfrm>
            <a:off x="3124200" y="3581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2544" name="Line 14"/>
          <p:cNvSpPr>
            <a:spLocks noChangeShapeType="1"/>
          </p:cNvSpPr>
          <p:nvPr/>
        </p:nvSpPr>
        <p:spPr bwMode="auto">
          <a:xfrm>
            <a:off x="7496175" y="23622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aphicFrame>
        <p:nvGraphicFramePr>
          <p:cNvPr id="22545" name="Object 15"/>
          <p:cNvGraphicFramePr>
            <a:graphicFrameLocks noChangeAspect="1"/>
          </p:cNvGraphicFramePr>
          <p:nvPr/>
        </p:nvGraphicFramePr>
        <p:xfrm>
          <a:off x="3073400" y="4416425"/>
          <a:ext cx="177800" cy="190500"/>
        </p:xfrm>
        <a:graphic>
          <a:graphicData uri="http://schemas.openxmlformats.org/presentationml/2006/ole">
            <mc:AlternateContent xmlns:mc="http://schemas.openxmlformats.org/markup-compatibility/2006">
              <mc:Choice xmlns:v="urn:schemas-microsoft-com:vml" Requires="v">
                <p:oleObj spid="_x0000_s23241" name="Equation" r:id="rId6" imgW="177646" imgH="190335" progId="Equation.DSMT4">
                  <p:embed/>
                </p:oleObj>
              </mc:Choice>
              <mc:Fallback>
                <p:oleObj name="Equation" r:id="rId6" imgW="177646" imgH="190335"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400" y="4416425"/>
                        <a:ext cx="1778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6" name="Object 16"/>
          <p:cNvGraphicFramePr>
            <a:graphicFrameLocks noChangeAspect="1"/>
          </p:cNvGraphicFramePr>
          <p:nvPr/>
        </p:nvGraphicFramePr>
        <p:xfrm>
          <a:off x="7410450" y="4457700"/>
          <a:ext cx="190500" cy="241300"/>
        </p:xfrm>
        <a:graphic>
          <a:graphicData uri="http://schemas.openxmlformats.org/presentationml/2006/ole">
            <mc:AlternateContent xmlns:mc="http://schemas.openxmlformats.org/markup-compatibility/2006">
              <mc:Choice xmlns:v="urn:schemas-microsoft-com:vml" Requires="v">
                <p:oleObj spid="_x0000_s23242" name="Equation" r:id="rId8" imgW="190417" imgH="241195" progId="Equation.DSMT4">
                  <p:embed/>
                </p:oleObj>
              </mc:Choice>
              <mc:Fallback>
                <p:oleObj name="Equation" r:id="rId8" imgW="190417" imgH="241195"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0450" y="4457700"/>
                        <a:ext cx="190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7" name="Object 17"/>
          <p:cNvGraphicFramePr>
            <a:graphicFrameLocks noChangeAspect="1"/>
          </p:cNvGraphicFramePr>
          <p:nvPr/>
        </p:nvGraphicFramePr>
        <p:xfrm>
          <a:off x="4832350" y="4445000"/>
          <a:ext cx="1346200" cy="304800"/>
        </p:xfrm>
        <a:graphic>
          <a:graphicData uri="http://schemas.openxmlformats.org/presentationml/2006/ole">
            <mc:AlternateContent xmlns:mc="http://schemas.openxmlformats.org/markup-compatibility/2006">
              <mc:Choice xmlns:v="urn:schemas-microsoft-com:vml" Requires="v">
                <p:oleObj spid="_x0000_s23243" name="Equation" r:id="rId10" imgW="1345616" imgH="304668" progId="Equation.DSMT4">
                  <p:embed/>
                </p:oleObj>
              </mc:Choice>
              <mc:Fallback>
                <p:oleObj name="Equation" r:id="rId10" imgW="1345616" imgH="304668"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2350" y="4445000"/>
                        <a:ext cx="1346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8" name="Object 18"/>
          <p:cNvGraphicFramePr>
            <a:graphicFrameLocks noChangeAspect="1"/>
          </p:cNvGraphicFramePr>
          <p:nvPr/>
        </p:nvGraphicFramePr>
        <p:xfrm>
          <a:off x="1003300" y="3794125"/>
          <a:ext cx="1701800" cy="304800"/>
        </p:xfrm>
        <a:graphic>
          <a:graphicData uri="http://schemas.openxmlformats.org/presentationml/2006/ole">
            <mc:AlternateContent xmlns:mc="http://schemas.openxmlformats.org/markup-compatibility/2006">
              <mc:Choice xmlns:v="urn:schemas-microsoft-com:vml" Requires="v">
                <p:oleObj spid="_x0000_s23244" name="Equation" r:id="rId12" imgW="1701800" imgH="304800" progId="Equation.DSMT4">
                  <p:embed/>
                </p:oleObj>
              </mc:Choice>
              <mc:Fallback>
                <p:oleObj name="Equation" r:id="rId12" imgW="1701800" imgH="30480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 y="3794125"/>
                        <a:ext cx="1701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9" name="Object 19"/>
          <p:cNvGraphicFramePr>
            <a:graphicFrameLocks noChangeAspect="1"/>
          </p:cNvGraphicFramePr>
          <p:nvPr/>
        </p:nvGraphicFramePr>
        <p:xfrm>
          <a:off x="669925" y="2736850"/>
          <a:ext cx="2273300" cy="304800"/>
        </p:xfrm>
        <a:graphic>
          <a:graphicData uri="http://schemas.openxmlformats.org/presentationml/2006/ole">
            <mc:AlternateContent xmlns:mc="http://schemas.openxmlformats.org/markup-compatibility/2006">
              <mc:Choice xmlns:v="urn:schemas-microsoft-com:vml" Requires="v">
                <p:oleObj spid="_x0000_s23245" name="Equation" r:id="rId14" imgW="2273300" imgH="304800" progId="Equation.DSMT4">
                  <p:embed/>
                </p:oleObj>
              </mc:Choice>
              <mc:Fallback>
                <p:oleObj name="Equation" r:id="rId14" imgW="2273300" imgH="3048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9925" y="2736850"/>
                        <a:ext cx="22733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0" name="Object 20"/>
          <p:cNvGraphicFramePr>
            <a:graphicFrameLocks noChangeAspect="1"/>
          </p:cNvGraphicFramePr>
          <p:nvPr/>
        </p:nvGraphicFramePr>
        <p:xfrm>
          <a:off x="2438400" y="1752600"/>
          <a:ext cx="482600" cy="266700"/>
        </p:xfrm>
        <a:graphic>
          <a:graphicData uri="http://schemas.openxmlformats.org/presentationml/2006/ole">
            <mc:AlternateContent xmlns:mc="http://schemas.openxmlformats.org/markup-compatibility/2006">
              <mc:Choice xmlns:v="urn:schemas-microsoft-com:vml" Requires="v">
                <p:oleObj spid="_x0000_s23246" name="Equation" r:id="rId16" imgW="482181" imgH="266469" progId="Equation.3">
                  <p:embed/>
                </p:oleObj>
              </mc:Choice>
              <mc:Fallback>
                <p:oleObj name="Equation" r:id="rId16" imgW="482181" imgH="266469"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1752600"/>
                        <a:ext cx="482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1" name="Object 21"/>
          <p:cNvGraphicFramePr>
            <a:graphicFrameLocks noChangeAspect="1"/>
          </p:cNvGraphicFramePr>
          <p:nvPr/>
        </p:nvGraphicFramePr>
        <p:xfrm>
          <a:off x="8216900" y="4114800"/>
          <a:ext cx="711200" cy="342900"/>
        </p:xfrm>
        <a:graphic>
          <a:graphicData uri="http://schemas.openxmlformats.org/presentationml/2006/ole">
            <mc:AlternateContent xmlns:mc="http://schemas.openxmlformats.org/markup-compatibility/2006">
              <mc:Choice xmlns:v="urn:schemas-microsoft-com:vml" Requires="v">
                <p:oleObj spid="_x0000_s23247" name="Equation" r:id="rId18" imgW="710891" imgH="342751" progId="Equation.DSMT4">
                  <p:embed/>
                </p:oleObj>
              </mc:Choice>
              <mc:Fallback>
                <p:oleObj name="Equation" r:id="rId18" imgW="710891" imgH="342751" progId="Equation.DSMT4">
                  <p:embed/>
                  <p:pic>
                    <p:nvPicPr>
                      <p:cNvPr id="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16900" y="4114800"/>
                        <a:ext cx="711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2" name="Object 22"/>
          <p:cNvGraphicFramePr>
            <a:graphicFrameLocks noChangeAspect="1"/>
          </p:cNvGraphicFramePr>
          <p:nvPr/>
        </p:nvGraphicFramePr>
        <p:xfrm>
          <a:off x="3213100" y="1484313"/>
          <a:ext cx="1651000" cy="393700"/>
        </p:xfrm>
        <a:graphic>
          <a:graphicData uri="http://schemas.openxmlformats.org/presentationml/2006/ole">
            <mc:AlternateContent xmlns:mc="http://schemas.openxmlformats.org/markup-compatibility/2006">
              <mc:Choice xmlns:v="urn:schemas-microsoft-com:vml" Requires="v">
                <p:oleObj spid="_x0000_s23248" name="Equation" r:id="rId20" imgW="1651000" imgH="393700" progId="Equation.DSMT4">
                  <p:embed/>
                </p:oleObj>
              </mc:Choice>
              <mc:Fallback>
                <p:oleObj name="Equation" r:id="rId20" imgW="1651000" imgH="393700" progId="Equation.DSMT4">
                  <p:embed/>
                  <p:pic>
                    <p:nvPicPr>
                      <p:cNvPr id="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3100" y="1484313"/>
                        <a:ext cx="16510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3" name="Object 23"/>
          <p:cNvGraphicFramePr>
            <a:graphicFrameLocks noChangeAspect="1"/>
          </p:cNvGraphicFramePr>
          <p:nvPr/>
        </p:nvGraphicFramePr>
        <p:xfrm>
          <a:off x="5537200" y="1539875"/>
          <a:ext cx="952500" cy="304800"/>
        </p:xfrm>
        <a:graphic>
          <a:graphicData uri="http://schemas.openxmlformats.org/presentationml/2006/ole">
            <mc:AlternateContent xmlns:mc="http://schemas.openxmlformats.org/markup-compatibility/2006">
              <mc:Choice xmlns:v="urn:schemas-microsoft-com:vml" Requires="v">
                <p:oleObj spid="_x0000_s23249" name="Equation" r:id="rId22" imgW="952087" imgH="304668" progId="Equation.DSMT4">
                  <p:embed/>
                </p:oleObj>
              </mc:Choice>
              <mc:Fallback>
                <p:oleObj name="Equation" r:id="rId22" imgW="952087" imgH="304668" progId="Equation.DSMT4">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1539875"/>
                        <a:ext cx="952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4" name="Line 24"/>
          <p:cNvSpPr>
            <a:spLocks noChangeShapeType="1"/>
          </p:cNvSpPr>
          <p:nvPr/>
        </p:nvSpPr>
        <p:spPr bwMode="auto">
          <a:xfrm flipH="1">
            <a:off x="3162300" y="1916113"/>
            <a:ext cx="401638" cy="158908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2555" name="Line 25"/>
          <p:cNvSpPr>
            <a:spLocks noChangeShapeType="1"/>
          </p:cNvSpPr>
          <p:nvPr/>
        </p:nvSpPr>
        <p:spPr bwMode="auto">
          <a:xfrm>
            <a:off x="6443663" y="1844675"/>
            <a:ext cx="1023937" cy="5175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22556" name="Oval 26"/>
          <p:cNvSpPr>
            <a:spLocks noChangeArrowheads="1"/>
          </p:cNvSpPr>
          <p:nvPr/>
        </p:nvSpPr>
        <p:spPr bwMode="auto">
          <a:xfrm>
            <a:off x="5402263" y="2832100"/>
            <a:ext cx="144462" cy="142875"/>
          </a:xfrm>
          <a:prstGeom prst="ellipse">
            <a:avLst/>
          </a:prstGeom>
          <a:solidFill>
            <a:srgbClr val="0000FF"/>
          </a:solidFill>
          <a:ln w="9525">
            <a:solidFill>
              <a:srgbClr val="0000FF"/>
            </a:solidFill>
            <a:round/>
            <a:headEnd/>
            <a:tailEnd/>
          </a:ln>
        </p:spPr>
        <p:txBody>
          <a:bodyPr wrap="none" anchor="ctr"/>
          <a:lstStyle/>
          <a:p>
            <a:endParaRPr lang="ko-KR" altLang="en-US"/>
          </a:p>
        </p:txBody>
      </p:sp>
      <p:graphicFrame>
        <p:nvGraphicFramePr>
          <p:cNvPr id="22557" name="Object 28"/>
          <p:cNvGraphicFramePr>
            <a:graphicFrameLocks noChangeAspect="1"/>
          </p:cNvGraphicFramePr>
          <p:nvPr/>
        </p:nvGraphicFramePr>
        <p:xfrm>
          <a:off x="3532188" y="2476500"/>
          <a:ext cx="3632200" cy="304800"/>
        </p:xfrm>
        <a:graphic>
          <a:graphicData uri="http://schemas.openxmlformats.org/presentationml/2006/ole">
            <mc:AlternateContent xmlns:mc="http://schemas.openxmlformats.org/markup-compatibility/2006">
              <mc:Choice xmlns:v="urn:schemas-microsoft-com:vml" Requires="v">
                <p:oleObj spid="_x0000_s23250" name="Equation" r:id="rId24" imgW="3632200" imgH="304800" progId="Equation.3">
                  <p:embed/>
                </p:oleObj>
              </mc:Choice>
              <mc:Fallback>
                <p:oleObj name="Equation" r:id="rId24" imgW="3632200" imgH="304800" progId="Equation.3">
                  <p:embed/>
                  <p:pic>
                    <p:nvPicPr>
                      <p:cNvPr id="0" name="Object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32188" y="2476500"/>
                        <a:ext cx="3632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4819" name="슬라이드 번호 개체 틀 5"/>
          <p:cNvSpPr>
            <a:spLocks noGrp="1"/>
          </p:cNvSpPr>
          <p:nvPr>
            <p:ph type="sldNum" sz="quarter" idx="12"/>
          </p:nvPr>
        </p:nvSpPr>
        <p:spPr/>
        <p:txBody>
          <a:bodyPr/>
          <a:lstStyle/>
          <a:p>
            <a:pPr>
              <a:defRPr/>
            </a:pPr>
            <a:fld id="{41976863-16DF-42BE-A81A-E2F758DF620E}" type="slidenum">
              <a:rPr lang="en-US" altLang="ko-KR"/>
              <a:pPr>
                <a:defRPr/>
              </a:pPr>
              <a:t>21</a:t>
            </a:fld>
            <a:endParaRPr lang="en-US" altLang="ko-KR"/>
          </a:p>
        </p:txBody>
      </p:sp>
      <p:sp>
        <p:nvSpPr>
          <p:cNvPr id="23556"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3557" name="Rectangle 3"/>
              <p:cNvSpPr>
                <a:spLocks noGrp="1" noChangeArrowheads="1"/>
              </p:cNvSpPr>
              <p:nvPr>
                <p:ph type="body" idx="1"/>
              </p:nvPr>
            </p:nvSpPr>
            <p:spPr>
              <a:xfrm>
                <a:off x="265113" y="836613"/>
                <a:ext cx="8588375" cy="3170099"/>
              </a:xfrm>
            </p:spPr>
            <p:txBody>
              <a:bodyPr/>
              <a:lstStyle/>
              <a:p>
                <a:pPr eaLnBrk="1" hangingPunct="1"/>
                <a:r>
                  <a:rPr lang="en-US" altLang="ko-KR" dirty="0" smtClean="0"/>
                  <a:t>relation between convex function and convex set</a:t>
                </a:r>
              </a:p>
              <a:p>
                <a:pPr eaLnBrk="1" hangingPunct="1">
                  <a:buFont typeface="Wingdings" pitchFamily="2" charset="2"/>
                  <a:buNone/>
                </a:pPr>
                <a:endParaRPr lang="en-US" altLang="ko-KR" dirty="0" smtClean="0"/>
              </a:p>
              <a:p>
                <a:pPr eaLnBrk="1" hangingPunct="1"/>
                <a:r>
                  <a:rPr lang="en-US" altLang="ko-KR" dirty="0" err="1" smtClean="0">
                    <a:solidFill>
                      <a:srgbClr val="FF0000"/>
                    </a:solidFill>
                  </a:rPr>
                  <a:t>Def</a:t>
                </a:r>
                <a:r>
                  <a:rPr lang="en-US" altLang="ko-KR" dirty="0" smtClean="0">
                    <a:solidFill>
                      <a:srgbClr val="FF0000"/>
                    </a:solidFill>
                  </a:rPr>
                  <a:t>:</a:t>
                </a:r>
                <a:r>
                  <a:rPr lang="en-US" altLang="ko-KR" dirty="0" smtClean="0"/>
                  <a:t>  </a:t>
                </a:r>
                <a14:m>
                  <m:oMath xmlns:m="http://schemas.openxmlformats.org/officeDocument/2006/math">
                    <m:r>
                      <a:rPr lang="en-US" altLang="ko-KR" b="0" i="1" smtClean="0">
                        <a:latin typeface="Cambria Math"/>
                      </a:rPr>
                      <m:t>𝑓</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sup>
                    </m:sSup>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sym typeface="Symbol" pitchFamily="18" charset="2"/>
                  </a:rPr>
                  <a:t>.  Define </a:t>
                </a:r>
                <a:r>
                  <a:rPr lang="en-US" altLang="ko-KR" dirty="0" smtClean="0">
                    <a:solidFill>
                      <a:srgbClr val="FF0000"/>
                    </a:solidFill>
                    <a:sym typeface="Symbol" pitchFamily="18" charset="2"/>
                  </a:rPr>
                  <a:t>epigraph </a:t>
                </a:r>
                <a:r>
                  <a:rPr lang="en-US" altLang="ko-KR" dirty="0" smtClean="0">
                    <a:sym typeface="Symbol" pitchFamily="18" charset="2"/>
                  </a:rPr>
                  <a:t>of </a:t>
                </a:r>
                <a14:m>
                  <m:oMath xmlns:m="http://schemas.openxmlformats.org/officeDocument/2006/math">
                    <m:r>
                      <a:rPr lang="en-US" altLang="ko-KR" b="0" i="1" smtClean="0">
                        <a:latin typeface="Cambria Math"/>
                        <a:sym typeface="Symbol" pitchFamily="18" charset="2"/>
                      </a:rPr>
                      <m:t>𝑓</m:t>
                    </m:r>
                  </m:oMath>
                </a14:m>
                <a:r>
                  <a:rPr lang="en-US" altLang="ko-KR" dirty="0" smtClean="0">
                    <a:sym typeface="Symbol" pitchFamily="18" charset="2"/>
                  </a:rPr>
                  <a:t> as </a:t>
                </a:r>
                <a:r>
                  <a:rPr lang="en-US" altLang="ko-KR" dirty="0" err="1" smtClean="0">
                    <a:sym typeface="Symbol" pitchFamily="18" charset="2"/>
                  </a:rPr>
                  <a:t>epi</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𝑓</m:t>
                    </m:r>
                    <m:r>
                      <a:rPr lang="en-US" altLang="ko-KR" b="0" i="1" smtClean="0">
                        <a:latin typeface="Cambria Math"/>
                        <a:sym typeface="Symbol" pitchFamily="18" charset="2"/>
                      </a:rPr>
                      <m:t>)</m:t>
                    </m:r>
                  </m:oMath>
                </a14:m>
                <a:r>
                  <a:rPr lang="en-US" altLang="ko-KR" dirty="0" smtClean="0">
                    <a:sym typeface="Symbol" pitchFamily="18" charset="2"/>
                  </a:rPr>
                  <a:t> = </a:t>
                </a:r>
                <a14:m>
                  <m:oMath xmlns:m="http://schemas.openxmlformats.org/officeDocument/2006/math">
                    <m:r>
                      <a:rPr lang="en-US" altLang="ko-KR" b="0" i="1" smtClean="0">
                        <a:latin typeface="Cambria Math"/>
                        <a:sym typeface="Symbol" pitchFamily="18" charset="2"/>
                      </a:rPr>
                      <m:t>{</m:t>
                    </m:r>
                    <m:d>
                      <m:dPr>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𝑥</m:t>
                        </m:r>
                        <m:r>
                          <a:rPr lang="en-US" altLang="ko-KR" b="0" i="1" smtClean="0">
                            <a:latin typeface="Cambria Math"/>
                            <a:sym typeface="Symbol" pitchFamily="18" charset="2"/>
                          </a:rPr>
                          <m:t>,</m:t>
                        </m:r>
                        <m:r>
                          <a:rPr lang="ko-KR" altLang="en-US" b="0" i="1" smtClean="0">
                            <a:latin typeface="Cambria Math"/>
                            <a:sym typeface="Symbol" pitchFamily="18" charset="2"/>
                          </a:rPr>
                          <m:t>𝜇</m:t>
                        </m:r>
                      </m:e>
                    </m:d>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r>
                          <a:rPr lang="en-US" altLang="ko-KR" b="0" i="1" smtClean="0">
                            <a:latin typeface="Cambria Math"/>
                            <a:ea typeface="Cambria Math"/>
                            <a:sym typeface="Symbol" pitchFamily="18" charset="2"/>
                          </a:rPr>
                          <m:t>+1</m:t>
                        </m:r>
                      </m:sup>
                    </m:sSup>
                    <m:r>
                      <a:rPr lang="en-US" altLang="ko-KR" b="0" i="1" smtClean="0">
                        <a:latin typeface="Cambria Math"/>
                        <a:ea typeface="Cambria Math"/>
                        <a:sym typeface="Symbol" pitchFamily="18" charset="2"/>
                      </a:rPr>
                      <m:t>:</m:t>
                    </m:r>
                    <m:r>
                      <a:rPr lang="ko-KR" altLang="en-US" b="0" i="1" smtClean="0">
                        <a:latin typeface="Cambria Math"/>
                        <a:ea typeface="Cambria Math"/>
                        <a:sym typeface="Symbol" pitchFamily="18" charset="2"/>
                      </a:rPr>
                      <m:t>𝜇</m:t>
                    </m:r>
                    <m:r>
                      <a:rPr lang="ko-KR" altLang="en-US" b="0" i="1" smtClean="0">
                        <a:latin typeface="Cambria Math"/>
                        <a:ea typeface="Cambria Math"/>
                        <a:sym typeface="Symbol" pitchFamily="18" charset="2"/>
                      </a:rPr>
                      <m:t>≥</m:t>
                    </m:r>
                    <m:r>
                      <a:rPr lang="en-US" altLang="ko-KR" b="0" i="1" smtClean="0">
                        <a:latin typeface="Cambria Math"/>
                        <a:ea typeface="Cambria Math"/>
                        <a:sym typeface="Symbol" pitchFamily="18" charset="2"/>
                      </a:rPr>
                      <m:t>𝑓</m:t>
                    </m:r>
                    <m:d>
                      <m:dPr>
                        <m:ctrlPr>
                          <a:rPr lang="en-US" altLang="ko-KR" b="0" i="1" smtClean="0">
                            <a:latin typeface="Cambria Math" panose="02040503050406030204" pitchFamily="18" charset="0"/>
                            <a:ea typeface="Cambria Math"/>
                            <a:sym typeface="Symbol" pitchFamily="18" charset="2"/>
                          </a:rPr>
                        </m:ctrlPr>
                      </m:dPr>
                      <m:e>
                        <m:r>
                          <a:rPr lang="en-US" altLang="ko-KR" b="0" i="1" smtClean="0">
                            <a:latin typeface="Cambria Math"/>
                            <a:ea typeface="Cambria Math"/>
                            <a:sym typeface="Symbol" pitchFamily="18" charset="2"/>
                          </a:rPr>
                          <m:t>𝑥</m:t>
                        </m:r>
                      </m:e>
                    </m:d>
                    <m:r>
                      <a:rPr lang="en-US" altLang="ko-KR" b="0" i="1" smtClean="0">
                        <a:latin typeface="Cambria Math"/>
                        <a:ea typeface="Cambria Math"/>
                        <a:sym typeface="Symbol" pitchFamily="18" charset="2"/>
                      </a:rPr>
                      <m:t>}</m:t>
                    </m:r>
                  </m:oMath>
                </a14:m>
                <a:r>
                  <a:rPr lang="en-US" altLang="ko-KR" dirty="0" smtClean="0">
                    <a:ea typeface="바탕체" pitchFamily="17" charset="-127"/>
                    <a:sym typeface="Symbol" pitchFamily="18" charset="2"/>
                  </a:rPr>
                  <a:t>.</a:t>
                </a:r>
              </a:p>
              <a:p>
                <a:pPr eaLnBrk="1" hangingPunct="1"/>
                <a:r>
                  <a:rPr lang="en-US" altLang="ko-KR" dirty="0" smtClean="0">
                    <a:ea typeface="바탕체" pitchFamily="17" charset="-127"/>
                    <a:sym typeface="Symbol" pitchFamily="18" charset="2"/>
                  </a:rPr>
                  <a:t>Then previous definition of convex function is equivalent to </a:t>
                </a:r>
                <a:r>
                  <a:rPr lang="en-US" altLang="ko-KR" dirty="0" err="1" smtClean="0">
                    <a:ea typeface="바탕체" pitchFamily="17" charset="-127"/>
                    <a:sym typeface="Symbol" pitchFamily="18" charset="2"/>
                  </a:rPr>
                  <a:t>epi</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𝑓</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being a convex set.  When dealing with convex functions, we frequently consider </a:t>
                </a:r>
                <a:r>
                  <a:rPr lang="en-US" altLang="ko-KR" dirty="0" err="1" smtClean="0">
                    <a:ea typeface="바탕체" pitchFamily="17" charset="-127"/>
                    <a:sym typeface="Symbol" pitchFamily="18" charset="2"/>
                  </a:rPr>
                  <a:t>epi</a:t>
                </a:r>
                <a14:m>
                  <m:oMath xmlns:m="http://schemas.openxmlformats.org/officeDocument/2006/math">
                    <m:r>
                      <a:rPr lang="en-US" altLang="ko-KR" b="0" i="1" smtClean="0">
                        <a:latin typeface="Cambria Math"/>
                        <a:ea typeface="바탕체" pitchFamily="17" charset="-127"/>
                        <a:sym typeface="Symbol" pitchFamily="18" charset="2"/>
                      </a:rPr>
                      <m:t>(</m:t>
                    </m:r>
                    <m:r>
                      <a:rPr lang="en-US" altLang="ko-KR" b="0" i="1" smtClean="0">
                        <a:latin typeface="Cambria Math"/>
                        <a:ea typeface="바탕체" pitchFamily="17" charset="-127"/>
                        <a:sym typeface="Symbol" pitchFamily="18" charset="2"/>
                      </a:rPr>
                      <m:t>𝑓</m:t>
                    </m:r>
                    <m:r>
                      <a:rPr lang="en-US" altLang="ko-KR" b="0" i="1" smtClean="0">
                        <a:latin typeface="Cambria Math"/>
                        <a:ea typeface="바탕체" pitchFamily="17" charset="-127"/>
                        <a:sym typeface="Symbol" pitchFamily="18" charset="2"/>
                      </a:rPr>
                      <m:t>)</m:t>
                    </m:r>
                  </m:oMath>
                </a14:m>
                <a:r>
                  <a:rPr lang="en-US" altLang="ko-KR" dirty="0" smtClean="0">
                    <a:ea typeface="바탕체" pitchFamily="17" charset="-127"/>
                    <a:sym typeface="Symbol" pitchFamily="18" charset="2"/>
                  </a:rPr>
                  <a:t> to exploit the properties of convex sets.</a:t>
                </a:r>
              </a:p>
              <a:p>
                <a:pPr eaLnBrk="1" hangingPunct="1"/>
                <a:endParaRPr lang="en-US" altLang="ko-KR" dirty="0" smtClean="0">
                  <a:ea typeface="바탕체" pitchFamily="17" charset="-127"/>
                  <a:sym typeface="Symbol" pitchFamily="18" charset="2"/>
                </a:endParaRPr>
              </a:p>
              <a:p>
                <a:pPr eaLnBrk="1" hangingPunct="1"/>
                <a:r>
                  <a:rPr lang="en-US" altLang="ko-KR" dirty="0" smtClean="0">
                    <a:ea typeface="바탕체" pitchFamily="17" charset="-127"/>
                    <a:sym typeface="Symbol" pitchFamily="18" charset="2"/>
                  </a:rPr>
                  <a:t>Consider operations on functions that preserve convexity and operations on sets that preserve convexity.</a:t>
                </a:r>
              </a:p>
            </p:txBody>
          </p:sp>
        </mc:Choice>
        <mc:Fallback xmlns="">
          <p:sp>
            <p:nvSpPr>
              <p:cNvPr id="23557" name="Rectangle 3"/>
              <p:cNvSpPr>
                <a:spLocks noGrp="1" noRot="1" noChangeAspect="1" noMove="1" noResize="1" noEditPoints="1" noAdjustHandles="1" noChangeArrowheads="1" noChangeShapeType="1" noTextEdit="1"/>
              </p:cNvSpPr>
              <p:nvPr>
                <p:ph type="body" idx="1"/>
              </p:nvPr>
            </p:nvSpPr>
            <p:spPr>
              <a:xfrm>
                <a:off x="265113" y="836613"/>
                <a:ext cx="8588375" cy="3170099"/>
              </a:xfrm>
              <a:blipFill rotWithShape="1">
                <a:blip r:embed="rId3"/>
                <a:stretch>
                  <a:fillRect l="-568" t="-962" r="-1207" b="-2500"/>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101" name="슬라이드 번호 개체 틀 5"/>
          <p:cNvSpPr>
            <a:spLocks noGrp="1"/>
          </p:cNvSpPr>
          <p:nvPr>
            <p:ph type="sldNum" sz="quarter" idx="12"/>
          </p:nvPr>
        </p:nvSpPr>
        <p:spPr/>
        <p:txBody>
          <a:bodyPr/>
          <a:lstStyle/>
          <a:p>
            <a:pPr>
              <a:defRPr/>
            </a:pPr>
            <a:fld id="{E4D7FB05-6290-4CC6-8803-5819CF3D3D58}" type="slidenum">
              <a:rPr lang="en-US" altLang="ko-KR"/>
              <a:pPr>
                <a:defRPr/>
              </a:pPr>
              <a:t>22</a:t>
            </a:fld>
            <a:endParaRPr lang="en-US" altLang="ko-KR"/>
          </a:p>
        </p:txBody>
      </p:sp>
      <mc:AlternateContent xmlns:mc="http://schemas.openxmlformats.org/markup-compatibility/2006" xmlns:a14="http://schemas.microsoft.com/office/drawing/2010/main">
        <mc:Choice Requires="a14">
          <p:sp>
            <p:nvSpPr>
              <p:cNvPr id="24580" name="Rectangle 3"/>
              <p:cNvSpPr>
                <a:spLocks noGrp="1" noChangeArrowheads="1"/>
              </p:cNvSpPr>
              <p:nvPr>
                <p:ph type="body" idx="1"/>
              </p:nvPr>
            </p:nvSpPr>
            <p:spPr>
              <a:xfrm>
                <a:off x="558800" y="188913"/>
                <a:ext cx="8001000" cy="1154868"/>
              </a:xfrm>
            </p:spPr>
            <p:txBody>
              <a:bodyPr/>
              <a:lstStyle/>
              <a:p>
                <a:pPr eaLnBrk="1" hangingPunct="1"/>
                <a:r>
                  <a:rPr lang="en-US" altLang="ko-KR" dirty="0" smtClean="0">
                    <a:solidFill>
                      <a:srgbClr val="0000FF"/>
                    </a:solidFill>
                  </a:rPr>
                  <a:t>Example:</a:t>
                </a:r>
              </a:p>
              <a:p>
                <a:pPr eaLnBrk="1" hangingPunct="1">
                  <a:buFont typeface="Wingdings" pitchFamily="2" charset="2"/>
                  <a:buNone/>
                </a:pPr>
                <a:r>
                  <a:rPr lang="en-US" altLang="ko-KR" dirty="0" smtClean="0"/>
                  <a:t>	Consider </a:t>
                </a:r>
                <a14:m>
                  <m:oMath xmlns:m="http://schemas.openxmlformats.org/officeDocument/2006/math">
                    <m:r>
                      <a:rPr lang="en-US" altLang="ko-KR" b="0" i="1" smtClean="0">
                        <a:latin typeface="Cambria Math"/>
                      </a:rPr>
                      <m:t>𝑓</m:t>
                    </m:r>
                    <m:d>
                      <m:dPr>
                        <m:ctrlPr>
                          <a:rPr lang="en-US" altLang="ko-KR" b="0" i="1" smtClean="0">
                            <a:latin typeface="Cambria Math" panose="02040503050406030204" pitchFamily="18" charset="0"/>
                          </a:rPr>
                        </m:ctrlPr>
                      </m:dPr>
                      <m:e>
                        <m:r>
                          <a:rPr lang="en-US" altLang="ko-KR" b="0" i="1" smtClean="0">
                            <a:latin typeface="Cambria Math"/>
                          </a:rPr>
                          <m:t>𝑥</m:t>
                        </m:r>
                      </m:e>
                    </m:d>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𝑚𝑎𝑥</m:t>
                        </m:r>
                      </m:e>
                      <m:sub>
                        <m:r>
                          <a:rPr lang="en-US" altLang="ko-KR" b="0" i="1" smtClean="0">
                            <a:latin typeface="Cambria Math"/>
                          </a:rPr>
                          <m:t>𝑖</m:t>
                        </m:r>
                        <m:r>
                          <a:rPr lang="en-US" altLang="ko-KR" b="0" i="1" smtClean="0">
                            <a:latin typeface="Cambria Math"/>
                          </a:rPr>
                          <m:t>=1,…,</m:t>
                        </m:r>
                        <m:r>
                          <a:rPr lang="en-US" altLang="ko-KR" b="0" i="1" smtClean="0">
                            <a:latin typeface="Cambria Math"/>
                          </a:rPr>
                          <m:t>𝑚</m:t>
                        </m:r>
                      </m:sub>
                    </m:sSub>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𝑐</m:t>
                        </m:r>
                      </m:e>
                      <m:sub>
                        <m:r>
                          <a:rPr lang="en-US" altLang="ko-KR" b="0" i="1" smtClean="0">
                            <a:latin typeface="Cambria Math"/>
                          </a:rPr>
                          <m:t>𝑖</m:t>
                        </m:r>
                      </m:sub>
                      <m:sup>
                        <m:r>
                          <a:rPr lang="en-US" altLang="ko-KR" b="0" i="1" smtClean="0">
                            <a:latin typeface="Cambria Math"/>
                          </a:rPr>
                          <m:t>′</m:t>
                        </m:r>
                      </m:sup>
                    </m:sSubSup>
                    <m:r>
                      <a:rPr lang="en-US" altLang="ko-KR" b="0" i="1" smtClean="0">
                        <a:latin typeface="Cambria Math"/>
                      </a:rPr>
                      <m:t>𝑥</m:t>
                    </m:r>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𝑑</m:t>
                        </m:r>
                      </m:e>
                      <m:sub>
                        <m:r>
                          <a:rPr lang="en-US" altLang="ko-KR" b="0" i="1" smtClean="0">
                            <a:latin typeface="Cambria Math"/>
                          </a:rPr>
                          <m:t>𝑖</m:t>
                        </m:r>
                      </m:sub>
                    </m:sSub>
                    <m:r>
                      <a:rPr lang="en-US" altLang="ko-KR" b="0" i="1" smtClean="0">
                        <a:latin typeface="Cambria Math"/>
                      </a:rPr>
                      <m:t>)</m:t>
                    </m:r>
                  </m:oMath>
                </a14:m>
                <a:r>
                  <a:rPr lang="en-US" altLang="ko-KR" dirty="0" smtClean="0"/>
                  <a:t>,    </a:t>
                </a:r>
                <a14:m>
                  <m:oMath xmlns:m="http://schemas.openxmlformats.org/officeDocument/2006/math">
                    <m:sSub>
                      <m:sSubPr>
                        <m:ctrlPr>
                          <a:rPr lang="en-US" altLang="ko-KR" i="1" dirty="0" smtClean="0">
                            <a:latin typeface="Cambria Math" panose="02040503050406030204" pitchFamily="18" charset="0"/>
                          </a:rPr>
                        </m:ctrlPr>
                      </m:sSubPr>
                      <m:e>
                        <m:r>
                          <a:rPr lang="en-US" altLang="ko-KR" b="0" i="1" dirty="0" smtClean="0">
                            <a:latin typeface="Cambria Math"/>
                          </a:rPr>
                          <m:t>𝑐</m:t>
                        </m:r>
                      </m:e>
                      <m:sub>
                        <m:r>
                          <a:rPr lang="en-US" altLang="ko-KR" b="0" i="1" dirty="0" smtClean="0">
                            <a:latin typeface="Cambria Math"/>
                          </a:rPr>
                          <m:t>𝑖</m:t>
                        </m:r>
                      </m:sub>
                    </m:sSub>
                    <m:r>
                      <a:rPr lang="en-US" altLang="ko-KR" i="1" dirty="0" smtClean="0">
                        <a:latin typeface="Cambria Math"/>
                        <a:ea typeface="Cambria Math"/>
                      </a:rPr>
                      <m:t>∈</m:t>
                    </m:r>
                    <m:sSup>
                      <m:sSupPr>
                        <m:ctrlPr>
                          <a:rPr lang="en-US" altLang="ko-KR" i="1" dirty="0" smtClean="0">
                            <a:latin typeface="Cambria Math" panose="02040503050406030204" pitchFamily="18" charset="0"/>
                            <a:ea typeface="Cambria Math"/>
                          </a:rPr>
                        </m:ctrlPr>
                      </m:sSupPr>
                      <m:e>
                        <m:r>
                          <a:rPr lang="en-US" altLang="ko-KR" b="0" i="1" dirty="0" smtClean="0">
                            <a:latin typeface="Cambria Math"/>
                            <a:ea typeface="Cambria Math"/>
                          </a:rPr>
                          <m:t>𝑅</m:t>
                        </m:r>
                      </m:e>
                      <m:sup>
                        <m:r>
                          <a:rPr lang="en-US" altLang="ko-KR" b="0" i="1" dirty="0" smtClean="0">
                            <a:latin typeface="Cambria Math"/>
                            <a:ea typeface="Cambria Math"/>
                          </a:rPr>
                          <m:t>𝑛</m:t>
                        </m:r>
                      </m:sup>
                    </m:sSup>
                    <m:r>
                      <a:rPr lang="en-US" altLang="ko-KR" b="0" i="1" dirty="0" smtClean="0">
                        <a:latin typeface="Cambria Math"/>
                        <a:ea typeface="Cambria Math"/>
                      </a:rPr>
                      <m:t>,  </m:t>
                    </m:r>
                    <m:sSub>
                      <m:sSubPr>
                        <m:ctrlPr>
                          <a:rPr lang="en-US" altLang="ko-KR" b="0" i="1" dirty="0" smtClean="0">
                            <a:latin typeface="Cambria Math" panose="02040503050406030204" pitchFamily="18" charset="0"/>
                            <a:ea typeface="Cambria Math"/>
                          </a:rPr>
                        </m:ctrlPr>
                      </m:sSubPr>
                      <m:e>
                        <m:r>
                          <a:rPr lang="en-US" altLang="ko-KR" b="0" i="1" dirty="0" smtClean="0">
                            <a:latin typeface="Cambria Math"/>
                            <a:ea typeface="Cambria Math"/>
                          </a:rPr>
                          <m:t>𝑑</m:t>
                        </m:r>
                      </m:e>
                      <m:sub>
                        <m:r>
                          <a:rPr lang="en-US" altLang="ko-KR" b="0" i="1" dirty="0" smtClean="0">
                            <a:latin typeface="Cambria Math"/>
                            <a:ea typeface="Cambria Math"/>
                          </a:rPr>
                          <m:t>𝑖</m:t>
                        </m:r>
                      </m:sub>
                    </m:sSub>
                    <m:r>
                      <a:rPr lang="en-US" altLang="ko-KR" b="0" i="1" dirty="0" smtClean="0">
                        <a:latin typeface="Cambria Math"/>
                        <a:ea typeface="Cambria Math"/>
                      </a:rPr>
                      <m:t>∈</m:t>
                    </m:r>
                    <m:r>
                      <a:rPr lang="en-US" altLang="ko-KR" b="0" i="1" dirty="0" smtClean="0">
                        <a:latin typeface="Cambria Math"/>
                        <a:ea typeface="Cambria Math"/>
                      </a:rPr>
                      <m:t>𝑅</m:t>
                    </m:r>
                  </m:oMath>
                </a14:m>
                <a:endParaRPr lang="en-US" altLang="ko-KR" dirty="0" smtClean="0">
                  <a:sym typeface="Symbol" pitchFamily="18" charset="2"/>
                </a:endParaRPr>
              </a:p>
              <a:p>
                <a:pPr eaLnBrk="1" hangingPunct="1">
                  <a:buFont typeface="Wingdings" pitchFamily="2" charset="2"/>
                  <a:buNone/>
                </a:pPr>
                <a:r>
                  <a:rPr lang="en-US" altLang="ko-KR" dirty="0" smtClean="0"/>
                  <a:t>	(maximum of affine functions, called a piecewise linear convex function.)</a:t>
                </a:r>
              </a:p>
            </p:txBody>
          </p:sp>
        </mc:Choice>
        <mc:Fallback xmlns="">
          <p:sp>
            <p:nvSpPr>
              <p:cNvPr id="24580" name="Rectangle 3"/>
              <p:cNvSpPr>
                <a:spLocks noGrp="1" noRot="1" noChangeAspect="1" noMove="1" noResize="1" noEditPoints="1" noAdjustHandles="1" noChangeArrowheads="1" noChangeShapeType="1" noTextEdit="1"/>
              </p:cNvSpPr>
              <p:nvPr>
                <p:ph type="body" idx="1"/>
              </p:nvPr>
            </p:nvSpPr>
            <p:spPr>
              <a:xfrm>
                <a:off x="558800" y="188913"/>
                <a:ext cx="8001000" cy="1154868"/>
              </a:xfrm>
              <a:blipFill rotWithShape="1">
                <a:blip r:embed="rId4"/>
                <a:stretch>
                  <a:fillRect l="-686" t="-2646" r="-610" b="-8995"/>
                </a:stretch>
              </a:blipFill>
            </p:spPr>
            <p:txBody>
              <a:bodyPr/>
              <a:lstStyle/>
              <a:p>
                <a:r>
                  <a:rPr lang="ko-KR" altLang="en-US">
                    <a:noFill/>
                  </a:rPr>
                  <a:t> </a:t>
                </a:r>
              </a:p>
            </p:txBody>
          </p:sp>
        </mc:Fallback>
      </mc:AlternateContent>
      <p:sp>
        <p:nvSpPr>
          <p:cNvPr id="24581" name="Line 4"/>
          <p:cNvSpPr>
            <a:spLocks noChangeShapeType="1"/>
          </p:cNvSpPr>
          <p:nvPr/>
        </p:nvSpPr>
        <p:spPr bwMode="auto">
          <a:xfrm>
            <a:off x="1447800" y="54102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aphicFrame>
        <p:nvGraphicFramePr>
          <p:cNvPr id="24582" name="Object 5"/>
          <p:cNvGraphicFramePr>
            <a:graphicFrameLocks noChangeAspect="1"/>
          </p:cNvGraphicFramePr>
          <p:nvPr/>
        </p:nvGraphicFramePr>
        <p:xfrm>
          <a:off x="8128000" y="5181600"/>
          <a:ext cx="711200" cy="342900"/>
        </p:xfrm>
        <a:graphic>
          <a:graphicData uri="http://schemas.openxmlformats.org/presentationml/2006/ole">
            <mc:AlternateContent xmlns:mc="http://schemas.openxmlformats.org/markup-compatibility/2006">
              <mc:Choice xmlns:v="urn:schemas-microsoft-com:vml" Requires="v">
                <p:oleObj spid="_x0000_s24724" name="Equation" r:id="rId5" imgW="710891" imgH="342751" progId="Equation.DSMT4">
                  <p:embed/>
                </p:oleObj>
              </mc:Choice>
              <mc:Fallback>
                <p:oleObj name="Equation" r:id="rId5" imgW="710891" imgH="342751"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5181600"/>
                        <a:ext cx="711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Line 6"/>
          <p:cNvSpPr>
            <a:spLocks noChangeShapeType="1"/>
          </p:cNvSpPr>
          <p:nvPr/>
        </p:nvSpPr>
        <p:spPr bwMode="auto">
          <a:xfrm>
            <a:off x="2286000" y="2209800"/>
            <a:ext cx="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aphicFrame>
        <p:nvGraphicFramePr>
          <p:cNvPr id="24584" name="Object 7"/>
          <p:cNvGraphicFramePr>
            <a:graphicFrameLocks noChangeAspect="1"/>
          </p:cNvGraphicFramePr>
          <p:nvPr/>
        </p:nvGraphicFramePr>
        <p:xfrm>
          <a:off x="1803400" y="2019300"/>
          <a:ext cx="482600" cy="266700"/>
        </p:xfrm>
        <a:graphic>
          <a:graphicData uri="http://schemas.openxmlformats.org/presentationml/2006/ole">
            <mc:AlternateContent xmlns:mc="http://schemas.openxmlformats.org/markup-compatibility/2006">
              <mc:Choice xmlns:v="urn:schemas-microsoft-com:vml" Requires="v">
                <p:oleObj spid="_x0000_s24725" name="Equation" r:id="rId7" imgW="482181" imgH="266469" progId="Equation.3">
                  <p:embed/>
                </p:oleObj>
              </mc:Choice>
              <mc:Fallback>
                <p:oleObj name="Equation" r:id="rId7" imgW="482181" imgH="26646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400" y="2019300"/>
                        <a:ext cx="4826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5" name="Line 8"/>
          <p:cNvSpPr>
            <a:spLocks noChangeShapeType="1"/>
          </p:cNvSpPr>
          <p:nvPr/>
        </p:nvSpPr>
        <p:spPr bwMode="auto">
          <a:xfrm>
            <a:off x="1676400" y="2667000"/>
            <a:ext cx="350520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4586" name="Line 9"/>
          <p:cNvSpPr>
            <a:spLocks noChangeShapeType="1"/>
          </p:cNvSpPr>
          <p:nvPr/>
        </p:nvSpPr>
        <p:spPr bwMode="auto">
          <a:xfrm>
            <a:off x="1371600" y="3429000"/>
            <a:ext cx="5791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4587" name="Line 10"/>
          <p:cNvSpPr>
            <a:spLocks noChangeShapeType="1"/>
          </p:cNvSpPr>
          <p:nvPr/>
        </p:nvSpPr>
        <p:spPr bwMode="auto">
          <a:xfrm flipH="1">
            <a:off x="1524000" y="2362200"/>
            <a:ext cx="495300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24588" name="Text Box 11"/>
              <p:cNvSpPr txBox="1">
                <a:spLocks noChangeArrowheads="1"/>
              </p:cNvSpPr>
              <p:nvPr/>
            </p:nvSpPr>
            <p:spPr bwMode="auto">
              <a:xfrm>
                <a:off x="6156325" y="2601913"/>
                <a:ext cx="119436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sSubSup>
                        <m:sSubSupPr>
                          <m:ctrlPr>
                            <a:rPr lang="en-US" altLang="ko-KR" sz="2000" b="0" i="1" smtClean="0">
                              <a:latin typeface="Cambria Math" panose="02040503050406030204" pitchFamily="18" charset="0"/>
                            </a:rPr>
                          </m:ctrlPr>
                        </m:sSubSupPr>
                        <m:e>
                          <m:r>
                            <a:rPr lang="en-US" altLang="ko-KR" sz="2000" b="0" i="1" smtClean="0">
                              <a:latin typeface="Cambria Math"/>
                            </a:rPr>
                            <m:t>𝑐</m:t>
                          </m:r>
                        </m:e>
                        <m:sub>
                          <m:r>
                            <a:rPr lang="en-US" altLang="ko-KR" sz="2000" b="0" i="1" smtClean="0">
                              <a:latin typeface="Cambria Math"/>
                            </a:rPr>
                            <m:t>1</m:t>
                          </m:r>
                        </m:sub>
                        <m:sup>
                          <m:r>
                            <a:rPr lang="en-US" altLang="ko-KR" sz="2000" b="0" i="1" smtClean="0">
                              <a:latin typeface="Cambria Math"/>
                            </a:rPr>
                            <m:t>′</m:t>
                          </m:r>
                        </m:sup>
                      </m:sSubSup>
                      <m:r>
                        <a:rPr lang="en-US" altLang="ko-KR" sz="2000" b="0" i="1" smtClean="0">
                          <a:latin typeface="Cambria Math"/>
                        </a:rPr>
                        <m:t>𝑥</m:t>
                      </m:r>
                      <m:r>
                        <a:rPr lang="en-US" altLang="ko-KR" sz="2000" b="0" i="1" smtClean="0">
                          <a:latin typeface="Cambria Math"/>
                        </a:rPr>
                        <m:t>+</m:t>
                      </m:r>
                      <m:sSub>
                        <m:sSubPr>
                          <m:ctrlPr>
                            <a:rPr lang="en-US" altLang="ko-KR" sz="2000" b="0" i="1" smtClean="0">
                              <a:latin typeface="Cambria Math" panose="02040503050406030204" pitchFamily="18" charset="0"/>
                            </a:rPr>
                          </m:ctrlPr>
                        </m:sSubPr>
                        <m:e>
                          <m:r>
                            <a:rPr lang="en-US" altLang="ko-KR" sz="2000" b="0" i="1" smtClean="0">
                              <a:latin typeface="Cambria Math"/>
                            </a:rPr>
                            <m:t>𝑑</m:t>
                          </m:r>
                        </m:e>
                        <m:sub>
                          <m:r>
                            <a:rPr lang="en-US" altLang="ko-KR" sz="2000" b="0" i="1" smtClean="0">
                              <a:latin typeface="Cambria Math"/>
                            </a:rPr>
                            <m:t>1</m:t>
                          </m:r>
                        </m:sub>
                      </m:sSub>
                    </m:oMath>
                  </m:oMathPara>
                </a14:m>
                <a:endParaRPr lang="en-US" altLang="ko-KR" sz="2000" dirty="0">
                  <a:latin typeface="Arial" charset="0"/>
                </a:endParaRPr>
              </a:p>
            </p:txBody>
          </p:sp>
        </mc:Choice>
        <mc:Fallback xmlns="">
          <p:sp>
            <p:nvSpPr>
              <p:cNvPr id="24588" name="Text Box 11"/>
              <p:cNvSpPr txBox="1">
                <a:spLocks noRot="1" noChangeAspect="1" noMove="1" noResize="1" noEditPoints="1" noAdjustHandles="1" noChangeArrowheads="1" noChangeShapeType="1" noTextEdit="1"/>
              </p:cNvSpPr>
              <p:nvPr/>
            </p:nvSpPr>
            <p:spPr bwMode="auto">
              <a:xfrm>
                <a:off x="6156325" y="2601913"/>
                <a:ext cx="1194366" cy="400110"/>
              </a:xfrm>
              <a:prstGeom prst="rect">
                <a:avLst/>
              </a:prstGeom>
              <a:blipFill rotWithShape="1">
                <a:blip r:embed="rId9"/>
                <a:stretch>
                  <a:fillRect b="-4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589" name="Text Box 12"/>
              <p:cNvSpPr txBox="1">
                <a:spLocks noChangeArrowheads="1"/>
              </p:cNvSpPr>
              <p:nvPr/>
            </p:nvSpPr>
            <p:spPr bwMode="auto">
              <a:xfrm>
                <a:off x="5791200" y="3857625"/>
                <a:ext cx="120629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sSubSup>
                        <m:sSubSupPr>
                          <m:ctrlPr>
                            <a:rPr lang="en-US" altLang="ko-KR" sz="2000" b="0" i="1" smtClean="0">
                              <a:latin typeface="Cambria Math" panose="02040503050406030204" pitchFamily="18" charset="0"/>
                            </a:rPr>
                          </m:ctrlPr>
                        </m:sSubSupPr>
                        <m:e>
                          <m:r>
                            <a:rPr lang="en-US" altLang="ko-KR" sz="2000" b="0" i="1" smtClean="0">
                              <a:latin typeface="Cambria Math"/>
                            </a:rPr>
                            <m:t>𝑐</m:t>
                          </m:r>
                        </m:e>
                        <m:sub>
                          <m:r>
                            <a:rPr lang="en-US" altLang="ko-KR" sz="2000" b="0" i="1" smtClean="0">
                              <a:latin typeface="Cambria Math"/>
                            </a:rPr>
                            <m:t>2</m:t>
                          </m:r>
                        </m:sub>
                        <m:sup>
                          <m:r>
                            <a:rPr lang="en-US" altLang="ko-KR" sz="2000" b="0" i="1" smtClean="0">
                              <a:latin typeface="Cambria Math"/>
                            </a:rPr>
                            <m:t>′</m:t>
                          </m:r>
                        </m:sup>
                      </m:sSubSup>
                      <m:r>
                        <a:rPr lang="en-US" altLang="ko-KR" sz="2000" b="0" i="1" smtClean="0">
                          <a:latin typeface="Cambria Math"/>
                        </a:rPr>
                        <m:t>𝑥</m:t>
                      </m:r>
                      <m:r>
                        <a:rPr lang="en-US" altLang="ko-KR" sz="2000" b="0" i="1" smtClean="0">
                          <a:latin typeface="Cambria Math"/>
                        </a:rPr>
                        <m:t>+</m:t>
                      </m:r>
                      <m:sSub>
                        <m:sSubPr>
                          <m:ctrlPr>
                            <a:rPr lang="en-US" altLang="ko-KR" sz="2000" b="0" i="1" smtClean="0">
                              <a:latin typeface="Cambria Math" panose="02040503050406030204" pitchFamily="18" charset="0"/>
                            </a:rPr>
                          </m:ctrlPr>
                        </m:sSubPr>
                        <m:e>
                          <m:r>
                            <a:rPr lang="en-US" altLang="ko-KR" sz="2000" b="0" i="1" smtClean="0">
                              <a:latin typeface="Cambria Math"/>
                            </a:rPr>
                            <m:t>𝑑</m:t>
                          </m:r>
                        </m:e>
                        <m:sub>
                          <m:r>
                            <a:rPr lang="en-US" altLang="ko-KR" sz="2000" b="0" i="1" smtClean="0">
                              <a:latin typeface="Cambria Math"/>
                            </a:rPr>
                            <m:t>2</m:t>
                          </m:r>
                        </m:sub>
                      </m:sSub>
                    </m:oMath>
                  </m:oMathPara>
                </a14:m>
                <a:endParaRPr lang="en-US" altLang="ko-KR" sz="2000" dirty="0">
                  <a:latin typeface="Arial" charset="0"/>
                </a:endParaRPr>
              </a:p>
            </p:txBody>
          </p:sp>
        </mc:Choice>
        <mc:Fallback xmlns="">
          <p:sp>
            <p:nvSpPr>
              <p:cNvPr id="24589" name="Text Box 12"/>
              <p:cNvSpPr txBox="1">
                <a:spLocks noRot="1" noChangeAspect="1" noMove="1" noResize="1" noEditPoints="1" noAdjustHandles="1" noChangeArrowheads="1" noChangeShapeType="1" noTextEdit="1"/>
              </p:cNvSpPr>
              <p:nvPr/>
            </p:nvSpPr>
            <p:spPr bwMode="auto">
              <a:xfrm>
                <a:off x="5791200" y="3857625"/>
                <a:ext cx="1206291" cy="400110"/>
              </a:xfrm>
              <a:prstGeom prst="rect">
                <a:avLst/>
              </a:prstGeom>
              <a:blipFill rotWithShape="1">
                <a:blip r:embed="rId10"/>
                <a:stretch>
                  <a:fillRect b="-61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590" name="Text Box 13"/>
              <p:cNvSpPr txBox="1">
                <a:spLocks noChangeArrowheads="1"/>
              </p:cNvSpPr>
              <p:nvPr/>
            </p:nvSpPr>
            <p:spPr bwMode="auto">
              <a:xfrm>
                <a:off x="4191000" y="4619625"/>
                <a:ext cx="120629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sSubSup>
                        <m:sSubSupPr>
                          <m:ctrlPr>
                            <a:rPr lang="en-US" altLang="ko-KR" sz="2000" b="0" i="1" smtClean="0">
                              <a:latin typeface="Cambria Math" panose="02040503050406030204" pitchFamily="18" charset="0"/>
                            </a:rPr>
                          </m:ctrlPr>
                        </m:sSubSupPr>
                        <m:e>
                          <m:r>
                            <a:rPr lang="en-US" altLang="ko-KR" sz="2000" b="0" i="1" smtClean="0">
                              <a:latin typeface="Cambria Math"/>
                            </a:rPr>
                            <m:t>𝑐</m:t>
                          </m:r>
                        </m:e>
                        <m:sub>
                          <m:r>
                            <a:rPr lang="en-US" altLang="ko-KR" sz="2000" b="0" i="1" smtClean="0">
                              <a:latin typeface="Cambria Math"/>
                            </a:rPr>
                            <m:t>3</m:t>
                          </m:r>
                        </m:sub>
                        <m:sup>
                          <m:r>
                            <a:rPr lang="en-US" altLang="ko-KR" sz="2000" b="0" i="1" smtClean="0">
                              <a:latin typeface="Cambria Math"/>
                            </a:rPr>
                            <m:t>′</m:t>
                          </m:r>
                        </m:sup>
                      </m:sSubSup>
                      <m:r>
                        <a:rPr lang="en-US" altLang="ko-KR" sz="2000" b="0" i="1" smtClean="0">
                          <a:latin typeface="Cambria Math"/>
                        </a:rPr>
                        <m:t>𝑥</m:t>
                      </m:r>
                      <m:r>
                        <a:rPr lang="en-US" altLang="ko-KR" sz="2000" b="0" i="1" smtClean="0">
                          <a:latin typeface="Cambria Math"/>
                        </a:rPr>
                        <m:t>+</m:t>
                      </m:r>
                      <m:sSub>
                        <m:sSubPr>
                          <m:ctrlPr>
                            <a:rPr lang="en-US" altLang="ko-KR" sz="2000" b="0" i="1" smtClean="0">
                              <a:latin typeface="Cambria Math" panose="02040503050406030204" pitchFamily="18" charset="0"/>
                            </a:rPr>
                          </m:ctrlPr>
                        </m:sSubPr>
                        <m:e>
                          <m:r>
                            <a:rPr lang="en-US" altLang="ko-KR" sz="2000" b="0" i="1" smtClean="0">
                              <a:latin typeface="Cambria Math"/>
                            </a:rPr>
                            <m:t>𝑑</m:t>
                          </m:r>
                        </m:e>
                        <m:sub>
                          <m:r>
                            <a:rPr lang="en-US" altLang="ko-KR" sz="2000" b="0" i="1" smtClean="0">
                              <a:latin typeface="Cambria Math"/>
                            </a:rPr>
                            <m:t>3</m:t>
                          </m:r>
                        </m:sub>
                      </m:sSub>
                    </m:oMath>
                  </m:oMathPara>
                </a14:m>
                <a:endParaRPr lang="en-US" altLang="ko-KR" sz="2000" dirty="0">
                  <a:latin typeface="Arial" charset="0"/>
                </a:endParaRPr>
              </a:p>
            </p:txBody>
          </p:sp>
        </mc:Choice>
        <mc:Fallback xmlns="">
          <p:sp>
            <p:nvSpPr>
              <p:cNvPr id="24590" name="Text Box 13"/>
              <p:cNvSpPr txBox="1">
                <a:spLocks noRot="1" noChangeAspect="1" noMove="1" noResize="1" noEditPoints="1" noAdjustHandles="1" noChangeArrowheads="1" noChangeShapeType="1" noTextEdit="1"/>
              </p:cNvSpPr>
              <p:nvPr/>
            </p:nvSpPr>
            <p:spPr bwMode="auto">
              <a:xfrm>
                <a:off x="4191000" y="4619625"/>
                <a:ext cx="1206291" cy="400110"/>
              </a:xfrm>
              <a:prstGeom prst="rect">
                <a:avLst/>
              </a:prstGeom>
              <a:blipFill rotWithShape="1">
                <a:blip r:embed="rId11"/>
                <a:stretch>
                  <a:fillRect b="-4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24591" name="Freeform 14"/>
          <p:cNvSpPr>
            <a:spLocks/>
          </p:cNvSpPr>
          <p:nvPr/>
        </p:nvSpPr>
        <p:spPr bwMode="auto">
          <a:xfrm>
            <a:off x="1676400" y="2362200"/>
            <a:ext cx="4800600" cy="1600200"/>
          </a:xfrm>
          <a:custGeom>
            <a:avLst/>
            <a:gdLst>
              <a:gd name="T0" fmla="*/ 0 w 3024"/>
              <a:gd name="T1" fmla="*/ 2147483647 h 1008"/>
              <a:gd name="T2" fmla="*/ 2147483647 w 3024"/>
              <a:gd name="T3" fmla="*/ 2147483647 h 1008"/>
              <a:gd name="T4" fmla="*/ 2147483647 w 3024"/>
              <a:gd name="T5" fmla="*/ 2147483647 h 1008"/>
              <a:gd name="T6" fmla="*/ 2147483647 w 3024"/>
              <a:gd name="T7" fmla="*/ 0 h 1008"/>
              <a:gd name="T8" fmla="*/ 0 60000 65536"/>
              <a:gd name="T9" fmla="*/ 0 60000 65536"/>
              <a:gd name="T10" fmla="*/ 0 60000 65536"/>
              <a:gd name="T11" fmla="*/ 0 60000 65536"/>
              <a:gd name="T12" fmla="*/ 0 w 3024"/>
              <a:gd name="T13" fmla="*/ 0 h 1008"/>
              <a:gd name="T14" fmla="*/ 3024 w 3024"/>
              <a:gd name="T15" fmla="*/ 1008 h 1008"/>
            </a:gdLst>
            <a:ahLst/>
            <a:cxnLst>
              <a:cxn ang="T8">
                <a:pos x="T0" y="T1"/>
              </a:cxn>
              <a:cxn ang="T9">
                <a:pos x="T2" y="T3"/>
              </a:cxn>
              <a:cxn ang="T10">
                <a:pos x="T4" y="T5"/>
              </a:cxn>
              <a:cxn ang="T11">
                <a:pos x="T6" y="T7"/>
              </a:cxn>
            </a:cxnLst>
            <a:rect l="T12" t="T13" r="T14" b="T15"/>
            <a:pathLst>
              <a:path w="3024" h="1008">
                <a:moveTo>
                  <a:pt x="0" y="192"/>
                </a:moveTo>
                <a:lnTo>
                  <a:pt x="720" y="864"/>
                </a:lnTo>
                <a:lnTo>
                  <a:pt x="1536" y="1008"/>
                </a:lnTo>
                <a:lnTo>
                  <a:pt x="3024" y="0"/>
                </a:ln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92" name="Line 16"/>
          <p:cNvSpPr>
            <a:spLocks noChangeShapeType="1"/>
          </p:cNvSpPr>
          <p:nvPr/>
        </p:nvSpPr>
        <p:spPr bwMode="auto">
          <a:xfrm>
            <a:off x="5562600" y="2286000"/>
            <a:ext cx="0" cy="3429000"/>
          </a:xfrm>
          <a:prstGeom prst="line">
            <a:avLst/>
          </a:prstGeom>
          <a:noFill/>
          <a:ln w="38100" cap="rnd">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24593" name="Text Box 17"/>
              <p:cNvSpPr txBox="1">
                <a:spLocks noChangeArrowheads="1"/>
              </p:cNvSpPr>
              <p:nvPr/>
            </p:nvSpPr>
            <p:spPr bwMode="auto">
              <a:xfrm>
                <a:off x="5553075" y="5497513"/>
                <a:ext cx="39921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rPr>
                        <m:t>𝑥</m:t>
                      </m:r>
                    </m:oMath>
                  </m:oMathPara>
                </a14:m>
                <a:endParaRPr lang="en-US" altLang="ko-KR" sz="2000" dirty="0">
                  <a:latin typeface="Arial" charset="0"/>
                </a:endParaRPr>
              </a:p>
            </p:txBody>
          </p:sp>
        </mc:Choice>
        <mc:Fallback xmlns="">
          <p:sp>
            <p:nvSpPr>
              <p:cNvPr id="24593" name="Text Box 17"/>
              <p:cNvSpPr txBox="1">
                <a:spLocks noRot="1" noChangeAspect="1" noMove="1" noResize="1" noEditPoints="1" noAdjustHandles="1" noChangeArrowheads="1" noChangeShapeType="1" noTextEdit="1"/>
              </p:cNvSpPr>
              <p:nvPr/>
            </p:nvSpPr>
            <p:spPr bwMode="auto">
              <a:xfrm>
                <a:off x="5553075" y="5497513"/>
                <a:ext cx="399212" cy="400110"/>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24594" name="Oval 18"/>
          <p:cNvSpPr>
            <a:spLocks noChangeArrowheads="1"/>
          </p:cNvSpPr>
          <p:nvPr/>
        </p:nvSpPr>
        <p:spPr bwMode="auto">
          <a:xfrm>
            <a:off x="5484813" y="2887663"/>
            <a:ext cx="144462" cy="142875"/>
          </a:xfrm>
          <a:prstGeom prst="ellipse">
            <a:avLst/>
          </a:prstGeom>
          <a:solidFill>
            <a:srgbClr val="0000FF"/>
          </a:solidFill>
          <a:ln w="9525">
            <a:solidFill>
              <a:srgbClr val="0000FF"/>
            </a:solidFill>
            <a:round/>
            <a:headEnd/>
            <a:tailEnd/>
          </a:ln>
        </p:spPr>
        <p:txBody>
          <a:bodyPr wrap="none" anchor="ctr"/>
          <a:lstStyle/>
          <a:p>
            <a:endParaRPr lang="ko-KR" altLang="en-US"/>
          </a:p>
        </p:txBody>
      </p:sp>
      <p:sp>
        <p:nvSpPr>
          <p:cNvPr id="24595" name="Oval 19"/>
          <p:cNvSpPr>
            <a:spLocks noChangeArrowheads="1"/>
          </p:cNvSpPr>
          <p:nvPr/>
        </p:nvSpPr>
        <p:spPr bwMode="auto">
          <a:xfrm>
            <a:off x="5491163" y="4122738"/>
            <a:ext cx="144462" cy="142875"/>
          </a:xfrm>
          <a:prstGeom prst="ellipse">
            <a:avLst/>
          </a:prstGeom>
          <a:solidFill>
            <a:srgbClr val="00FF00"/>
          </a:solidFill>
          <a:ln w="9525">
            <a:solidFill>
              <a:srgbClr val="0000FF"/>
            </a:solidFill>
            <a:round/>
            <a:headEnd/>
            <a:tailEnd/>
          </a:ln>
        </p:spPr>
        <p:txBody>
          <a:bodyPr wrap="none" anchor="ctr"/>
          <a:lstStyle/>
          <a:p>
            <a:endParaRPr lang="ko-KR"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5843" name="슬라이드 번호 개체 틀 5"/>
          <p:cNvSpPr>
            <a:spLocks noGrp="1"/>
          </p:cNvSpPr>
          <p:nvPr>
            <p:ph type="sldNum" sz="quarter" idx="12"/>
          </p:nvPr>
        </p:nvSpPr>
        <p:spPr/>
        <p:txBody>
          <a:bodyPr/>
          <a:lstStyle/>
          <a:p>
            <a:pPr>
              <a:defRPr/>
            </a:pPr>
            <a:fld id="{E06CFAFA-2376-4933-A0CF-E2B0E54E40A2}" type="slidenum">
              <a:rPr lang="en-US" altLang="ko-KR"/>
              <a:pPr>
                <a:defRPr/>
              </a:pPr>
              <a:t>23</a:t>
            </a:fld>
            <a:endParaRPr lang="en-US" altLang="ko-KR"/>
          </a:p>
        </p:txBody>
      </p:sp>
      <p:sp>
        <p:nvSpPr>
          <p:cNvPr id="25604"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5605" name="Rectangle 3"/>
              <p:cNvSpPr>
                <a:spLocks noGrp="1" noChangeArrowheads="1"/>
              </p:cNvSpPr>
              <p:nvPr>
                <p:ph type="body" idx="1"/>
              </p:nvPr>
            </p:nvSpPr>
            <p:spPr>
              <a:xfrm>
                <a:off x="376238" y="952500"/>
                <a:ext cx="8405812" cy="2618922"/>
              </a:xfrm>
            </p:spPr>
            <p:txBody>
              <a:bodyPr/>
              <a:lstStyle/>
              <a:p>
                <a:pPr eaLnBrk="1" hangingPunct="1"/>
                <a:r>
                  <a:rPr lang="en-US" altLang="ko-KR" dirty="0" smtClean="0">
                    <a:solidFill>
                      <a:srgbClr val="0000FF"/>
                    </a:solidFill>
                  </a:rPr>
                  <a:t>Thm:</a:t>
                </a:r>
                <a:r>
                  <a:rPr lang="en-US" altLang="ko-KR" dirty="0" smtClean="0"/>
                  <a:t> Let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𝑚</m:t>
                        </m:r>
                      </m:sub>
                    </m:sSub>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sup>
                    </m:sSup>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sym typeface="Symbol" pitchFamily="18" charset="2"/>
                  </a:rPr>
                  <a:t> be convex functions.  Then</a:t>
                </a:r>
              </a:p>
              <a:p>
                <a:pPr eaLnBrk="1" hangingPunct="1">
                  <a:buFont typeface="Wingdings" pitchFamily="2" charset="2"/>
                  <a:buNone/>
                </a:pPr>
                <a:r>
                  <a:rPr lang="en-US" altLang="ko-KR" dirty="0" smtClean="0"/>
                  <a:t>		</a:t>
                </a:r>
                <a14:m>
                  <m:oMath xmlns:m="http://schemas.openxmlformats.org/officeDocument/2006/math">
                    <m:r>
                      <a:rPr lang="en-US" altLang="ko-KR" b="0" i="1" smtClean="0">
                        <a:latin typeface="Cambria Math"/>
                      </a:rPr>
                      <m:t>𝑓</m:t>
                    </m:r>
                    <m:d>
                      <m:dPr>
                        <m:ctrlPr>
                          <a:rPr lang="en-US" altLang="ko-KR" b="0" i="1" smtClean="0">
                            <a:latin typeface="Cambria Math" panose="02040503050406030204" pitchFamily="18" charset="0"/>
                          </a:rPr>
                        </m:ctrlPr>
                      </m:dPr>
                      <m:e>
                        <m:r>
                          <a:rPr lang="en-US" altLang="ko-KR" b="0" i="1" smtClean="0">
                            <a:latin typeface="Cambria Math"/>
                          </a:rPr>
                          <m:t>𝑥</m:t>
                        </m:r>
                      </m:e>
                    </m:d>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𝑚𝑎𝑥</m:t>
                        </m:r>
                      </m:e>
                      <m:sub>
                        <m:r>
                          <a:rPr lang="en-US" altLang="ko-KR" b="0" i="1" smtClean="0">
                            <a:latin typeface="Cambria Math"/>
                          </a:rPr>
                          <m:t>𝑖</m:t>
                        </m:r>
                        <m:r>
                          <a:rPr lang="en-US" altLang="ko-KR" b="0" i="1" smtClean="0">
                            <a:latin typeface="Cambria Math"/>
                          </a:rPr>
                          <m:t>=1,…,</m:t>
                        </m:r>
                        <m:r>
                          <a:rPr lang="en-US" altLang="ko-KR" b="0" i="1" smtClean="0">
                            <a:latin typeface="Cambria Math"/>
                          </a:rPr>
                          <m:t>𝑚</m:t>
                        </m:r>
                      </m:sub>
                    </m:sSub>
                    <m:sSub>
                      <m:sSubPr>
                        <m:ctrlPr>
                          <a:rPr lang="en-US" altLang="ko-KR" b="0"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𝑖</m:t>
                        </m:r>
                      </m:sub>
                    </m:sSub>
                    <m:r>
                      <a:rPr lang="en-US" altLang="ko-KR" b="0" i="1" smtClean="0">
                        <a:latin typeface="Cambria Math"/>
                      </a:rPr>
                      <m:t>(</m:t>
                    </m:r>
                    <m:r>
                      <a:rPr lang="en-US" altLang="ko-KR" b="0" i="1" smtClean="0">
                        <a:latin typeface="Cambria Math"/>
                      </a:rPr>
                      <m:t>𝑥</m:t>
                    </m:r>
                    <m:r>
                      <a:rPr lang="en-US" altLang="ko-KR" b="0" i="1" smtClean="0">
                        <a:latin typeface="Cambria Math"/>
                      </a:rPr>
                      <m:t>)</m:t>
                    </m:r>
                  </m:oMath>
                </a14:m>
                <a:r>
                  <a:rPr lang="en-US" altLang="ko-KR" dirty="0" smtClean="0"/>
                  <a:t> is also convex.</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a:t>
                </a:r>
                <a:r>
                  <a:rPr lang="en-US" altLang="ko-KR" dirty="0" err="1" smtClean="0">
                    <a:solidFill>
                      <a:srgbClr val="0000FF"/>
                    </a:solidFill>
                  </a:rPr>
                  <a:t>pf</a:t>
                </a:r>
                <a:r>
                  <a:rPr lang="en-US" altLang="ko-KR" dirty="0" smtClean="0">
                    <a:solidFill>
                      <a:srgbClr val="0000FF"/>
                    </a:solidFill>
                  </a:rPr>
                  <a:t>)</a:t>
                </a:r>
                <a:r>
                  <a:rPr lang="en-US" altLang="ko-KR" dirty="0" smtClean="0"/>
                  <a:t> 	</a:t>
                </a:r>
                <a14:m>
                  <m:oMath xmlns:m="http://schemas.openxmlformats.org/officeDocument/2006/math">
                    <m:r>
                      <a:rPr lang="en-US" altLang="ko-KR" b="0" i="1" smtClean="0">
                        <a:latin typeface="Cambria Math"/>
                      </a:rPr>
                      <m:t>𝑓</m:t>
                    </m:r>
                    <m:d>
                      <m:dPr>
                        <m:ctrlPr>
                          <a:rPr lang="en-US" altLang="ko-KR" b="0" i="1" smtClean="0">
                            <a:latin typeface="Cambria Math" panose="02040503050406030204" pitchFamily="18" charset="0"/>
                          </a:rPr>
                        </m:ctrlPr>
                      </m:dPr>
                      <m:e>
                        <m:r>
                          <a:rPr lang="ko-KR" altLang="en-US" b="0" i="1" smtClean="0">
                            <a:latin typeface="Cambria Math"/>
                          </a:rPr>
                          <m:t>𝜆</m:t>
                        </m:r>
                        <m:r>
                          <a:rPr lang="en-US" altLang="ko-KR" b="0" i="1" smtClean="0">
                            <a:latin typeface="Cambria Math"/>
                          </a:rPr>
                          <m:t>𝑥</m:t>
                        </m:r>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1−</m:t>
                            </m:r>
                            <m:r>
                              <a:rPr lang="ko-KR" altLang="en-US" b="0" i="1" smtClean="0">
                                <a:latin typeface="Cambria Math"/>
                              </a:rPr>
                              <m:t>𝜆</m:t>
                            </m:r>
                          </m:e>
                        </m:d>
                        <m:r>
                          <a:rPr lang="en-US" altLang="ko-KR" b="0" i="1" smtClean="0">
                            <a:latin typeface="Cambria Math"/>
                          </a:rPr>
                          <m:t>𝑦</m:t>
                        </m:r>
                      </m:e>
                    </m:d>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𝑚𝑎𝑥</m:t>
                        </m:r>
                      </m:e>
                      <m:sub>
                        <m:r>
                          <a:rPr lang="en-US" altLang="ko-KR" b="0" i="1" smtClean="0">
                            <a:latin typeface="Cambria Math"/>
                          </a:rPr>
                          <m:t>𝑖</m:t>
                        </m:r>
                        <m:r>
                          <a:rPr lang="en-US" altLang="ko-KR" b="0" i="1" smtClean="0">
                            <a:latin typeface="Cambria Math"/>
                          </a:rPr>
                          <m:t>=1,…,</m:t>
                        </m:r>
                        <m:r>
                          <a:rPr lang="en-US" altLang="ko-KR" b="0" i="1" smtClean="0">
                            <a:latin typeface="Cambria Math"/>
                          </a:rPr>
                          <m:t>𝑚</m:t>
                        </m:r>
                      </m:sub>
                    </m:sSub>
                    <m:sSub>
                      <m:sSubPr>
                        <m:ctrlPr>
                          <a:rPr lang="en-US" altLang="ko-KR" b="0"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𝑖</m:t>
                        </m:r>
                      </m:sub>
                    </m:sSub>
                    <m:r>
                      <a:rPr lang="en-US" altLang="ko-KR" b="0" i="1" smtClean="0">
                        <a:latin typeface="Cambria Math"/>
                      </a:rPr>
                      <m:t>(</m:t>
                    </m:r>
                    <m:r>
                      <a:rPr lang="ko-KR" altLang="en-US" b="0" i="1" smtClean="0">
                        <a:latin typeface="Cambria Math"/>
                      </a:rPr>
                      <m:t>𝜆</m:t>
                    </m:r>
                    <m:r>
                      <a:rPr lang="en-US" altLang="ko-KR" b="0" i="1" smtClean="0">
                        <a:latin typeface="Cambria Math"/>
                      </a:rPr>
                      <m:t>𝑥</m:t>
                    </m:r>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1−</m:t>
                        </m:r>
                        <m:r>
                          <a:rPr lang="ko-KR" altLang="en-US" b="0" i="1" smtClean="0">
                            <a:latin typeface="Cambria Math"/>
                          </a:rPr>
                          <m:t>𝜆</m:t>
                        </m:r>
                      </m:e>
                    </m:d>
                    <m:r>
                      <a:rPr lang="en-US" altLang="ko-KR" b="0" i="1" smtClean="0">
                        <a:latin typeface="Cambria Math"/>
                      </a:rPr>
                      <m:t>𝑦</m:t>
                    </m:r>
                    <m:r>
                      <a:rPr lang="en-US" altLang="ko-KR" b="0" i="1" smtClean="0">
                        <a:latin typeface="Cambria Math"/>
                      </a:rPr>
                      <m:t>)</m:t>
                    </m:r>
                  </m:oMath>
                </a14:m>
                <a:endParaRPr lang="en-US" altLang="ko-KR" dirty="0" smtClean="0"/>
              </a:p>
              <a:p>
                <a:pPr eaLnBrk="1" hangingPunct="1">
                  <a:buNone/>
                </a:pPr>
                <a:r>
                  <a:rPr lang="en-US" altLang="ko-KR" dirty="0" smtClean="0"/>
                  <a:t>			       	  </a:t>
                </a:r>
                <a:r>
                  <a:rPr lang="en-US" altLang="ko-KR" dirty="0" smtClean="0">
                    <a:sym typeface="Symbol" pitchFamily="18" charset="2"/>
                  </a:rPr>
                  <a:t>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𝑚𝑎𝑥</m:t>
                        </m:r>
                      </m:e>
                      <m:sub>
                        <m:r>
                          <a:rPr lang="en-US" altLang="ko-KR" i="1">
                            <a:latin typeface="Cambria Math"/>
                          </a:rPr>
                          <m:t>𝑖</m:t>
                        </m:r>
                        <m:r>
                          <a:rPr lang="en-US" altLang="ko-KR" i="1">
                            <a:latin typeface="Cambria Math"/>
                          </a:rPr>
                          <m:t>=1,…,</m:t>
                        </m:r>
                        <m:r>
                          <a:rPr lang="en-US" altLang="ko-KR" i="1">
                            <a:latin typeface="Cambria Math"/>
                          </a:rPr>
                          <m:t>𝑚</m:t>
                        </m:r>
                      </m:sub>
                    </m:sSub>
                    <m:r>
                      <a:rPr lang="en-US" altLang="ko-KR" b="0" i="1" smtClean="0">
                        <a:latin typeface="Cambria Math"/>
                      </a:rPr>
                      <m:t>(</m:t>
                    </m:r>
                    <m:r>
                      <a:rPr lang="ko-KR" altLang="en-US" b="0" i="1" smtClean="0">
                        <a:latin typeface="Cambria Math"/>
                      </a:rPr>
                      <m:t>𝜆</m:t>
                    </m:r>
                    <m:sSub>
                      <m:sSubPr>
                        <m:ctrlPr>
                          <a:rPr lang="en-US" altLang="ko-KR" b="0"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𝑖</m:t>
                        </m:r>
                      </m:sub>
                    </m:sSub>
                    <m:d>
                      <m:dPr>
                        <m:ctrlPr>
                          <a:rPr lang="en-US" altLang="ko-KR" b="0" i="1" smtClean="0">
                            <a:latin typeface="Cambria Math" panose="02040503050406030204" pitchFamily="18" charset="0"/>
                          </a:rPr>
                        </m:ctrlPr>
                      </m:dPr>
                      <m:e>
                        <m:r>
                          <a:rPr lang="en-US" altLang="ko-KR" b="0" i="1" smtClean="0">
                            <a:latin typeface="Cambria Math"/>
                          </a:rPr>
                          <m:t>𝑥</m:t>
                        </m:r>
                      </m:e>
                    </m:d>
                    <m:r>
                      <a:rPr lang="en-US" altLang="ko-KR" b="0" i="1" smtClean="0">
                        <a:latin typeface="Cambria Math"/>
                      </a:rPr>
                      <m:t>+</m:t>
                    </m:r>
                    <m:d>
                      <m:dPr>
                        <m:ctrlPr>
                          <a:rPr lang="en-US" altLang="ko-KR" b="0" i="1" smtClean="0">
                            <a:latin typeface="Cambria Math" panose="02040503050406030204" pitchFamily="18" charset="0"/>
                          </a:rPr>
                        </m:ctrlPr>
                      </m:dPr>
                      <m:e>
                        <m:r>
                          <a:rPr lang="en-US" altLang="ko-KR" b="0" i="1" smtClean="0">
                            <a:latin typeface="Cambria Math"/>
                          </a:rPr>
                          <m:t>1−</m:t>
                        </m:r>
                        <m:r>
                          <a:rPr lang="ko-KR" altLang="en-US" b="0" i="1" smtClean="0">
                            <a:latin typeface="Cambria Math"/>
                          </a:rPr>
                          <m:t>𝜆</m:t>
                        </m:r>
                      </m:e>
                    </m:d>
                    <m:sSub>
                      <m:sSubPr>
                        <m:ctrlPr>
                          <a:rPr lang="en-US" altLang="ko-KR" b="0" i="1" smtClean="0">
                            <a:latin typeface="Cambria Math" panose="02040503050406030204" pitchFamily="18" charset="0"/>
                          </a:rPr>
                        </m:ctrlPr>
                      </m:sSubPr>
                      <m:e>
                        <m:r>
                          <a:rPr lang="en-US" altLang="ko-KR" b="0" i="1" smtClean="0">
                            <a:latin typeface="Cambria Math"/>
                          </a:rPr>
                          <m:t>𝑓</m:t>
                        </m:r>
                      </m:e>
                      <m:sub>
                        <m:r>
                          <a:rPr lang="en-US" altLang="ko-KR" b="0" i="1" smtClean="0">
                            <a:latin typeface="Cambria Math"/>
                          </a:rPr>
                          <m:t>𝑖</m:t>
                        </m:r>
                      </m:sub>
                    </m:sSub>
                    <m:d>
                      <m:dPr>
                        <m:ctrlPr>
                          <a:rPr lang="en-US" altLang="ko-KR" b="0" i="1" smtClean="0">
                            <a:latin typeface="Cambria Math" panose="02040503050406030204" pitchFamily="18" charset="0"/>
                          </a:rPr>
                        </m:ctrlPr>
                      </m:dPr>
                      <m:e>
                        <m:r>
                          <a:rPr lang="en-US" altLang="ko-KR" b="0" i="1" smtClean="0">
                            <a:latin typeface="Cambria Math"/>
                          </a:rPr>
                          <m:t>𝑦</m:t>
                        </m:r>
                      </m:e>
                    </m:d>
                    <m:r>
                      <a:rPr lang="en-US" altLang="ko-KR" b="0" i="1" smtClean="0">
                        <a:latin typeface="Cambria Math"/>
                      </a:rPr>
                      <m:t>) </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𝑚𝑎𝑥</m:t>
                        </m:r>
                      </m:e>
                      <m:sub>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sub>
                    </m:sSub>
                    <m:r>
                      <a:rPr lang="ko-KR" altLang="en-US" i="1" smtClean="0">
                        <a:latin typeface="Cambria Math"/>
                        <a:sym typeface="Symbol" pitchFamily="18" charset="2"/>
                      </a:rPr>
                      <m:t>𝜆</m:t>
                    </m:r>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𝑓</m:t>
                        </m:r>
                      </m:e>
                      <m:sub>
                        <m:r>
                          <a:rPr lang="en-US" altLang="ko-KR" b="0" i="1" smtClean="0">
                            <a:latin typeface="Cambria Math"/>
                            <a:sym typeface="Symbol" pitchFamily="18" charset="2"/>
                          </a:rPr>
                          <m:t>𝑖</m:t>
                        </m:r>
                      </m:sub>
                    </m:sSub>
                    <m:d>
                      <m:dPr>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𝑥</m:t>
                        </m:r>
                      </m:e>
                    </m:d>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𝑚𝑎𝑥</m:t>
                        </m:r>
                      </m:e>
                      <m:sub>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sub>
                    </m:sSub>
                    <m:r>
                      <a:rPr lang="en-US" altLang="ko-KR" b="0" i="1" smtClean="0">
                        <a:latin typeface="Cambria Math"/>
                        <a:sym typeface="Symbol" pitchFamily="18" charset="2"/>
                      </a:rPr>
                      <m:t>(1−</m:t>
                    </m:r>
                    <m:r>
                      <a:rPr lang="ko-KR" altLang="en-US" b="0" i="1" smtClean="0">
                        <a:latin typeface="Cambria Math"/>
                        <a:sym typeface="Symbol" pitchFamily="18" charset="2"/>
                      </a:rPr>
                      <m:t>𝜆</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𝑓</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r>
                      <a:rPr lang="en-US" altLang="ko-KR" b="0" i="1" smtClean="0">
                        <a:latin typeface="Cambria Math"/>
                        <a:sym typeface="Symbol" pitchFamily="18" charset="2"/>
                      </a:rPr>
                      <m:t>𝑦</m:t>
                    </m:r>
                    <m:r>
                      <a:rPr lang="en-US" altLang="ko-KR" b="0" i="1" smtClean="0">
                        <a:latin typeface="Cambria Math"/>
                        <a:sym typeface="Symbol" pitchFamily="18" charset="2"/>
                      </a:rPr>
                      <m:t>)</m:t>
                    </m:r>
                  </m:oMath>
                </a14:m>
                <a:r>
                  <a:rPr lang="en-US" altLang="ko-KR" dirty="0" smtClean="0">
                    <a:sym typeface="Symbol" pitchFamily="18" charset="2"/>
                  </a:rPr>
                  <a:t> 		          	                 =  </a:t>
                </a:r>
                <a14:m>
                  <m:oMath xmlns:m="http://schemas.openxmlformats.org/officeDocument/2006/math">
                    <m:r>
                      <a:rPr lang="ko-KR" altLang="en-US" i="1" smtClean="0">
                        <a:latin typeface="Cambria Math"/>
                        <a:sym typeface="Symbol" pitchFamily="18" charset="2"/>
                      </a:rPr>
                      <m:t>𝜆</m:t>
                    </m:r>
                    <m:r>
                      <a:rPr lang="en-US" altLang="ko-KR" b="0" i="1" smtClean="0">
                        <a:latin typeface="Cambria Math"/>
                        <a:sym typeface="Symbol" pitchFamily="18" charset="2"/>
                      </a:rPr>
                      <m:t>𝑓</m:t>
                    </m:r>
                    <m:d>
                      <m:dPr>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𝑥</m:t>
                        </m:r>
                      </m:e>
                    </m:d>
                    <m:r>
                      <a:rPr lang="en-US" altLang="ko-KR" b="0" i="1" smtClean="0">
                        <a:latin typeface="Cambria Math"/>
                        <a:sym typeface="Symbol" pitchFamily="18" charset="2"/>
                      </a:rPr>
                      <m:t>+</m:t>
                    </m:r>
                    <m:d>
                      <m:dPr>
                        <m:ctrlPr>
                          <a:rPr lang="en-US" altLang="ko-KR" b="0" i="1" smtClean="0">
                            <a:latin typeface="Cambria Math" panose="02040503050406030204" pitchFamily="18" charset="0"/>
                            <a:sym typeface="Symbol" pitchFamily="18" charset="2"/>
                          </a:rPr>
                        </m:ctrlPr>
                      </m:dPr>
                      <m:e>
                        <m:r>
                          <a:rPr lang="en-US" altLang="ko-KR" b="0" i="1" smtClean="0">
                            <a:latin typeface="Cambria Math"/>
                            <a:sym typeface="Symbol" pitchFamily="18" charset="2"/>
                          </a:rPr>
                          <m:t>1−</m:t>
                        </m:r>
                        <m:r>
                          <a:rPr lang="ko-KR" altLang="en-US" b="0" i="1" smtClean="0">
                            <a:latin typeface="Cambria Math"/>
                            <a:sym typeface="Symbol" pitchFamily="18" charset="2"/>
                          </a:rPr>
                          <m:t>𝜆</m:t>
                        </m:r>
                      </m:e>
                    </m:d>
                    <m:r>
                      <a:rPr lang="en-US" altLang="ko-KR" b="0" i="1" smtClean="0">
                        <a:latin typeface="Cambria Math"/>
                        <a:sym typeface="Symbol" pitchFamily="18" charset="2"/>
                      </a:rPr>
                      <m:t>𝑓</m:t>
                    </m:r>
                    <m:r>
                      <a:rPr lang="en-US" altLang="ko-KR" b="0" i="1" smtClean="0">
                        <a:latin typeface="Cambria Math"/>
                        <a:sym typeface="Symbol" pitchFamily="18" charset="2"/>
                      </a:rPr>
                      <m:t>(</m:t>
                    </m:r>
                    <m:r>
                      <a:rPr lang="en-US" altLang="ko-KR" b="0" i="1" smtClean="0">
                        <a:latin typeface="Cambria Math"/>
                        <a:sym typeface="Symbol" pitchFamily="18" charset="2"/>
                      </a:rPr>
                      <m:t>𝑦</m:t>
                    </m:r>
                    <m:r>
                      <a:rPr lang="en-US" altLang="ko-KR" b="0" i="1" smtClean="0">
                        <a:latin typeface="Cambria Math"/>
                        <a:sym typeface="Symbol" pitchFamily="18" charset="2"/>
                      </a:rPr>
                      <m:t>)</m:t>
                    </m:r>
                  </m:oMath>
                </a14:m>
                <a:r>
                  <a:rPr lang="en-US" altLang="ko-KR" dirty="0" smtClean="0">
                    <a:sym typeface="Symbol" pitchFamily="18" charset="2"/>
                  </a:rPr>
                  <a:t>		</a:t>
                </a:r>
                <a:r>
                  <a:rPr lang="en-US" altLang="ko-KR" dirty="0" smtClean="0">
                    <a:sym typeface="Symbol"/>
                  </a:rPr>
                  <a:t></a:t>
                </a:r>
                <a:endParaRPr lang="en-US" altLang="ko-KR" dirty="0" smtClean="0">
                  <a:sym typeface="Symbol" pitchFamily="18" charset="2"/>
                </a:endParaRPr>
              </a:p>
            </p:txBody>
          </p:sp>
        </mc:Choice>
        <mc:Fallback xmlns="">
          <p:sp>
            <p:nvSpPr>
              <p:cNvPr id="25605" name="Rectangle 3"/>
              <p:cNvSpPr>
                <a:spLocks noGrp="1" noRot="1" noChangeAspect="1" noMove="1" noResize="1" noEditPoints="1" noAdjustHandles="1" noChangeArrowheads="1" noChangeShapeType="1" noTextEdit="1"/>
              </p:cNvSpPr>
              <p:nvPr>
                <p:ph type="body" idx="1"/>
              </p:nvPr>
            </p:nvSpPr>
            <p:spPr>
              <a:xfrm>
                <a:off x="376238" y="952500"/>
                <a:ext cx="8405812" cy="2618922"/>
              </a:xfrm>
              <a:blipFill rotWithShape="1">
                <a:blip r:embed="rId3"/>
                <a:stretch>
                  <a:fillRect l="-653" t="-1163" b="-3256"/>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6867" name="슬라이드 번호 개체 틀 5"/>
          <p:cNvSpPr>
            <a:spLocks noGrp="1"/>
          </p:cNvSpPr>
          <p:nvPr>
            <p:ph type="sldNum" sz="quarter" idx="12"/>
          </p:nvPr>
        </p:nvSpPr>
        <p:spPr/>
        <p:txBody>
          <a:bodyPr/>
          <a:lstStyle/>
          <a:p>
            <a:pPr>
              <a:defRPr/>
            </a:pPr>
            <a:fld id="{A584BF1D-C93A-4D54-B9F7-703575A2FE64}" type="slidenum">
              <a:rPr lang="en-US" altLang="ko-KR"/>
              <a:pPr>
                <a:defRPr/>
              </a:pPr>
              <a:t>24</a:t>
            </a:fld>
            <a:endParaRPr lang="en-US" altLang="ko-KR"/>
          </a:p>
        </p:txBody>
      </p:sp>
      <p:sp>
        <p:nvSpPr>
          <p:cNvPr id="26628" name="Rectangle 2"/>
          <p:cNvSpPr>
            <a:spLocks noGrp="1" noChangeArrowheads="1"/>
          </p:cNvSpPr>
          <p:nvPr>
            <p:ph type="title"/>
          </p:nvPr>
        </p:nvSpPr>
        <p:spPr/>
        <p:txBody>
          <a:bodyPr/>
          <a:lstStyle/>
          <a:p>
            <a:pPr eaLnBrk="1" hangingPunct="1"/>
            <a:endParaRPr lang="ko-KR" altLang="ko-KR" smtClean="0"/>
          </a:p>
        </p:txBody>
      </p:sp>
      <p:sp>
        <p:nvSpPr>
          <p:cNvPr id="26629" name="Rectangle 3"/>
          <p:cNvSpPr>
            <a:spLocks noGrp="1" noChangeArrowheads="1"/>
          </p:cNvSpPr>
          <p:nvPr>
            <p:ph type="body" idx="1"/>
          </p:nvPr>
        </p:nvSpPr>
        <p:spPr>
          <a:xfrm>
            <a:off x="265113" y="836613"/>
            <a:ext cx="8588375" cy="396875"/>
          </a:xfrm>
        </p:spPr>
        <p:txBody>
          <a:bodyPr/>
          <a:lstStyle/>
          <a:p>
            <a:pPr eaLnBrk="1" hangingPunct="1"/>
            <a:r>
              <a:rPr lang="en-US" altLang="ko-KR" smtClean="0"/>
              <a:t>Min of piecewise linear convex functions</a:t>
            </a:r>
          </a:p>
        </p:txBody>
      </p:sp>
      <mc:AlternateContent xmlns:mc="http://schemas.openxmlformats.org/markup-compatibility/2006" xmlns:a14="http://schemas.microsoft.com/office/drawing/2010/main">
        <mc:Choice Requires="a14">
          <p:sp>
            <p:nvSpPr>
              <p:cNvPr id="26630" name="Text Box 4"/>
              <p:cNvSpPr txBox="1">
                <a:spLocks noChangeArrowheads="1"/>
              </p:cNvSpPr>
              <p:nvPr/>
            </p:nvSpPr>
            <p:spPr bwMode="auto">
              <a:xfrm>
                <a:off x="2743200" y="2209800"/>
                <a:ext cx="3596049" cy="721288"/>
              </a:xfrm>
              <a:prstGeom prst="rect">
                <a:avLst/>
              </a:prstGeom>
              <a:noFill/>
              <a:ln w="25400">
                <a:solidFill>
                  <a:schemeClr val="accent2"/>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dirty="0" smtClean="0">
                    <a:latin typeface="Times New Roman" pitchFamily="18" charset="0"/>
                    <a:cs typeface="Times New Roman" pitchFamily="18" charset="0"/>
                  </a:rPr>
                  <a:t>minimize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𝑚𝑎𝑥</m:t>
                        </m:r>
                      </m:e>
                      <m:sub>
                        <m:r>
                          <a:rPr lang="en-US" altLang="ko-KR" sz="2000" b="0" i="1" smtClean="0">
                            <a:latin typeface="Cambria Math"/>
                            <a:cs typeface="Times New Roman" pitchFamily="18" charset="0"/>
                          </a:rPr>
                          <m:t>𝑖</m:t>
                        </m:r>
                        <m:r>
                          <a:rPr lang="en-US" altLang="ko-KR" sz="2000" b="0" i="1" smtClean="0">
                            <a:latin typeface="Cambria Math"/>
                            <a:cs typeface="Times New Roman" pitchFamily="18" charset="0"/>
                          </a:rPr>
                          <m:t>=1,…,</m:t>
                        </m:r>
                        <m:r>
                          <a:rPr lang="en-US" altLang="ko-KR" sz="2000" b="0" i="1" smtClean="0">
                            <a:latin typeface="Cambria Math"/>
                            <a:cs typeface="Times New Roman" pitchFamily="18" charset="0"/>
                          </a:rPr>
                          <m:t>𝑚</m:t>
                        </m:r>
                      </m:sub>
                    </m:sSub>
                    <m:r>
                      <a:rPr lang="en-US" altLang="ko-KR" sz="2000" b="0" i="1" smtClean="0">
                        <a:latin typeface="Cambria Math"/>
                        <a:cs typeface="Times New Roman" pitchFamily="18" charset="0"/>
                      </a:rPr>
                      <m:t>(</m:t>
                    </m:r>
                    <m:sSubSup>
                      <m:sSubSupPr>
                        <m:ctrlPr>
                          <a:rPr lang="en-US" altLang="ko-KR" sz="2000" b="0" i="1" smtClean="0">
                            <a:latin typeface="Cambria Math" panose="02040503050406030204" pitchFamily="18" charset="0"/>
                            <a:cs typeface="Times New Roman" pitchFamily="18" charset="0"/>
                          </a:rPr>
                        </m:ctrlPr>
                      </m:sSubSup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𝑖</m:t>
                        </m:r>
                      </m:sub>
                      <m:sup>
                        <m:r>
                          <a:rPr lang="en-US" altLang="ko-KR" sz="2000" b="0" i="1" smtClean="0">
                            <a:latin typeface="Cambria Math"/>
                            <a:cs typeface="Times New Roman" pitchFamily="18" charset="0"/>
                          </a:rPr>
                          <m:t>′</m:t>
                        </m:r>
                      </m:sup>
                    </m:sSubSup>
                    <m:r>
                      <a:rPr lang="en-US" altLang="ko-KR" sz="2000" b="0" i="1" smtClean="0">
                        <a:latin typeface="Cambria Math"/>
                        <a:cs typeface="Times New Roman" pitchFamily="18" charset="0"/>
                      </a:rPr>
                      <m:t>𝑥</m:t>
                    </m:r>
                    <m:r>
                      <a:rPr lang="en-US" altLang="ko-KR" sz="2000" b="0" i="1" smtClean="0">
                        <a:latin typeface="Cambria Math"/>
                        <a:cs typeface="Times New Roman" pitchFamily="18" charset="0"/>
                      </a:rPr>
                      <m: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𝑑</m:t>
                        </m:r>
                      </m:e>
                      <m:sub>
                        <m:r>
                          <a:rPr lang="en-US" altLang="ko-KR" sz="2000" b="0" i="1" smtClean="0">
                            <a:latin typeface="Cambria Math"/>
                            <a:cs typeface="Times New Roman" pitchFamily="18" charset="0"/>
                          </a:rPr>
                          <m:t>𝑖</m:t>
                        </m:r>
                      </m:sub>
                    </m:sSub>
                    <m:r>
                      <a:rPr lang="en-US" altLang="ko-KR" sz="2000" b="0" i="1" smtClean="0">
                        <a:latin typeface="Cambria Math"/>
                        <a:cs typeface="Times New Roman" pitchFamily="18" charset="0"/>
                      </a:rPr>
                      <m:t>)</m:t>
                    </m:r>
                  </m:oMath>
                </a14:m>
                <a:endParaRPr lang="en-US" altLang="ko-KR" sz="2000" dirty="0">
                  <a:latin typeface="Times New Roman" pitchFamily="18" charset="0"/>
                  <a:cs typeface="Times New Roman" pitchFamily="18" charset="0"/>
                </a:endParaRPr>
              </a:p>
              <a:p>
                <a:pPr eaLnBrk="1" hangingPunct="1"/>
                <a:r>
                  <a:rPr lang="en-US" altLang="ko-KR" sz="2000" dirty="0">
                    <a:latin typeface="Times New Roman" pitchFamily="18" charset="0"/>
                    <a:cs typeface="Times New Roman" pitchFamily="18" charset="0"/>
                  </a:rPr>
                  <a:t>Subject to            </a:t>
                </a:r>
                <a14:m>
                  <m:oMath xmlns:m="http://schemas.openxmlformats.org/officeDocument/2006/math">
                    <m:r>
                      <a:rPr lang="en-US" altLang="ko-KR" sz="2000" b="0" i="1" smtClean="0">
                        <a:latin typeface="Cambria Math"/>
                        <a:cs typeface="Times New Roman" pitchFamily="18" charset="0"/>
                      </a:rPr>
                      <m:t>𝐴𝑥</m:t>
                    </m:r>
                    <m:r>
                      <a:rPr lang="en-US" altLang="ko-KR" sz="2000" b="0" i="1" smtClean="0">
                        <a:latin typeface="Cambria Math"/>
                        <a:ea typeface="Cambria Math"/>
                        <a:cs typeface="Times New Roman" pitchFamily="18" charset="0"/>
                      </a:rPr>
                      <m:t>≥</m:t>
                    </m:r>
                    <m:r>
                      <a:rPr lang="en-US" altLang="ko-KR" sz="2000" b="0" i="1" smtClean="0">
                        <a:latin typeface="Cambria Math"/>
                        <a:ea typeface="Cambria Math"/>
                        <a:cs typeface="Times New Roman" pitchFamily="18" charset="0"/>
                      </a:rPr>
                      <m:t>𝑏</m:t>
                    </m:r>
                  </m:oMath>
                </a14:m>
                <a:endParaRPr lang="en-US" altLang="ko-KR" sz="2000" dirty="0">
                  <a:latin typeface="Times New Roman" pitchFamily="18" charset="0"/>
                  <a:cs typeface="Times New Roman" pitchFamily="18" charset="0"/>
                </a:endParaRPr>
              </a:p>
            </p:txBody>
          </p:sp>
        </mc:Choice>
        <mc:Fallback xmlns="">
          <p:sp>
            <p:nvSpPr>
              <p:cNvPr id="26630" name="Text Box 4"/>
              <p:cNvSpPr txBox="1">
                <a:spLocks noRot="1" noChangeAspect="1" noMove="1" noResize="1" noEditPoints="1" noAdjustHandles="1" noChangeArrowheads="1" noChangeShapeType="1" noTextEdit="1"/>
              </p:cNvSpPr>
              <p:nvPr/>
            </p:nvSpPr>
            <p:spPr bwMode="auto">
              <a:xfrm>
                <a:off x="2743200" y="2209800"/>
                <a:ext cx="3596049" cy="721288"/>
              </a:xfrm>
              <a:prstGeom prst="rect">
                <a:avLst/>
              </a:prstGeom>
              <a:blipFill rotWithShape="1">
                <a:blip r:embed="rId3"/>
                <a:stretch>
                  <a:fillRect l="-1347" t="-2459" b="-11475"/>
                </a:stretch>
              </a:blip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631" name="Text Box 5"/>
              <p:cNvSpPr txBox="1">
                <a:spLocks noChangeArrowheads="1"/>
              </p:cNvSpPr>
              <p:nvPr/>
            </p:nvSpPr>
            <p:spPr bwMode="auto">
              <a:xfrm>
                <a:off x="2765425" y="3657600"/>
                <a:ext cx="4680064" cy="1015856"/>
              </a:xfrm>
              <a:prstGeom prst="rect">
                <a:avLst/>
              </a:prstGeom>
              <a:noFill/>
              <a:ln w="25400">
                <a:solidFill>
                  <a:schemeClr val="accent2"/>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dirty="0" smtClean="0">
                    <a:latin typeface="Times New Roman" pitchFamily="18" charset="0"/>
                    <a:cs typeface="Times New Roman" pitchFamily="18" charset="0"/>
                  </a:rPr>
                  <a:t>minimize         </a:t>
                </a:r>
                <a14:m>
                  <m:oMath xmlns:m="http://schemas.openxmlformats.org/officeDocument/2006/math">
                    <m:r>
                      <a:rPr lang="en-US" altLang="ko-KR" sz="2000" b="0" i="1" smtClean="0">
                        <a:latin typeface="Cambria Math"/>
                        <a:cs typeface="Times New Roman" pitchFamily="18" charset="0"/>
                      </a:rPr>
                      <m:t>𝑧</m:t>
                    </m:r>
                  </m:oMath>
                </a14:m>
                <a:r>
                  <a:rPr lang="en-US" altLang="ko-KR" sz="2000" dirty="0" smtClean="0">
                    <a:latin typeface="Times New Roman" pitchFamily="18" charset="0"/>
                    <a:cs typeface="Times New Roman" pitchFamily="18" charset="0"/>
                  </a:rPr>
                  <a:t> </a:t>
                </a:r>
                <a:endParaRPr lang="en-US" altLang="ko-KR" sz="2000" dirty="0">
                  <a:latin typeface="Times New Roman" pitchFamily="18" charset="0"/>
                  <a:cs typeface="Times New Roman" pitchFamily="18" charset="0"/>
                </a:endParaRPr>
              </a:p>
              <a:p>
                <a:pPr eaLnBrk="1" hangingPunct="1"/>
                <a:r>
                  <a:rPr lang="en-US" altLang="ko-KR" sz="2000" dirty="0">
                    <a:latin typeface="Times New Roman" pitchFamily="18" charset="0"/>
                    <a:cs typeface="Times New Roman" pitchFamily="18" charset="0"/>
                  </a:rPr>
                  <a:t>Subject to       </a:t>
                </a:r>
                <a14:m>
                  <m:oMath xmlns:m="http://schemas.openxmlformats.org/officeDocument/2006/math">
                    <m:r>
                      <a:rPr lang="en-US" altLang="ko-KR" sz="2000" b="0" i="1" smtClean="0">
                        <a:latin typeface="Cambria Math"/>
                        <a:cs typeface="Times New Roman" pitchFamily="18" charset="0"/>
                      </a:rPr>
                      <m:t>𝑧</m:t>
                    </m:r>
                    <m:r>
                      <a:rPr lang="en-US" altLang="ko-KR" sz="2000" b="0" i="1" smtClean="0">
                        <a:latin typeface="Cambria Math"/>
                        <a:ea typeface="Cambria Math"/>
                        <a:cs typeface="Times New Roman" pitchFamily="18" charset="0"/>
                      </a:rPr>
                      <m:t>≥</m:t>
                    </m:r>
                    <m:sSubSup>
                      <m:sSubSupPr>
                        <m:ctrlPr>
                          <a:rPr lang="en-US" altLang="ko-KR" sz="2000" b="0" i="1" smtClean="0">
                            <a:latin typeface="Cambria Math" panose="02040503050406030204" pitchFamily="18" charset="0"/>
                            <a:ea typeface="Cambria Math"/>
                            <a:cs typeface="Times New Roman" pitchFamily="18" charset="0"/>
                          </a:rPr>
                        </m:ctrlPr>
                      </m:sSubSupPr>
                      <m:e>
                        <m:r>
                          <a:rPr lang="en-US" altLang="ko-KR" sz="2000" b="0" i="1" smtClean="0">
                            <a:latin typeface="Cambria Math"/>
                            <a:ea typeface="Cambria Math"/>
                            <a:cs typeface="Times New Roman" pitchFamily="18" charset="0"/>
                          </a:rPr>
                          <m:t>𝑐</m:t>
                        </m:r>
                      </m:e>
                      <m:sub>
                        <m:r>
                          <a:rPr lang="en-US" altLang="ko-KR" sz="2000" b="0" i="1" smtClean="0">
                            <a:latin typeface="Cambria Math"/>
                            <a:ea typeface="Cambria Math"/>
                            <a:cs typeface="Times New Roman" pitchFamily="18" charset="0"/>
                          </a:rPr>
                          <m:t>𝑖</m:t>
                        </m:r>
                      </m:sub>
                      <m:sup>
                        <m:r>
                          <a:rPr lang="en-US" altLang="ko-KR" sz="2000" b="0" i="1" smtClean="0">
                            <a:latin typeface="Cambria Math"/>
                            <a:ea typeface="Cambria Math"/>
                            <a:cs typeface="Times New Roman" pitchFamily="18" charset="0"/>
                          </a:rPr>
                          <m:t>′</m:t>
                        </m:r>
                      </m:sup>
                    </m:sSubSup>
                    <m:r>
                      <a:rPr lang="en-US" altLang="ko-KR" sz="2000" b="0" i="1" smtClean="0">
                        <a:latin typeface="Cambria Math"/>
                        <a:ea typeface="Cambria Math"/>
                        <a:cs typeface="Times New Roman" pitchFamily="18" charset="0"/>
                      </a:rPr>
                      <m:t>𝑥</m:t>
                    </m:r>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𝑑</m:t>
                        </m:r>
                      </m:e>
                      <m:sub>
                        <m:r>
                          <a:rPr lang="en-US" altLang="ko-KR" sz="2000" b="0" i="1" smtClean="0">
                            <a:latin typeface="Cambria Math"/>
                            <a:ea typeface="Cambria Math"/>
                            <a:cs typeface="Times New Roman" pitchFamily="18" charset="0"/>
                          </a:rPr>
                          <m:t>𝑖</m:t>
                        </m:r>
                      </m:sub>
                    </m:sSub>
                  </m:oMath>
                </a14:m>
                <a:r>
                  <a:rPr lang="en-US" altLang="ko-KR" sz="2000" dirty="0" smtClean="0">
                    <a:latin typeface="Times New Roman" pitchFamily="18" charset="0"/>
                    <a:cs typeface="Times New Roman" pitchFamily="18" charset="0"/>
                  </a:rPr>
                  <a:t>,      </a:t>
                </a:r>
                <a14:m>
                  <m:oMath xmlns:m="http://schemas.openxmlformats.org/officeDocument/2006/math">
                    <m:r>
                      <a:rPr lang="en-US" altLang="ko-KR" sz="2000" b="0" i="1" dirty="0" smtClean="0">
                        <a:latin typeface="Cambria Math"/>
                        <a:cs typeface="Times New Roman" pitchFamily="18" charset="0"/>
                      </a:rPr>
                      <m:t>𝑖</m:t>
                    </m:r>
                    <m:r>
                      <a:rPr lang="en-US" altLang="ko-KR" sz="2000" b="0" i="1" dirty="0" smtClean="0">
                        <a:latin typeface="Cambria Math"/>
                        <a:cs typeface="Times New Roman" pitchFamily="18" charset="0"/>
                      </a:rPr>
                      <m:t>=1,…,</m:t>
                    </m:r>
                    <m:r>
                      <a:rPr lang="en-US" altLang="ko-KR" sz="2000" b="0" i="1" dirty="0" smtClean="0">
                        <a:latin typeface="Cambria Math"/>
                        <a:cs typeface="Times New Roman" pitchFamily="18" charset="0"/>
                      </a:rPr>
                      <m:t>𝑚</m:t>
                    </m:r>
                  </m:oMath>
                </a14:m>
                <a:endParaRPr lang="en-US" altLang="ko-KR" sz="2000" dirty="0">
                  <a:latin typeface="Times New Roman" pitchFamily="18" charset="0"/>
                  <a:cs typeface="Times New Roman" pitchFamily="18" charset="0"/>
                </a:endParaRPr>
              </a:p>
              <a:p>
                <a:pPr eaLnBrk="1" hangingPunct="1"/>
                <a:r>
                  <a:rPr lang="en-US" altLang="ko-KR" sz="2000" dirty="0">
                    <a:latin typeface="Times New Roman" pitchFamily="18" charset="0"/>
                    <a:cs typeface="Times New Roman" pitchFamily="18" charset="0"/>
                  </a:rPr>
                  <a:t>		</a:t>
                </a:r>
                <a14:m>
                  <m:oMath xmlns:m="http://schemas.openxmlformats.org/officeDocument/2006/math">
                    <m:r>
                      <a:rPr lang="en-US" altLang="ko-KR" sz="2000" b="0" i="1" smtClean="0">
                        <a:latin typeface="Cambria Math"/>
                        <a:cs typeface="Times New Roman" pitchFamily="18" charset="0"/>
                      </a:rPr>
                      <m:t>𝐴𝑥</m:t>
                    </m:r>
                    <m:r>
                      <a:rPr lang="en-US" altLang="ko-KR" sz="2000" b="0" i="1" smtClean="0">
                        <a:latin typeface="Cambria Math"/>
                        <a:ea typeface="Cambria Math"/>
                        <a:cs typeface="Times New Roman" pitchFamily="18" charset="0"/>
                      </a:rPr>
                      <m:t>≥</m:t>
                    </m:r>
                    <m:r>
                      <a:rPr lang="en-US" altLang="ko-KR" sz="2000" b="0" i="1" smtClean="0">
                        <a:latin typeface="Cambria Math"/>
                        <a:ea typeface="Cambria Math"/>
                        <a:cs typeface="Times New Roman" pitchFamily="18" charset="0"/>
                      </a:rPr>
                      <m:t>𝑏</m:t>
                    </m:r>
                  </m:oMath>
                </a14:m>
                <a:endParaRPr lang="en-US" altLang="ko-KR" sz="2000" dirty="0">
                  <a:latin typeface="Times New Roman" pitchFamily="18" charset="0"/>
                  <a:cs typeface="Times New Roman" pitchFamily="18" charset="0"/>
                  <a:sym typeface="Symbol" pitchFamily="18" charset="2"/>
                </a:endParaRPr>
              </a:p>
            </p:txBody>
          </p:sp>
        </mc:Choice>
        <mc:Fallback xmlns="">
          <p:sp>
            <p:nvSpPr>
              <p:cNvPr id="26631" name="Text Box 5"/>
              <p:cNvSpPr txBox="1">
                <a:spLocks noRot="1" noChangeAspect="1" noMove="1" noResize="1" noEditPoints="1" noAdjustHandles="1" noChangeArrowheads="1" noChangeShapeType="1" noTextEdit="1"/>
              </p:cNvSpPr>
              <p:nvPr/>
            </p:nvSpPr>
            <p:spPr bwMode="auto">
              <a:xfrm>
                <a:off x="2765425" y="3657600"/>
                <a:ext cx="4680064" cy="1015856"/>
              </a:xfrm>
              <a:prstGeom prst="rect">
                <a:avLst/>
              </a:prstGeom>
              <a:blipFill rotWithShape="1">
                <a:blip r:embed="rId4"/>
                <a:stretch>
                  <a:fillRect l="-1167" t="-1754"/>
                </a:stretch>
              </a:blip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p:sp>
        <p:nvSpPr>
          <p:cNvPr id="26632" name="Line 6"/>
          <p:cNvSpPr>
            <a:spLocks noChangeShapeType="1"/>
          </p:cNvSpPr>
          <p:nvPr/>
        </p:nvSpPr>
        <p:spPr bwMode="auto">
          <a:xfrm>
            <a:off x="1295400" y="4114800"/>
            <a:ext cx="838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7891" name="슬라이드 번호 개체 틀 5"/>
          <p:cNvSpPr>
            <a:spLocks noGrp="1"/>
          </p:cNvSpPr>
          <p:nvPr>
            <p:ph type="sldNum" sz="quarter" idx="12"/>
          </p:nvPr>
        </p:nvSpPr>
        <p:spPr/>
        <p:txBody>
          <a:bodyPr/>
          <a:lstStyle/>
          <a:p>
            <a:pPr>
              <a:defRPr/>
            </a:pPr>
            <a:fld id="{8D488ACD-B761-426C-AA4D-61E01CC101E2}" type="slidenum">
              <a:rPr lang="en-US" altLang="ko-KR"/>
              <a:pPr>
                <a:defRPr/>
              </a:pPr>
              <a:t>25</a:t>
            </a:fld>
            <a:endParaRPr lang="en-US" altLang="ko-KR"/>
          </a:p>
        </p:txBody>
      </p:sp>
      <p:sp>
        <p:nvSpPr>
          <p:cNvPr id="27652" name="Rectangle 2"/>
          <p:cNvSpPr>
            <a:spLocks noGrp="1" noChangeArrowheads="1"/>
          </p:cNvSpPr>
          <p:nvPr>
            <p:ph type="title"/>
          </p:nvPr>
        </p:nvSpPr>
        <p:spPr/>
        <p:txBody>
          <a:bodyPr/>
          <a:lstStyle/>
          <a:p>
            <a:pPr eaLnBrk="1" hangingPunct="1"/>
            <a:endParaRPr lang="ko-KR" altLang="ko-KR" smtClean="0"/>
          </a:p>
        </p:txBody>
      </p:sp>
      <p:sp>
        <p:nvSpPr>
          <p:cNvPr id="27653" name="Rectangle 3"/>
          <p:cNvSpPr>
            <a:spLocks noGrp="1" noChangeArrowheads="1"/>
          </p:cNvSpPr>
          <p:nvPr>
            <p:ph type="body" idx="1"/>
          </p:nvPr>
        </p:nvSpPr>
        <p:spPr>
          <a:xfrm>
            <a:off x="376238" y="952500"/>
            <a:ext cx="8405812" cy="2492990"/>
          </a:xfrm>
        </p:spPr>
        <p:txBody>
          <a:bodyPr/>
          <a:lstStyle/>
          <a:p>
            <a:pPr eaLnBrk="1" hangingPunct="1"/>
            <a:r>
              <a:rPr lang="en-US" altLang="ko-KR" dirty="0" smtClean="0"/>
              <a:t>Q:   What can we do about finding maximum of a piecewise linear convex function?</a:t>
            </a:r>
          </a:p>
          <a:p>
            <a:pPr eaLnBrk="1" hangingPunct="1"/>
            <a:endParaRPr lang="en-US" altLang="ko-KR" dirty="0" smtClean="0"/>
          </a:p>
          <a:p>
            <a:pPr eaLnBrk="1" hangingPunct="1">
              <a:buFont typeface="Wingdings" pitchFamily="2" charset="2"/>
              <a:buNone/>
            </a:pPr>
            <a:r>
              <a:rPr lang="en-US" altLang="ko-KR" dirty="0" smtClean="0"/>
              <a:t>	maximum of a piecewise linear concave function (can be obtained as minimum of affine functions)?</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Minimum of a piecewise linear concave function?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8915" name="슬라이드 번호 개체 틀 5"/>
          <p:cNvSpPr>
            <a:spLocks noGrp="1"/>
          </p:cNvSpPr>
          <p:nvPr>
            <p:ph type="sldNum" sz="quarter" idx="12"/>
          </p:nvPr>
        </p:nvSpPr>
        <p:spPr/>
        <p:txBody>
          <a:bodyPr/>
          <a:lstStyle/>
          <a:p>
            <a:pPr>
              <a:defRPr/>
            </a:pPr>
            <a:fld id="{6392C1A0-EAE4-419D-9B93-EC215FEDE8A9}" type="slidenum">
              <a:rPr lang="en-US" altLang="ko-KR"/>
              <a:pPr>
                <a:defRPr/>
              </a:pPr>
              <a:t>26</a:t>
            </a:fld>
            <a:endParaRPr lang="en-US" altLang="ko-KR"/>
          </a:p>
        </p:txBody>
      </p:sp>
      <p:sp>
        <p:nvSpPr>
          <p:cNvPr id="28676"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8677" name="Rectangle 3"/>
              <p:cNvSpPr>
                <a:spLocks noGrp="1" noChangeArrowheads="1"/>
              </p:cNvSpPr>
              <p:nvPr>
                <p:ph type="body" idx="1"/>
              </p:nvPr>
            </p:nvSpPr>
            <p:spPr>
              <a:xfrm>
                <a:off x="376238" y="952500"/>
                <a:ext cx="8405812" cy="3182859"/>
              </a:xfrm>
            </p:spPr>
            <p:txBody>
              <a:bodyPr/>
              <a:lstStyle/>
              <a:p>
                <a:pPr eaLnBrk="1" hangingPunct="1"/>
                <a:r>
                  <a:rPr lang="en-US" altLang="ko-KR" dirty="0" smtClean="0"/>
                  <a:t>Convex function has a nice property such that a local minimum point is a global minimum point.  (when domain is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sup>
                    </m:sSup>
                  </m:oMath>
                </a14:m>
                <a:r>
                  <a:rPr lang="en-US" altLang="ko-KR" dirty="0" smtClean="0"/>
                  <a:t> or convex set) (HW later)</a:t>
                </a:r>
              </a:p>
              <a:p>
                <a:pPr eaLnBrk="1" hangingPunct="1"/>
                <a:endParaRPr lang="en-US" altLang="ko-KR" dirty="0" smtClean="0"/>
              </a:p>
              <a:p>
                <a:pPr eaLnBrk="1" hangingPunct="1">
                  <a:buFont typeface="Wingdings" pitchFamily="2" charset="2"/>
                  <a:buNone/>
                </a:pPr>
                <a:r>
                  <a:rPr lang="en-US" altLang="ko-KR" dirty="0" smtClean="0"/>
                  <a:t>	Hence finding the minimum of a convex function defined over a convex set is usually easy.  But finding the maximum of a convex function is difficult to solve.  Basically, we need to examine all local maximum points.</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Similarly, finding the maximum of a concave function is easy, but finding the minimum of a concave function is difficult.</a:t>
                </a:r>
              </a:p>
            </p:txBody>
          </p:sp>
        </mc:Choice>
        <mc:Fallback xmlns="">
          <p:sp>
            <p:nvSpPr>
              <p:cNvPr id="28677" name="Rectangle 3"/>
              <p:cNvSpPr>
                <a:spLocks noGrp="1" noRot="1" noChangeAspect="1" noMove="1" noResize="1" noEditPoints="1" noAdjustHandles="1" noChangeArrowheads="1" noChangeShapeType="1" noTextEdit="1"/>
              </p:cNvSpPr>
              <p:nvPr>
                <p:ph type="body" idx="1"/>
              </p:nvPr>
            </p:nvSpPr>
            <p:spPr>
              <a:xfrm>
                <a:off x="376238" y="952500"/>
                <a:ext cx="8405812" cy="3182859"/>
              </a:xfrm>
              <a:blipFill rotWithShape="1">
                <a:blip r:embed="rId3"/>
                <a:stretch>
                  <a:fillRect l="-653" t="-958" r="-1088" b="-19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39939" name="슬라이드 번호 개체 틀 5"/>
          <p:cNvSpPr>
            <a:spLocks noGrp="1"/>
          </p:cNvSpPr>
          <p:nvPr>
            <p:ph type="sldNum" sz="quarter" idx="12"/>
          </p:nvPr>
        </p:nvSpPr>
        <p:spPr/>
        <p:txBody>
          <a:bodyPr/>
          <a:lstStyle/>
          <a:p>
            <a:pPr>
              <a:defRPr/>
            </a:pPr>
            <a:fld id="{20D794C5-65AB-4D9B-AC07-0EC59D009835}" type="slidenum">
              <a:rPr lang="en-US" altLang="ko-KR"/>
              <a:pPr>
                <a:defRPr/>
              </a:pPr>
              <a:t>27</a:t>
            </a:fld>
            <a:endParaRPr lang="en-US" altLang="ko-KR"/>
          </a:p>
        </p:txBody>
      </p:sp>
      <p:sp>
        <p:nvSpPr>
          <p:cNvPr id="2970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xfrm>
                <a:off x="376238" y="952500"/>
                <a:ext cx="8405812" cy="4722639"/>
              </a:xfrm>
            </p:spPr>
            <p:txBody>
              <a:bodyPr/>
              <a:lstStyle/>
              <a:p>
                <a:pPr eaLnBrk="1" hangingPunct="1"/>
                <a:r>
                  <a:rPr lang="en-US" altLang="ko-KR" dirty="0" smtClean="0"/>
                  <a:t>Suppose we want to have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𝑥</m:t>
                    </m:r>
                    <m:r>
                      <a:rPr lang="en-US" altLang="ko-KR" b="0" i="1" smtClean="0">
                        <a:latin typeface="Cambria Math"/>
                      </a:rPr>
                      <m:t>)≤</m:t>
                    </m:r>
                    <m:r>
                      <a:rPr lang="en-US" altLang="ko-KR" b="0" i="1" smtClean="0">
                        <a:latin typeface="Cambria Math"/>
                        <a:ea typeface="Cambria Math"/>
                      </a:rPr>
                      <m:t>h</m:t>
                    </m:r>
                  </m:oMath>
                </a14:m>
                <a:r>
                  <a:rPr lang="en-US" altLang="ko-KR" dirty="0" smtClean="0"/>
                  <a:t> in constraints, where </a:t>
                </a:r>
                <a14:m>
                  <m:oMath xmlns:m="http://schemas.openxmlformats.org/officeDocument/2006/math">
                    <m:r>
                      <a:rPr lang="en-US" altLang="ko-KR" b="0" i="1" smtClean="0">
                        <a:latin typeface="Cambria Math"/>
                      </a:rPr>
                      <m:t>𝑓</m:t>
                    </m:r>
                    <m:r>
                      <a:rPr lang="en-US" altLang="ko-KR" b="0" i="1" smtClean="0">
                        <a:latin typeface="Cambria Math"/>
                      </a:rPr>
                      <m:t>(</m:t>
                    </m:r>
                    <m:r>
                      <a:rPr lang="en-US" altLang="ko-KR" b="0" i="1" smtClean="0">
                        <a:latin typeface="Cambria Math"/>
                      </a:rPr>
                      <m:t>𝑥</m:t>
                    </m:r>
                    <m:r>
                      <a:rPr lang="en-US" altLang="ko-KR" b="0" i="1" smtClean="0">
                        <a:latin typeface="Cambria Math"/>
                      </a:rPr>
                      <m:t>)</m:t>
                    </m:r>
                  </m:oMath>
                </a14:m>
                <a:r>
                  <a:rPr lang="en-US" altLang="ko-KR" dirty="0" smtClean="0"/>
                  <a:t> is a piecewise linear convex function </a:t>
                </a:r>
                <a14:m>
                  <m:oMath xmlns:m="http://schemas.openxmlformats.org/officeDocument/2006/math">
                    <m:r>
                      <a:rPr lang="en-US" altLang="ko-KR" i="1">
                        <a:latin typeface="Cambria Math"/>
                      </a:rPr>
                      <m:t>𝑓</m:t>
                    </m:r>
                    <m:d>
                      <m:dPr>
                        <m:ctrlPr>
                          <a:rPr lang="en-US" altLang="ko-KR" i="1">
                            <a:latin typeface="Cambria Math" panose="02040503050406030204" pitchFamily="18" charset="0"/>
                          </a:rPr>
                        </m:ctrlPr>
                      </m:dPr>
                      <m:e>
                        <m:r>
                          <a:rPr lang="en-US" altLang="ko-KR" i="1">
                            <a:latin typeface="Cambria Math"/>
                          </a:rPr>
                          <m:t>𝑥</m:t>
                        </m:r>
                      </m:e>
                    </m:d>
                    <m:r>
                      <a:rPr lang="en-US" altLang="ko-KR" i="1">
                        <a:latin typeface="Cambria Math"/>
                      </a:rPr>
                      <m:t>=</m:t>
                    </m:r>
                    <m:sSub>
                      <m:sSubPr>
                        <m:ctrlPr>
                          <a:rPr lang="en-US" altLang="ko-KR" i="1">
                            <a:latin typeface="Cambria Math" panose="02040503050406030204" pitchFamily="18" charset="0"/>
                          </a:rPr>
                        </m:ctrlPr>
                      </m:sSubPr>
                      <m:e>
                        <m:r>
                          <a:rPr lang="en-US" altLang="ko-KR" i="1">
                            <a:latin typeface="Cambria Math"/>
                          </a:rPr>
                          <m:t>𝑚𝑎𝑥</m:t>
                        </m:r>
                      </m:e>
                      <m:sub>
                        <m:r>
                          <a:rPr lang="en-US" altLang="ko-KR" i="1">
                            <a:latin typeface="Cambria Math"/>
                          </a:rPr>
                          <m:t>𝑖</m:t>
                        </m:r>
                        <m:r>
                          <a:rPr lang="en-US" altLang="ko-KR" i="1">
                            <a:latin typeface="Cambria Math"/>
                          </a:rPr>
                          <m:t>=1,…,</m:t>
                        </m:r>
                        <m:r>
                          <a:rPr lang="en-US" altLang="ko-KR" i="1">
                            <a:latin typeface="Cambria Math"/>
                          </a:rPr>
                          <m:t>𝑚</m:t>
                        </m:r>
                      </m:sub>
                    </m:sSub>
                    <m:d>
                      <m:dPr>
                        <m:ctrlPr>
                          <a:rPr lang="en-US" altLang="ko-KR" i="1">
                            <a:latin typeface="Cambria Math" panose="02040503050406030204" pitchFamily="18" charset="0"/>
                          </a:rPr>
                        </m:ctrlPr>
                      </m:dPr>
                      <m:e>
                        <m:sSubSup>
                          <m:sSubSupPr>
                            <m:ctrlPr>
                              <a:rPr lang="en-US" altLang="ko-KR" i="1">
                                <a:latin typeface="Cambria Math" panose="02040503050406030204" pitchFamily="18" charset="0"/>
                              </a:rPr>
                            </m:ctrlPr>
                          </m:sSubSupPr>
                          <m:e>
                            <m:r>
                              <a:rPr lang="en-US" altLang="ko-KR" b="0" i="1" smtClean="0">
                                <a:latin typeface="Cambria Math"/>
                              </a:rPr>
                              <m:t>𝑓</m:t>
                            </m:r>
                          </m:e>
                          <m:sub>
                            <m:r>
                              <a:rPr lang="en-US" altLang="ko-KR" i="1">
                                <a:latin typeface="Cambria Math"/>
                              </a:rPr>
                              <m:t>𝑖</m:t>
                            </m:r>
                          </m:sub>
                          <m:sup>
                            <m:r>
                              <a:rPr lang="en-US" altLang="ko-KR" i="1">
                                <a:latin typeface="Cambria Math"/>
                              </a:rPr>
                              <m:t>′</m:t>
                            </m:r>
                          </m:sup>
                        </m:sSubSup>
                        <m:r>
                          <a:rPr lang="en-US" altLang="ko-KR" i="1">
                            <a:latin typeface="Cambria Math"/>
                          </a:rPr>
                          <m:t>𝑥</m:t>
                        </m:r>
                        <m:r>
                          <a:rPr lang="en-US" altLang="ko-KR" i="1">
                            <a:latin typeface="Cambria Math"/>
                          </a:rPr>
                          <m:t>+</m:t>
                        </m:r>
                        <m:sSub>
                          <m:sSubPr>
                            <m:ctrlPr>
                              <a:rPr lang="en-US" altLang="ko-KR" i="1">
                                <a:latin typeface="Cambria Math" panose="02040503050406030204" pitchFamily="18" charset="0"/>
                              </a:rPr>
                            </m:ctrlPr>
                          </m:sSubPr>
                          <m:e>
                            <m:r>
                              <a:rPr lang="en-US" altLang="ko-KR" b="0" i="1" smtClean="0">
                                <a:latin typeface="Cambria Math"/>
                              </a:rPr>
                              <m:t>𝑔</m:t>
                            </m:r>
                          </m:e>
                          <m:sub>
                            <m:r>
                              <a:rPr lang="en-US" altLang="ko-KR" i="1">
                                <a:latin typeface="Cambria Math"/>
                              </a:rPr>
                              <m:t>𝑖</m:t>
                            </m:r>
                          </m:sub>
                        </m:sSub>
                      </m:e>
                    </m:d>
                    <m:r>
                      <a:rPr lang="en-US" altLang="ko-KR" b="0" i="0" smtClean="0">
                        <a:latin typeface="Cambria Math"/>
                      </a:rPr>
                      <m:t>.</m:t>
                    </m:r>
                  </m:oMath>
                </a14:m>
                <a:r>
                  <a:rPr lang="en-US" altLang="ko-KR" dirty="0"/>
                  <a:t> </a:t>
                </a:r>
                <a:endParaRPr lang="en-US" altLang="ko-KR" dirty="0" smtClean="0"/>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a:t>
                </a:r>
                <a:r>
                  <a:rPr lang="en-US" altLang="ko-KR" dirty="0" smtClean="0">
                    <a:sym typeface="Symbol" pitchFamily="18" charset="2"/>
                  </a:rPr>
                  <a:t>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𝑓</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𝑔</m:t>
                        </m:r>
                      </m:e>
                      <m:sub>
                        <m:r>
                          <a:rPr lang="en-US" altLang="ko-KR" b="0" i="1" smtClean="0">
                            <a:latin typeface="Cambria Math"/>
                            <a:sym typeface="Symbol" pitchFamily="18" charset="2"/>
                          </a:rPr>
                          <m:t>𝑖</m:t>
                        </m:r>
                      </m:sub>
                    </m:sSub>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h</m:t>
                    </m:r>
                  </m:oMath>
                </a14:m>
                <a:r>
                  <a:rPr lang="en-US" altLang="ko-KR" dirty="0" smtClean="0"/>
                  <a:t>,</a:t>
                </a: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endParaRPr lang="en-US" altLang="ko-KR"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Q:  What about constraints  </a:t>
                </a:r>
                <a14:m>
                  <m:oMath xmlns:m="http://schemas.openxmlformats.org/officeDocument/2006/math">
                    <m:r>
                      <a:rPr lang="en-US" altLang="ko-KR" b="0" i="1" smtClean="0">
                        <a:latin typeface="Cambria Math"/>
                        <a:sym typeface="Symbol" pitchFamily="18" charset="2"/>
                      </a:rPr>
                      <m:t>𝑓</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r>
                      <a:rPr lang="en-US" altLang="ko-KR" b="0" i="1" smtClean="0">
                        <a:latin typeface="Cambria Math"/>
                        <a:ea typeface="Cambria Math"/>
                        <a:sym typeface="Symbol" pitchFamily="18" charset="2"/>
                      </a:rPr>
                      <m:t>h</m:t>
                    </m:r>
                  </m:oMath>
                </a14:m>
                <a:r>
                  <a:rPr lang="en-US" altLang="ko-KR" dirty="0" smtClean="0">
                    <a:sym typeface="Symbol" pitchFamily="18" charset="2"/>
                  </a:rPr>
                  <a:t>?  Can it be modeled as LP?</a:t>
                </a:r>
              </a:p>
              <a:p>
                <a:pPr eaLnBrk="1" hangingPunct="1">
                  <a:buFont typeface="Wingdings" pitchFamily="2" charset="2"/>
                  <a:buNone/>
                </a:pPr>
                <a:endParaRPr lang="en-US" altLang="ko-KR" dirty="0" smtClean="0"/>
              </a:p>
              <a:p>
                <a:pPr eaLnBrk="1" hangingPunct="1"/>
                <a:r>
                  <a:rPr lang="en-US" altLang="ko-KR" dirty="0" err="1" smtClean="0">
                    <a:solidFill>
                      <a:schemeClr val="hlink"/>
                    </a:solidFill>
                  </a:rPr>
                  <a:t>Def</a:t>
                </a:r>
                <a:r>
                  <a:rPr lang="en-US" altLang="ko-KR" dirty="0" smtClean="0">
                    <a:solidFill>
                      <a:schemeClr val="hlink"/>
                    </a:solidFill>
                  </a:rPr>
                  <a:t>:</a:t>
                </a:r>
                <a:r>
                  <a:rPr lang="en-US" altLang="ko-KR" dirty="0" smtClean="0"/>
                  <a:t>   </a:t>
                </a:r>
                <a14:m>
                  <m:oMath xmlns:m="http://schemas.openxmlformats.org/officeDocument/2006/math">
                    <m:r>
                      <a:rPr lang="en-US" altLang="ko-KR" b="0" i="1" smtClean="0">
                        <a:latin typeface="Cambria Math"/>
                      </a:rPr>
                      <m:t>𝑓</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𝑅</m:t>
                        </m:r>
                      </m:e>
                      <m:sup>
                        <m:r>
                          <a:rPr lang="en-US" altLang="ko-KR" b="0" i="1" smtClean="0">
                            <a:latin typeface="Cambria Math"/>
                          </a:rPr>
                          <m:t>𝑛</m:t>
                        </m:r>
                      </m:sup>
                    </m:sSup>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sym typeface="Symbol" pitchFamily="18" charset="2"/>
                  </a:rPr>
                  <a:t>, is a convex function, </a:t>
                </a:r>
                <a14:m>
                  <m:oMath xmlns:m="http://schemas.openxmlformats.org/officeDocument/2006/math">
                    <m:r>
                      <a:rPr lang="ko-KR" altLang="en-US" i="1" smtClean="0">
                        <a:latin typeface="Cambria Math"/>
                        <a:sym typeface="Symbol" pitchFamily="18" charset="2"/>
                      </a:rPr>
                      <m:t>𝛼</m:t>
                    </m:r>
                    <m:r>
                      <a:rPr lang="ko-KR" altLang="en-US" i="1" smtClean="0">
                        <a:latin typeface="Cambria Math"/>
                        <a:sym typeface="Symbol" pitchFamily="18" charset="2"/>
                      </a:rPr>
                      <m:t>∈</m:t>
                    </m:r>
                    <m:r>
                      <a:rPr lang="en-US" altLang="ko-KR" b="0" i="1" smtClean="0">
                        <a:latin typeface="Cambria Math"/>
                        <a:sym typeface="Symbol" pitchFamily="18" charset="2"/>
                      </a:rPr>
                      <m:t>𝑅</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The set </a:t>
                </a:r>
                <a14:m>
                  <m:oMath xmlns:m="http://schemas.openxmlformats.org/officeDocument/2006/math">
                    <m:r>
                      <a:rPr lang="en-US" altLang="ko-KR" b="0" i="1" smtClean="0">
                        <a:latin typeface="Cambria Math"/>
                        <a:sym typeface="Symbol" pitchFamily="18" charset="2"/>
                      </a:rPr>
                      <m:t>𝐶</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r>
                      <a:rPr lang="en-US" altLang="ko-KR" b="0" i="1" smtClean="0">
                        <a:latin typeface="Cambria Math"/>
                        <a:sym typeface="Symbol" pitchFamily="18" charset="2"/>
                      </a:rPr>
                      <m:t>𝑓</m:t>
                    </m:r>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sym typeface="Symbol" pitchFamily="18" charset="2"/>
                      </a:rPr>
                      <m:t>)≤</m:t>
                    </m:r>
                    <m:r>
                      <a:rPr lang="ko-KR" altLang="en-US" b="0" i="1" smtClean="0">
                        <a:latin typeface="Cambria Math"/>
                        <a:ea typeface="Cambria Math"/>
                        <a:sym typeface="Symbol" pitchFamily="18" charset="2"/>
                      </a:rPr>
                      <m:t>𝛼</m:t>
                    </m:r>
                    <m:r>
                      <a:rPr lang="en-US" altLang="ko-KR" b="0" i="1" smtClean="0">
                        <a:latin typeface="Cambria Math"/>
                        <a:ea typeface="Cambria Math"/>
                        <a:sym typeface="Symbol" pitchFamily="18" charset="2"/>
                      </a:rPr>
                      <m:t>}</m:t>
                    </m:r>
                  </m:oMath>
                </a14:m>
                <a:r>
                  <a:rPr lang="en-US" altLang="ko-KR" dirty="0" smtClean="0">
                    <a:sym typeface="Symbol" pitchFamily="18" charset="2"/>
                  </a:rPr>
                  <a:t> is called the </a:t>
                </a:r>
                <a:r>
                  <a:rPr lang="en-US" altLang="ko-KR" dirty="0" smtClean="0">
                    <a:solidFill>
                      <a:srgbClr val="FF0000"/>
                    </a:solidFill>
                    <a:sym typeface="Symbol" pitchFamily="18" charset="2"/>
                  </a:rPr>
                  <a:t>level set </a:t>
                </a:r>
                <a:r>
                  <a:rPr lang="en-US" altLang="ko-KR" dirty="0" smtClean="0">
                    <a:sym typeface="Symbol" pitchFamily="18" charset="2"/>
                  </a:rPr>
                  <a:t>of </a:t>
                </a:r>
                <a14:m>
                  <m:oMath xmlns:m="http://schemas.openxmlformats.org/officeDocument/2006/math">
                    <m:r>
                      <a:rPr lang="en-US" altLang="ko-KR" b="0" i="1" smtClean="0">
                        <a:latin typeface="Cambria Math"/>
                        <a:sym typeface="Symbol" pitchFamily="18" charset="2"/>
                      </a:rPr>
                      <m:t>𝑓</m:t>
                    </m:r>
                  </m:oMath>
                </a14:m>
                <a:r>
                  <a:rPr lang="en-US" altLang="ko-KR" dirty="0" smtClean="0">
                    <a:sym typeface="Symbol" pitchFamily="18" charset="2"/>
                  </a:rPr>
                  <a:t>. </a:t>
                </a:r>
              </a:p>
              <a:p>
                <a:pPr eaLnBrk="1" hangingPunct="1">
                  <a:buFont typeface="Wingdings" pitchFamily="2" charset="2"/>
                  <a:buNone/>
                </a:pPr>
                <a:endParaRPr lang="en-US" altLang="ko-KR" dirty="0" smtClean="0">
                  <a:sym typeface="Symbol" pitchFamily="18" charset="2"/>
                </a:endParaRPr>
              </a:p>
              <a:p>
                <a:pPr eaLnBrk="1" hangingPunct="1"/>
                <a:r>
                  <a:rPr lang="en-US" altLang="ko-KR" dirty="0" smtClean="0">
                    <a:sym typeface="Symbol" pitchFamily="18" charset="2"/>
                  </a:rPr>
                  <a:t>level set of a convex function is a convex set.   (HW)</a:t>
                </a:r>
              </a:p>
              <a:p>
                <a:pPr eaLnBrk="1" hangingPunct="1">
                  <a:buFont typeface="Wingdings" pitchFamily="2" charset="2"/>
                  <a:buNone/>
                </a:pPr>
                <a:r>
                  <a:rPr lang="en-US" altLang="ko-KR" dirty="0" smtClean="0">
                    <a:sym typeface="Symbol" pitchFamily="18" charset="2"/>
                  </a:rPr>
                  <a:t>	solution set of LP is convex (easy)  non-convex solution set can’t be modeled as LP.</a:t>
                </a:r>
              </a:p>
            </p:txBody>
          </p:sp>
        </mc:Choice>
        <mc:Fallback xmlns="">
          <p:sp>
            <p:nvSpPr>
              <p:cNvPr id="29701" name="Rectangle 3"/>
              <p:cNvSpPr>
                <a:spLocks noGrp="1" noRot="1" noChangeAspect="1" noMove="1" noResize="1" noEditPoints="1" noAdjustHandles="1" noChangeArrowheads="1" noChangeShapeType="1" noTextEdit="1"/>
              </p:cNvSpPr>
              <p:nvPr>
                <p:ph type="body" idx="1"/>
              </p:nvPr>
            </p:nvSpPr>
            <p:spPr>
              <a:xfrm>
                <a:off x="376238" y="952500"/>
                <a:ext cx="8405812" cy="4722639"/>
              </a:xfrm>
              <a:blipFill>
                <a:blip r:embed="rId3"/>
                <a:stretch>
                  <a:fillRect l="-653" t="-645" r="-73" b="-1290"/>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0963" name="슬라이드 번호 개체 틀 5"/>
          <p:cNvSpPr>
            <a:spLocks noGrp="1"/>
          </p:cNvSpPr>
          <p:nvPr>
            <p:ph type="sldNum" sz="quarter" idx="12"/>
          </p:nvPr>
        </p:nvSpPr>
        <p:spPr/>
        <p:txBody>
          <a:bodyPr/>
          <a:lstStyle/>
          <a:p>
            <a:pPr>
              <a:defRPr/>
            </a:pPr>
            <a:fld id="{DFD4AE47-4A46-4DC0-A67F-5454E548B40F}" type="slidenum">
              <a:rPr lang="en-US" altLang="ko-KR"/>
              <a:pPr>
                <a:defRPr/>
              </a:pPr>
              <a:t>28</a:t>
            </a:fld>
            <a:endParaRPr lang="en-US" altLang="ko-KR"/>
          </a:p>
        </p:txBody>
      </p:sp>
      <p:sp>
        <p:nvSpPr>
          <p:cNvPr id="30724" name="Rectangle 2"/>
          <p:cNvSpPr>
            <a:spLocks noGrp="1" noChangeArrowheads="1"/>
          </p:cNvSpPr>
          <p:nvPr>
            <p:ph type="title"/>
          </p:nvPr>
        </p:nvSpPr>
        <p:spPr/>
        <p:txBody>
          <a:bodyPr/>
          <a:lstStyle/>
          <a:p>
            <a:pPr eaLnBrk="1" hangingPunct="1"/>
            <a:r>
              <a:rPr lang="en-US" altLang="ko-KR" smtClean="0"/>
              <a:t>Problems involving absolute values</a:t>
            </a:r>
          </a:p>
        </p:txBody>
      </p:sp>
      <mc:AlternateContent xmlns:mc="http://schemas.openxmlformats.org/markup-compatibility/2006" xmlns:a14="http://schemas.microsoft.com/office/drawing/2010/main">
        <mc:Choice Requires="a14">
          <p:sp>
            <p:nvSpPr>
              <p:cNvPr id="30725" name="Rectangle 3"/>
              <p:cNvSpPr>
                <a:spLocks noGrp="1" noChangeArrowheads="1"/>
              </p:cNvSpPr>
              <p:nvPr>
                <p:ph type="body" idx="1"/>
              </p:nvPr>
            </p:nvSpPr>
            <p:spPr>
              <a:xfrm>
                <a:off x="265113" y="836613"/>
                <a:ext cx="8588375" cy="1509067"/>
              </a:xfrm>
            </p:spPr>
            <p:txBody>
              <a:bodyPr/>
              <a:lstStyle/>
              <a:p>
                <a:pPr eaLnBrk="1" hangingPunct="1"/>
                <a:r>
                  <a:rPr lang="en-US" altLang="ko-KR" dirty="0" smtClean="0"/>
                  <a:t>minimize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𝑛</m:t>
                        </m:r>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𝑖</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𝑖</m:t>
                            </m:r>
                          </m:sub>
                        </m:sSub>
                        <m:r>
                          <a:rPr lang="en-US" altLang="ko-KR" b="0" i="1" smtClean="0">
                            <a:latin typeface="Cambria Math"/>
                          </a:rPr>
                          <m:t>|</m:t>
                        </m:r>
                      </m:e>
                    </m:nary>
                  </m:oMath>
                </a14:m>
                <a:endParaRPr lang="en-US" altLang="ko-KR" dirty="0" smtClean="0">
                  <a:sym typeface="Symbol" pitchFamily="18" charset="2"/>
                </a:endParaRPr>
              </a:p>
              <a:p>
                <a:pPr eaLnBrk="1" hangingPunct="1">
                  <a:buFont typeface="Wingdings" pitchFamily="2" charset="2"/>
                  <a:buNone/>
                </a:pPr>
                <a:r>
                  <a:rPr lang="en-US" altLang="ko-KR" dirty="0" smtClean="0"/>
                  <a:t>	subject to          </a:t>
                </a:r>
                <a14:m>
                  <m:oMath xmlns:m="http://schemas.openxmlformats.org/officeDocument/2006/math">
                    <m:r>
                      <a:rPr lang="en-US" altLang="ko-KR" b="0" i="1" smtClean="0">
                        <a:latin typeface="Cambria Math"/>
                      </a:rPr>
                      <m:t>𝐴𝑥</m:t>
                    </m:r>
                    <m:r>
                      <a:rPr lang="en-US" altLang="ko-KR" b="0" i="1" smtClean="0">
                        <a:latin typeface="Cambria Math"/>
                        <a:ea typeface="Cambria Math"/>
                      </a:rPr>
                      <m:t>≥</m:t>
                    </m:r>
                    <m:r>
                      <a:rPr lang="en-US" altLang="ko-KR" b="0" i="1" smtClean="0">
                        <a:latin typeface="Cambria Math"/>
                        <a:ea typeface="Cambria Math"/>
                      </a:rPr>
                      <m:t>𝑏</m:t>
                    </m:r>
                  </m:oMath>
                </a14:m>
                <a:r>
                  <a:rPr lang="en-US" altLang="ko-KR" dirty="0" smtClean="0"/>
                  <a:t> </a:t>
                </a:r>
                <a:r>
                  <a:rPr lang="en-US" altLang="ko-KR" dirty="0" smtClean="0">
                    <a:sym typeface="Symbol" pitchFamily="18" charset="2"/>
                  </a:rPr>
                  <a:t>		</a:t>
                </a:r>
                <a:r>
                  <a:rPr lang="en-US" altLang="ko-KR" dirty="0" smtClean="0">
                    <a:solidFill>
                      <a:srgbClr val="FF0000"/>
                    </a:solidFill>
                    <a:sym typeface="Symbol" pitchFamily="18" charset="2"/>
                  </a:rPr>
                  <a:t>(assume </a:t>
                </a:r>
                <a14:m>
                  <m:oMath xmlns:m="http://schemas.openxmlformats.org/officeDocument/2006/math">
                    <m:sSub>
                      <m:sSubPr>
                        <m:ctrlPr>
                          <a:rPr lang="en-US" altLang="ko-KR" i="1" smtClean="0">
                            <a:solidFill>
                              <a:srgbClr val="FF0000"/>
                            </a:solidFill>
                            <a:latin typeface="Cambria Math" panose="02040503050406030204" pitchFamily="18" charset="0"/>
                            <a:sym typeface="Symbol" pitchFamily="18" charset="2"/>
                          </a:rPr>
                        </m:ctrlPr>
                      </m:sSubPr>
                      <m:e>
                        <m:r>
                          <a:rPr lang="en-US" altLang="ko-KR" b="0" i="1" smtClean="0">
                            <a:solidFill>
                              <a:srgbClr val="FF0000"/>
                            </a:solidFill>
                            <a:latin typeface="Cambria Math"/>
                            <a:sym typeface="Symbol" pitchFamily="18" charset="2"/>
                          </a:rPr>
                          <m:t>𝑐</m:t>
                        </m:r>
                      </m:e>
                      <m:sub>
                        <m:r>
                          <a:rPr lang="en-US" altLang="ko-KR" b="0" i="1" smtClean="0">
                            <a:solidFill>
                              <a:srgbClr val="FF0000"/>
                            </a:solidFill>
                            <a:latin typeface="Cambria Math"/>
                            <a:sym typeface="Symbol" pitchFamily="18" charset="2"/>
                          </a:rPr>
                          <m:t>𝑖</m:t>
                        </m:r>
                      </m:sub>
                    </m:sSub>
                    <m:r>
                      <a:rPr lang="en-US" altLang="ko-KR" b="0" i="1" smtClean="0">
                        <a:solidFill>
                          <a:srgbClr val="FF0000"/>
                        </a:solidFill>
                        <a:latin typeface="Cambria Math" panose="02040503050406030204" pitchFamily="18" charset="0"/>
                        <a:sym typeface="Symbol" pitchFamily="18" charset="2"/>
                      </a:rPr>
                      <m:t>&gt;</m:t>
                    </m:r>
                    <m:r>
                      <a:rPr lang="en-US" altLang="ko-KR" b="0" i="1" smtClean="0">
                        <a:solidFill>
                          <a:srgbClr val="FF0000"/>
                        </a:solidFill>
                        <a:latin typeface="Cambria Math"/>
                        <a:ea typeface="Cambria Math"/>
                        <a:sym typeface="Symbol" pitchFamily="18" charset="2"/>
                      </a:rPr>
                      <m:t>0</m:t>
                    </m:r>
                  </m:oMath>
                </a14:m>
                <a:r>
                  <a:rPr lang="en-US" altLang="ko-KR" dirty="0" smtClean="0">
                    <a:solidFill>
                      <a:srgbClr val="FF0000"/>
                    </a:solidFill>
                    <a:sym typeface="Symbol" pitchFamily="18" charset="2"/>
                  </a:rPr>
                  <a:t>)</a:t>
                </a:r>
              </a:p>
              <a:p>
                <a:pPr eaLnBrk="1" hangingPunct="1">
                  <a:buFont typeface="Wingdings" pitchFamily="2" charset="2"/>
                  <a:buNone/>
                </a:pPr>
                <a:endParaRPr lang="en-US" altLang="ko-KR" dirty="0" smtClean="0">
                  <a:solidFill>
                    <a:schemeClr val="hlink"/>
                  </a:solidFill>
                  <a:sym typeface="Symbol" pitchFamily="18" charset="2"/>
                </a:endParaRPr>
              </a:p>
              <a:p>
                <a:pPr eaLnBrk="1" hangingPunct="1">
                  <a:buFont typeface="Wingdings" pitchFamily="2" charset="2"/>
                  <a:buNone/>
                </a:pPr>
                <a:r>
                  <a:rPr lang="en-US" altLang="ko-KR" dirty="0" smtClean="0">
                    <a:solidFill>
                      <a:schemeClr val="hlink"/>
                    </a:solidFill>
                    <a:sym typeface="Symbol" pitchFamily="18" charset="2"/>
                  </a:rPr>
                  <a:t>	</a:t>
                </a:r>
                <a:r>
                  <a:rPr lang="en-US" altLang="ko-KR" dirty="0" smtClean="0">
                    <a:sym typeface="Symbol" pitchFamily="18" charset="2"/>
                  </a:rPr>
                  <a:t>More direct formulations than piecewise linear convex function is possible.</a:t>
                </a:r>
                <a:endParaRPr lang="en-US" altLang="ko-KR" dirty="0" smtClean="0">
                  <a:solidFill>
                    <a:schemeClr val="hlink"/>
                  </a:solidFill>
                  <a:sym typeface="Symbol" pitchFamily="18" charset="2"/>
                </a:endParaRPr>
              </a:p>
            </p:txBody>
          </p:sp>
        </mc:Choice>
        <mc:Fallback xmlns="">
          <p:sp>
            <p:nvSpPr>
              <p:cNvPr id="30725" name="Rectangle 3"/>
              <p:cNvSpPr>
                <a:spLocks noGrp="1" noRot="1" noChangeAspect="1" noMove="1" noResize="1" noEditPoints="1" noAdjustHandles="1" noChangeArrowheads="1" noChangeShapeType="1" noTextEdit="1"/>
              </p:cNvSpPr>
              <p:nvPr>
                <p:ph type="body" idx="1"/>
              </p:nvPr>
            </p:nvSpPr>
            <p:spPr>
              <a:xfrm>
                <a:off x="265113" y="836613"/>
                <a:ext cx="8588375" cy="1509067"/>
              </a:xfrm>
              <a:blipFill rotWithShape="0">
                <a:blip r:embed="rId3"/>
                <a:stretch>
                  <a:fillRect l="-639" t="-32258" b="-604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726" name="Text Box 4"/>
              <p:cNvSpPr txBox="1">
                <a:spLocks noChangeArrowheads="1"/>
              </p:cNvSpPr>
              <p:nvPr/>
            </p:nvSpPr>
            <p:spPr bwMode="auto">
              <a:xfrm>
                <a:off x="755576" y="2887663"/>
                <a:ext cx="2851102" cy="19399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dirty="0" smtClean="0">
                    <a:latin typeface="Times New Roman" pitchFamily="18" charset="0"/>
                    <a:cs typeface="Times New Roman" pitchFamily="18" charset="0"/>
                  </a:rPr>
                  <a:t>(1)</a:t>
                </a:r>
              </a:p>
              <a:p>
                <a:pPr eaLnBrk="1" hangingPunct="1"/>
                <a:r>
                  <a:rPr lang="en-US" altLang="ko-KR" sz="2000" dirty="0">
                    <a:latin typeface="Times New Roman" pitchFamily="18" charset="0"/>
                    <a:cs typeface="Times New Roman" pitchFamily="18" charset="0"/>
                  </a:rPr>
                  <a:t>m</a:t>
                </a:r>
                <a:r>
                  <a:rPr lang="en-US" altLang="ko-KR" sz="2000" dirty="0" smtClean="0">
                    <a:latin typeface="Times New Roman" pitchFamily="18" charset="0"/>
                    <a:cs typeface="Times New Roman" pitchFamily="18" charset="0"/>
                  </a:rPr>
                  <a:t>in   </a:t>
                </a:r>
                <a14:m>
                  <m:oMath xmlns:m="http://schemas.openxmlformats.org/officeDocument/2006/math">
                    <m:nary>
                      <m:naryPr>
                        <m:chr m:val="∑"/>
                        <m:limLoc m:val="subSup"/>
                        <m:ctrlPr>
                          <a:rPr lang="en-US" altLang="ko-KR" sz="2000" i="1" smtClean="0">
                            <a:latin typeface="Cambria Math" panose="02040503050406030204" pitchFamily="18" charset="0"/>
                            <a:cs typeface="Times New Roman" pitchFamily="18" charset="0"/>
                          </a:rPr>
                        </m:ctrlPr>
                      </m:naryPr>
                      <m:sub>
                        <m:r>
                          <m:rPr>
                            <m:brk m:alnAt="25"/>
                          </m:rPr>
                          <a:rPr lang="en-US" altLang="ko-KR" sz="2000" b="0" i="1" smtClean="0">
                            <a:latin typeface="Cambria Math"/>
                            <a:cs typeface="Times New Roman" pitchFamily="18" charset="0"/>
                          </a:rPr>
                          <m:t>𝑖</m:t>
                        </m:r>
                        <m:r>
                          <a:rPr lang="en-US" altLang="ko-KR" sz="2000" b="0" i="1" smtClean="0">
                            <a:latin typeface="Cambria Math"/>
                            <a:cs typeface="Times New Roman" pitchFamily="18" charset="0"/>
                          </a:rPr>
                          <m:t>=1</m:t>
                        </m:r>
                      </m:sub>
                      <m:sup>
                        <m:r>
                          <a:rPr lang="en-US" altLang="ko-KR" sz="2000" b="0" i="1" smtClean="0">
                            <a:latin typeface="Cambria Math"/>
                            <a:cs typeface="Times New Roman" pitchFamily="18" charset="0"/>
                          </a:rPr>
                          <m:t>𝑛</m:t>
                        </m:r>
                      </m:sup>
                      <m:e>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𝑖</m:t>
                            </m:r>
                          </m:sub>
                        </m:sSub>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𝑧</m:t>
                            </m:r>
                          </m:e>
                          <m:sub>
                            <m:r>
                              <a:rPr lang="en-US" altLang="ko-KR" sz="2000" b="0" i="1" smtClean="0">
                                <a:latin typeface="Cambria Math"/>
                                <a:cs typeface="Times New Roman" pitchFamily="18" charset="0"/>
                              </a:rPr>
                              <m:t>𝑖</m:t>
                            </m:r>
                          </m:sub>
                        </m:sSub>
                      </m:e>
                    </m:nary>
                  </m:oMath>
                </a14:m>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subject to</a:t>
                </a:r>
              </a:p>
              <a:p>
                <a:pPr eaLnBrk="1" hangingPunct="1"/>
                <a:r>
                  <a:rPr lang="en-US" altLang="ko-KR" sz="2000" dirty="0">
                    <a:latin typeface="Times New Roman" pitchFamily="18" charset="0"/>
                    <a:cs typeface="Times New Roman" pitchFamily="18" charset="0"/>
                    <a:sym typeface="Symbol" pitchFamily="18" charset="2"/>
                  </a:rPr>
                  <a:t>       </a:t>
                </a:r>
                <a14:m>
                  <m:oMath xmlns:m="http://schemas.openxmlformats.org/officeDocument/2006/math">
                    <m:r>
                      <a:rPr lang="en-US" altLang="ko-KR" sz="2000" b="0" i="1" smtClean="0">
                        <a:latin typeface="Cambria Math"/>
                        <a:cs typeface="Times New Roman" pitchFamily="18" charset="0"/>
                        <a:sym typeface="Symbol" pitchFamily="18" charset="2"/>
                      </a:rPr>
                      <m:t>𝐴𝑥</m:t>
                    </m:r>
                    <m:r>
                      <a:rPr lang="en-US" altLang="ko-KR" sz="2000" b="0" i="1" smtClean="0">
                        <a:latin typeface="Cambria Math"/>
                        <a:ea typeface="Cambria Math"/>
                        <a:cs typeface="Times New Roman" pitchFamily="18" charset="0"/>
                        <a:sym typeface="Symbol" pitchFamily="18" charset="2"/>
                      </a:rPr>
                      <m:t>≥</m:t>
                    </m:r>
                    <m:r>
                      <a:rPr lang="en-US" altLang="ko-KR" sz="2000" b="0" i="1" smtClean="0">
                        <a:latin typeface="Cambria Math"/>
                        <a:ea typeface="Cambria Math"/>
                        <a:cs typeface="Times New Roman" pitchFamily="18" charset="0"/>
                        <a:sym typeface="Symbol" pitchFamily="18" charset="2"/>
                      </a:rPr>
                      <m:t>𝑏</m:t>
                    </m:r>
                  </m:oMath>
                </a14:m>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       </a:t>
                </a:r>
                <a14:m>
                  <m:oMath xmlns:m="http://schemas.openxmlformats.org/officeDocument/2006/math">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r>
                      <a:rPr lang="en-US" altLang="ko-KR" sz="2000" i="1" smtClean="0">
                        <a:latin typeface="Cambria Math"/>
                        <a:ea typeface="Cambria Math"/>
                        <a:cs typeface="Times New Roman" pitchFamily="18" charset="0"/>
                        <a:sym typeface="Symbol" pitchFamily="18" charset="2"/>
                      </a:rPr>
                      <m:t>≤</m:t>
                    </m:r>
                    <m:sSub>
                      <m:sSubPr>
                        <m:ctrlPr>
                          <a:rPr lang="en-US" altLang="ko-KR" sz="2000" i="1" smtClean="0">
                            <a:latin typeface="Cambria Math" panose="02040503050406030204" pitchFamily="18" charset="0"/>
                            <a:ea typeface="Cambria Math"/>
                            <a:cs typeface="Times New Roman" pitchFamily="18" charset="0"/>
                            <a:sym typeface="Symbol" pitchFamily="18" charset="2"/>
                          </a:rPr>
                        </m:ctrlPr>
                      </m:sSubPr>
                      <m:e>
                        <m:r>
                          <a:rPr lang="en-US" altLang="ko-KR" sz="2000" b="0" i="1" smtClean="0">
                            <a:latin typeface="Cambria Math"/>
                            <a:ea typeface="Cambria Math"/>
                            <a:cs typeface="Times New Roman" pitchFamily="18" charset="0"/>
                            <a:sym typeface="Symbol" pitchFamily="18" charset="2"/>
                          </a:rPr>
                          <m:t>𝑧</m:t>
                        </m:r>
                      </m:e>
                      <m:sub>
                        <m:r>
                          <a:rPr lang="en-US" altLang="ko-KR" sz="2000" b="0" i="1" smtClean="0">
                            <a:latin typeface="Cambria Math"/>
                            <a:ea typeface="Cambria Math"/>
                            <a:cs typeface="Times New Roman" pitchFamily="18" charset="0"/>
                            <a:sym typeface="Symbol" pitchFamily="18" charset="2"/>
                          </a:rPr>
                          <m:t>𝑖</m:t>
                        </m:r>
                      </m:sub>
                    </m:sSub>
                  </m:oMath>
                </a14:m>
                <a:r>
                  <a:rPr lang="en-US" altLang="ko-KR" sz="2000" dirty="0" smtClean="0">
                    <a:latin typeface="Times New Roman" pitchFamily="18" charset="0"/>
                    <a:cs typeface="Times New Roman" pitchFamily="18" charset="0"/>
                    <a:sym typeface="Symbol" pitchFamily="18" charset="2"/>
                  </a:rPr>
                  <a:t>,</a:t>
                </a:r>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r>
                      <a:rPr lang="en-US" altLang="ko-KR" sz="2000" b="0" i="1" dirty="0" smtClean="0">
                        <a:latin typeface="Cambria Math"/>
                        <a:cs typeface="Times New Roman" pitchFamily="18" charset="0"/>
                        <a:sym typeface="Symbol" pitchFamily="18" charset="2"/>
                      </a:rPr>
                      <m:t>𝑖</m:t>
                    </m:r>
                    <m:r>
                      <a:rPr lang="en-US" altLang="ko-KR" sz="2000" b="0" i="1" dirty="0" smtClean="0">
                        <a:latin typeface="Cambria Math"/>
                        <a:cs typeface="Times New Roman" pitchFamily="18" charset="0"/>
                        <a:sym typeface="Symbol" pitchFamily="18" charset="2"/>
                      </a:rPr>
                      <m:t>=1,…,</m:t>
                    </m:r>
                    <m:r>
                      <a:rPr lang="en-US" altLang="ko-KR" sz="2000" b="0" i="1" dirty="0" smtClean="0">
                        <a:latin typeface="Cambria Math"/>
                        <a:cs typeface="Times New Roman" pitchFamily="18" charset="0"/>
                        <a:sym typeface="Symbol" pitchFamily="18" charset="2"/>
                      </a:rPr>
                      <m:t>𝑛</m:t>
                    </m:r>
                  </m:oMath>
                </a14:m>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      </a:t>
                </a:r>
                <a14:m>
                  <m:oMath xmlns:m="http://schemas.openxmlformats.org/officeDocument/2006/math">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a:ea typeface="Cambria Math"/>
                        <a:cs typeface="Times New Roman" pitchFamily="18" charset="0"/>
                        <a:sym typeface="Symbol" pitchFamily="18" charset="2"/>
                      </a:rPr>
                      <m:t>≤</m:t>
                    </m:r>
                    <m:sSub>
                      <m:sSubPr>
                        <m:ctrlPr>
                          <a:rPr lang="en-US" altLang="ko-KR" sz="2000" b="0" i="1" smtClean="0">
                            <a:latin typeface="Cambria Math" panose="02040503050406030204" pitchFamily="18" charset="0"/>
                            <a:ea typeface="Cambria Math"/>
                            <a:cs typeface="Times New Roman" pitchFamily="18" charset="0"/>
                            <a:sym typeface="Symbol" pitchFamily="18" charset="2"/>
                          </a:rPr>
                        </m:ctrlPr>
                      </m:sSubPr>
                      <m:e>
                        <m:r>
                          <a:rPr lang="en-US" altLang="ko-KR" sz="2000" b="0" i="1" smtClean="0">
                            <a:latin typeface="Cambria Math"/>
                            <a:ea typeface="Cambria Math"/>
                            <a:cs typeface="Times New Roman" pitchFamily="18" charset="0"/>
                            <a:sym typeface="Symbol" pitchFamily="18" charset="2"/>
                          </a:rPr>
                          <m:t>𝑧</m:t>
                        </m:r>
                      </m:e>
                      <m:sub>
                        <m:r>
                          <a:rPr lang="en-US" altLang="ko-KR" sz="2000" b="0" i="1" smtClean="0">
                            <a:latin typeface="Cambria Math"/>
                            <a:ea typeface="Cambria Math"/>
                            <a:cs typeface="Times New Roman" pitchFamily="18" charset="0"/>
                            <a:sym typeface="Symbol" pitchFamily="18" charset="2"/>
                          </a:rPr>
                          <m:t>𝑖</m:t>
                        </m:r>
                      </m:sub>
                    </m:sSub>
                  </m:oMath>
                </a14:m>
                <a:r>
                  <a:rPr lang="en-US" altLang="ko-KR" sz="2000" dirty="0" smtClean="0">
                    <a:latin typeface="Times New Roman" pitchFamily="18" charset="0"/>
                    <a:cs typeface="Times New Roman" pitchFamily="18" charset="0"/>
                    <a:sym typeface="Symbol" pitchFamily="18" charset="2"/>
                  </a:rPr>
                  <a:t>,</a:t>
                </a:r>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r>
                      <a:rPr lang="en-US" altLang="ko-KR" sz="2000" b="0" i="1" dirty="0" smtClean="0">
                        <a:latin typeface="Cambria Math"/>
                        <a:cs typeface="Times New Roman" pitchFamily="18" charset="0"/>
                        <a:sym typeface="Symbol" pitchFamily="18" charset="2"/>
                      </a:rPr>
                      <m:t>𝑖</m:t>
                    </m:r>
                    <m:r>
                      <a:rPr lang="en-US" altLang="ko-KR" sz="2000" b="0" i="1" dirty="0" smtClean="0">
                        <a:latin typeface="Cambria Math"/>
                        <a:cs typeface="Times New Roman" pitchFamily="18" charset="0"/>
                        <a:sym typeface="Symbol" pitchFamily="18" charset="2"/>
                      </a:rPr>
                      <m:t>=1,…,</m:t>
                    </m:r>
                    <m:r>
                      <a:rPr lang="en-US" altLang="ko-KR" sz="2000" b="0" i="1" dirty="0" smtClean="0">
                        <a:latin typeface="Cambria Math"/>
                        <a:cs typeface="Times New Roman" pitchFamily="18" charset="0"/>
                        <a:sym typeface="Symbol" pitchFamily="18" charset="2"/>
                      </a:rPr>
                      <m:t>𝑛</m:t>
                    </m:r>
                  </m:oMath>
                </a14:m>
                <a:endParaRPr lang="en-US" altLang="ko-KR" sz="2000" dirty="0">
                  <a:latin typeface="Times New Roman" pitchFamily="18" charset="0"/>
                  <a:cs typeface="Times New Roman" pitchFamily="18" charset="0"/>
                  <a:sym typeface="Symbol" pitchFamily="18" charset="2"/>
                </a:endParaRPr>
              </a:p>
            </p:txBody>
          </p:sp>
        </mc:Choice>
        <mc:Fallback xmlns="">
          <p:sp>
            <p:nvSpPr>
              <p:cNvPr id="30726" name="Text Box 4"/>
              <p:cNvSpPr txBox="1">
                <a:spLocks noRot="1" noChangeAspect="1" noMove="1" noResize="1" noEditPoints="1" noAdjustHandles="1" noChangeArrowheads="1" noChangeShapeType="1" noTextEdit="1"/>
              </p:cNvSpPr>
              <p:nvPr/>
            </p:nvSpPr>
            <p:spPr bwMode="auto">
              <a:xfrm>
                <a:off x="755576" y="2887663"/>
                <a:ext cx="2851102" cy="1939955"/>
              </a:xfrm>
              <a:prstGeom prst="rect">
                <a:avLst/>
              </a:prstGeom>
              <a:blipFill rotWithShape="1">
                <a:blip r:embed="rId4"/>
                <a:stretch>
                  <a:fillRect l="-2350" t="-9434" b="-47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727" name="Text Box 5"/>
              <p:cNvSpPr txBox="1">
                <a:spLocks noChangeArrowheads="1"/>
              </p:cNvSpPr>
              <p:nvPr/>
            </p:nvSpPr>
            <p:spPr bwMode="auto">
              <a:xfrm>
                <a:off x="4581451" y="2921000"/>
                <a:ext cx="4248150" cy="3511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dirty="0" smtClean="0">
                    <a:latin typeface="Times New Roman" pitchFamily="18" charset="0"/>
                    <a:cs typeface="Times New Roman" pitchFamily="18" charset="0"/>
                  </a:rPr>
                  <a:t>(2)</a:t>
                </a:r>
              </a:p>
              <a:p>
                <a:pPr eaLnBrk="1" hangingPunct="1"/>
                <a:r>
                  <a:rPr lang="en-US" altLang="ko-KR" sz="2000" dirty="0">
                    <a:latin typeface="Times New Roman" pitchFamily="18" charset="0"/>
                    <a:cs typeface="Times New Roman" pitchFamily="18" charset="0"/>
                  </a:rPr>
                  <a:t>m</a:t>
                </a:r>
                <a:r>
                  <a:rPr lang="en-US" altLang="ko-KR" sz="2000" dirty="0" smtClean="0">
                    <a:latin typeface="Times New Roman" pitchFamily="18" charset="0"/>
                    <a:cs typeface="Times New Roman" pitchFamily="18" charset="0"/>
                  </a:rPr>
                  <a:t>in   </a:t>
                </a:r>
                <a14:m>
                  <m:oMath xmlns:m="http://schemas.openxmlformats.org/officeDocument/2006/math">
                    <m:nary>
                      <m:naryPr>
                        <m:chr m:val="∑"/>
                        <m:limLoc m:val="subSup"/>
                        <m:ctrlPr>
                          <a:rPr lang="en-US" altLang="ko-KR" sz="2000" i="1" smtClean="0">
                            <a:latin typeface="Cambria Math" panose="02040503050406030204" pitchFamily="18" charset="0"/>
                            <a:cs typeface="Times New Roman" pitchFamily="18" charset="0"/>
                          </a:rPr>
                        </m:ctrlPr>
                      </m:naryPr>
                      <m:sub>
                        <m:r>
                          <m:rPr>
                            <m:brk m:alnAt="25"/>
                          </m:rPr>
                          <a:rPr lang="en-US" altLang="ko-KR" sz="2000" b="0" i="1" smtClean="0">
                            <a:latin typeface="Cambria Math"/>
                            <a:cs typeface="Times New Roman" pitchFamily="18" charset="0"/>
                          </a:rPr>
                          <m:t>𝑖</m:t>
                        </m:r>
                        <m:r>
                          <a:rPr lang="en-US" altLang="ko-KR" sz="2000" b="0" i="1" smtClean="0">
                            <a:latin typeface="Cambria Math"/>
                            <a:cs typeface="Times New Roman" pitchFamily="18" charset="0"/>
                          </a:rPr>
                          <m:t>=1</m:t>
                        </m:r>
                      </m:sub>
                      <m:sup>
                        <m:r>
                          <a:rPr lang="en-US" altLang="ko-KR" sz="2000" b="0" i="1" smtClean="0">
                            <a:latin typeface="Cambria Math"/>
                            <a:cs typeface="Times New Roman" pitchFamily="18" charset="0"/>
                          </a:rPr>
                          <m:t>𝑛</m:t>
                        </m:r>
                      </m:sup>
                      <m:e>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𝑖</m:t>
                            </m:r>
                          </m:sub>
                        </m:sSub>
                        <m:r>
                          <a:rPr lang="en-US" altLang="ko-KR" sz="2000" b="0" i="1" smtClean="0">
                            <a:latin typeface="Cambria Math"/>
                            <a:cs typeface="Times New Roman" pitchFamily="18" charset="0"/>
                          </a:rPr>
                          <m:t>(</m:t>
                        </m:r>
                        <m:sSubSup>
                          <m:sSubSupPr>
                            <m:ctrlPr>
                              <a:rPr lang="en-US" altLang="ko-KR" sz="2000" b="0" i="1" smtClean="0">
                                <a:latin typeface="Cambria Math" panose="02040503050406030204" pitchFamily="18" charset="0"/>
                                <a:cs typeface="Times New Roman" pitchFamily="18" charset="0"/>
                              </a:rPr>
                            </m:ctrlPr>
                          </m:sSubSup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up>
                            <m:r>
                              <a:rPr lang="en-US" altLang="ko-KR" sz="2000" b="0" i="1" smtClean="0">
                                <a:latin typeface="Cambria Math"/>
                                <a:cs typeface="Times New Roman" pitchFamily="18" charset="0"/>
                              </a:rPr>
                              <m:t>+</m:t>
                            </m:r>
                          </m:sup>
                        </m:sSubSup>
                        <m:r>
                          <a:rPr lang="en-US" altLang="ko-KR" sz="2000" b="0" i="1" smtClean="0">
                            <a:latin typeface="Cambria Math"/>
                            <a:cs typeface="Times New Roman" pitchFamily="18" charset="0"/>
                          </a:rPr>
                          <m:t>+</m:t>
                        </m:r>
                        <m:sSubSup>
                          <m:sSubSupPr>
                            <m:ctrlPr>
                              <a:rPr lang="en-US" altLang="ko-KR" sz="2000" b="0" i="1" smtClean="0">
                                <a:latin typeface="Cambria Math" panose="02040503050406030204" pitchFamily="18" charset="0"/>
                                <a:cs typeface="Times New Roman" pitchFamily="18" charset="0"/>
                              </a:rPr>
                            </m:ctrlPr>
                          </m:sSubSup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up>
                            <m:r>
                              <a:rPr lang="en-US" altLang="ko-KR" sz="2000" b="0" i="1" smtClean="0">
                                <a:latin typeface="Cambria Math"/>
                                <a:cs typeface="Times New Roman" pitchFamily="18" charset="0"/>
                              </a:rPr>
                              <m:t>−</m:t>
                            </m:r>
                          </m:sup>
                        </m:sSubSup>
                        <m:r>
                          <a:rPr lang="en-US" altLang="ko-KR" sz="2000" b="0" i="1" smtClean="0">
                            <a:latin typeface="Cambria Math"/>
                            <a:cs typeface="Times New Roman" pitchFamily="18" charset="0"/>
                          </a:rPr>
                          <m:t>)</m:t>
                        </m:r>
                      </m:e>
                    </m:nary>
                  </m:oMath>
                </a14:m>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subject to</a:t>
                </a:r>
              </a:p>
              <a:p>
                <a:pPr eaLnBrk="1" hangingPunct="1"/>
                <a:r>
                  <a:rPr lang="en-US" altLang="ko-KR" sz="2000" dirty="0">
                    <a:latin typeface="Times New Roman" pitchFamily="18" charset="0"/>
                    <a:cs typeface="Times New Roman" pitchFamily="18" charset="0"/>
                    <a:sym typeface="Symbol" pitchFamily="18" charset="2"/>
                  </a:rPr>
                  <a:t>       </a:t>
                </a:r>
                <a14:m>
                  <m:oMath xmlns:m="http://schemas.openxmlformats.org/officeDocument/2006/math">
                    <m:r>
                      <a:rPr lang="en-US" altLang="ko-KR" sz="2000" b="0" i="1" smtClean="0">
                        <a:latin typeface="Cambria Math"/>
                        <a:cs typeface="Times New Roman" pitchFamily="18" charset="0"/>
                        <a:sym typeface="Symbol" pitchFamily="18" charset="2"/>
                      </a:rPr>
                      <m:t>𝐴</m:t>
                    </m:r>
                    <m:sSup>
                      <m:sSupPr>
                        <m:ctrlPr>
                          <a:rPr lang="en-US" altLang="ko-KR" sz="2000" b="0" i="1" smtClean="0">
                            <a:latin typeface="Cambria Math" panose="02040503050406030204" pitchFamily="18" charset="0"/>
                            <a:cs typeface="Times New Roman" pitchFamily="18" charset="0"/>
                            <a:sym typeface="Symbol" pitchFamily="18" charset="2"/>
                          </a:rPr>
                        </m:ctrlPr>
                      </m:sSupPr>
                      <m:e>
                        <m:r>
                          <a:rPr lang="en-US" altLang="ko-KR" sz="2000" b="0" i="1" smtClean="0">
                            <a:latin typeface="Cambria Math"/>
                            <a:cs typeface="Times New Roman" pitchFamily="18" charset="0"/>
                            <a:sym typeface="Symbol" pitchFamily="18" charset="2"/>
                          </a:rPr>
                          <m:t>𝑥</m:t>
                        </m:r>
                      </m:e>
                      <m:sup>
                        <m:r>
                          <a:rPr lang="en-US" altLang="ko-KR" sz="2000" b="0" i="1" smtClean="0">
                            <a:latin typeface="Cambria Math"/>
                            <a:cs typeface="Times New Roman" pitchFamily="18" charset="0"/>
                            <a:sym typeface="Symbol" pitchFamily="18" charset="2"/>
                          </a:rPr>
                          <m:t>+</m:t>
                        </m:r>
                      </m:sup>
                    </m:sSup>
                    <m:r>
                      <a:rPr lang="en-US" altLang="ko-KR" sz="2000" b="0" i="1" smtClean="0">
                        <a:latin typeface="Cambria Math"/>
                        <a:cs typeface="Times New Roman" pitchFamily="18" charset="0"/>
                        <a:sym typeface="Symbol" pitchFamily="18" charset="2"/>
                      </a:rPr>
                      <m:t>−</m:t>
                    </m:r>
                    <m:r>
                      <a:rPr lang="en-US" altLang="ko-KR" sz="2000" b="0" i="1" smtClean="0">
                        <a:latin typeface="Cambria Math"/>
                        <a:cs typeface="Times New Roman" pitchFamily="18" charset="0"/>
                        <a:sym typeface="Symbol" pitchFamily="18" charset="2"/>
                      </a:rPr>
                      <m:t>𝐴</m:t>
                    </m:r>
                    <m:sSup>
                      <m:sSupPr>
                        <m:ctrlPr>
                          <a:rPr lang="en-US" altLang="ko-KR" sz="2000" b="0" i="1" smtClean="0">
                            <a:latin typeface="Cambria Math" panose="02040503050406030204" pitchFamily="18" charset="0"/>
                            <a:cs typeface="Times New Roman" pitchFamily="18" charset="0"/>
                            <a:sym typeface="Symbol" pitchFamily="18" charset="2"/>
                          </a:rPr>
                        </m:ctrlPr>
                      </m:sSupPr>
                      <m:e>
                        <m:r>
                          <a:rPr lang="en-US" altLang="ko-KR" sz="2000" b="0" i="1" smtClean="0">
                            <a:latin typeface="Cambria Math"/>
                            <a:cs typeface="Times New Roman" pitchFamily="18" charset="0"/>
                            <a:sym typeface="Symbol" pitchFamily="18" charset="2"/>
                          </a:rPr>
                          <m:t>𝑥</m:t>
                        </m:r>
                      </m:e>
                      <m:sup>
                        <m:r>
                          <a:rPr lang="en-US" altLang="ko-KR" sz="2000" b="0" i="1" smtClean="0">
                            <a:latin typeface="Cambria Math"/>
                            <a:cs typeface="Times New Roman" pitchFamily="18" charset="0"/>
                            <a:sym typeface="Symbol" pitchFamily="18" charset="2"/>
                          </a:rPr>
                          <m:t>−</m:t>
                        </m:r>
                      </m:sup>
                    </m:sSup>
                    <m:r>
                      <a:rPr lang="en-US" altLang="ko-KR" sz="2000" b="0" i="1" smtClean="0">
                        <a:latin typeface="Cambria Math"/>
                        <a:ea typeface="Cambria Math"/>
                        <a:cs typeface="Times New Roman" pitchFamily="18" charset="0"/>
                        <a:sym typeface="Symbol" pitchFamily="18" charset="2"/>
                      </a:rPr>
                      <m:t>≥</m:t>
                    </m:r>
                    <m:r>
                      <a:rPr lang="en-US" altLang="ko-KR" sz="2000" b="0" i="1" smtClean="0">
                        <a:latin typeface="Cambria Math"/>
                        <a:ea typeface="Cambria Math"/>
                        <a:cs typeface="Times New Roman" pitchFamily="18" charset="0"/>
                        <a:sym typeface="Symbol" pitchFamily="18" charset="2"/>
                      </a:rPr>
                      <m:t>𝑏</m:t>
                    </m:r>
                  </m:oMath>
                </a14:m>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sSup>
                      <m:sSupPr>
                        <m:ctrlPr>
                          <a:rPr lang="en-US" altLang="ko-KR" sz="2000" i="1" smtClean="0">
                            <a:latin typeface="Cambria Math" panose="02040503050406030204" pitchFamily="18" charset="0"/>
                            <a:cs typeface="Times New Roman" pitchFamily="18" charset="0"/>
                            <a:sym typeface="Symbol" pitchFamily="18" charset="2"/>
                          </a:rPr>
                        </m:ctrlPr>
                      </m:sSupPr>
                      <m:e>
                        <m:r>
                          <a:rPr lang="en-US" altLang="ko-KR" sz="2000" b="0" i="1" smtClean="0">
                            <a:latin typeface="Cambria Math"/>
                            <a:cs typeface="Times New Roman" pitchFamily="18" charset="0"/>
                            <a:sym typeface="Symbol" pitchFamily="18" charset="2"/>
                          </a:rPr>
                          <m:t>𝑥</m:t>
                        </m:r>
                      </m:e>
                      <m:sup>
                        <m:r>
                          <a:rPr lang="en-US" altLang="ko-KR" sz="2000" b="0" i="1" smtClean="0">
                            <a:latin typeface="Cambria Math"/>
                            <a:cs typeface="Times New Roman" pitchFamily="18" charset="0"/>
                            <a:sym typeface="Symbol" pitchFamily="18" charset="2"/>
                          </a:rPr>
                          <m:t>+</m:t>
                        </m:r>
                      </m:sup>
                    </m:sSup>
                    <m:r>
                      <a:rPr lang="en-US" altLang="ko-KR" sz="2000" b="0" i="1" smtClean="0">
                        <a:latin typeface="Cambria Math"/>
                        <a:cs typeface="Times New Roman" pitchFamily="18" charset="0"/>
                        <a:sym typeface="Symbol" pitchFamily="18" charset="2"/>
                      </a:rPr>
                      <m:t>,</m:t>
                    </m:r>
                    <m:sSup>
                      <m:sSupPr>
                        <m:ctrlPr>
                          <a:rPr lang="en-US" altLang="ko-KR" sz="2000" b="0" i="1" smtClean="0">
                            <a:latin typeface="Cambria Math" panose="02040503050406030204" pitchFamily="18" charset="0"/>
                            <a:cs typeface="Times New Roman" pitchFamily="18" charset="0"/>
                            <a:sym typeface="Symbol" pitchFamily="18" charset="2"/>
                          </a:rPr>
                        </m:ctrlPr>
                      </m:sSupPr>
                      <m:e>
                        <m:r>
                          <a:rPr lang="en-US" altLang="ko-KR" sz="2000" b="0" i="1" smtClean="0">
                            <a:latin typeface="Cambria Math"/>
                            <a:cs typeface="Times New Roman" pitchFamily="18" charset="0"/>
                            <a:sym typeface="Symbol" pitchFamily="18" charset="2"/>
                          </a:rPr>
                          <m:t>𝑥</m:t>
                        </m:r>
                      </m:e>
                      <m:sup>
                        <m:r>
                          <a:rPr lang="en-US" altLang="ko-KR" sz="2000" b="0" i="1" smtClean="0">
                            <a:latin typeface="Cambria Math"/>
                            <a:cs typeface="Times New Roman" pitchFamily="18" charset="0"/>
                            <a:sym typeface="Symbol" pitchFamily="18" charset="2"/>
                          </a:rPr>
                          <m:t>−</m:t>
                        </m:r>
                      </m:sup>
                    </m:sSup>
                    <m:r>
                      <a:rPr lang="en-US" altLang="ko-KR" sz="2000" b="0" i="1" smtClean="0">
                        <a:latin typeface="Cambria Math"/>
                        <a:ea typeface="Cambria Math"/>
                        <a:cs typeface="Times New Roman" pitchFamily="18" charset="0"/>
                        <a:sym typeface="Symbol" pitchFamily="18" charset="2"/>
                      </a:rPr>
                      <m:t>≥0</m:t>
                    </m:r>
                  </m:oMath>
                </a14:m>
                <a:endParaRPr lang="en-US" altLang="ko-KR" sz="2000" dirty="0">
                  <a:latin typeface="Times New Roman" pitchFamily="18" charset="0"/>
                  <a:cs typeface="Times New Roman" pitchFamily="18" charset="0"/>
                  <a:sym typeface="Symbol" pitchFamily="18" charset="2"/>
                </a:endParaRPr>
              </a:p>
              <a:p>
                <a:pPr eaLnBrk="1" hangingPunct="1"/>
                <a:endParaRPr lang="en-US" altLang="ko-KR" sz="2000" dirty="0">
                  <a:latin typeface="Times New Roman" pitchFamily="18" charset="0"/>
                  <a:cs typeface="Times New Roman" pitchFamily="18" charset="0"/>
                  <a:sym typeface="Symbol" pitchFamily="18" charset="2"/>
                </a:endParaRPr>
              </a:p>
              <a:p>
                <a:pPr eaLnBrk="1" hangingPunct="1"/>
                <a:r>
                  <a:rPr lang="en-US" altLang="ko-KR" sz="2000" dirty="0">
                    <a:latin typeface="Times New Roman" pitchFamily="18" charset="0"/>
                    <a:cs typeface="Times New Roman" pitchFamily="18" charset="0"/>
                    <a:sym typeface="Symbol" pitchFamily="18" charset="2"/>
                  </a:rPr>
                  <a:t>(want </a:t>
                </a:r>
                <a14:m>
                  <m:oMath xmlns:m="http://schemas.openxmlformats.org/officeDocument/2006/math">
                    <m:sSubSup>
                      <m:sSubSupPr>
                        <m:ctrlPr>
                          <a:rPr lang="en-US" altLang="ko-KR" sz="200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oMath>
                </a14:m>
                <a:r>
                  <a:rPr lang="en-US" altLang="ko-KR" sz="2000" baseline="30000" dirty="0">
                    <a:latin typeface="Times New Roman" pitchFamily="18" charset="0"/>
                    <a:cs typeface="Times New Roman" pitchFamily="18" charset="0"/>
                    <a:sym typeface="Symbol" pitchFamily="18" charset="2"/>
                  </a:rPr>
                  <a:t>  </a:t>
                </a:r>
                <a:r>
                  <a:rPr lang="en-US" altLang="ko-KR" sz="2000" dirty="0">
                    <a:latin typeface="Times New Roman" pitchFamily="18" charset="0"/>
                    <a:cs typeface="Times New Roman" pitchFamily="18" charset="0"/>
                    <a:sym typeface="Symbol" pitchFamily="18" charset="2"/>
                  </a:rPr>
                  <a:t>if </a:t>
                </a:r>
                <a14:m>
                  <m:oMath xmlns:m="http://schemas.openxmlformats.org/officeDocument/2006/math">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r>
                      <a:rPr lang="en-US" altLang="ko-KR" sz="2000" i="1" smtClean="0">
                        <a:latin typeface="Cambria Math"/>
                        <a:ea typeface="Cambria Math"/>
                        <a:cs typeface="Times New Roman" pitchFamily="18" charset="0"/>
                        <a:sym typeface="Symbol" pitchFamily="18" charset="2"/>
                      </a:rPr>
                      <m:t>≥</m:t>
                    </m:r>
                    <m:r>
                      <a:rPr lang="en-US" altLang="ko-KR" sz="2000" b="0" i="1" smtClean="0">
                        <a:latin typeface="Cambria Math"/>
                        <a:ea typeface="Cambria Math"/>
                        <a:cs typeface="Times New Roman" pitchFamily="18" charset="0"/>
                        <a:sym typeface="Symbol" pitchFamily="18" charset="2"/>
                      </a:rPr>
                      <m:t>0</m:t>
                    </m:r>
                  </m:oMath>
                </a14:m>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sSubSup>
                      <m:sSubSupPr>
                        <m:ctrlPr>
                          <a:rPr lang="en-US" altLang="ko-KR" sz="200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oMath>
                </a14:m>
                <a:r>
                  <a:rPr lang="en-US" altLang="ko-KR" sz="2000" baseline="30000" dirty="0">
                    <a:latin typeface="Times New Roman" pitchFamily="18" charset="0"/>
                    <a:cs typeface="Times New Roman" pitchFamily="18" charset="0"/>
                    <a:sym typeface="Symbol" pitchFamily="18" charset="2"/>
                  </a:rPr>
                  <a:t>  </a:t>
                </a:r>
                <a:r>
                  <a:rPr lang="en-US" altLang="ko-KR" sz="2000" dirty="0">
                    <a:latin typeface="Times New Roman" pitchFamily="18" charset="0"/>
                    <a:cs typeface="Times New Roman" pitchFamily="18" charset="0"/>
                    <a:sym typeface="Symbol" pitchFamily="18" charset="2"/>
                  </a:rPr>
                  <a:t>if </a:t>
                </a:r>
                <a14:m>
                  <m:oMath xmlns:m="http://schemas.openxmlformats.org/officeDocument/2006/math">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a:cs typeface="Times New Roman" pitchFamily="18" charset="0"/>
                        <a:sym typeface="Symbol" pitchFamily="18" charset="2"/>
                      </a:rPr>
                      <m:t>&lt;0</m:t>
                    </m:r>
                  </m:oMath>
                </a14:m>
                <a:r>
                  <a:rPr lang="en-US" altLang="ko-KR" sz="2000" dirty="0">
                    <a:latin typeface="Times New Roman" pitchFamily="18" charset="0"/>
                    <a:cs typeface="Times New Roman" pitchFamily="18" charset="0"/>
                    <a:sym typeface="Symbol" pitchFamily="18" charset="2"/>
                  </a:rPr>
                  <a:t> and </a:t>
                </a:r>
                <a14:m>
                  <m:oMath xmlns:m="http://schemas.openxmlformats.org/officeDocument/2006/math">
                    <m:sSubSup>
                      <m:sSubSupPr>
                        <m:ctrlPr>
                          <a:rPr lang="en-US" altLang="ko-KR" sz="200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sSubSup>
                      <m:sSubSupPr>
                        <m:ctrlPr>
                          <a:rPr lang="en-US" altLang="ko-KR" sz="200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r>
                      <a:rPr lang="en-US" altLang="ko-KR" sz="2000" b="0" i="1" smtClean="0">
                        <a:latin typeface="Cambria Math"/>
                        <a:cs typeface="Times New Roman" pitchFamily="18" charset="0"/>
                        <a:sym typeface="Symbol" pitchFamily="18" charset="2"/>
                      </a:rPr>
                      <m:t>=0</m:t>
                    </m:r>
                  </m:oMath>
                </a14:m>
                <a:r>
                  <a:rPr lang="en-US" altLang="ko-KR" sz="2000" dirty="0">
                    <a:latin typeface="Times New Roman" pitchFamily="18" charset="0"/>
                    <a:cs typeface="Times New Roman" pitchFamily="18" charset="0"/>
                    <a:sym typeface="Symbol" pitchFamily="18" charset="2"/>
                  </a:rPr>
                  <a:t>, i.e., at most one of </a:t>
                </a:r>
                <a14:m>
                  <m:oMath xmlns:m="http://schemas.openxmlformats.org/officeDocument/2006/math">
                    <m:sSubSup>
                      <m:sSubSupPr>
                        <m:ctrlPr>
                          <a:rPr lang="en-US" altLang="ko-KR" sz="200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r>
                      <a:rPr lang="en-US" altLang="ko-KR" sz="2000" b="0" i="1" smtClean="0">
                        <a:latin typeface="Cambria Math"/>
                        <a:cs typeface="Times New Roman" pitchFamily="18" charset="0"/>
                        <a:sym typeface="Symbol" pitchFamily="18" charset="2"/>
                      </a:rPr>
                      <m:t>,</m:t>
                    </m:r>
                    <m:sSubSup>
                      <m:sSubSupPr>
                        <m:ctrlPr>
                          <a:rPr lang="en-US" altLang="ko-KR" sz="2000" b="0" i="1" smtClean="0">
                            <a:latin typeface="Cambria Math" panose="02040503050406030204" pitchFamily="18" charset="0"/>
                            <a:cs typeface="Times New Roman" pitchFamily="18" charset="0"/>
                            <a:sym typeface="Symbol" pitchFamily="18" charset="2"/>
                          </a:rPr>
                        </m:ctrlPr>
                      </m:sSubSup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𝑖</m:t>
                        </m:r>
                      </m:sub>
                      <m:sup>
                        <m:r>
                          <a:rPr lang="en-US" altLang="ko-KR" sz="2000" b="0" i="1" smtClean="0">
                            <a:latin typeface="Cambria Math"/>
                            <a:cs typeface="Times New Roman" pitchFamily="18" charset="0"/>
                            <a:sym typeface="Symbol" pitchFamily="18" charset="2"/>
                          </a:rPr>
                          <m:t>−</m:t>
                        </m:r>
                      </m:sup>
                    </m:sSubSup>
                  </m:oMath>
                </a14:m>
                <a:r>
                  <a:rPr lang="en-US" altLang="ko-KR" sz="2000" dirty="0">
                    <a:latin typeface="Times New Roman" pitchFamily="18" charset="0"/>
                    <a:cs typeface="Times New Roman" pitchFamily="18" charset="0"/>
                    <a:sym typeface="Symbol" pitchFamily="18" charset="2"/>
                  </a:rPr>
                  <a:t> is positive in an optimal solution.</a:t>
                </a:r>
              </a:p>
              <a:p>
                <a:pPr eaLnBrk="1" hangingPunct="1"/>
                <a14:m>
                  <m:oMath xmlns:m="http://schemas.openxmlformats.org/officeDocument/2006/math">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𝑐</m:t>
                        </m:r>
                      </m:e>
                      <m:sub>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panose="02040503050406030204" pitchFamily="18" charset="0"/>
                        <a:cs typeface="Times New Roman" pitchFamily="18" charset="0"/>
                        <a:sym typeface="Symbol" pitchFamily="18" charset="2"/>
                      </a:rPr>
                      <m:t>&gt;</m:t>
                    </m:r>
                    <m:r>
                      <a:rPr lang="en-US" altLang="ko-KR" sz="2000" b="0" i="1" smtClean="0">
                        <a:latin typeface="Cambria Math"/>
                        <a:ea typeface="Cambria Math"/>
                        <a:cs typeface="Times New Roman" pitchFamily="18" charset="0"/>
                        <a:sym typeface="Symbol" pitchFamily="18" charset="2"/>
                      </a:rPr>
                      <m:t>0</m:t>
                    </m:r>
                  </m:oMath>
                </a14:m>
                <a:r>
                  <a:rPr lang="en-US" altLang="ko-KR" sz="2000" dirty="0">
                    <a:latin typeface="Times New Roman" pitchFamily="18" charset="0"/>
                    <a:cs typeface="Times New Roman" pitchFamily="18" charset="0"/>
                    <a:sym typeface="Symbol" pitchFamily="18" charset="2"/>
                  </a:rPr>
                  <a:t> guarantees that.)</a:t>
                </a:r>
              </a:p>
            </p:txBody>
          </p:sp>
        </mc:Choice>
        <mc:Fallback xmlns="">
          <p:sp>
            <p:nvSpPr>
              <p:cNvPr id="30727" name="Text Box 5"/>
              <p:cNvSpPr txBox="1">
                <a:spLocks noRot="1" noChangeAspect="1" noMove="1" noResize="1" noEditPoints="1" noAdjustHandles="1" noChangeArrowheads="1" noChangeShapeType="1" noTextEdit="1"/>
              </p:cNvSpPr>
              <p:nvPr/>
            </p:nvSpPr>
            <p:spPr bwMode="auto">
              <a:xfrm>
                <a:off x="4581451" y="2921000"/>
                <a:ext cx="4248150" cy="3511731"/>
              </a:xfrm>
              <a:prstGeom prst="rect">
                <a:avLst/>
              </a:prstGeom>
              <a:blipFill rotWithShape="0">
                <a:blip r:embed="rId5"/>
                <a:stretch>
                  <a:fillRect l="-1580" t="-5035" r="-1006" b="-22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1987" name="슬라이드 번호 개체 틀 5"/>
          <p:cNvSpPr>
            <a:spLocks noGrp="1"/>
          </p:cNvSpPr>
          <p:nvPr>
            <p:ph type="sldNum" sz="quarter" idx="12"/>
          </p:nvPr>
        </p:nvSpPr>
        <p:spPr/>
        <p:txBody>
          <a:bodyPr/>
          <a:lstStyle/>
          <a:p>
            <a:pPr>
              <a:defRPr/>
            </a:pPr>
            <a:fld id="{CF2FF053-EE81-483E-ADC1-A867CA78B1E3}" type="slidenum">
              <a:rPr lang="en-US" altLang="ko-KR"/>
              <a:pPr>
                <a:defRPr/>
              </a:pPr>
              <a:t>29</a:t>
            </a:fld>
            <a:endParaRPr lang="en-US" altLang="ko-KR"/>
          </a:p>
        </p:txBody>
      </p:sp>
      <p:sp>
        <p:nvSpPr>
          <p:cNvPr id="31748" name="Rectangle 2"/>
          <p:cNvSpPr>
            <a:spLocks noGrp="1" noChangeArrowheads="1"/>
          </p:cNvSpPr>
          <p:nvPr>
            <p:ph type="title"/>
          </p:nvPr>
        </p:nvSpPr>
        <p:spPr/>
        <p:txBody>
          <a:bodyPr/>
          <a:lstStyle/>
          <a:p>
            <a:pPr eaLnBrk="1" hangingPunct="1"/>
            <a:r>
              <a:rPr lang="en-US" altLang="ko-KR" smtClean="0"/>
              <a:t>Data Fitting</a:t>
            </a:r>
          </a:p>
        </p:txBody>
      </p:sp>
      <mc:AlternateContent xmlns:mc="http://schemas.openxmlformats.org/markup-compatibility/2006" xmlns:a14="http://schemas.microsoft.com/office/drawing/2010/main">
        <mc:Choice Requires="a14">
          <p:sp>
            <p:nvSpPr>
              <p:cNvPr id="31749" name="Rectangle 3"/>
              <p:cNvSpPr>
                <a:spLocks noGrp="1" noChangeArrowheads="1"/>
              </p:cNvSpPr>
              <p:nvPr>
                <p:ph type="body" idx="1"/>
              </p:nvPr>
            </p:nvSpPr>
            <p:spPr>
              <a:xfrm>
                <a:off x="376238" y="952500"/>
                <a:ext cx="8405812" cy="4094198"/>
              </a:xfrm>
            </p:spPr>
            <p:txBody>
              <a:bodyPr/>
              <a:lstStyle/>
              <a:p>
                <a:pPr eaLnBrk="1" hangingPunct="1"/>
                <a:r>
                  <a:rPr lang="en-US" altLang="ko-KR" dirty="0" smtClean="0">
                    <a:solidFill>
                      <a:srgbClr val="FF0000"/>
                    </a:solidFill>
                  </a:rPr>
                  <a:t>Regression analysis using absolute value function</a:t>
                </a:r>
              </a:p>
              <a:p>
                <a:pPr eaLnBrk="1" hangingPunct="1">
                  <a:buFont typeface="Wingdings" pitchFamily="2" charset="2"/>
                  <a:buNone/>
                </a:pPr>
                <a:r>
                  <a:rPr lang="en-US" altLang="ko-KR" dirty="0" smtClean="0"/>
                  <a:t>	Given </a:t>
                </a:r>
                <a:r>
                  <a:rPr lang="en-US" altLang="ko-KR" i="1" dirty="0" smtClean="0"/>
                  <a:t>m</a:t>
                </a:r>
                <a:r>
                  <a:rPr lang="en-US" altLang="ko-KR" dirty="0" smtClean="0"/>
                  <a:t> data points </a:t>
                </a:r>
                <a14:m>
                  <m:oMath xmlns:m="http://schemas.openxmlformats.org/officeDocument/2006/math">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e>
                    </m:d>
                    <m:r>
                      <a:rPr lang="en-US" altLang="ko-KR" b="0" i="1" smtClean="0">
                        <a:latin typeface="Cambria Math"/>
                      </a:rPr>
                      <m:t>,  </m:t>
                    </m:r>
                    <m:r>
                      <a:rPr lang="en-US" altLang="ko-KR" b="0" i="1" smtClean="0">
                        <a:latin typeface="Cambria Math"/>
                      </a:rPr>
                      <m:t>𝑖</m:t>
                    </m:r>
                    <m:r>
                      <a:rPr lang="en-US" altLang="ko-KR" b="0" i="1" smtClean="0">
                        <a:latin typeface="Cambria Math"/>
                      </a:rPr>
                      <m:t>=1,…,</m:t>
                    </m:r>
                    <m:r>
                      <a:rPr lang="en-US" altLang="ko-KR" b="0" i="1" smtClean="0">
                        <a:latin typeface="Cambria Math"/>
                      </a:rPr>
                      <m:t>𝑚</m:t>
                    </m:r>
                  </m:oMath>
                </a14:m>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m:t>
                        </m:r>
                      </m:sub>
                    </m:sSub>
                    <m:r>
                      <a:rPr lang="en-US" altLang="ko-KR" i="1" smtClean="0">
                        <a:latin typeface="Cambria Math"/>
                        <a:ea typeface="Cambria Math"/>
                      </a:rPr>
                      <m:t>∈</m:t>
                    </m:r>
                    <m:sSup>
                      <m:sSupPr>
                        <m:ctrlPr>
                          <a:rPr lang="en-US" altLang="ko-KR"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r>
                      <a:rPr lang="en-US" altLang="ko-KR" b="0" i="1" smtClean="0">
                        <a:latin typeface="Cambria Math"/>
                        <a:ea typeface="Cambria Math"/>
                      </a:rPr>
                      <m:t>, </m:t>
                    </m:r>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𝑏</m:t>
                        </m:r>
                      </m:e>
                      <m:sub>
                        <m:r>
                          <a:rPr lang="en-US" altLang="ko-KR" b="0" i="1" smtClean="0">
                            <a:latin typeface="Cambria Math"/>
                            <a:ea typeface="Cambria Math"/>
                          </a:rPr>
                          <m:t>𝑖</m:t>
                        </m:r>
                      </m:sub>
                    </m:sSub>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Want to find </a:t>
                </a:r>
                <a14:m>
                  <m:oMath xmlns:m="http://schemas.openxmlformats.org/officeDocument/2006/math">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p>
                      <m:sSupPr>
                        <m:ctrlPr>
                          <a:rPr lang="en-US" altLang="ko-KR" b="0" i="1" smtClean="0">
                            <a:latin typeface="Cambria Math" panose="02040503050406030204" pitchFamily="18" charset="0"/>
                            <a:ea typeface="Cambria Math"/>
                            <a:sym typeface="Symbol" pitchFamily="18" charset="2"/>
                          </a:rPr>
                        </m:ctrlPr>
                      </m:sSupPr>
                      <m:e>
                        <m:r>
                          <a:rPr lang="en-US" altLang="ko-KR" b="0" i="1" smtClean="0">
                            <a:latin typeface="Cambria Math"/>
                            <a:ea typeface="Cambria Math"/>
                            <a:sym typeface="Symbol" pitchFamily="18" charset="2"/>
                          </a:rPr>
                          <m:t>𝑅</m:t>
                        </m:r>
                      </m:e>
                      <m:sup>
                        <m:r>
                          <a:rPr lang="en-US" altLang="ko-KR" b="0" i="1" smtClean="0">
                            <a:latin typeface="Cambria Math"/>
                            <a:ea typeface="Cambria Math"/>
                            <a:sym typeface="Symbol" pitchFamily="18" charset="2"/>
                          </a:rPr>
                          <m:t>𝑛</m:t>
                        </m:r>
                      </m:sup>
                    </m:sSup>
                  </m:oMath>
                </a14:m>
                <a:r>
                  <a:rPr lang="en-US" altLang="ko-KR" dirty="0" smtClean="0">
                    <a:sym typeface="Symbol" pitchFamily="18" charset="2"/>
                  </a:rPr>
                  <a:t>  that predicts results </a:t>
                </a:r>
                <a14:m>
                  <m:oMath xmlns:m="http://schemas.openxmlformats.org/officeDocument/2006/math">
                    <m:r>
                      <a:rPr lang="en-US" altLang="ko-KR" b="0" i="1" smtClean="0">
                        <a:latin typeface="Cambria Math"/>
                        <a:sym typeface="Symbol" pitchFamily="18" charset="2"/>
                      </a:rPr>
                      <m:t>𝑏</m:t>
                    </m:r>
                  </m:oMath>
                </a14:m>
                <a:r>
                  <a:rPr lang="en-US" altLang="ko-KR" dirty="0" smtClean="0">
                    <a:sym typeface="Symbol" pitchFamily="18" charset="2"/>
                  </a:rPr>
                  <a:t> given </a:t>
                </a:r>
                <a14:m>
                  <m:oMath xmlns:m="http://schemas.openxmlformats.org/officeDocument/2006/math">
                    <m:r>
                      <a:rPr lang="en-US" altLang="ko-KR" b="0" i="1" smtClean="0">
                        <a:latin typeface="Cambria Math"/>
                        <a:sym typeface="Symbol" pitchFamily="18" charset="2"/>
                      </a:rPr>
                      <m:t>𝑎</m:t>
                    </m:r>
                  </m:oMath>
                </a14:m>
                <a:r>
                  <a:rPr lang="en-US" altLang="ko-KR" dirty="0" smtClean="0">
                    <a:sym typeface="Symbol" pitchFamily="18" charset="2"/>
                  </a:rPr>
                  <a:t> with function  </a:t>
                </a:r>
                <a14:m>
                  <m:oMath xmlns:m="http://schemas.openxmlformats.org/officeDocument/2006/math">
                    <m:r>
                      <a:rPr lang="en-US" altLang="ko-KR" b="0" i="1" smtClean="0">
                        <a:latin typeface="Cambria Math"/>
                        <a:sym typeface="Symbol" pitchFamily="18" charset="2"/>
                      </a:rPr>
                      <m:t>𝑏</m:t>
                    </m:r>
                    <m:r>
                      <a:rPr lang="en-US" altLang="ko-KR" b="0" i="1" smtClean="0">
                        <a:latin typeface="Cambria Math"/>
                        <a:sym typeface="Symbol" pitchFamily="18" charset="2"/>
                      </a:rPr>
                      <m:t>=</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𝑎</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𝑥</m:t>
                    </m:r>
                  </m:oMath>
                </a14:m>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Want </a:t>
                </a:r>
                <a14:m>
                  <m:oMath xmlns:m="http://schemas.openxmlformats.org/officeDocument/2006/math">
                    <m:r>
                      <a:rPr lang="en-US" altLang="ko-KR" b="0" i="1" smtClean="0">
                        <a:latin typeface="Cambria Math"/>
                        <a:sym typeface="Symbol" pitchFamily="18" charset="2"/>
                      </a:rPr>
                      <m:t>𝑥</m:t>
                    </m:r>
                  </m:oMath>
                </a14:m>
                <a:r>
                  <a:rPr lang="en-US" altLang="ko-KR" dirty="0" smtClean="0">
                    <a:sym typeface="Symbol" pitchFamily="18" charset="2"/>
                  </a:rPr>
                  <a:t> that minimizes the maximum prediction error  </a:t>
                </a:r>
                <a14:m>
                  <m:oMath xmlns:m="http://schemas.openxmlformats.org/officeDocument/2006/math">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sym typeface="Symbol" pitchFamily="18" charset="2"/>
                      </a:rPr>
                      <m:t>|</m:t>
                    </m:r>
                  </m:oMath>
                </a14:m>
                <a:r>
                  <a:rPr lang="en-US" altLang="ko-KR" dirty="0" smtClean="0">
                    <a:sym typeface="Symbol" pitchFamily="18" charset="2"/>
                  </a:rPr>
                  <a:t>  for all </a:t>
                </a:r>
                <a14:m>
                  <m:oMath xmlns:m="http://schemas.openxmlformats.org/officeDocument/2006/math">
                    <m:r>
                      <a:rPr lang="en-US" altLang="ko-KR" b="0" i="1" smtClean="0">
                        <a:latin typeface="Cambria Math"/>
                        <a:sym typeface="Symbol" pitchFamily="18" charset="2"/>
                      </a:rPr>
                      <m:t>𝑖</m:t>
                    </m:r>
                  </m:oMath>
                </a14:m>
                <a:r>
                  <a:rPr lang="en-US" altLang="ko-KR" dirty="0" smtClean="0">
                    <a:sym typeface="Symbol" pitchFamily="18" charset="2"/>
                  </a:rPr>
                  <a:t>.</a:t>
                </a: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minimize        </a:t>
                </a:r>
                <a14:m>
                  <m:oMath xmlns:m="http://schemas.openxmlformats.org/officeDocument/2006/math">
                    <m:r>
                      <a:rPr lang="en-US" altLang="ko-KR" b="0" i="1" smtClean="0">
                        <a:latin typeface="Cambria Math"/>
                        <a:sym typeface="Symbol" pitchFamily="18" charset="2"/>
                      </a:rPr>
                      <m:t>𝑧</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subject to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𝑧</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𝑧</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endParaRPr lang="en-US" altLang="ko-KR"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indent="0" eaLnBrk="1" hangingPunct="1">
                  <a:buFont typeface="Wingdings" pitchFamily="2" charset="2"/>
                  <a:buNone/>
                </a:pPr>
                <a:r>
                  <a:rPr lang="en-US" altLang="ko-KR" dirty="0" smtClean="0">
                    <a:sym typeface="Symbol" pitchFamily="18" charset="2"/>
                  </a:rPr>
                  <a:t>(want approximate solution </a:t>
                </a:r>
                <a14:m>
                  <m:oMath xmlns:m="http://schemas.openxmlformats.org/officeDocument/2006/math">
                    <m:r>
                      <a:rPr lang="en-US" altLang="ko-KR" b="0" i="1" smtClean="0">
                        <a:latin typeface="Cambria Math"/>
                        <a:sym typeface="Symbol" pitchFamily="18" charset="2"/>
                      </a:rPr>
                      <m:t>𝑥</m:t>
                    </m:r>
                  </m:oMath>
                </a14:m>
                <a:r>
                  <a:rPr lang="en-US" altLang="ko-KR" dirty="0" smtClean="0">
                    <a:sym typeface="Symbol" pitchFamily="18" charset="2"/>
                  </a:rPr>
                  <a:t> of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oMath>
                </a14:m>
                <a:r>
                  <a:rPr lang="en-US" altLang="ko-KR" dirty="0" smtClean="0">
                    <a:sym typeface="Symbol" pitchFamily="18" charset="2"/>
                  </a:rPr>
                  <a:t>, </a:t>
                </a:r>
                <a14:m>
                  <m:oMath xmlns:m="http://schemas.openxmlformats.org/officeDocument/2006/math">
                    <m:r>
                      <a:rPr lang="en-US" altLang="ko-KR" b="0" i="1" dirty="0" smtClean="0">
                        <a:latin typeface="Cambria Math"/>
                        <a:sym typeface="Symbol" pitchFamily="18" charset="2"/>
                      </a:rPr>
                      <m:t>𝑖</m:t>
                    </m:r>
                    <m:r>
                      <a:rPr lang="en-US" altLang="ko-KR" b="0" i="1" dirty="0" smtClean="0">
                        <a:latin typeface="Cambria Math"/>
                        <a:sym typeface="Symbol" pitchFamily="18" charset="2"/>
                      </a:rPr>
                      <m:t>=1,…,</m:t>
                    </m:r>
                    <m:r>
                      <a:rPr lang="en-US" altLang="ko-KR" b="0" i="1" dirty="0" smtClean="0">
                        <a:latin typeface="Cambria Math"/>
                        <a:sym typeface="Symbol" pitchFamily="18" charset="2"/>
                      </a:rPr>
                      <m:t>𝑚</m:t>
                    </m:r>
                  </m:oMath>
                </a14:m>
                <a:r>
                  <a:rPr lang="en-US" altLang="ko-KR" dirty="0" smtClean="0">
                    <a:sym typeface="Symbol" pitchFamily="18" charset="2"/>
                  </a:rPr>
                  <a:t>  (</a:t>
                </a:r>
                <a14:m>
                  <m:oMath xmlns:m="http://schemas.openxmlformats.org/officeDocument/2006/math">
                    <m:r>
                      <a:rPr lang="en-US" altLang="ko-KR" b="0" i="1" dirty="0" smtClean="0">
                        <a:latin typeface="Cambria Math"/>
                        <a:sym typeface="Symbol" pitchFamily="18" charset="2"/>
                      </a:rPr>
                      <m:t>𝐴𝑥</m:t>
                    </m:r>
                    <m:r>
                      <a:rPr lang="en-US" altLang="ko-KR" b="0" i="1" dirty="0" smtClean="0">
                        <a:latin typeface="Cambria Math"/>
                        <a:sym typeface="Symbol" pitchFamily="18" charset="2"/>
                      </a:rPr>
                      <m:t>=</m:t>
                    </m:r>
                    <m:r>
                      <a:rPr lang="en-US" altLang="ko-KR" b="0" i="1" dirty="0" smtClean="0">
                        <a:latin typeface="Cambria Math"/>
                        <a:sym typeface="Symbol" pitchFamily="18" charset="2"/>
                      </a:rPr>
                      <m:t>𝑏</m:t>
                    </m:r>
                  </m:oMath>
                </a14:m>
                <a:r>
                  <a:rPr lang="en-US" altLang="ko-KR" dirty="0" smtClean="0">
                    <a:sym typeface="Symbol" pitchFamily="18" charset="2"/>
                  </a:rPr>
                  <a:t>)</a:t>
                </a:r>
              </a:p>
              <a:p>
                <a:pPr indent="0" eaLnBrk="1" hangingPunct="1">
                  <a:buFont typeface="Wingdings" pitchFamily="2" charset="2"/>
                  <a:buNone/>
                </a:pPr>
                <a:r>
                  <a:rPr lang="en-US" altLang="ko-KR" dirty="0">
                    <a:sym typeface="Symbol" pitchFamily="18" charset="2"/>
                  </a:rPr>
                  <a:t>	</a:t>
                </a:r>
                <a:r>
                  <a:rPr lang="en-US" altLang="ko-KR" dirty="0" smtClean="0">
                    <a:sym typeface="Symbol"/>
                  </a:rPr>
                  <a:t>  </a:t>
                </a:r>
                <a14:m>
                  <m:oMath xmlns:m="http://schemas.openxmlformats.org/officeDocument/2006/math">
                    <m:r>
                      <a:rPr lang="en-US" altLang="ko-KR" b="0" i="1" smtClean="0">
                        <a:latin typeface="Cambria Math"/>
                        <a:sym typeface="Symbol"/>
                      </a:rPr>
                      <m:t>𝑚𝑖𝑛</m:t>
                    </m:r>
                    <m:func>
                      <m:funcPr>
                        <m:ctrlPr>
                          <a:rPr lang="en-US" altLang="ko-KR" b="0" i="1" smtClean="0">
                            <a:latin typeface="Cambria Math" panose="02040503050406030204" pitchFamily="18" charset="0"/>
                            <a:sym typeface="Symbol"/>
                          </a:rPr>
                        </m:ctrlPr>
                      </m:funcPr>
                      <m:fName>
                        <m:limLow>
                          <m:limLowPr>
                            <m:ctrlPr>
                              <a:rPr lang="en-US" altLang="ko-KR" b="0" i="1" smtClean="0">
                                <a:latin typeface="Cambria Math" panose="02040503050406030204" pitchFamily="18" charset="0"/>
                                <a:sym typeface="Symbol"/>
                              </a:rPr>
                            </m:ctrlPr>
                          </m:limLowPr>
                          <m:e>
                            <m:r>
                              <m:rPr>
                                <m:sty m:val="p"/>
                              </m:rPr>
                              <a:rPr lang="en-US" altLang="ko-KR" b="0" i="0" smtClean="0">
                                <a:latin typeface="Cambria Math"/>
                                <a:sym typeface="Symbol"/>
                              </a:rPr>
                              <m:t>max</m:t>
                            </m:r>
                          </m:e>
                          <m:lim>
                            <m:r>
                              <a:rPr lang="en-US" altLang="ko-KR" b="0" i="1" smtClean="0">
                                <a:latin typeface="Cambria Math"/>
                                <a:sym typeface="Symbol"/>
                              </a:rPr>
                              <m:t>𝑖</m:t>
                            </m:r>
                          </m:lim>
                        </m:limLow>
                      </m:fName>
                      <m:e>
                        <m:d>
                          <m:dPr>
                            <m:begChr m:val="|"/>
                            <m:endChr m:val="|"/>
                            <m:ctrlPr>
                              <a:rPr lang="en-US" altLang="ko-KR" b="0" i="1" smtClean="0">
                                <a:latin typeface="Cambria Math" panose="02040503050406030204" pitchFamily="18" charset="0"/>
                                <a:sym typeface="Symbol"/>
                              </a:rPr>
                            </m:ctrlPr>
                          </m:dPr>
                          <m:e>
                            <m:sSub>
                              <m:sSubPr>
                                <m:ctrlPr>
                                  <a:rPr lang="en-US" altLang="ko-KR" b="0" i="1" smtClean="0">
                                    <a:latin typeface="Cambria Math" panose="02040503050406030204" pitchFamily="18" charset="0"/>
                                    <a:sym typeface="Symbol"/>
                                  </a:rPr>
                                </m:ctrlPr>
                              </m:sSubPr>
                              <m:e>
                                <m:r>
                                  <a:rPr lang="en-US" altLang="ko-KR" b="0" i="1" smtClean="0">
                                    <a:latin typeface="Cambria Math"/>
                                    <a:sym typeface="Symbol"/>
                                  </a:rPr>
                                  <m:t>𝑏</m:t>
                                </m:r>
                              </m:e>
                              <m:sub>
                                <m:r>
                                  <a:rPr lang="en-US" altLang="ko-KR" b="0" i="1" smtClean="0">
                                    <a:latin typeface="Cambria Math"/>
                                    <a:sym typeface="Symbol"/>
                                  </a:rPr>
                                  <m:t>𝑖</m:t>
                                </m:r>
                              </m:sub>
                            </m:sSub>
                            <m:r>
                              <a:rPr lang="en-US" altLang="ko-KR" b="0" i="1" smtClean="0">
                                <a:latin typeface="Cambria Math"/>
                                <a:sym typeface="Symbol"/>
                              </a:rPr>
                              <m:t>−</m:t>
                            </m:r>
                            <m:sSubSup>
                              <m:sSubSupPr>
                                <m:ctrlPr>
                                  <a:rPr lang="en-US" altLang="ko-KR" b="0" i="1" smtClean="0">
                                    <a:latin typeface="Cambria Math" panose="02040503050406030204" pitchFamily="18" charset="0"/>
                                    <a:sym typeface="Symbol"/>
                                  </a:rPr>
                                </m:ctrlPr>
                              </m:sSubSupPr>
                              <m:e>
                                <m:r>
                                  <a:rPr lang="en-US" altLang="ko-KR" b="0" i="1" smtClean="0">
                                    <a:latin typeface="Cambria Math"/>
                                    <a:sym typeface="Symbol"/>
                                  </a:rPr>
                                  <m:t>𝑎</m:t>
                                </m:r>
                              </m:e>
                              <m:sub>
                                <m:r>
                                  <a:rPr lang="en-US" altLang="ko-KR" b="0" i="1" smtClean="0">
                                    <a:latin typeface="Cambria Math"/>
                                    <a:sym typeface="Symbol"/>
                                  </a:rPr>
                                  <m:t>𝑖</m:t>
                                </m:r>
                              </m:sub>
                              <m:sup>
                                <m:r>
                                  <a:rPr lang="en-US" altLang="ko-KR" b="0" i="1" smtClean="0">
                                    <a:latin typeface="Cambria Math"/>
                                    <a:sym typeface="Symbol"/>
                                  </a:rPr>
                                  <m:t>′</m:t>
                                </m:r>
                              </m:sup>
                            </m:sSubSup>
                            <m:r>
                              <a:rPr lang="en-US" altLang="ko-KR" b="0" i="1" smtClean="0">
                                <a:latin typeface="Cambria Math"/>
                                <a:sym typeface="Symbol"/>
                              </a:rPr>
                              <m:t>𝑥</m:t>
                            </m:r>
                          </m:e>
                        </m:d>
                      </m:e>
                    </m:func>
                  </m:oMath>
                </a14:m>
                <a:r>
                  <a:rPr lang="en-US" altLang="ko-KR" dirty="0" smtClean="0">
                    <a:sym typeface="Symbol" pitchFamily="18" charset="2"/>
                  </a:rPr>
                  <a:t> )</a:t>
                </a:r>
              </a:p>
            </p:txBody>
          </p:sp>
        </mc:Choice>
        <mc:Fallback xmlns="">
          <p:sp>
            <p:nvSpPr>
              <p:cNvPr id="31749" name="Rectangle 3"/>
              <p:cNvSpPr>
                <a:spLocks noGrp="1" noRot="1" noChangeAspect="1" noMove="1" noResize="1" noEditPoints="1" noAdjustHandles="1" noChangeArrowheads="1" noChangeShapeType="1" noTextEdit="1"/>
              </p:cNvSpPr>
              <p:nvPr>
                <p:ph type="body" idx="1"/>
              </p:nvPr>
            </p:nvSpPr>
            <p:spPr>
              <a:xfrm>
                <a:off x="376238" y="952500"/>
                <a:ext cx="8405812" cy="4094198"/>
              </a:xfrm>
              <a:blipFill rotWithShape="1">
                <a:blip r:embed="rId3"/>
                <a:stretch>
                  <a:fillRect l="-653" t="-744" b="-1637"/>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17411" name="슬라이드 번호 개체 틀 5"/>
          <p:cNvSpPr>
            <a:spLocks noGrp="1"/>
          </p:cNvSpPr>
          <p:nvPr>
            <p:ph type="sldNum" sz="quarter" idx="12"/>
          </p:nvPr>
        </p:nvSpPr>
        <p:spPr/>
        <p:txBody>
          <a:bodyPr/>
          <a:lstStyle/>
          <a:p>
            <a:pPr>
              <a:defRPr/>
            </a:pPr>
            <a:fld id="{ABF431BA-5C50-45FE-B0D1-C8D48032A1D8}" type="slidenum">
              <a:rPr lang="en-US" altLang="ko-KR"/>
              <a:pPr>
                <a:defRPr/>
              </a:pPr>
              <a:t>3</a:t>
            </a:fld>
            <a:endParaRPr lang="en-US" altLang="ko-KR"/>
          </a:p>
        </p:txBody>
      </p:sp>
      <mc:AlternateContent xmlns:mc="http://schemas.openxmlformats.org/markup-compatibility/2006" xmlns:a14="http://schemas.microsoft.com/office/drawing/2010/main">
        <mc:Choice Requires="a14">
          <p:sp>
            <p:nvSpPr>
              <p:cNvPr id="5124" name="Rectangle 3"/>
              <p:cNvSpPr>
                <a:spLocks noGrp="1" noChangeArrowheads="1"/>
              </p:cNvSpPr>
              <p:nvPr>
                <p:ph type="body" idx="1"/>
              </p:nvPr>
            </p:nvSpPr>
            <p:spPr>
              <a:xfrm>
                <a:off x="395288" y="304800"/>
                <a:ext cx="8334375" cy="5017014"/>
              </a:xfrm>
            </p:spPr>
            <p:txBody>
              <a:bodyPr/>
              <a:lstStyle/>
              <a:p>
                <a:pPr algn="just" eaLnBrk="1" hangingPunct="1"/>
                <a:r>
                  <a:rPr lang="en-US" altLang="ko-KR" dirty="0" smtClean="0">
                    <a:sym typeface="Symbol" pitchFamily="18" charset="2"/>
                  </a:rPr>
                  <a:t>Big difference from systems of linear equations is the existence of objective function and linear </a:t>
                </a:r>
                <a:r>
                  <a:rPr lang="en-US" altLang="ko-KR" dirty="0" smtClean="0">
                    <a:solidFill>
                      <a:srgbClr val="FF3300"/>
                    </a:solidFill>
                    <a:sym typeface="Symbol" pitchFamily="18" charset="2"/>
                  </a:rPr>
                  <a:t>inequalities</a:t>
                </a:r>
                <a:r>
                  <a:rPr lang="en-US" altLang="ko-KR" dirty="0" smtClean="0">
                    <a:sym typeface="Symbol" pitchFamily="18" charset="2"/>
                  </a:rPr>
                  <a:t> (instead of equalities)</a:t>
                </a:r>
              </a:p>
              <a:p>
                <a:pPr eaLnBrk="1" hangingPunct="1"/>
                <a:r>
                  <a:rPr lang="en-US" altLang="ko-KR" dirty="0" smtClean="0"/>
                  <a:t>Much deeper theoretical results and applicability than systems of linear equations.</a:t>
                </a:r>
              </a:p>
              <a:p>
                <a:pPr eaLnBrk="1" hangingPunct="1"/>
                <a:endParaRPr lang="en-US" altLang="ko-KR" dirty="0" smtClean="0"/>
              </a:p>
              <a:p>
                <a:pPr eaLnBrk="1" hangingPunct="1"/>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𝑛</m:t>
                        </m:r>
                      </m:sub>
                    </m:sSub>
                  </m:oMath>
                </a14:m>
                <a:r>
                  <a:rPr lang="en-US" altLang="ko-KR" dirty="0" smtClean="0"/>
                  <a:t> : (decision) variables</a:t>
                </a:r>
              </a:p>
              <a:p>
                <a:pPr eaLnBrk="1" hangingPunct="1">
                  <a:buFont typeface="Wingdings" pitchFamily="2" charset="2"/>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dirty="0" smtClean="0"/>
                  <a:t> : right-hand-side</a:t>
                </a:r>
              </a:p>
              <a:p>
                <a:pPr eaLnBrk="1" hangingPunct="1">
                  <a:buFont typeface="Wingdings" pitchFamily="2" charset="2"/>
                  <a:buNone/>
                </a:pPr>
                <a:r>
                  <a:rPr lang="en-US" altLang="ko-KR" dirty="0" smtClean="0"/>
                  <a:t>	</a:t>
                </a:r>
                <a14:m>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a:rPr>
                          <m:t>𝑎</m:t>
                        </m:r>
                      </m:e>
                      <m:sub>
                        <m:r>
                          <a:rPr lang="en-US" altLang="ko-KR" b="0" i="1" smtClean="0">
                            <a:latin typeface="Cambria Math"/>
                          </a:rPr>
                          <m:t>𝑖</m:t>
                        </m:r>
                      </m:sub>
                      <m:sup>
                        <m:r>
                          <a:rPr lang="en-US" altLang="ko-KR" b="0" i="1" smtClean="0">
                            <a:latin typeface="Cambria Math"/>
                          </a:rPr>
                          <m:t>′</m:t>
                        </m:r>
                      </m:sup>
                    </m:sSubSup>
                    <m:r>
                      <a:rPr lang="en-US" altLang="ko-KR" b="0" i="1" smtClean="0">
                        <a:latin typeface="Cambria Math"/>
                      </a:rPr>
                      <m:t>𝑥</m:t>
                    </m:r>
                  </m:oMath>
                </a14:m>
                <a:r>
                  <a:rPr lang="en-US" altLang="ko-KR" dirty="0" smtClean="0"/>
                  <a:t> { </a:t>
                </a:r>
                <a:r>
                  <a:rPr lang="en-US" altLang="ko-KR" dirty="0" smtClean="0">
                    <a:sym typeface="Symbol" pitchFamily="18" charset="2"/>
                  </a:rPr>
                  <a:t>, ,  }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oMath>
                </a14:m>
                <a:r>
                  <a:rPr lang="en-US" altLang="ko-KR" dirty="0" smtClean="0"/>
                  <a:t> :  </a:t>
                </a:r>
                <a:r>
                  <a:rPr lang="en-US" altLang="ko-KR" i="1" dirty="0" err="1" smtClean="0"/>
                  <a:t>i</a:t>
                </a:r>
                <a:r>
                  <a:rPr lang="en-US" altLang="ko-KR" i="1" dirty="0" smtClean="0"/>
                  <a:t> </a:t>
                </a:r>
                <a:r>
                  <a:rPr lang="en-US" altLang="ko-KR" dirty="0" err="1" smtClean="0"/>
                  <a:t>th</a:t>
                </a:r>
                <a:r>
                  <a:rPr lang="en-US" altLang="ko-KR" dirty="0" smtClean="0"/>
                  <a:t> constraint</a:t>
                </a:r>
              </a:p>
              <a:p>
                <a:pPr eaLnBrk="1" hangingPunct="1">
                  <a:buFont typeface="Wingdings" pitchFamily="2" charset="2"/>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oMath>
                </a14:m>
                <a:r>
                  <a:rPr lang="en-US" altLang="ko-KR" dirty="0" smtClean="0"/>
                  <a:t> { </a:t>
                </a:r>
                <a:r>
                  <a:rPr lang="en-US" altLang="ko-KR" dirty="0" smtClean="0">
                    <a:sym typeface="Symbol" pitchFamily="18" charset="2"/>
                  </a:rPr>
                  <a:t>,  } 0 :  </a:t>
                </a:r>
                <a:r>
                  <a:rPr lang="en-US" altLang="ko-KR" dirty="0" err="1" smtClean="0">
                    <a:sym typeface="Symbol" pitchFamily="18" charset="2"/>
                  </a:rPr>
                  <a:t>nonnegativity</a:t>
                </a:r>
                <a:r>
                  <a:rPr lang="en-US" altLang="ko-KR" dirty="0" smtClean="0">
                    <a:sym typeface="Symbol" pitchFamily="18" charset="2"/>
                  </a:rPr>
                  <a:t> (</a:t>
                </a:r>
                <a:r>
                  <a:rPr lang="en-US" altLang="ko-KR" dirty="0" err="1" smtClean="0">
                    <a:sym typeface="Symbol" pitchFamily="18" charset="2"/>
                  </a:rPr>
                  <a:t>nonpositivity</a:t>
                </a:r>
                <a:r>
                  <a:rPr lang="en-US" altLang="ko-KR" dirty="0" smtClean="0">
                    <a:sym typeface="Symbol" pitchFamily="18" charset="2"/>
                  </a:rPr>
                  <a:t>) constraint</a:t>
                </a:r>
              </a:p>
              <a:p>
                <a:pPr eaLnBrk="1" hangingPunct="1">
                  <a:buFont typeface="Wingdings" pitchFamily="2" charset="2"/>
                  <a:buNone/>
                </a:pPr>
                <a:r>
                  <a:rPr lang="en-US" altLang="ko-KR" dirty="0" smtClean="0">
                    <a:sym typeface="Symbol" pitchFamily="18" charset="2"/>
                  </a:rPr>
                  <a:t>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𝑐</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𝑥</m:t>
                    </m:r>
                  </m:oMath>
                </a14:m>
                <a:r>
                  <a:rPr lang="en-US" altLang="ko-KR" dirty="0" smtClean="0">
                    <a:sym typeface="Symbol" pitchFamily="18" charset="2"/>
                  </a:rPr>
                  <a:t> : objective function</a:t>
                </a:r>
              </a:p>
              <a:p>
                <a:pPr eaLnBrk="1" hangingPunct="1">
                  <a:buFont typeface="Wingdings" pitchFamily="2" charset="2"/>
                  <a:buNone/>
                </a:pPr>
                <a:endParaRPr lang="en-US" altLang="ko-KR" dirty="0" smtClean="0">
                  <a:sym typeface="Symbol" pitchFamily="18" charset="2"/>
                </a:endParaRPr>
              </a:p>
              <a:p>
                <a:pPr eaLnBrk="1" hangingPunct="1"/>
                <a:r>
                  <a:rPr lang="en-US" altLang="ko-KR" dirty="0" smtClean="0"/>
                  <a:t>Other terminology:</a:t>
                </a:r>
              </a:p>
              <a:p>
                <a:pPr algn="just" eaLnBrk="1" hangingPunct="1">
                  <a:buFont typeface="Wingdings" pitchFamily="2" charset="2"/>
                  <a:buNone/>
                </a:pPr>
                <a:r>
                  <a:rPr lang="en-US" altLang="ko-KR" dirty="0" smtClean="0"/>
                  <a:t>	feasible solution, feasible set (region), free (unrestricted) variable, optimal (feasible) solution, optimal cost, unbounded</a:t>
                </a:r>
              </a:p>
            </p:txBody>
          </p:sp>
        </mc:Choice>
        <mc:Fallback xmlns="">
          <p:sp>
            <p:nvSpPr>
              <p:cNvPr id="5124" name="Rectangle 3"/>
              <p:cNvSpPr>
                <a:spLocks noGrp="1" noRot="1" noChangeAspect="1" noMove="1" noResize="1" noEditPoints="1" noAdjustHandles="1" noChangeArrowheads="1" noChangeShapeType="1" noTextEdit="1"/>
              </p:cNvSpPr>
              <p:nvPr>
                <p:ph type="body" idx="1"/>
              </p:nvPr>
            </p:nvSpPr>
            <p:spPr>
              <a:xfrm>
                <a:off x="395288" y="304800"/>
                <a:ext cx="8334375" cy="5017014"/>
              </a:xfrm>
              <a:blipFill rotWithShape="1">
                <a:blip r:embed="rId3"/>
                <a:stretch>
                  <a:fillRect l="-658" t="-608" r="-732" b="-1823"/>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3011" name="슬라이드 번호 개체 틀 5"/>
          <p:cNvSpPr>
            <a:spLocks noGrp="1"/>
          </p:cNvSpPr>
          <p:nvPr>
            <p:ph type="sldNum" sz="quarter" idx="12"/>
          </p:nvPr>
        </p:nvSpPr>
        <p:spPr/>
        <p:txBody>
          <a:bodyPr/>
          <a:lstStyle/>
          <a:p>
            <a:pPr>
              <a:defRPr/>
            </a:pPr>
            <a:fld id="{214A8C34-33B1-4AEA-933C-E1E710801146}" type="slidenum">
              <a:rPr lang="en-US" altLang="ko-KR"/>
              <a:pPr>
                <a:defRPr/>
              </a:pPr>
              <a:t>30</a:t>
            </a:fld>
            <a:endParaRPr lang="en-US" altLang="ko-KR"/>
          </a:p>
        </p:txBody>
      </p:sp>
      <p:sp>
        <p:nvSpPr>
          <p:cNvPr id="32772"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32773" name="Rectangle 3"/>
              <p:cNvSpPr>
                <a:spLocks noGrp="1" noChangeArrowheads="1"/>
              </p:cNvSpPr>
              <p:nvPr>
                <p:ph type="body" idx="1"/>
              </p:nvPr>
            </p:nvSpPr>
            <p:spPr>
              <a:xfrm>
                <a:off x="376238" y="952500"/>
                <a:ext cx="8405812" cy="4304833"/>
              </a:xfrm>
            </p:spPr>
            <p:txBody>
              <a:bodyPr/>
              <a:lstStyle/>
              <a:p>
                <a:pPr eaLnBrk="1" hangingPunct="1"/>
                <a:r>
                  <a:rPr lang="en-US" altLang="ko-KR" dirty="0" smtClean="0">
                    <a:solidFill>
                      <a:srgbClr val="FF0000"/>
                    </a:solidFill>
                  </a:rPr>
                  <a:t>Alternative criterion</a:t>
                </a:r>
              </a:p>
              <a:p>
                <a:pPr eaLnBrk="1" hangingPunct="1">
                  <a:buFont typeface="Wingdings" pitchFamily="2" charset="2"/>
                  <a:buNone/>
                </a:pPr>
                <a:r>
                  <a:rPr lang="en-US" altLang="ko-KR" dirty="0" smtClean="0"/>
                  <a:t>	minimize   </a:t>
                </a:r>
                <a14:m>
                  <m:oMath xmlns:m="http://schemas.openxmlformats.org/officeDocument/2006/math">
                    <m:nary>
                      <m:naryPr>
                        <m:chr m:val="∑"/>
                        <m:limLoc m:val="subSup"/>
                        <m:ctrlPr>
                          <a:rPr lang="en-US" altLang="ko-KR" i="1" smtClean="0">
                            <a:latin typeface="Cambria Math" panose="02040503050406030204" pitchFamily="18" charset="0"/>
                          </a:rPr>
                        </m:ctrlPr>
                      </m:naryPr>
                      <m:sub>
                        <m:r>
                          <m:rPr>
                            <m:brk m:alnAt="25"/>
                          </m:rPr>
                          <a:rPr lang="en-US" altLang="ko-KR" b="0" i="1" smtClean="0">
                            <a:latin typeface="Cambria Math"/>
                          </a:rPr>
                          <m:t>𝑖</m:t>
                        </m:r>
                        <m:r>
                          <a:rPr lang="en-US" altLang="ko-KR" b="0" i="1" smtClean="0">
                            <a:latin typeface="Cambria Math"/>
                          </a:rPr>
                          <m:t>=1</m:t>
                        </m:r>
                      </m:sub>
                      <m:sup>
                        <m:r>
                          <a:rPr lang="en-US" altLang="ko-KR" b="0" i="1" smtClean="0">
                            <a:latin typeface="Cambria Math"/>
                          </a:rPr>
                          <m:t>𝑚</m:t>
                        </m:r>
                      </m:sup>
                      <m:e>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𝑎</m:t>
                            </m:r>
                          </m:e>
                          <m:sub>
                            <m:r>
                              <a:rPr lang="en-US" altLang="ko-KR" b="0" i="1" smtClean="0">
                                <a:latin typeface="Cambria Math"/>
                              </a:rPr>
                              <m:t>𝑖</m:t>
                            </m:r>
                          </m:sub>
                          <m:sup>
                            <m:r>
                              <a:rPr lang="en-US" altLang="ko-KR" b="0" i="1" smtClean="0">
                                <a:latin typeface="Cambria Math"/>
                              </a:rPr>
                              <m:t>′</m:t>
                            </m:r>
                          </m:sup>
                        </m:sSubSup>
                        <m:r>
                          <a:rPr lang="en-US" altLang="ko-KR" b="0" i="1" smtClean="0">
                            <a:latin typeface="Cambria Math"/>
                          </a:rPr>
                          <m:t>𝑥</m:t>
                        </m:r>
                        <m:r>
                          <a:rPr lang="en-US" altLang="ko-KR" b="0" i="1" smtClean="0">
                            <a:latin typeface="Cambria Math"/>
                          </a:rPr>
                          <m:t>|</m:t>
                        </m:r>
                      </m:e>
                    </m:nary>
                  </m:oMath>
                </a14:m>
                <a:endParaRPr lang="en-US" altLang="ko-KR"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minimize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𝑧</m:t>
                        </m:r>
                      </m:e>
                      <m:sub>
                        <m:r>
                          <a:rPr lang="en-US" altLang="ko-KR" b="0" i="1" smtClean="0">
                            <a:latin typeface="Cambria Math"/>
                            <a:sym typeface="Symbol" pitchFamily="18" charset="2"/>
                          </a:rPr>
                          <m:t>1</m:t>
                        </m:r>
                      </m:sub>
                    </m:sSub>
                    <m:r>
                      <a:rPr lang="en-US" altLang="ko-KR" b="0" i="1" smtClean="0">
                        <a:latin typeface="Cambria Math"/>
                        <a:sym typeface="Symbol" pitchFamily="18" charset="2"/>
                      </a:rPr>
                      <m:t>+ …+</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𝑧</m:t>
                        </m:r>
                      </m:e>
                      <m:sub>
                        <m:r>
                          <a:rPr lang="en-US" altLang="ko-KR" b="0" i="1" smtClean="0">
                            <a:latin typeface="Cambria Math"/>
                            <a:sym typeface="Symbol" pitchFamily="18" charset="2"/>
                          </a:rPr>
                          <m:t>𝑚</m:t>
                        </m:r>
                      </m:sub>
                    </m:sSub>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subject to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𝑧</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up>
                        <m:r>
                          <a:rPr lang="en-US" altLang="ko-KR" b="0" i="1" smtClean="0">
                            <a:latin typeface="Cambria Math"/>
                            <a:sym typeface="Symbol" pitchFamily="18" charset="2"/>
                          </a:rPr>
                          <m:t>′</m:t>
                        </m:r>
                      </m:sup>
                    </m:sSubSup>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𝑧</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𝑖</m:t>
                    </m:r>
                    <m:r>
                      <a:rPr lang="en-US" altLang="ko-KR" b="0" i="1" smtClean="0">
                        <a:latin typeface="Cambria Math"/>
                        <a:sym typeface="Symbol" pitchFamily="18" charset="2"/>
                      </a:rPr>
                      <m:t>=1,…,</m:t>
                    </m:r>
                    <m:r>
                      <a:rPr lang="en-US" altLang="ko-KR" b="0" i="1" smtClean="0">
                        <a:latin typeface="Cambria Math"/>
                        <a:sym typeface="Symbol" pitchFamily="18" charset="2"/>
                      </a:rPr>
                      <m:t>𝑚</m:t>
                    </m:r>
                  </m:oMath>
                </a14:m>
                <a:endParaRPr lang="en-US" altLang="ko-KR" dirty="0" smtClean="0">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𝐿</m:t>
                        </m:r>
                      </m:e>
                      <m:sub>
                        <m:r>
                          <a:rPr lang="en-US" altLang="ko-KR" b="0" i="1" smtClean="0">
                            <a:latin typeface="Cambria Math"/>
                          </a:rPr>
                          <m:t>𝑝</m:t>
                        </m:r>
                      </m:sub>
                    </m:sSub>
                  </m:oMath>
                </a14:m>
                <a:r>
                  <a:rPr lang="en-US" altLang="ko-KR" dirty="0" smtClean="0"/>
                  <a:t> norm of </a:t>
                </a:r>
                <a14:m>
                  <m:oMath xmlns:m="http://schemas.openxmlformats.org/officeDocument/2006/math">
                    <m:r>
                      <a:rPr lang="en-US" altLang="ko-KR" b="0" i="1" smtClean="0">
                        <a:latin typeface="Cambria Math"/>
                      </a:rPr>
                      <m:t>𝑥</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d>
                          <m:dPr>
                            <m:ctrlPr>
                              <a:rPr lang="en-US" altLang="ko-KR" b="0" i="1" smtClean="0">
                                <a:latin typeface="Cambria Math" panose="02040503050406030204" pitchFamily="18" charset="0"/>
                                <a:ea typeface="Cambria Math"/>
                              </a:rPr>
                            </m:ctrlPr>
                          </m:dPr>
                          <m:e>
                            <m:nary>
                              <m:naryPr>
                                <m:chr m:val="∑"/>
                                <m:limLoc m:val="subSup"/>
                                <m:ctrlPr>
                                  <a:rPr lang="en-US" altLang="ko-KR" b="0" i="1" smtClean="0">
                                    <a:latin typeface="Cambria Math" panose="02040503050406030204" pitchFamily="18" charset="0"/>
                                    <a:ea typeface="Cambria Math"/>
                                  </a:rPr>
                                </m:ctrlPr>
                              </m:naryPr>
                              <m:sub>
                                <m:r>
                                  <m:rPr>
                                    <m:brk m:alnAt="25"/>
                                  </m:rPr>
                                  <a:rPr lang="en-US" altLang="ko-KR" b="0" i="1" smtClean="0">
                                    <a:latin typeface="Cambria Math"/>
                                    <a:ea typeface="Cambria Math"/>
                                  </a:rPr>
                                  <m:t>𝑗</m:t>
                                </m:r>
                                <m:r>
                                  <a:rPr lang="en-US" altLang="ko-KR" b="0" i="1" smtClean="0">
                                    <a:latin typeface="Cambria Math"/>
                                    <a:ea typeface="Cambria Math"/>
                                  </a:rPr>
                                  <m:t>=1</m:t>
                                </m:r>
                              </m:sub>
                              <m:sup>
                                <m:r>
                                  <a:rPr lang="en-US" altLang="ko-KR" b="0" i="1" smtClean="0">
                                    <a:latin typeface="Cambria Math"/>
                                    <a:ea typeface="Cambria Math"/>
                                  </a:rPr>
                                  <m:t>𝑛</m:t>
                                </m:r>
                              </m:sup>
                              <m:e>
                                <m:sSup>
                                  <m:sSupPr>
                                    <m:ctrlPr>
                                      <a:rPr lang="en-US" altLang="ko-KR" b="0" i="1" smtClean="0">
                                        <a:latin typeface="Cambria Math" panose="02040503050406030204" pitchFamily="18" charset="0"/>
                                        <a:ea typeface="Cambria Math"/>
                                      </a:rPr>
                                    </m:ctrlPr>
                                  </m:sSupPr>
                                  <m:e>
                                    <m:d>
                                      <m:dPr>
                                        <m:begChr m:val="|"/>
                                        <m:endChr m:val="|"/>
                                        <m:ctrlPr>
                                          <a:rPr lang="en-US" altLang="ko-KR" b="0" i="1" smtClean="0">
                                            <a:latin typeface="Cambria Math" panose="02040503050406030204" pitchFamily="18" charset="0"/>
                                            <a:ea typeface="Cambria Math"/>
                                          </a:rPr>
                                        </m:ctrlPr>
                                      </m:dPr>
                                      <m:e>
                                        <m:sSub>
                                          <m:sSubPr>
                                            <m:ctrlPr>
                                              <a:rPr lang="en-US" altLang="ko-KR" b="0" i="1" smtClean="0">
                                                <a:latin typeface="Cambria Math" panose="02040503050406030204" pitchFamily="18" charset="0"/>
                                                <a:ea typeface="Cambria Math"/>
                                              </a:rPr>
                                            </m:ctrlPr>
                                          </m:sSubPr>
                                          <m:e>
                                            <m:r>
                                              <a:rPr lang="en-US" altLang="ko-KR" b="0" i="1" smtClean="0">
                                                <a:latin typeface="Cambria Math"/>
                                                <a:ea typeface="Cambria Math"/>
                                              </a:rPr>
                                              <m:t>𝑥</m:t>
                                            </m:r>
                                          </m:e>
                                          <m:sub>
                                            <m:r>
                                              <a:rPr lang="en-US" altLang="ko-KR" b="0" i="1" smtClean="0">
                                                <a:latin typeface="Cambria Math"/>
                                                <a:ea typeface="Cambria Math"/>
                                              </a:rPr>
                                              <m:t>𝑗</m:t>
                                            </m:r>
                                          </m:sub>
                                        </m:sSub>
                                      </m:e>
                                    </m:d>
                                  </m:e>
                                  <m:sup>
                                    <m:r>
                                      <a:rPr lang="en-US" altLang="ko-KR" b="0" i="1" smtClean="0">
                                        <a:latin typeface="Cambria Math"/>
                                        <a:ea typeface="Cambria Math"/>
                                      </a:rPr>
                                      <m:t>𝑝</m:t>
                                    </m:r>
                                  </m:sup>
                                </m:sSup>
                              </m:e>
                            </m:nary>
                          </m:e>
                        </m:d>
                      </m:e>
                      <m:sup>
                        <m:r>
                          <a:rPr lang="en-US" altLang="ko-KR" b="0" i="1" smtClean="0">
                            <a:latin typeface="Cambria Math"/>
                            <a:ea typeface="Cambria Math"/>
                          </a:rPr>
                          <m:t>1/</m:t>
                        </m:r>
                        <m:r>
                          <a:rPr lang="en-US" altLang="ko-KR" b="0" i="1" smtClean="0">
                            <a:latin typeface="Cambria Math"/>
                            <a:ea typeface="Cambria Math"/>
                          </a:rPr>
                          <m:t>𝑝</m:t>
                        </m:r>
                      </m:sup>
                    </m:sSup>
                  </m:oMath>
                </a14:m>
                <a:endParaRPr lang="en-US" altLang="ko-KR" dirty="0" smtClean="0"/>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Quadratic error function can't be modeled as LP, but need calculus method (closed form solution)</a:t>
                </a:r>
              </a:p>
            </p:txBody>
          </p:sp>
        </mc:Choice>
        <mc:Fallback xmlns="">
          <p:sp>
            <p:nvSpPr>
              <p:cNvPr id="32773" name="Rectangle 3"/>
              <p:cNvSpPr>
                <a:spLocks noGrp="1" noRot="1" noChangeAspect="1" noMove="1" noResize="1" noEditPoints="1" noAdjustHandles="1" noChangeArrowheads="1" noChangeShapeType="1" noTextEdit="1"/>
              </p:cNvSpPr>
              <p:nvPr>
                <p:ph type="body" idx="1"/>
              </p:nvPr>
            </p:nvSpPr>
            <p:spPr>
              <a:xfrm>
                <a:off x="376238" y="952500"/>
                <a:ext cx="8405812" cy="4304833"/>
              </a:xfrm>
              <a:blipFill rotWithShape="1">
                <a:blip r:embed="rId3"/>
                <a:stretch>
                  <a:fillRect l="-653" t="-2833" b="-1700"/>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날짜 개체 틀 1"/>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4035" name="슬라이드 번호 개체 틀 3"/>
          <p:cNvSpPr>
            <a:spLocks noGrp="1"/>
          </p:cNvSpPr>
          <p:nvPr>
            <p:ph type="sldNum" sz="quarter" idx="12"/>
          </p:nvPr>
        </p:nvSpPr>
        <p:spPr/>
        <p:txBody>
          <a:bodyPr/>
          <a:lstStyle/>
          <a:p>
            <a:pPr>
              <a:defRPr/>
            </a:pPr>
            <a:fld id="{67E089DE-363F-495C-A893-F2BDFDB15B84}" type="slidenum">
              <a:rPr lang="en-US" altLang="ko-KR"/>
              <a:pPr>
                <a:defRPr/>
              </a:pPr>
              <a:t>31</a:t>
            </a:fld>
            <a:endParaRPr lang="en-US" altLang="ko-KR"/>
          </a:p>
        </p:txBody>
      </p:sp>
      <mc:AlternateContent xmlns:mc="http://schemas.openxmlformats.org/markup-compatibility/2006" xmlns:a14="http://schemas.microsoft.com/office/drawing/2010/main">
        <mc:Choice Requires="a14">
          <p:sp>
            <p:nvSpPr>
              <p:cNvPr id="33796" name="Rectangle 2"/>
              <p:cNvSpPr>
                <a:spLocks noChangeArrowheads="1"/>
              </p:cNvSpPr>
              <p:nvPr/>
            </p:nvSpPr>
            <p:spPr bwMode="auto">
              <a:xfrm>
                <a:off x="419100" y="381000"/>
                <a:ext cx="8305800" cy="12618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marL="282575" indent="-282575">
                  <a:lnSpc>
                    <a:spcPct val="90000"/>
                  </a:lnSpc>
                  <a:spcBef>
                    <a:spcPct val="20000"/>
                  </a:spcBef>
                  <a:buClr>
                    <a:schemeClr val="accent2"/>
                  </a:buClr>
                  <a:buFont typeface="Wingdings" pitchFamily="2" charset="2"/>
                  <a:buChar char="q"/>
                </a:pPr>
                <a:r>
                  <a:rPr lang="en-US" altLang="ko-KR" sz="2000" dirty="0" smtClean="0">
                    <a:solidFill>
                      <a:srgbClr val="FF0000"/>
                    </a:solidFill>
                    <a:latin typeface="Times New Roman" pitchFamily="18" charset="0"/>
                    <a:cs typeface="Times New Roman" pitchFamily="18" charset="0"/>
                  </a:rPr>
                  <a:t>Special case of  piecewise linear objective function :  separable piecewise linear objective function.</a:t>
                </a:r>
              </a:p>
              <a:p>
                <a:pPr marL="282575" indent="-282575">
                  <a:lnSpc>
                    <a:spcPct val="90000"/>
                  </a:lnSpc>
                  <a:spcBef>
                    <a:spcPct val="20000"/>
                  </a:spcBef>
                  <a:buClr>
                    <a:schemeClr val="accent2"/>
                  </a:buClr>
                  <a:buFont typeface="Wingdings" pitchFamily="2" charset="2"/>
                  <a:buNone/>
                </a:pPr>
                <a:r>
                  <a:rPr lang="en-US" altLang="ko-KR" sz="2000" dirty="0">
                    <a:latin typeface="Times New Roman" pitchFamily="18" charset="0"/>
                    <a:cs typeface="Times New Roman" pitchFamily="18" charset="0"/>
                  </a:rPr>
                  <a:t>	function </a:t>
                </a:r>
                <a14:m>
                  <m:oMath xmlns:m="http://schemas.openxmlformats.org/officeDocument/2006/math">
                    <m:r>
                      <a:rPr lang="en-US" altLang="ko-KR" sz="2000" b="0" i="1" smtClean="0">
                        <a:latin typeface="Cambria Math"/>
                        <a:cs typeface="Times New Roman" pitchFamily="18" charset="0"/>
                      </a:rPr>
                      <m:t>𝑓</m:t>
                    </m:r>
                    <m:r>
                      <a:rPr lang="en-US" altLang="ko-KR" sz="2000" b="0" i="1" smtClean="0">
                        <a:latin typeface="Cambria Math"/>
                        <a:cs typeface="Times New Roman" pitchFamily="18" charset="0"/>
                      </a:rPr>
                      <m:t>:</m:t>
                    </m:r>
                    <m:sSup>
                      <m:sSupPr>
                        <m:ctrlPr>
                          <a:rPr lang="en-US" altLang="ko-KR" sz="2000" b="0" i="1" smtClean="0">
                            <a:latin typeface="Cambria Math" panose="02040503050406030204" pitchFamily="18" charset="0"/>
                            <a:cs typeface="Times New Roman" pitchFamily="18" charset="0"/>
                          </a:rPr>
                        </m:ctrlPr>
                      </m:sSupPr>
                      <m:e>
                        <m:r>
                          <a:rPr lang="en-US" altLang="ko-KR" sz="2000" b="0" i="1" smtClean="0">
                            <a:latin typeface="Cambria Math"/>
                            <a:cs typeface="Times New Roman" pitchFamily="18" charset="0"/>
                          </a:rPr>
                          <m:t>𝑅</m:t>
                        </m:r>
                      </m:e>
                      <m:sup>
                        <m:r>
                          <a:rPr lang="en-US" altLang="ko-KR" sz="2000" b="0" i="1" smtClean="0">
                            <a:latin typeface="Cambria Math"/>
                            <a:cs typeface="Times New Roman" pitchFamily="18" charset="0"/>
                          </a:rPr>
                          <m:t>𝑛</m:t>
                        </m:r>
                      </m:sup>
                    </m:sSup>
                    <m:r>
                      <a:rPr lang="en-US" altLang="ko-KR" sz="2000" b="0" i="1" smtClean="0">
                        <a:latin typeface="Cambria Math"/>
                        <a:ea typeface="Cambria Math"/>
                        <a:cs typeface="Times New Roman" pitchFamily="18" charset="0"/>
                      </a:rPr>
                      <m:t>→</m:t>
                    </m:r>
                    <m:r>
                      <a:rPr lang="en-US" altLang="ko-KR" sz="2000" b="0" i="1" smtClean="0">
                        <a:latin typeface="Cambria Math"/>
                        <a:ea typeface="Cambria Math"/>
                        <a:cs typeface="Times New Roman" pitchFamily="18" charset="0"/>
                      </a:rPr>
                      <m:t>𝑅</m:t>
                    </m:r>
                  </m:oMath>
                </a14:m>
                <a:r>
                  <a:rPr lang="en-US" altLang="ko-KR" sz="2000" dirty="0">
                    <a:latin typeface="Times New Roman" pitchFamily="18" charset="0"/>
                    <a:ea typeface="바탕체" pitchFamily="17" charset="-127"/>
                    <a:cs typeface="Times New Roman" pitchFamily="18" charset="0"/>
                    <a:sym typeface="Symbol" pitchFamily="18" charset="2"/>
                  </a:rPr>
                  <a:t>,</a:t>
                </a:r>
                <a:r>
                  <a:rPr lang="en-US" altLang="ko-KR" sz="2000" dirty="0">
                    <a:latin typeface="Times New Roman" pitchFamily="18" charset="0"/>
                    <a:cs typeface="Times New Roman" pitchFamily="18" charset="0"/>
                  </a:rPr>
                  <a:t> is called separable if </a:t>
                </a:r>
                <a14:m>
                  <m:oMath xmlns:m="http://schemas.openxmlformats.org/officeDocument/2006/math">
                    <m:r>
                      <a:rPr lang="en-US" altLang="ko-KR" sz="2000" b="0" i="1" smtClean="0">
                        <a:latin typeface="Cambria Math"/>
                        <a:cs typeface="Times New Roman" pitchFamily="18" charset="0"/>
                      </a:rPr>
                      <m:t>𝑓</m:t>
                    </m:r>
                    <m:d>
                      <m:dPr>
                        <m:ctrlPr>
                          <a:rPr lang="en-US" altLang="ko-KR" sz="2000" b="0" i="1" smtClean="0">
                            <a:latin typeface="Cambria Math" panose="02040503050406030204" pitchFamily="18" charset="0"/>
                            <a:cs typeface="Times New Roman" pitchFamily="18" charset="0"/>
                          </a:rPr>
                        </m:ctrlPr>
                      </m:dPr>
                      <m:e>
                        <m:r>
                          <a:rPr lang="en-US" altLang="ko-KR" sz="2000" b="0" i="1" smtClean="0">
                            <a:latin typeface="Cambria Math"/>
                            <a:cs typeface="Times New Roman" pitchFamily="18" charset="0"/>
                          </a:rPr>
                          <m:t>𝑥</m:t>
                        </m:r>
                      </m:e>
                    </m:d>
                    <m:r>
                      <a:rPr lang="en-US" altLang="ko-KR" sz="2000" b="0" i="1" smtClean="0">
                        <a:latin typeface="Cambria Math"/>
                        <a:cs typeface="Times New Roman" pitchFamily="18" charset="0"/>
                      </a:rPr>
                      <m: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𝑓</m:t>
                        </m:r>
                      </m:e>
                      <m:sub>
                        <m:r>
                          <a:rPr lang="en-US" altLang="ko-KR" sz="2000" b="0" i="1" smtClean="0">
                            <a:latin typeface="Cambria Math"/>
                            <a:cs typeface="Times New Roman" pitchFamily="18" charset="0"/>
                          </a:rPr>
                          <m:t>1</m:t>
                        </m:r>
                      </m:sub>
                    </m:sSub>
                    <m:d>
                      <m:dPr>
                        <m:ctrlPr>
                          <a:rPr lang="en-US" altLang="ko-KR" sz="2000" b="0" i="1" smtClean="0">
                            <a:latin typeface="Cambria Math" panose="02040503050406030204" pitchFamily="18" charset="0"/>
                            <a:cs typeface="Times New Roman" pitchFamily="18" charset="0"/>
                          </a:rPr>
                        </m:ctrlPr>
                      </m:dPr>
                      <m:e>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1</m:t>
                            </m:r>
                          </m:sub>
                        </m:sSub>
                      </m:e>
                    </m:d>
                    <m:r>
                      <a:rPr lang="en-US" altLang="ko-KR" sz="2000" b="0" i="1" smtClean="0">
                        <a:latin typeface="Cambria Math"/>
                        <a:cs typeface="Times New Roman" pitchFamily="18" charset="0"/>
                      </a:rPr>
                      <m: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𝑓</m:t>
                        </m:r>
                      </m:e>
                      <m:sub>
                        <m:r>
                          <a:rPr lang="en-US" altLang="ko-KR" sz="2000" b="0" i="1" smtClean="0">
                            <a:latin typeface="Cambria Math"/>
                            <a:cs typeface="Times New Roman" pitchFamily="18" charset="0"/>
                          </a:rPr>
                          <m:t>2</m:t>
                        </m:r>
                      </m:sub>
                    </m:sSub>
                    <m:d>
                      <m:dPr>
                        <m:ctrlPr>
                          <a:rPr lang="en-US" altLang="ko-KR" sz="2000" b="0" i="1" smtClean="0">
                            <a:latin typeface="Cambria Math" panose="02040503050406030204" pitchFamily="18" charset="0"/>
                            <a:cs typeface="Times New Roman" pitchFamily="18" charset="0"/>
                          </a:rPr>
                        </m:ctrlPr>
                      </m:dPr>
                      <m:e>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2</m:t>
                            </m:r>
                          </m:sub>
                        </m:sSub>
                      </m:e>
                    </m:d>
                    <m:r>
                      <a:rPr lang="en-US" altLang="ko-KR" sz="2000" b="0" i="1" smtClean="0">
                        <a:latin typeface="Cambria Math"/>
                        <a:cs typeface="Times New Roman" pitchFamily="18" charset="0"/>
                      </a:rPr>
                      <m:t>+ …+ </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𝑓</m:t>
                        </m:r>
                      </m:e>
                      <m:sub>
                        <m:r>
                          <a:rPr lang="en-US" altLang="ko-KR" sz="2000" b="0" i="1" smtClean="0">
                            <a:latin typeface="Cambria Math"/>
                            <a:cs typeface="Times New Roman" pitchFamily="18" charset="0"/>
                          </a:rPr>
                          <m:t>𝑛</m:t>
                        </m:r>
                      </m:sub>
                    </m:sSub>
                    <m:r>
                      <a:rPr lang="en-US" altLang="ko-KR" sz="2000" b="0" i="1" smtClean="0">
                        <a:latin typeface="Cambria Math"/>
                        <a:cs typeface="Times New Roman" pitchFamily="18" charset="0"/>
                      </a:rPr>
                      <m: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𝑛</m:t>
                        </m:r>
                      </m:sub>
                    </m:sSub>
                    <m:r>
                      <a:rPr lang="en-US" altLang="ko-KR" sz="2000" b="0" i="1" smtClean="0">
                        <a:latin typeface="Cambria Math"/>
                        <a:cs typeface="Times New Roman" pitchFamily="18" charset="0"/>
                      </a:rPr>
                      <m:t>)</m:t>
                    </m:r>
                  </m:oMath>
                </a14:m>
                <a:endParaRPr lang="en-US" altLang="ko-KR" sz="2000" dirty="0">
                  <a:latin typeface="Times New Roman" pitchFamily="18" charset="0"/>
                  <a:cs typeface="Times New Roman" pitchFamily="18" charset="0"/>
                </a:endParaRPr>
              </a:p>
            </p:txBody>
          </p:sp>
        </mc:Choice>
        <mc:Fallback xmlns="">
          <p:sp>
            <p:nvSpPr>
              <p:cNvPr id="33796" name="Rectangle 2"/>
              <p:cNvSpPr>
                <a:spLocks noRot="1" noChangeAspect="1" noMove="1" noResize="1" noEditPoints="1" noAdjustHandles="1" noChangeArrowheads="1" noChangeShapeType="1" noTextEdit="1"/>
              </p:cNvSpPr>
              <p:nvPr/>
            </p:nvSpPr>
            <p:spPr bwMode="auto">
              <a:xfrm>
                <a:off x="419100" y="381000"/>
                <a:ext cx="8305800" cy="1261884"/>
              </a:xfrm>
              <a:prstGeom prst="rect">
                <a:avLst/>
              </a:prstGeom>
              <a:blipFill rotWithShape="1">
                <a:blip r:embed="rId3"/>
                <a:stretch>
                  <a:fillRect l="-661" t="-4831" b="-38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3797" name="Line 3"/>
          <p:cNvSpPr>
            <a:spLocks noChangeShapeType="1"/>
          </p:cNvSpPr>
          <p:nvPr/>
        </p:nvSpPr>
        <p:spPr bwMode="auto">
          <a:xfrm>
            <a:off x="2609850" y="2606675"/>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798" name="Line 4"/>
          <p:cNvSpPr>
            <a:spLocks noChangeShapeType="1"/>
          </p:cNvSpPr>
          <p:nvPr/>
        </p:nvSpPr>
        <p:spPr bwMode="auto">
          <a:xfrm>
            <a:off x="2152650" y="5045075"/>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799" name="Line 5"/>
          <p:cNvSpPr>
            <a:spLocks noChangeShapeType="1"/>
          </p:cNvSpPr>
          <p:nvPr/>
        </p:nvSpPr>
        <p:spPr bwMode="auto">
          <a:xfrm flipV="1">
            <a:off x="2609850" y="4740275"/>
            <a:ext cx="1143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0" name="Line 6"/>
          <p:cNvSpPr>
            <a:spLocks noChangeShapeType="1"/>
          </p:cNvSpPr>
          <p:nvPr/>
        </p:nvSpPr>
        <p:spPr bwMode="auto">
          <a:xfrm flipV="1">
            <a:off x="3752850" y="4283075"/>
            <a:ext cx="838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1" name="Line 7"/>
          <p:cNvSpPr>
            <a:spLocks noChangeShapeType="1"/>
          </p:cNvSpPr>
          <p:nvPr/>
        </p:nvSpPr>
        <p:spPr bwMode="auto">
          <a:xfrm flipV="1">
            <a:off x="4629150" y="3597275"/>
            <a:ext cx="723900" cy="66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2" name="Line 8"/>
          <p:cNvSpPr>
            <a:spLocks noChangeShapeType="1"/>
          </p:cNvSpPr>
          <p:nvPr/>
        </p:nvSpPr>
        <p:spPr bwMode="auto">
          <a:xfrm flipV="1">
            <a:off x="5353050" y="2606675"/>
            <a:ext cx="609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3" name="Line 9"/>
          <p:cNvSpPr>
            <a:spLocks noChangeShapeType="1"/>
          </p:cNvSpPr>
          <p:nvPr/>
        </p:nvSpPr>
        <p:spPr bwMode="auto">
          <a:xfrm>
            <a:off x="3740150" y="4740275"/>
            <a:ext cx="0" cy="304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4" name="Line 10"/>
          <p:cNvSpPr>
            <a:spLocks noChangeShapeType="1"/>
          </p:cNvSpPr>
          <p:nvPr/>
        </p:nvSpPr>
        <p:spPr bwMode="auto">
          <a:xfrm>
            <a:off x="4641850" y="4283075"/>
            <a:ext cx="0" cy="7620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3805" name="Line 11"/>
          <p:cNvSpPr>
            <a:spLocks noChangeShapeType="1"/>
          </p:cNvSpPr>
          <p:nvPr/>
        </p:nvSpPr>
        <p:spPr bwMode="auto">
          <a:xfrm>
            <a:off x="5353050" y="3597275"/>
            <a:ext cx="0" cy="1447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3806" name="Text Box 12"/>
              <p:cNvSpPr txBox="1">
                <a:spLocks noChangeArrowheads="1"/>
              </p:cNvSpPr>
              <p:nvPr/>
            </p:nvSpPr>
            <p:spPr bwMode="auto">
              <a:xfrm>
                <a:off x="6765834" y="4876800"/>
                <a:ext cx="46531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Sub>
                    </m:oMath>
                  </m:oMathPara>
                </a14:m>
                <a:endParaRPr lang="en-US" altLang="ko-KR" sz="2000" dirty="0">
                  <a:latin typeface="Times New Roman" pitchFamily="18" charset="0"/>
                  <a:cs typeface="Times New Roman" pitchFamily="18" charset="0"/>
                </a:endParaRPr>
              </a:p>
            </p:txBody>
          </p:sp>
        </mc:Choice>
        <mc:Fallback xmlns="">
          <p:sp>
            <p:nvSpPr>
              <p:cNvPr id="33806" name="Text Box 12"/>
              <p:cNvSpPr txBox="1">
                <a:spLocks noRot="1" noChangeAspect="1" noMove="1" noResize="1" noEditPoints="1" noAdjustHandles="1" noChangeArrowheads="1" noChangeShapeType="1" noTextEdit="1"/>
              </p:cNvSpPr>
              <p:nvPr/>
            </p:nvSpPr>
            <p:spPr bwMode="auto">
              <a:xfrm>
                <a:off x="6765834" y="4876800"/>
                <a:ext cx="465319" cy="400110"/>
              </a:xfrm>
              <a:prstGeom prst="rect">
                <a:avLst/>
              </a:prstGeom>
              <a:blipFill rotWithShape="1">
                <a:blip r:embed="rId4"/>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07" name="Text Box 13"/>
              <p:cNvSpPr txBox="1">
                <a:spLocks noChangeArrowheads="1"/>
              </p:cNvSpPr>
              <p:nvPr/>
            </p:nvSpPr>
            <p:spPr bwMode="auto">
              <a:xfrm>
                <a:off x="2199147" y="2132856"/>
                <a:ext cx="86068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𝑓</m:t>
                          </m:r>
                        </m:e>
                        <m:sub>
                          <m:r>
                            <a:rPr lang="en-US" altLang="ko-KR" sz="2000" b="0" i="1" smtClean="0">
                              <a:latin typeface="Cambria Math"/>
                              <a:cs typeface="Times New Roman" pitchFamily="18" charset="0"/>
                            </a:rPr>
                            <m:t>𝑖</m:t>
                          </m:r>
                        </m:sub>
                      </m:sSub>
                      <m:r>
                        <a:rPr lang="en-US" altLang="ko-KR" sz="2000" b="0" i="1" smtClean="0">
                          <a:latin typeface="Cambria Math"/>
                          <a:cs typeface="Times New Roman" pitchFamily="18" charset="0"/>
                        </a:rPr>
                        <m: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Sub>
                      <m:r>
                        <a:rPr lang="en-US" altLang="ko-KR" sz="2000" b="0" i="1" smtClean="0">
                          <a:latin typeface="Cambria Math"/>
                          <a:cs typeface="Times New Roman" pitchFamily="18" charset="0"/>
                        </a:rPr>
                        <m:t>)</m:t>
                      </m:r>
                    </m:oMath>
                  </m:oMathPara>
                </a14:m>
                <a:endParaRPr lang="en-US" altLang="ko-KR" sz="2000" dirty="0">
                  <a:latin typeface="Times New Roman" pitchFamily="18" charset="0"/>
                  <a:cs typeface="Times New Roman" pitchFamily="18" charset="0"/>
                </a:endParaRPr>
              </a:p>
            </p:txBody>
          </p:sp>
        </mc:Choice>
        <mc:Fallback xmlns="">
          <p:sp>
            <p:nvSpPr>
              <p:cNvPr id="33807" name="Text Box 13"/>
              <p:cNvSpPr txBox="1">
                <a:spLocks noRot="1" noChangeAspect="1" noMove="1" noResize="1" noEditPoints="1" noAdjustHandles="1" noChangeArrowheads="1" noChangeShapeType="1" noTextEdit="1"/>
              </p:cNvSpPr>
              <p:nvPr/>
            </p:nvSpPr>
            <p:spPr bwMode="auto">
              <a:xfrm>
                <a:off x="2199147" y="2132856"/>
                <a:ext cx="860685" cy="400110"/>
              </a:xfrm>
              <a:prstGeom prst="rect">
                <a:avLst/>
              </a:prstGeom>
              <a:blipFill rotWithShape="1">
                <a:blip r:embed="rId5"/>
                <a:stretch>
                  <a:fillRect l="-2837"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08" name="Text Box 14"/>
              <p:cNvSpPr txBox="1">
                <a:spLocks noChangeArrowheads="1"/>
              </p:cNvSpPr>
              <p:nvPr/>
            </p:nvSpPr>
            <p:spPr bwMode="auto">
              <a:xfrm>
                <a:off x="5149886" y="5003800"/>
                <a:ext cx="51110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𝑎</m:t>
                          </m:r>
                        </m:e>
                        <m:sub>
                          <m:r>
                            <a:rPr lang="en-US" altLang="ko-KR" sz="2000" b="0" i="1" smtClean="0">
                              <a:latin typeface="Cambria Math"/>
                              <a:cs typeface="Times New Roman" pitchFamily="18" charset="0"/>
                            </a:rPr>
                            <m:t>3</m:t>
                          </m:r>
                        </m:sub>
                      </m:sSub>
                    </m:oMath>
                  </m:oMathPara>
                </a14:m>
                <a:endParaRPr lang="en-US" altLang="ko-KR" sz="2000" dirty="0">
                  <a:latin typeface="Times New Roman" pitchFamily="18" charset="0"/>
                  <a:cs typeface="Times New Roman" pitchFamily="18" charset="0"/>
                </a:endParaRPr>
              </a:p>
            </p:txBody>
          </p:sp>
        </mc:Choice>
        <mc:Fallback xmlns="">
          <p:sp>
            <p:nvSpPr>
              <p:cNvPr id="33808" name="Text Box 14"/>
              <p:cNvSpPr txBox="1">
                <a:spLocks noRot="1" noChangeAspect="1" noMove="1" noResize="1" noEditPoints="1" noAdjustHandles="1" noChangeArrowheads="1" noChangeShapeType="1" noTextEdit="1"/>
              </p:cNvSpPr>
              <p:nvPr/>
            </p:nvSpPr>
            <p:spPr bwMode="auto">
              <a:xfrm>
                <a:off x="5149886" y="5003800"/>
                <a:ext cx="511102" cy="400110"/>
              </a:xfrm>
              <a:prstGeom prst="rect">
                <a:avLst/>
              </a:prstGeom>
              <a:blipFill rotWithShape="1">
                <a:blip r:embed="rId6"/>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09" name="Text Box 15"/>
              <p:cNvSpPr txBox="1">
                <a:spLocks noChangeArrowheads="1"/>
              </p:cNvSpPr>
              <p:nvPr/>
            </p:nvSpPr>
            <p:spPr bwMode="auto">
              <a:xfrm>
                <a:off x="4413286" y="5003800"/>
                <a:ext cx="51110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𝑎</m:t>
                          </m:r>
                        </m:e>
                        <m:sub>
                          <m:r>
                            <a:rPr lang="en-US" altLang="ko-KR" sz="2000" b="0" i="1" smtClean="0">
                              <a:latin typeface="Cambria Math"/>
                              <a:cs typeface="Times New Roman" pitchFamily="18" charset="0"/>
                            </a:rPr>
                            <m:t>2</m:t>
                          </m:r>
                        </m:sub>
                      </m:sSub>
                    </m:oMath>
                  </m:oMathPara>
                </a14:m>
                <a:endParaRPr lang="en-US" altLang="ko-KR" sz="2000" dirty="0">
                  <a:latin typeface="Times New Roman" pitchFamily="18" charset="0"/>
                  <a:cs typeface="Times New Roman" pitchFamily="18" charset="0"/>
                </a:endParaRPr>
              </a:p>
            </p:txBody>
          </p:sp>
        </mc:Choice>
        <mc:Fallback xmlns="">
          <p:sp>
            <p:nvSpPr>
              <p:cNvPr id="33809" name="Text Box 15"/>
              <p:cNvSpPr txBox="1">
                <a:spLocks noRot="1" noChangeAspect="1" noMove="1" noResize="1" noEditPoints="1" noAdjustHandles="1" noChangeArrowheads="1" noChangeShapeType="1" noTextEdit="1"/>
              </p:cNvSpPr>
              <p:nvPr/>
            </p:nvSpPr>
            <p:spPr bwMode="auto">
              <a:xfrm>
                <a:off x="4413286" y="5003800"/>
                <a:ext cx="511102" cy="400110"/>
              </a:xfrm>
              <a:prstGeom prst="rect">
                <a:avLst/>
              </a:prstGeom>
              <a:blipFill rotWithShape="1">
                <a:blip r:embed="rId7"/>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0" name="Text Box 16"/>
              <p:cNvSpPr txBox="1">
                <a:spLocks noChangeArrowheads="1"/>
              </p:cNvSpPr>
              <p:nvPr/>
            </p:nvSpPr>
            <p:spPr bwMode="auto">
              <a:xfrm>
                <a:off x="3516156" y="4991100"/>
                <a:ext cx="50513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𝑎</m:t>
                          </m:r>
                        </m:e>
                        <m:sub>
                          <m:r>
                            <a:rPr lang="en-US" altLang="ko-KR" sz="2000" b="0" i="1" smtClean="0">
                              <a:latin typeface="Cambria Math"/>
                              <a:cs typeface="Times New Roman" pitchFamily="18" charset="0"/>
                            </a:rPr>
                            <m:t>1</m:t>
                          </m:r>
                        </m:sub>
                      </m:sSub>
                    </m:oMath>
                  </m:oMathPara>
                </a14:m>
                <a:endParaRPr lang="en-US" altLang="ko-KR" sz="2000" dirty="0">
                  <a:latin typeface="Times New Roman" pitchFamily="18" charset="0"/>
                  <a:cs typeface="Times New Roman" pitchFamily="18" charset="0"/>
                </a:endParaRPr>
              </a:p>
            </p:txBody>
          </p:sp>
        </mc:Choice>
        <mc:Fallback xmlns="">
          <p:sp>
            <p:nvSpPr>
              <p:cNvPr id="33810" name="Text Box 16"/>
              <p:cNvSpPr txBox="1">
                <a:spLocks noRot="1" noChangeAspect="1" noMove="1" noResize="1" noEditPoints="1" noAdjustHandles="1" noChangeArrowheads="1" noChangeShapeType="1" noTextEdit="1"/>
              </p:cNvSpPr>
              <p:nvPr/>
            </p:nvSpPr>
            <p:spPr bwMode="auto">
              <a:xfrm>
                <a:off x="3516156" y="4991100"/>
                <a:ext cx="505138" cy="400110"/>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3811" name="Text Box 17"/>
          <p:cNvSpPr txBox="1">
            <a:spLocks noChangeArrowheads="1"/>
          </p:cNvSpPr>
          <p:nvPr/>
        </p:nvSpPr>
        <p:spPr bwMode="auto">
          <a:xfrm>
            <a:off x="2305050" y="502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a:latin typeface="Times New Roman" pitchFamily="18" charset="0"/>
                <a:cs typeface="Times New Roman" pitchFamily="18" charset="0"/>
              </a:rPr>
              <a:t>0</a:t>
            </a:r>
          </a:p>
        </p:txBody>
      </p:sp>
      <mc:AlternateContent xmlns:mc="http://schemas.openxmlformats.org/markup-compatibility/2006" xmlns:a14="http://schemas.microsoft.com/office/drawing/2010/main">
        <mc:Choice Requires="a14">
          <p:sp>
            <p:nvSpPr>
              <p:cNvPr id="33812" name="Text Box 18"/>
              <p:cNvSpPr txBox="1">
                <a:spLocks noChangeArrowheads="1"/>
              </p:cNvSpPr>
              <p:nvPr/>
            </p:nvSpPr>
            <p:spPr bwMode="auto">
              <a:xfrm>
                <a:off x="4619745" y="3578225"/>
                <a:ext cx="48077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3</m:t>
                          </m:r>
                        </m:sub>
                      </m:sSub>
                    </m:oMath>
                  </m:oMathPara>
                </a14:m>
                <a:endParaRPr lang="en-US" altLang="ko-KR" sz="2000" dirty="0">
                  <a:latin typeface="Times New Roman" pitchFamily="18" charset="0"/>
                  <a:cs typeface="Times New Roman" pitchFamily="18" charset="0"/>
                </a:endParaRPr>
              </a:p>
            </p:txBody>
          </p:sp>
        </mc:Choice>
        <mc:Fallback xmlns="">
          <p:sp>
            <p:nvSpPr>
              <p:cNvPr id="33812" name="Text Box 18"/>
              <p:cNvSpPr txBox="1">
                <a:spLocks noRot="1" noChangeAspect="1" noMove="1" noResize="1" noEditPoints="1" noAdjustHandles="1" noChangeArrowheads="1" noChangeShapeType="1" noTextEdit="1"/>
              </p:cNvSpPr>
              <p:nvPr/>
            </p:nvSpPr>
            <p:spPr bwMode="auto">
              <a:xfrm>
                <a:off x="4619745" y="3578225"/>
                <a:ext cx="480773" cy="400110"/>
              </a:xfrm>
              <a:prstGeom prst="rect">
                <a:avLst/>
              </a:prstGeom>
              <a:blipFill rotWithShape="1">
                <a:blip r:embed="rId9"/>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3" name="Text Box 19"/>
              <p:cNvSpPr txBox="1">
                <a:spLocks noChangeArrowheads="1"/>
              </p:cNvSpPr>
              <p:nvPr/>
            </p:nvSpPr>
            <p:spPr bwMode="auto">
              <a:xfrm>
                <a:off x="3856158" y="4127500"/>
                <a:ext cx="48077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2</m:t>
                          </m:r>
                        </m:sub>
                      </m:sSub>
                    </m:oMath>
                  </m:oMathPara>
                </a14:m>
                <a:endParaRPr lang="en-US" altLang="ko-KR" sz="2000" dirty="0">
                  <a:latin typeface="Times New Roman" pitchFamily="18" charset="0"/>
                  <a:cs typeface="Times New Roman" pitchFamily="18" charset="0"/>
                </a:endParaRPr>
              </a:p>
            </p:txBody>
          </p:sp>
        </mc:Choice>
        <mc:Fallback xmlns="">
          <p:sp>
            <p:nvSpPr>
              <p:cNvPr id="33813" name="Text Box 19"/>
              <p:cNvSpPr txBox="1">
                <a:spLocks noRot="1" noChangeAspect="1" noMove="1" noResize="1" noEditPoints="1" noAdjustHandles="1" noChangeArrowheads="1" noChangeShapeType="1" noTextEdit="1"/>
              </p:cNvSpPr>
              <p:nvPr/>
            </p:nvSpPr>
            <p:spPr bwMode="auto">
              <a:xfrm>
                <a:off x="3856158" y="4127500"/>
                <a:ext cx="480773" cy="400110"/>
              </a:xfrm>
              <a:prstGeom prst="rect">
                <a:avLst/>
              </a:prstGeom>
              <a:blipFill rotWithShape="1">
                <a:blip r:embed="rId10"/>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4" name="Text Box 20"/>
              <p:cNvSpPr txBox="1">
                <a:spLocks noChangeArrowheads="1"/>
              </p:cNvSpPr>
              <p:nvPr/>
            </p:nvSpPr>
            <p:spPr bwMode="auto">
              <a:xfrm>
                <a:off x="3020940" y="4492625"/>
                <a:ext cx="4748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1</m:t>
                          </m:r>
                        </m:sub>
                      </m:sSub>
                    </m:oMath>
                  </m:oMathPara>
                </a14:m>
                <a:endParaRPr lang="en-US" altLang="ko-KR" sz="2000" dirty="0">
                  <a:latin typeface="Times New Roman" pitchFamily="18" charset="0"/>
                  <a:cs typeface="Times New Roman" pitchFamily="18" charset="0"/>
                </a:endParaRPr>
              </a:p>
            </p:txBody>
          </p:sp>
        </mc:Choice>
        <mc:Fallback xmlns="">
          <p:sp>
            <p:nvSpPr>
              <p:cNvPr id="33814" name="Text Box 20"/>
              <p:cNvSpPr txBox="1">
                <a:spLocks noRot="1" noChangeAspect="1" noMove="1" noResize="1" noEditPoints="1" noAdjustHandles="1" noChangeArrowheads="1" noChangeShapeType="1" noTextEdit="1"/>
              </p:cNvSpPr>
              <p:nvPr/>
            </p:nvSpPr>
            <p:spPr bwMode="auto">
              <a:xfrm>
                <a:off x="3020940" y="4492625"/>
                <a:ext cx="474809" cy="40011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5" name="Text Box 21"/>
              <p:cNvSpPr txBox="1">
                <a:spLocks noChangeArrowheads="1"/>
              </p:cNvSpPr>
              <p:nvPr/>
            </p:nvSpPr>
            <p:spPr bwMode="auto">
              <a:xfrm>
                <a:off x="5227758" y="2755900"/>
                <a:ext cx="48077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4</m:t>
                          </m:r>
                        </m:sub>
                      </m:sSub>
                    </m:oMath>
                  </m:oMathPara>
                </a14:m>
                <a:endParaRPr lang="en-US" altLang="ko-KR" sz="2000" dirty="0">
                  <a:latin typeface="Times New Roman" pitchFamily="18" charset="0"/>
                  <a:cs typeface="Times New Roman" pitchFamily="18" charset="0"/>
                </a:endParaRPr>
              </a:p>
            </p:txBody>
          </p:sp>
        </mc:Choice>
        <mc:Fallback xmlns="">
          <p:sp>
            <p:nvSpPr>
              <p:cNvPr id="33815" name="Text Box 21"/>
              <p:cNvSpPr txBox="1">
                <a:spLocks noRot="1" noChangeAspect="1" noMove="1" noResize="1" noEditPoints="1" noAdjustHandles="1" noChangeArrowheads="1" noChangeShapeType="1" noTextEdit="1"/>
              </p:cNvSpPr>
              <p:nvPr/>
            </p:nvSpPr>
            <p:spPr bwMode="auto">
              <a:xfrm>
                <a:off x="5227758" y="2755900"/>
                <a:ext cx="480773" cy="400110"/>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6" name="Text Box 22"/>
              <p:cNvSpPr txBox="1">
                <a:spLocks noChangeArrowheads="1"/>
              </p:cNvSpPr>
              <p:nvPr/>
            </p:nvSpPr>
            <p:spPr bwMode="auto">
              <a:xfrm>
                <a:off x="2929457" y="3654425"/>
                <a:ext cx="105464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r>
                  <a:rPr lang="en-US" altLang="ko-KR" sz="2000" dirty="0" smtClean="0">
                    <a:latin typeface="Times New Roman" pitchFamily="18" charset="0"/>
                    <a:cs typeface="Times New Roman" pitchFamily="18" charset="0"/>
                  </a:rPr>
                  <a:t>slope: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𝑖</m:t>
                        </m:r>
                      </m:sub>
                    </m:sSub>
                  </m:oMath>
                </a14:m>
                <a:endParaRPr lang="en-US" altLang="ko-KR" sz="2000" dirty="0">
                  <a:latin typeface="Times New Roman" pitchFamily="18" charset="0"/>
                  <a:cs typeface="Times New Roman" pitchFamily="18" charset="0"/>
                </a:endParaRPr>
              </a:p>
            </p:txBody>
          </p:sp>
        </mc:Choice>
        <mc:Fallback xmlns="">
          <p:sp>
            <p:nvSpPr>
              <p:cNvPr id="33816" name="Text Box 22"/>
              <p:cNvSpPr txBox="1">
                <a:spLocks noRot="1" noChangeAspect="1" noMove="1" noResize="1" noEditPoints="1" noAdjustHandles="1" noChangeArrowheads="1" noChangeShapeType="1" noTextEdit="1"/>
              </p:cNvSpPr>
              <p:nvPr/>
            </p:nvSpPr>
            <p:spPr bwMode="auto">
              <a:xfrm>
                <a:off x="2929457" y="3654425"/>
                <a:ext cx="1054648" cy="400110"/>
              </a:xfrm>
              <a:prstGeom prst="rect">
                <a:avLst/>
              </a:prstGeom>
              <a:blipFill rotWithShape="1">
                <a:blip r:embed="rId13"/>
                <a:stretch>
                  <a:fillRect l="-6358"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7" name="Text Box 24"/>
              <p:cNvSpPr txBox="1">
                <a:spLocks noChangeArrowheads="1"/>
              </p:cNvSpPr>
              <p:nvPr/>
            </p:nvSpPr>
            <p:spPr bwMode="auto">
              <a:xfrm>
                <a:off x="2994007" y="5178425"/>
                <a:ext cx="56836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1</m:t>
                          </m:r>
                          <m:r>
                            <a:rPr lang="en-US" altLang="ko-KR" sz="2000" b="0" i="1" smtClean="0">
                              <a:latin typeface="Cambria Math"/>
                              <a:cs typeface="Times New Roman" pitchFamily="18" charset="0"/>
                            </a:rPr>
                            <m:t>𝑖</m:t>
                          </m:r>
                        </m:sub>
                      </m:sSub>
                    </m:oMath>
                  </m:oMathPara>
                </a14:m>
                <a:endParaRPr lang="en-US" altLang="ko-KR" sz="2000" dirty="0">
                  <a:latin typeface="Times New Roman" pitchFamily="18" charset="0"/>
                  <a:cs typeface="Times New Roman" pitchFamily="18" charset="0"/>
                </a:endParaRPr>
              </a:p>
            </p:txBody>
          </p:sp>
        </mc:Choice>
        <mc:Fallback xmlns="">
          <p:sp>
            <p:nvSpPr>
              <p:cNvPr id="33817" name="Text Box 24"/>
              <p:cNvSpPr txBox="1">
                <a:spLocks noRot="1" noChangeAspect="1" noMove="1" noResize="1" noEditPoints="1" noAdjustHandles="1" noChangeArrowheads="1" noChangeShapeType="1" noTextEdit="1"/>
              </p:cNvSpPr>
              <p:nvPr/>
            </p:nvSpPr>
            <p:spPr bwMode="auto">
              <a:xfrm>
                <a:off x="2994007" y="5178425"/>
                <a:ext cx="568361" cy="400110"/>
              </a:xfrm>
              <a:prstGeom prst="rect">
                <a:avLst/>
              </a:prstGeom>
              <a:blipFill rotWithShape="1">
                <a:blip r:embed="rId14"/>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8" name="Text Box 25"/>
              <p:cNvSpPr txBox="1">
                <a:spLocks noChangeArrowheads="1"/>
              </p:cNvSpPr>
              <p:nvPr/>
            </p:nvSpPr>
            <p:spPr bwMode="auto">
              <a:xfrm>
                <a:off x="3968925" y="5207000"/>
                <a:ext cx="57432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2</m:t>
                          </m:r>
                          <m:r>
                            <a:rPr lang="en-US" altLang="ko-KR" sz="2000" b="0" i="1" smtClean="0">
                              <a:latin typeface="Cambria Math"/>
                              <a:cs typeface="Times New Roman" pitchFamily="18" charset="0"/>
                            </a:rPr>
                            <m:t>𝑖</m:t>
                          </m:r>
                        </m:sub>
                      </m:sSub>
                    </m:oMath>
                  </m:oMathPara>
                </a14:m>
                <a:endParaRPr lang="en-US" altLang="ko-KR" sz="2000" dirty="0">
                  <a:latin typeface="Times New Roman" pitchFamily="18" charset="0"/>
                  <a:cs typeface="Times New Roman" pitchFamily="18" charset="0"/>
                </a:endParaRPr>
              </a:p>
            </p:txBody>
          </p:sp>
        </mc:Choice>
        <mc:Fallback xmlns="">
          <p:sp>
            <p:nvSpPr>
              <p:cNvPr id="33818" name="Text Box 25"/>
              <p:cNvSpPr txBox="1">
                <a:spLocks noRot="1" noChangeAspect="1" noMove="1" noResize="1" noEditPoints="1" noAdjustHandles="1" noChangeArrowheads="1" noChangeShapeType="1" noTextEdit="1"/>
              </p:cNvSpPr>
              <p:nvPr/>
            </p:nvSpPr>
            <p:spPr bwMode="auto">
              <a:xfrm>
                <a:off x="3968925" y="5207000"/>
                <a:ext cx="574324" cy="400110"/>
              </a:xfrm>
              <a:prstGeom prst="rect">
                <a:avLst/>
              </a:prstGeom>
              <a:blipFill rotWithShape="1">
                <a:blip r:embed="rId15"/>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19" name="Text Box 26"/>
              <p:cNvSpPr txBox="1">
                <a:spLocks noChangeArrowheads="1"/>
              </p:cNvSpPr>
              <p:nvPr/>
            </p:nvSpPr>
            <p:spPr bwMode="auto">
              <a:xfrm>
                <a:off x="4794425" y="5194300"/>
                <a:ext cx="57432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3</m:t>
                          </m:r>
                          <m:r>
                            <a:rPr lang="en-US" altLang="ko-KR" sz="2000" b="0" i="1" smtClean="0">
                              <a:latin typeface="Cambria Math"/>
                              <a:cs typeface="Times New Roman" pitchFamily="18" charset="0"/>
                            </a:rPr>
                            <m:t>𝑖</m:t>
                          </m:r>
                        </m:sub>
                      </m:sSub>
                    </m:oMath>
                  </m:oMathPara>
                </a14:m>
                <a:endParaRPr lang="en-US" altLang="ko-KR" sz="2000" dirty="0">
                  <a:latin typeface="Times New Roman" pitchFamily="18" charset="0"/>
                  <a:cs typeface="Times New Roman" pitchFamily="18" charset="0"/>
                </a:endParaRPr>
              </a:p>
            </p:txBody>
          </p:sp>
        </mc:Choice>
        <mc:Fallback xmlns="">
          <p:sp>
            <p:nvSpPr>
              <p:cNvPr id="33819" name="Text Box 26"/>
              <p:cNvSpPr txBox="1">
                <a:spLocks noRot="1" noChangeAspect="1" noMove="1" noResize="1" noEditPoints="1" noAdjustHandles="1" noChangeArrowheads="1" noChangeShapeType="1" noTextEdit="1"/>
              </p:cNvSpPr>
              <p:nvPr/>
            </p:nvSpPr>
            <p:spPr bwMode="auto">
              <a:xfrm>
                <a:off x="4794425" y="5194300"/>
                <a:ext cx="574324" cy="400110"/>
              </a:xfrm>
              <a:prstGeom prst="rect">
                <a:avLst/>
              </a:prstGeom>
              <a:blipFill rotWithShape="1">
                <a:blip r:embed="rId16"/>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820" name="Text Box 27"/>
              <p:cNvSpPr txBox="1">
                <a:spLocks noChangeArrowheads="1"/>
              </p:cNvSpPr>
              <p:nvPr/>
            </p:nvSpPr>
            <p:spPr bwMode="auto">
              <a:xfrm>
                <a:off x="5785025" y="5181600"/>
                <a:ext cx="57432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4</m:t>
                          </m:r>
                          <m:r>
                            <a:rPr lang="en-US" altLang="ko-KR" sz="2000" b="0" i="1" smtClean="0">
                              <a:latin typeface="Cambria Math"/>
                              <a:cs typeface="Times New Roman" pitchFamily="18" charset="0"/>
                            </a:rPr>
                            <m:t>𝑖</m:t>
                          </m:r>
                        </m:sub>
                      </m:sSub>
                    </m:oMath>
                  </m:oMathPara>
                </a14:m>
                <a:endParaRPr lang="en-US" altLang="ko-KR" sz="2000" dirty="0">
                  <a:latin typeface="Times New Roman" pitchFamily="18" charset="0"/>
                  <a:cs typeface="Times New Roman" pitchFamily="18" charset="0"/>
                </a:endParaRPr>
              </a:p>
            </p:txBody>
          </p:sp>
        </mc:Choice>
        <mc:Fallback xmlns="">
          <p:sp>
            <p:nvSpPr>
              <p:cNvPr id="33820" name="Text Box 27"/>
              <p:cNvSpPr txBox="1">
                <a:spLocks noRot="1" noChangeAspect="1" noMove="1" noResize="1" noEditPoints="1" noAdjustHandles="1" noChangeArrowheads="1" noChangeShapeType="1" noTextEdit="1"/>
              </p:cNvSpPr>
              <p:nvPr/>
            </p:nvSpPr>
            <p:spPr bwMode="auto">
              <a:xfrm>
                <a:off x="5785025" y="5181600"/>
                <a:ext cx="574324" cy="400110"/>
              </a:xfrm>
              <a:prstGeom prst="rect">
                <a:avLst/>
              </a:prstGeom>
              <a:blipFill rotWithShape="1">
                <a:blip r:embed="rId17"/>
                <a:stretch>
                  <a:fillRect b="-1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3821" name="Freeform 28"/>
          <p:cNvSpPr>
            <a:spLocks/>
          </p:cNvSpPr>
          <p:nvPr/>
        </p:nvSpPr>
        <p:spPr bwMode="auto">
          <a:xfrm>
            <a:off x="2609850" y="5045075"/>
            <a:ext cx="1143000" cy="152400"/>
          </a:xfrm>
          <a:custGeom>
            <a:avLst/>
            <a:gdLst>
              <a:gd name="T0" fmla="*/ 0 w 720"/>
              <a:gd name="T1" fmla="*/ 0 h 96"/>
              <a:gd name="T2" fmla="*/ 2147483647 w 720"/>
              <a:gd name="T3" fmla="*/ 2147483647 h 96"/>
              <a:gd name="T4" fmla="*/ 2147483647 w 720"/>
              <a:gd name="T5" fmla="*/ 0 h 96"/>
              <a:gd name="T6" fmla="*/ 0 60000 65536"/>
              <a:gd name="T7" fmla="*/ 0 60000 65536"/>
              <a:gd name="T8" fmla="*/ 0 60000 65536"/>
              <a:gd name="T9" fmla="*/ 0 w 720"/>
              <a:gd name="T10" fmla="*/ 0 h 96"/>
              <a:gd name="T11" fmla="*/ 720 w 720"/>
              <a:gd name="T12" fmla="*/ 96 h 96"/>
            </a:gdLst>
            <a:ahLst/>
            <a:cxnLst>
              <a:cxn ang="T6">
                <a:pos x="T0" y="T1"/>
              </a:cxn>
              <a:cxn ang="T7">
                <a:pos x="T2" y="T3"/>
              </a:cxn>
              <a:cxn ang="T8">
                <a:pos x="T4" y="T5"/>
              </a:cxn>
            </a:cxnLst>
            <a:rect l="T9" t="T10" r="T11" b="T12"/>
            <a:pathLst>
              <a:path w="720" h="96">
                <a:moveTo>
                  <a:pt x="0" y="0"/>
                </a:moveTo>
                <a:cubicBezTo>
                  <a:pt x="132" y="48"/>
                  <a:pt x="264" y="96"/>
                  <a:pt x="384" y="96"/>
                </a:cubicBezTo>
                <a:cubicBezTo>
                  <a:pt x="504" y="96"/>
                  <a:pt x="612" y="48"/>
                  <a:pt x="720" y="0"/>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33822" name="Freeform 29"/>
          <p:cNvSpPr>
            <a:spLocks/>
          </p:cNvSpPr>
          <p:nvPr/>
        </p:nvSpPr>
        <p:spPr bwMode="auto">
          <a:xfrm>
            <a:off x="3752850" y="5045075"/>
            <a:ext cx="914400" cy="152400"/>
          </a:xfrm>
          <a:custGeom>
            <a:avLst/>
            <a:gdLst>
              <a:gd name="T0" fmla="*/ 0 w 576"/>
              <a:gd name="T1" fmla="*/ 0 h 96"/>
              <a:gd name="T2" fmla="*/ 2147483647 w 576"/>
              <a:gd name="T3" fmla="*/ 2147483647 h 96"/>
              <a:gd name="T4" fmla="*/ 2147483647 w 576"/>
              <a:gd name="T5" fmla="*/ 0 h 96"/>
              <a:gd name="T6" fmla="*/ 0 60000 65536"/>
              <a:gd name="T7" fmla="*/ 0 60000 65536"/>
              <a:gd name="T8" fmla="*/ 0 60000 65536"/>
              <a:gd name="T9" fmla="*/ 0 w 576"/>
              <a:gd name="T10" fmla="*/ 0 h 96"/>
              <a:gd name="T11" fmla="*/ 576 w 576"/>
              <a:gd name="T12" fmla="*/ 96 h 96"/>
            </a:gdLst>
            <a:ahLst/>
            <a:cxnLst>
              <a:cxn ang="T6">
                <a:pos x="T0" y="T1"/>
              </a:cxn>
              <a:cxn ang="T7">
                <a:pos x="T2" y="T3"/>
              </a:cxn>
              <a:cxn ang="T8">
                <a:pos x="T4" y="T5"/>
              </a:cxn>
            </a:cxnLst>
            <a:rect l="T9" t="T10" r="T11" b="T12"/>
            <a:pathLst>
              <a:path w="576" h="96">
                <a:moveTo>
                  <a:pt x="0" y="0"/>
                </a:moveTo>
                <a:cubicBezTo>
                  <a:pt x="96" y="48"/>
                  <a:pt x="192" y="96"/>
                  <a:pt x="288" y="96"/>
                </a:cubicBezTo>
                <a:cubicBezTo>
                  <a:pt x="384" y="96"/>
                  <a:pt x="480" y="48"/>
                  <a:pt x="576" y="0"/>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33823" name="Freeform 30"/>
          <p:cNvSpPr>
            <a:spLocks/>
          </p:cNvSpPr>
          <p:nvPr/>
        </p:nvSpPr>
        <p:spPr bwMode="auto">
          <a:xfrm>
            <a:off x="4667250" y="5045075"/>
            <a:ext cx="685800" cy="152400"/>
          </a:xfrm>
          <a:custGeom>
            <a:avLst/>
            <a:gdLst>
              <a:gd name="T0" fmla="*/ 0 w 432"/>
              <a:gd name="T1" fmla="*/ 0 h 96"/>
              <a:gd name="T2" fmla="*/ 2147483647 w 432"/>
              <a:gd name="T3" fmla="*/ 2147483647 h 96"/>
              <a:gd name="T4" fmla="*/ 2147483647 w 432"/>
              <a:gd name="T5" fmla="*/ 0 h 96"/>
              <a:gd name="T6" fmla="*/ 0 60000 65536"/>
              <a:gd name="T7" fmla="*/ 0 60000 65536"/>
              <a:gd name="T8" fmla="*/ 0 60000 65536"/>
              <a:gd name="T9" fmla="*/ 0 w 432"/>
              <a:gd name="T10" fmla="*/ 0 h 96"/>
              <a:gd name="T11" fmla="*/ 432 w 432"/>
              <a:gd name="T12" fmla="*/ 96 h 96"/>
            </a:gdLst>
            <a:ahLst/>
            <a:cxnLst>
              <a:cxn ang="T6">
                <a:pos x="T0" y="T1"/>
              </a:cxn>
              <a:cxn ang="T7">
                <a:pos x="T2" y="T3"/>
              </a:cxn>
              <a:cxn ang="T8">
                <a:pos x="T4" y="T5"/>
              </a:cxn>
            </a:cxnLst>
            <a:rect l="T9" t="T10" r="T11" b="T12"/>
            <a:pathLst>
              <a:path w="432" h="96">
                <a:moveTo>
                  <a:pt x="0" y="0"/>
                </a:moveTo>
                <a:cubicBezTo>
                  <a:pt x="84" y="48"/>
                  <a:pt x="168" y="96"/>
                  <a:pt x="240" y="96"/>
                </a:cubicBezTo>
                <a:cubicBezTo>
                  <a:pt x="312" y="96"/>
                  <a:pt x="372" y="48"/>
                  <a:pt x="432" y="0"/>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33824" name="Freeform 31"/>
          <p:cNvSpPr>
            <a:spLocks/>
          </p:cNvSpPr>
          <p:nvPr/>
        </p:nvSpPr>
        <p:spPr bwMode="auto">
          <a:xfrm>
            <a:off x="5353050" y="5045075"/>
            <a:ext cx="1371600" cy="177800"/>
          </a:xfrm>
          <a:custGeom>
            <a:avLst/>
            <a:gdLst>
              <a:gd name="T0" fmla="*/ 0 w 864"/>
              <a:gd name="T1" fmla="*/ 0 h 112"/>
              <a:gd name="T2" fmla="*/ 2147483647 w 864"/>
              <a:gd name="T3" fmla="*/ 2147483647 h 112"/>
              <a:gd name="T4" fmla="*/ 2147483647 w 864"/>
              <a:gd name="T5" fmla="*/ 2147483647 h 112"/>
              <a:gd name="T6" fmla="*/ 0 60000 65536"/>
              <a:gd name="T7" fmla="*/ 0 60000 65536"/>
              <a:gd name="T8" fmla="*/ 0 60000 65536"/>
              <a:gd name="T9" fmla="*/ 0 w 864"/>
              <a:gd name="T10" fmla="*/ 0 h 112"/>
              <a:gd name="T11" fmla="*/ 864 w 864"/>
              <a:gd name="T12" fmla="*/ 112 h 112"/>
            </a:gdLst>
            <a:ahLst/>
            <a:cxnLst>
              <a:cxn ang="T6">
                <a:pos x="T0" y="T1"/>
              </a:cxn>
              <a:cxn ang="T7">
                <a:pos x="T2" y="T3"/>
              </a:cxn>
              <a:cxn ang="T8">
                <a:pos x="T4" y="T5"/>
              </a:cxn>
            </a:cxnLst>
            <a:rect l="T9" t="T10" r="T11" b="T12"/>
            <a:pathLst>
              <a:path w="864" h="112">
                <a:moveTo>
                  <a:pt x="0" y="0"/>
                </a:moveTo>
                <a:cubicBezTo>
                  <a:pt x="144" y="40"/>
                  <a:pt x="288" y="80"/>
                  <a:pt x="432" y="96"/>
                </a:cubicBezTo>
                <a:cubicBezTo>
                  <a:pt x="576" y="112"/>
                  <a:pt x="720" y="104"/>
                  <a:pt x="864" y="96"/>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3825" name="Text Box 32"/>
              <p:cNvSpPr txBox="1">
                <a:spLocks noChangeArrowheads="1"/>
              </p:cNvSpPr>
              <p:nvPr/>
            </p:nvSpPr>
            <p:spPr bwMode="auto">
              <a:xfrm>
                <a:off x="3079550" y="2362200"/>
                <a:ext cx="2175275" cy="400110"/>
              </a:xfrm>
              <a:prstGeom prst="rect">
                <a:avLst/>
              </a:prstGeom>
              <a:noFill/>
              <a:ln w="19050">
                <a:solidFill>
                  <a:schemeClr val="accent2"/>
                </a:solidFill>
                <a:miter lim="800000"/>
                <a:headEnd/>
                <a:tailEnd/>
              </a:ln>
              <a:extLst>
                <a:ext uri="{909E8E84-426E-40DD-AFC4-6F175D3DCCD1}">
                  <a14:hiddenFill>
                    <a:solidFill>
                      <a:srgbClr val="FFFFFF"/>
                    </a:solidFill>
                  </a14:hiddenFill>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1</m:t>
                          </m:r>
                        </m:sub>
                      </m:sSub>
                      <m:r>
                        <a:rPr lang="en-US" altLang="ko-KR" sz="2000" b="0" i="1" smtClean="0">
                          <a:latin typeface="Cambria Math"/>
                          <a:cs typeface="Times New Roman" pitchFamily="18" charset="0"/>
                        </a:rPr>
                        <m:t>&lt;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2</m:t>
                          </m:r>
                        </m:sub>
                      </m:sSub>
                      <m:r>
                        <a:rPr lang="en-US" altLang="ko-KR" sz="2000" b="0" i="1" smtClean="0">
                          <a:latin typeface="Cambria Math"/>
                          <a:cs typeface="Times New Roman" pitchFamily="18" charset="0"/>
                        </a:rPr>
                        <m:t>&lt;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3</m:t>
                          </m:r>
                        </m:sub>
                      </m:sSub>
                      <m:r>
                        <a:rPr lang="en-US" altLang="ko-KR" sz="2000" b="0" i="1" smtClean="0">
                          <a:latin typeface="Cambria Math"/>
                          <a:cs typeface="Times New Roman" pitchFamily="18" charset="0"/>
                        </a:rPr>
                        <m:t>&lt;</m:t>
                      </m:r>
                      <m:sSub>
                        <m:sSubPr>
                          <m:ctrlPr>
                            <a:rPr lang="en-US" altLang="ko-KR" sz="2000" b="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𝑐</m:t>
                          </m:r>
                        </m:e>
                        <m:sub>
                          <m:r>
                            <a:rPr lang="en-US" altLang="ko-KR" sz="2000" b="0" i="1" smtClean="0">
                              <a:latin typeface="Cambria Math"/>
                              <a:cs typeface="Times New Roman" pitchFamily="18" charset="0"/>
                            </a:rPr>
                            <m:t>4</m:t>
                          </m:r>
                        </m:sub>
                      </m:sSub>
                    </m:oMath>
                  </m:oMathPara>
                </a14:m>
                <a:endParaRPr lang="en-US" altLang="ko-KR" sz="2000" dirty="0">
                  <a:latin typeface="Times New Roman" pitchFamily="18" charset="0"/>
                  <a:cs typeface="Times New Roman" pitchFamily="18" charset="0"/>
                </a:endParaRPr>
              </a:p>
            </p:txBody>
          </p:sp>
        </mc:Choice>
        <mc:Fallback xmlns="">
          <p:sp>
            <p:nvSpPr>
              <p:cNvPr id="33825" name="Text Box 32"/>
              <p:cNvSpPr txBox="1">
                <a:spLocks noRot="1" noChangeAspect="1" noMove="1" noResize="1" noEditPoints="1" noAdjustHandles="1" noChangeArrowheads="1" noChangeShapeType="1" noTextEdit="1"/>
              </p:cNvSpPr>
              <p:nvPr/>
            </p:nvSpPr>
            <p:spPr bwMode="auto">
              <a:xfrm>
                <a:off x="3079550" y="2362200"/>
                <a:ext cx="2175275" cy="400110"/>
              </a:xfrm>
              <a:prstGeom prst="rect">
                <a:avLst/>
              </a:prstGeom>
              <a:blipFill rotWithShape="1">
                <a:blip r:embed="rId18"/>
                <a:stretch>
                  <a:fillRect/>
                </a:stretch>
              </a:blip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ko-KR" altLang="en-US">
                    <a:noFill/>
                  </a:rPr>
                  <a:t> </a:t>
                </a:r>
              </a:p>
            </p:txBody>
          </p:sp>
        </mc:Fallback>
      </mc:AlternateContent>
      <p:sp>
        <p:nvSpPr>
          <p:cNvPr id="2" name="TextBox 1"/>
          <p:cNvSpPr txBox="1"/>
          <p:nvPr/>
        </p:nvSpPr>
        <p:spPr>
          <a:xfrm>
            <a:off x="6660232" y="2755900"/>
            <a:ext cx="2196435" cy="707886"/>
          </a:xfrm>
          <a:prstGeom prst="rect">
            <a:avLst/>
          </a:prstGeom>
          <a:noFill/>
        </p:spPr>
        <p:txBody>
          <a:bodyPr wrap="none" rtlCol="0">
            <a:spAutoFit/>
          </a:bodyPr>
          <a:lstStyle/>
          <a:p>
            <a:r>
              <a:rPr lang="en-US" altLang="ko-KR" sz="2000" dirty="0" smtClean="0">
                <a:latin typeface="Times New Roman" pitchFamily="18" charset="0"/>
                <a:cs typeface="Times New Roman" pitchFamily="18" charset="0"/>
              </a:rPr>
              <a:t>Approximation of</a:t>
            </a:r>
          </a:p>
          <a:p>
            <a:r>
              <a:rPr lang="en-US" altLang="ko-KR" sz="2000" dirty="0" smtClean="0">
                <a:latin typeface="Times New Roman" pitchFamily="18" charset="0"/>
                <a:cs typeface="Times New Roman" pitchFamily="18" charset="0"/>
              </a:rPr>
              <a:t>nonlinear function.</a:t>
            </a:r>
            <a:endParaRPr lang="ko-KR" altLang="en-US" sz="2000" dirty="0">
              <a:latin typeface="Times New Roman" pitchFamily="18" charset="0"/>
              <a:cs typeface="Times New Roman" pitchFamily="18" charset="0"/>
            </a:endParaRPr>
          </a:p>
        </p:txBody>
      </p:sp>
      <p:cxnSp>
        <p:nvCxnSpPr>
          <p:cNvPr id="4" name="직선 화살표 연결선 3"/>
          <p:cNvCxnSpPr/>
          <p:nvPr/>
        </p:nvCxnSpPr>
        <p:spPr>
          <a:xfrm flipH="1">
            <a:off x="5785025" y="2955955"/>
            <a:ext cx="803199" cy="3290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5059" name="슬라이드 번호 개체 틀 5"/>
          <p:cNvSpPr>
            <a:spLocks noGrp="1"/>
          </p:cNvSpPr>
          <p:nvPr>
            <p:ph type="sldNum" sz="quarter" idx="12"/>
          </p:nvPr>
        </p:nvSpPr>
        <p:spPr/>
        <p:txBody>
          <a:bodyPr/>
          <a:lstStyle/>
          <a:p>
            <a:pPr>
              <a:defRPr/>
            </a:pPr>
            <a:fld id="{827FC064-ED9F-45CA-B8FF-6C546C3F7D6A}" type="slidenum">
              <a:rPr lang="en-US" altLang="ko-KR"/>
              <a:pPr>
                <a:defRPr/>
              </a:pPr>
              <a:t>32</a:t>
            </a:fld>
            <a:endParaRPr lang="en-US" altLang="ko-KR"/>
          </a:p>
        </p:txBody>
      </p:sp>
      <p:sp>
        <p:nvSpPr>
          <p:cNvPr id="3482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34821" name="Rectangle 4"/>
              <p:cNvSpPr>
                <a:spLocks noChangeArrowheads="1"/>
              </p:cNvSpPr>
              <p:nvPr/>
            </p:nvSpPr>
            <p:spPr bwMode="auto">
              <a:xfrm>
                <a:off x="419100" y="1173163"/>
                <a:ext cx="8305800" cy="2719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marL="282575" indent="-282575">
                  <a:lnSpc>
                    <a:spcPct val="90000"/>
                  </a:lnSpc>
                  <a:spcBef>
                    <a:spcPct val="20000"/>
                  </a:spcBef>
                  <a:buClr>
                    <a:schemeClr val="accent2"/>
                  </a:buClr>
                  <a:buFont typeface="Wingdings" pitchFamily="2" charset="2"/>
                  <a:buChar char="q"/>
                </a:pPr>
                <a:r>
                  <a:rPr lang="en-US" altLang="ko-KR" sz="2000" dirty="0" smtClean="0">
                    <a:latin typeface="Times New Roman" pitchFamily="18" charset="0"/>
                    <a:cs typeface="Times New Roman" pitchFamily="18" charset="0"/>
                  </a:rPr>
                  <a:t>Express variable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Sub>
                  </m:oMath>
                </a14:m>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in the constraints as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𝑖</m:t>
                        </m:r>
                      </m:sub>
                    </m:sSub>
                    <m:r>
                      <a:rPr lang="en-US" altLang="ko-KR" sz="2000" i="1" smtClean="0">
                        <a:latin typeface="Cambria Math"/>
                        <a:ea typeface="Cambria Math"/>
                        <a:cs typeface="Times New Roman" pitchFamily="18" charset="0"/>
                      </a:rPr>
                      <m:t>≡</m:t>
                    </m:r>
                    <m:sSub>
                      <m:sSubPr>
                        <m:ctrlPr>
                          <a:rPr lang="en-US" altLang="ko-KR" sz="200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1</m:t>
                        </m:r>
                        <m:r>
                          <a:rPr lang="en-US" altLang="ko-KR" sz="2000" b="0" i="1" smtClean="0">
                            <a:latin typeface="Cambria Math"/>
                            <a:ea typeface="Cambria Math"/>
                            <a:cs typeface="Times New Roman" pitchFamily="18" charset="0"/>
                          </a:rPr>
                          <m:t>𝑖</m:t>
                        </m:r>
                      </m:sub>
                    </m:sSub>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2</m:t>
                        </m:r>
                        <m:r>
                          <a:rPr lang="en-US" altLang="ko-KR" sz="2000" b="0" i="1" smtClean="0">
                            <a:latin typeface="Cambria Math"/>
                            <a:ea typeface="Cambria Math"/>
                            <a:cs typeface="Times New Roman" pitchFamily="18" charset="0"/>
                          </a:rPr>
                          <m:t>𝑖</m:t>
                        </m:r>
                      </m:sub>
                    </m:sSub>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3</m:t>
                        </m:r>
                        <m:r>
                          <a:rPr lang="en-US" altLang="ko-KR" sz="2000" b="0" i="1" smtClean="0">
                            <a:latin typeface="Cambria Math"/>
                            <a:ea typeface="Cambria Math"/>
                            <a:cs typeface="Times New Roman" pitchFamily="18" charset="0"/>
                          </a:rPr>
                          <m:t>𝑖</m:t>
                        </m:r>
                      </m:sub>
                    </m:sSub>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4</m:t>
                        </m:r>
                        <m:r>
                          <a:rPr lang="en-US" altLang="ko-KR" sz="2000" b="0" i="1" smtClean="0">
                            <a:latin typeface="Cambria Math"/>
                            <a:ea typeface="Cambria Math"/>
                            <a:cs typeface="Times New Roman" pitchFamily="18" charset="0"/>
                          </a:rPr>
                          <m:t>𝑖</m:t>
                        </m:r>
                      </m:sub>
                    </m:sSub>
                  </m:oMath>
                </a14:m>
                <a:r>
                  <a:rPr lang="en-US" altLang="ko-KR" sz="2000" dirty="0" smtClean="0">
                    <a:latin typeface="Times New Roman" pitchFamily="18" charset="0"/>
                    <a:cs typeface="Times New Roman" pitchFamily="18" charset="0"/>
                  </a:rPr>
                  <a:t>,</a:t>
                </a:r>
                <a:r>
                  <a:rPr lang="en-US" altLang="ko-KR" sz="2000" dirty="0">
                    <a:latin typeface="Times New Roman" pitchFamily="18" charset="0"/>
                    <a:cs typeface="Times New Roman" pitchFamily="18" charset="0"/>
                  </a:rPr>
                  <a:t> where</a:t>
                </a:r>
              </a:p>
              <a:p>
                <a:pPr marL="282575" indent="-282575">
                  <a:lnSpc>
                    <a:spcPct val="90000"/>
                  </a:lnSpc>
                  <a:spcBef>
                    <a:spcPct val="20000"/>
                  </a:spcBef>
                  <a:buClr>
                    <a:schemeClr val="accent2"/>
                  </a:buClr>
                  <a:buFont typeface="Wingdings" pitchFamily="2" charset="2"/>
                  <a:buNone/>
                </a:pPr>
                <a:r>
                  <a:rPr lang="en-US" altLang="ko-KR" sz="2000" dirty="0">
                    <a:latin typeface="Times New Roman" pitchFamily="18" charset="0"/>
                    <a:cs typeface="Times New Roman" pitchFamily="18" charset="0"/>
                  </a:rPr>
                  <a:t>		</a:t>
                </a:r>
                <a14:m>
                  <m:oMath xmlns:m="http://schemas.openxmlformats.org/officeDocument/2006/math">
                    <m:r>
                      <a:rPr lang="en-US" altLang="ko-KR" sz="2000" b="0" i="1" smtClean="0">
                        <a:latin typeface="Cambria Math"/>
                        <a:cs typeface="Times New Roman" pitchFamily="18" charset="0"/>
                      </a:rPr>
                      <m:t>0</m:t>
                    </m:r>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1</m:t>
                        </m:r>
                        <m:r>
                          <a:rPr lang="en-US" altLang="ko-KR" sz="2000" b="0" i="1" smtClean="0">
                            <a:latin typeface="Cambria Math"/>
                            <a:ea typeface="Cambria Math"/>
                            <a:cs typeface="Times New Roman" pitchFamily="18" charset="0"/>
                          </a:rPr>
                          <m:t>𝑖</m:t>
                        </m:r>
                      </m:sub>
                    </m:sSub>
                    <m:r>
                      <a:rPr lang="en-US" altLang="ko-KR" sz="2000" b="0" i="1" smtClean="0">
                        <a:latin typeface="Cambria Math"/>
                        <a:ea typeface="Cambria Math"/>
                        <a:cs typeface="Times New Roman" pitchFamily="18" charset="0"/>
                      </a:rPr>
                      <m:t>≤</m:t>
                    </m:r>
                    <m:sSub>
                      <m:sSubPr>
                        <m:ctrlPr>
                          <a:rPr lang="en-US" altLang="ko-KR" sz="2000" b="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𝑎</m:t>
                        </m:r>
                      </m:e>
                      <m:sub>
                        <m:r>
                          <a:rPr lang="en-US" altLang="ko-KR" sz="2000" b="0" i="1" smtClean="0">
                            <a:latin typeface="Cambria Math"/>
                            <a:ea typeface="Cambria Math"/>
                            <a:cs typeface="Times New Roman" pitchFamily="18" charset="0"/>
                          </a:rPr>
                          <m:t>1</m:t>
                        </m:r>
                      </m:sub>
                    </m:sSub>
                  </m:oMath>
                </a14:m>
                <a:r>
                  <a:rPr lang="en-US" altLang="ko-KR" sz="2000" dirty="0" smtClean="0">
                    <a:latin typeface="Times New Roman" pitchFamily="18" charset="0"/>
                    <a:cs typeface="Times New Roman" pitchFamily="18" charset="0"/>
                  </a:rPr>
                  <a:t>,</a:t>
                </a:r>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r>
                      <a:rPr lang="en-US" altLang="ko-KR" sz="2000" i="1">
                        <a:latin typeface="Cambria Math"/>
                        <a:cs typeface="Times New Roman" pitchFamily="18" charset="0"/>
                      </a:rPr>
                      <m:t>0</m:t>
                    </m:r>
                    <m:r>
                      <a:rPr lang="en-US" altLang="ko-KR" sz="2000" i="1">
                        <a:latin typeface="Cambria Math"/>
                        <a:ea typeface="Cambria Math"/>
                        <a:cs typeface="Times New Roman" pitchFamily="18" charset="0"/>
                      </a:rPr>
                      <m:t>≤</m:t>
                    </m:r>
                    <m:sSub>
                      <m:sSubPr>
                        <m:ctrlPr>
                          <a:rPr lang="en-US" altLang="ko-KR" sz="2000" i="1">
                            <a:latin typeface="Cambria Math" panose="02040503050406030204" pitchFamily="18" charset="0"/>
                            <a:ea typeface="Cambria Math"/>
                            <a:cs typeface="Times New Roman" pitchFamily="18" charset="0"/>
                          </a:rPr>
                        </m:ctrlPr>
                      </m:sSubPr>
                      <m:e>
                        <m:r>
                          <a:rPr lang="en-US" altLang="ko-KR" sz="2000" i="1">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2</m:t>
                        </m:r>
                        <m:r>
                          <a:rPr lang="en-US" altLang="ko-KR" sz="2000" i="1">
                            <a:latin typeface="Cambria Math"/>
                            <a:ea typeface="Cambria Math"/>
                            <a:cs typeface="Times New Roman" pitchFamily="18" charset="0"/>
                          </a:rPr>
                          <m:t>𝑖</m:t>
                        </m:r>
                      </m:sub>
                    </m:sSub>
                    <m:r>
                      <a:rPr lang="en-US" altLang="ko-KR" sz="2000" i="1">
                        <a:latin typeface="Cambria Math"/>
                        <a:ea typeface="Cambria Math"/>
                        <a:cs typeface="Times New Roman" pitchFamily="18" charset="0"/>
                      </a:rPr>
                      <m:t>≤</m:t>
                    </m:r>
                    <m:sSub>
                      <m:sSubPr>
                        <m:ctrlPr>
                          <a:rPr lang="en-US" altLang="ko-KR" sz="2000" i="1">
                            <a:latin typeface="Cambria Math" panose="02040503050406030204" pitchFamily="18" charset="0"/>
                            <a:ea typeface="Cambria Math"/>
                            <a:cs typeface="Times New Roman" pitchFamily="18" charset="0"/>
                          </a:rPr>
                        </m:ctrlPr>
                      </m:sSubPr>
                      <m:e>
                        <m:sSub>
                          <m:sSubPr>
                            <m:ctrlPr>
                              <a:rPr lang="en-US" altLang="ko-KR" sz="2000" i="1" smtClean="0">
                                <a:latin typeface="Cambria Math" panose="02040503050406030204" pitchFamily="18" charset="0"/>
                                <a:ea typeface="Cambria Math"/>
                                <a:cs typeface="Times New Roman" pitchFamily="18" charset="0"/>
                              </a:rPr>
                            </m:ctrlPr>
                          </m:sSubPr>
                          <m:e>
                            <m:r>
                              <a:rPr lang="en-US" altLang="ko-KR" sz="2000" b="0" i="1" smtClean="0">
                                <a:latin typeface="Cambria Math"/>
                                <a:ea typeface="Cambria Math"/>
                                <a:cs typeface="Times New Roman" pitchFamily="18" charset="0"/>
                              </a:rPr>
                              <m:t>𝑎</m:t>
                            </m:r>
                          </m:e>
                          <m:sub>
                            <m:r>
                              <a:rPr lang="en-US" altLang="ko-KR" sz="2000" b="0" i="1" smtClean="0">
                                <a:latin typeface="Cambria Math"/>
                                <a:ea typeface="Cambria Math"/>
                                <a:cs typeface="Times New Roman" pitchFamily="18" charset="0"/>
                              </a:rPr>
                              <m:t>2</m:t>
                            </m:r>
                          </m:sub>
                        </m:sSub>
                        <m:r>
                          <a:rPr lang="en-US" altLang="ko-KR" sz="2000" b="0" i="1" smtClean="0">
                            <a:latin typeface="Cambria Math"/>
                            <a:ea typeface="Cambria Math"/>
                            <a:cs typeface="Times New Roman" pitchFamily="18" charset="0"/>
                          </a:rPr>
                          <m:t>−</m:t>
                        </m:r>
                        <m:r>
                          <a:rPr lang="en-US" altLang="ko-KR" sz="2000" i="1">
                            <a:latin typeface="Cambria Math"/>
                            <a:ea typeface="Cambria Math"/>
                            <a:cs typeface="Times New Roman" pitchFamily="18" charset="0"/>
                          </a:rPr>
                          <m:t>𝑎</m:t>
                        </m:r>
                      </m:e>
                      <m:sub>
                        <m:r>
                          <a:rPr lang="en-US" altLang="ko-KR" sz="2000" i="1">
                            <a:latin typeface="Cambria Math"/>
                            <a:ea typeface="Cambria Math"/>
                            <a:cs typeface="Times New Roman" pitchFamily="18" charset="0"/>
                          </a:rPr>
                          <m:t>1</m:t>
                        </m:r>
                      </m:sub>
                    </m:sSub>
                  </m:oMath>
                </a14:m>
                <a:r>
                  <a:rPr lang="en-US" altLang="ko-KR" sz="2000" dirty="0" smtClean="0">
                    <a:latin typeface="Times New Roman" pitchFamily="18" charset="0"/>
                    <a:cs typeface="Times New Roman" pitchFamily="18" charset="0"/>
                    <a:sym typeface="Symbol" pitchFamily="18" charset="2"/>
                  </a:rPr>
                  <a:t>,</a:t>
                </a:r>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r>
                      <a:rPr lang="en-US" altLang="ko-KR" sz="2000" i="1">
                        <a:latin typeface="Cambria Math"/>
                        <a:cs typeface="Times New Roman" pitchFamily="18" charset="0"/>
                      </a:rPr>
                      <m:t>0</m:t>
                    </m:r>
                    <m:r>
                      <a:rPr lang="en-US" altLang="ko-KR" sz="2000" i="1">
                        <a:latin typeface="Cambria Math"/>
                        <a:ea typeface="Cambria Math"/>
                        <a:cs typeface="Times New Roman" pitchFamily="18" charset="0"/>
                      </a:rPr>
                      <m:t>≤</m:t>
                    </m:r>
                    <m:sSub>
                      <m:sSubPr>
                        <m:ctrlPr>
                          <a:rPr lang="en-US" altLang="ko-KR" sz="2000" i="1">
                            <a:latin typeface="Cambria Math" panose="02040503050406030204" pitchFamily="18" charset="0"/>
                            <a:ea typeface="Cambria Math"/>
                            <a:cs typeface="Times New Roman" pitchFamily="18" charset="0"/>
                          </a:rPr>
                        </m:ctrlPr>
                      </m:sSubPr>
                      <m:e>
                        <m:r>
                          <a:rPr lang="en-US" altLang="ko-KR" sz="2000" i="1">
                            <a:latin typeface="Cambria Math"/>
                            <a:ea typeface="Cambria Math"/>
                            <a:cs typeface="Times New Roman" pitchFamily="18" charset="0"/>
                          </a:rPr>
                          <m:t>𝑥</m:t>
                        </m:r>
                      </m:e>
                      <m:sub>
                        <m:r>
                          <a:rPr lang="en-US" altLang="ko-KR" sz="2000" b="0" i="1" smtClean="0">
                            <a:latin typeface="Cambria Math"/>
                            <a:ea typeface="Cambria Math"/>
                            <a:cs typeface="Times New Roman" pitchFamily="18" charset="0"/>
                          </a:rPr>
                          <m:t>3</m:t>
                        </m:r>
                        <m:r>
                          <a:rPr lang="en-US" altLang="ko-KR" sz="2000" i="1">
                            <a:latin typeface="Cambria Math"/>
                            <a:ea typeface="Cambria Math"/>
                            <a:cs typeface="Times New Roman" pitchFamily="18" charset="0"/>
                          </a:rPr>
                          <m:t>𝑖</m:t>
                        </m:r>
                      </m:sub>
                    </m:sSub>
                    <m:r>
                      <a:rPr lang="en-US" altLang="ko-KR" sz="2000" i="1">
                        <a:latin typeface="Cambria Math"/>
                        <a:ea typeface="Cambria Math"/>
                        <a:cs typeface="Times New Roman" pitchFamily="18" charset="0"/>
                      </a:rPr>
                      <m:t>≤</m:t>
                    </m:r>
                    <m:sSub>
                      <m:sSubPr>
                        <m:ctrlPr>
                          <a:rPr lang="en-US" altLang="ko-KR" sz="2000" i="1">
                            <a:latin typeface="Cambria Math" panose="02040503050406030204" pitchFamily="18" charset="0"/>
                            <a:ea typeface="Cambria Math"/>
                            <a:cs typeface="Times New Roman" pitchFamily="18" charset="0"/>
                          </a:rPr>
                        </m:ctrlPr>
                      </m:sSubPr>
                      <m:e>
                        <m:sSub>
                          <m:sSubPr>
                            <m:ctrlPr>
                              <a:rPr lang="en-US" altLang="ko-KR" sz="2000" i="1">
                                <a:latin typeface="Cambria Math" panose="02040503050406030204" pitchFamily="18" charset="0"/>
                                <a:ea typeface="Cambria Math"/>
                                <a:cs typeface="Times New Roman" pitchFamily="18" charset="0"/>
                              </a:rPr>
                            </m:ctrlPr>
                          </m:sSubPr>
                          <m:e>
                            <m:r>
                              <a:rPr lang="en-US" altLang="ko-KR" sz="2000" i="1">
                                <a:latin typeface="Cambria Math"/>
                                <a:ea typeface="Cambria Math"/>
                                <a:cs typeface="Times New Roman" pitchFamily="18" charset="0"/>
                              </a:rPr>
                              <m:t>𝑎</m:t>
                            </m:r>
                          </m:e>
                          <m:sub>
                            <m:r>
                              <a:rPr lang="en-US" altLang="ko-KR" sz="2000" b="0" i="1" smtClean="0">
                                <a:latin typeface="Cambria Math"/>
                                <a:ea typeface="Cambria Math"/>
                                <a:cs typeface="Times New Roman" pitchFamily="18" charset="0"/>
                              </a:rPr>
                              <m:t>3</m:t>
                            </m:r>
                          </m:sub>
                        </m:sSub>
                        <m:r>
                          <a:rPr lang="en-US" altLang="ko-KR" sz="2000" i="1">
                            <a:latin typeface="Cambria Math"/>
                            <a:ea typeface="Cambria Math"/>
                            <a:cs typeface="Times New Roman" pitchFamily="18" charset="0"/>
                          </a:rPr>
                          <m:t>−</m:t>
                        </m:r>
                        <m:r>
                          <a:rPr lang="en-US" altLang="ko-KR" sz="2000" i="1">
                            <a:latin typeface="Cambria Math"/>
                            <a:ea typeface="Cambria Math"/>
                            <a:cs typeface="Times New Roman" pitchFamily="18" charset="0"/>
                          </a:rPr>
                          <m:t>𝑎</m:t>
                        </m:r>
                      </m:e>
                      <m:sub>
                        <m:r>
                          <a:rPr lang="en-US" altLang="ko-KR" sz="2000" b="0" i="1" smtClean="0">
                            <a:latin typeface="Cambria Math"/>
                            <a:ea typeface="Cambria Math"/>
                            <a:cs typeface="Times New Roman" pitchFamily="18" charset="0"/>
                          </a:rPr>
                          <m:t>2</m:t>
                        </m:r>
                      </m:sub>
                    </m:sSub>
                  </m:oMath>
                </a14:m>
                <a:r>
                  <a:rPr lang="en-US" altLang="ko-KR" sz="2000" dirty="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14:m>
                  <m:oMath xmlns:m="http://schemas.openxmlformats.org/officeDocument/2006/math">
                    <m:r>
                      <a:rPr lang="en-US" altLang="ko-KR" sz="2000" b="0" i="1" dirty="0" smtClean="0">
                        <a:latin typeface="Cambria Math"/>
                        <a:cs typeface="Times New Roman" pitchFamily="18" charset="0"/>
                        <a:sym typeface="Symbol" pitchFamily="18" charset="2"/>
                      </a:rPr>
                      <m:t>0</m:t>
                    </m:r>
                    <m:r>
                      <a:rPr lang="en-US" altLang="ko-KR" sz="2000" b="0" i="1" dirty="0" smtClean="0">
                        <a:latin typeface="Cambria Math"/>
                        <a:ea typeface="Cambria Math"/>
                        <a:cs typeface="Times New Roman" pitchFamily="18" charset="0"/>
                        <a:sym typeface="Symbol" pitchFamily="18" charset="2"/>
                      </a:rPr>
                      <m:t>≤</m:t>
                    </m:r>
                    <m:sSub>
                      <m:sSubPr>
                        <m:ctrlPr>
                          <a:rPr lang="en-US" altLang="ko-KR" sz="2000" b="0" i="1" dirty="0" smtClean="0">
                            <a:latin typeface="Cambria Math" panose="02040503050406030204" pitchFamily="18" charset="0"/>
                            <a:ea typeface="Cambria Math"/>
                            <a:cs typeface="Times New Roman" pitchFamily="18" charset="0"/>
                            <a:sym typeface="Symbol" pitchFamily="18" charset="2"/>
                          </a:rPr>
                        </m:ctrlPr>
                      </m:sSubPr>
                      <m:e>
                        <m:r>
                          <a:rPr lang="en-US" altLang="ko-KR" sz="2000" b="0" i="1" dirty="0" smtClean="0">
                            <a:latin typeface="Cambria Math"/>
                            <a:ea typeface="Cambria Math"/>
                            <a:cs typeface="Times New Roman" pitchFamily="18" charset="0"/>
                            <a:sym typeface="Symbol" pitchFamily="18" charset="2"/>
                          </a:rPr>
                          <m:t>𝑥</m:t>
                        </m:r>
                      </m:e>
                      <m:sub>
                        <m:r>
                          <a:rPr lang="en-US" altLang="ko-KR" sz="2000" b="0" i="1" dirty="0" smtClean="0">
                            <a:latin typeface="Cambria Math"/>
                            <a:ea typeface="Cambria Math"/>
                            <a:cs typeface="Times New Roman" pitchFamily="18" charset="0"/>
                            <a:sym typeface="Symbol" pitchFamily="18" charset="2"/>
                          </a:rPr>
                          <m:t>4</m:t>
                        </m:r>
                        <m:r>
                          <a:rPr lang="en-US" altLang="ko-KR" sz="2000" b="0" i="1" dirty="0" smtClean="0">
                            <a:latin typeface="Cambria Math"/>
                            <a:ea typeface="Cambria Math"/>
                            <a:cs typeface="Times New Roman" pitchFamily="18" charset="0"/>
                            <a:sym typeface="Symbol" pitchFamily="18" charset="2"/>
                          </a:rPr>
                          <m:t>𝑖</m:t>
                        </m:r>
                      </m:sub>
                    </m:sSub>
                  </m:oMath>
                </a14:m>
                <a:r>
                  <a:rPr lang="en-US" altLang="ko-KR" sz="2000" baseline="-25000" dirty="0" smtClean="0">
                    <a:latin typeface="Times New Roman" pitchFamily="18" charset="0"/>
                    <a:cs typeface="Times New Roman" pitchFamily="18" charset="0"/>
                    <a:sym typeface="Symbol" pitchFamily="18" charset="2"/>
                  </a:rPr>
                  <a:t> </a:t>
                </a:r>
                <a:r>
                  <a:rPr lang="en-US" altLang="ko-KR" sz="2000" dirty="0" smtClean="0">
                    <a:latin typeface="Times New Roman" pitchFamily="18" charset="0"/>
                    <a:cs typeface="Times New Roman" pitchFamily="18" charset="0"/>
                    <a:sym typeface="Symbol" pitchFamily="18" charset="2"/>
                  </a:rPr>
                  <a:t>  </a:t>
                </a:r>
                <a:endParaRPr lang="en-US" altLang="ko-KR" sz="2000" baseline="-25000" dirty="0">
                  <a:latin typeface="Times New Roman" pitchFamily="18" charset="0"/>
                  <a:cs typeface="Times New Roman" pitchFamily="18" charset="0"/>
                  <a:sym typeface="Symbol" pitchFamily="18" charset="2"/>
                </a:endParaRPr>
              </a:p>
              <a:p>
                <a:pPr marL="282575" indent="-282575">
                  <a:lnSpc>
                    <a:spcPct val="90000"/>
                  </a:lnSpc>
                  <a:spcBef>
                    <a:spcPct val="20000"/>
                  </a:spcBef>
                  <a:buClr>
                    <a:schemeClr val="accent2"/>
                  </a:buClr>
                  <a:buFont typeface="Wingdings" pitchFamily="2" charset="2"/>
                  <a:buNone/>
                </a:pPr>
                <a:r>
                  <a:rPr lang="en-US" altLang="ko-KR" sz="2000" baseline="-25000" dirty="0">
                    <a:latin typeface="Times New Roman" pitchFamily="18" charset="0"/>
                    <a:cs typeface="Times New Roman" pitchFamily="18" charset="0"/>
                    <a:sym typeface="Symbol" pitchFamily="18" charset="2"/>
                  </a:rPr>
                  <a:t>	</a:t>
                </a:r>
                <a:r>
                  <a:rPr lang="en-US" altLang="ko-KR" sz="2000" dirty="0">
                    <a:latin typeface="Times New Roman" pitchFamily="18" charset="0"/>
                    <a:cs typeface="Times New Roman" pitchFamily="18" charset="0"/>
                    <a:sym typeface="Symbol" pitchFamily="18" charset="2"/>
                  </a:rPr>
                  <a:t>In the objective function, use :</a:t>
                </a:r>
              </a:p>
              <a:p>
                <a:pPr marL="282575" indent="-282575">
                  <a:lnSpc>
                    <a:spcPct val="90000"/>
                  </a:lnSpc>
                  <a:spcBef>
                    <a:spcPct val="20000"/>
                  </a:spcBef>
                  <a:buClr>
                    <a:schemeClr val="accent2"/>
                  </a:buClr>
                  <a:buFont typeface="Wingdings" pitchFamily="2" charset="2"/>
                  <a:buNone/>
                </a:pPr>
                <a:r>
                  <a:rPr lang="en-US" altLang="ko-KR" sz="2000" dirty="0">
                    <a:latin typeface="Times New Roman" pitchFamily="18" charset="0"/>
                    <a:cs typeface="Times New Roman" pitchFamily="18" charset="0"/>
                    <a:sym typeface="Symbol" pitchFamily="18" charset="2"/>
                  </a:rPr>
                  <a:t>	  min   </a:t>
                </a:r>
                <a14:m>
                  <m:oMath xmlns:m="http://schemas.openxmlformats.org/officeDocument/2006/math">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𝑐</m:t>
                        </m:r>
                      </m:e>
                      <m:sub>
                        <m:r>
                          <a:rPr lang="en-US" altLang="ko-KR" sz="2000" b="0" i="1" smtClean="0">
                            <a:latin typeface="Cambria Math"/>
                            <a:cs typeface="Times New Roman" pitchFamily="18" charset="0"/>
                            <a:sym typeface="Symbol" pitchFamily="18" charset="2"/>
                          </a:rPr>
                          <m:t>1</m:t>
                        </m:r>
                      </m:sub>
                    </m:sSub>
                    <m:sSub>
                      <m:sSubPr>
                        <m:ctrlPr>
                          <a:rPr lang="en-US" altLang="ko-KR" sz="200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1</m:t>
                        </m:r>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𝑐</m:t>
                        </m:r>
                      </m:e>
                      <m:sub>
                        <m:r>
                          <a:rPr lang="en-US" altLang="ko-KR" sz="2000" b="0" i="1" smtClean="0">
                            <a:latin typeface="Cambria Math"/>
                            <a:cs typeface="Times New Roman" pitchFamily="18" charset="0"/>
                            <a:sym typeface="Symbol" pitchFamily="18" charset="2"/>
                          </a:rPr>
                          <m:t>2</m:t>
                        </m:r>
                      </m:sub>
                    </m:sSub>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2</m:t>
                        </m:r>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𝑐</m:t>
                        </m:r>
                      </m:e>
                      <m:sub>
                        <m:r>
                          <a:rPr lang="en-US" altLang="ko-KR" sz="2000" b="0" i="1" smtClean="0">
                            <a:latin typeface="Cambria Math"/>
                            <a:cs typeface="Times New Roman" pitchFamily="18" charset="0"/>
                            <a:sym typeface="Symbol" pitchFamily="18" charset="2"/>
                          </a:rPr>
                          <m:t>3</m:t>
                        </m:r>
                      </m:sub>
                    </m:sSub>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3</m:t>
                        </m:r>
                        <m:r>
                          <a:rPr lang="en-US" altLang="ko-KR" sz="2000" b="0" i="1" smtClean="0">
                            <a:latin typeface="Cambria Math"/>
                            <a:cs typeface="Times New Roman" pitchFamily="18" charset="0"/>
                            <a:sym typeface="Symbol" pitchFamily="18" charset="2"/>
                          </a:rPr>
                          <m:t>𝑖</m:t>
                        </m:r>
                      </m:sub>
                    </m:sSub>
                    <m:r>
                      <a:rPr lang="en-US" altLang="ko-KR" sz="2000" b="0" i="1" smtClean="0">
                        <a:latin typeface="Cambria Math"/>
                        <a:cs typeface="Times New Roman" pitchFamily="18" charset="0"/>
                        <a:sym typeface="Symbol" pitchFamily="18" charset="2"/>
                      </a:rPr>
                      <m:t>+</m:t>
                    </m:r>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𝑐</m:t>
                        </m:r>
                      </m:e>
                      <m:sub>
                        <m:r>
                          <a:rPr lang="en-US" altLang="ko-KR" sz="2000" b="0" i="1" smtClean="0">
                            <a:latin typeface="Cambria Math"/>
                            <a:cs typeface="Times New Roman" pitchFamily="18" charset="0"/>
                            <a:sym typeface="Symbol" pitchFamily="18" charset="2"/>
                          </a:rPr>
                          <m:t>4</m:t>
                        </m:r>
                      </m:sub>
                    </m:sSub>
                    <m:sSub>
                      <m:sSubPr>
                        <m:ctrlPr>
                          <a:rPr lang="en-US" altLang="ko-KR" sz="2000" b="0" i="1" smtClean="0">
                            <a:latin typeface="Cambria Math" panose="02040503050406030204" pitchFamily="18" charset="0"/>
                            <a:cs typeface="Times New Roman" pitchFamily="18" charset="0"/>
                            <a:sym typeface="Symbol" pitchFamily="18" charset="2"/>
                          </a:rPr>
                        </m:ctrlPr>
                      </m:sSubPr>
                      <m:e>
                        <m:r>
                          <a:rPr lang="en-US" altLang="ko-KR" sz="2000" b="0" i="1" smtClean="0">
                            <a:latin typeface="Cambria Math"/>
                            <a:cs typeface="Times New Roman" pitchFamily="18" charset="0"/>
                            <a:sym typeface="Symbol" pitchFamily="18" charset="2"/>
                          </a:rPr>
                          <m:t>𝑥</m:t>
                        </m:r>
                      </m:e>
                      <m:sub>
                        <m:r>
                          <a:rPr lang="en-US" altLang="ko-KR" sz="2000" b="0" i="1" smtClean="0">
                            <a:latin typeface="Cambria Math"/>
                            <a:cs typeface="Times New Roman" pitchFamily="18" charset="0"/>
                            <a:sym typeface="Symbol" pitchFamily="18" charset="2"/>
                          </a:rPr>
                          <m:t>4</m:t>
                        </m:r>
                        <m:r>
                          <a:rPr lang="en-US" altLang="ko-KR" sz="2000" b="0" i="1" smtClean="0">
                            <a:latin typeface="Cambria Math"/>
                            <a:cs typeface="Times New Roman" pitchFamily="18" charset="0"/>
                            <a:sym typeface="Symbol" pitchFamily="18" charset="2"/>
                          </a:rPr>
                          <m:t>𝑖</m:t>
                        </m:r>
                      </m:sub>
                    </m:sSub>
                  </m:oMath>
                </a14:m>
                <a:endParaRPr lang="en-US" altLang="ko-KR" sz="2000" dirty="0">
                  <a:latin typeface="Times New Roman" pitchFamily="18" charset="0"/>
                  <a:cs typeface="Times New Roman" pitchFamily="18" charset="0"/>
                </a:endParaRPr>
              </a:p>
              <a:p>
                <a:pPr marL="282575" indent="-282575">
                  <a:lnSpc>
                    <a:spcPct val="90000"/>
                  </a:lnSpc>
                  <a:spcBef>
                    <a:spcPct val="20000"/>
                  </a:spcBef>
                  <a:buClr>
                    <a:schemeClr val="accent2"/>
                  </a:buClr>
                  <a:buFont typeface="Wingdings" pitchFamily="2" charset="2"/>
                  <a:buNone/>
                </a:pPr>
                <a:endParaRPr lang="en-US" altLang="ko-KR" sz="2000" dirty="0">
                  <a:latin typeface="Times New Roman" pitchFamily="18" charset="0"/>
                  <a:cs typeface="Times New Roman" pitchFamily="18" charset="0"/>
                </a:endParaRPr>
              </a:p>
              <a:p>
                <a:pPr marL="282575" indent="-282575">
                  <a:lnSpc>
                    <a:spcPct val="90000"/>
                  </a:lnSpc>
                  <a:spcBef>
                    <a:spcPct val="20000"/>
                  </a:spcBef>
                  <a:buClr>
                    <a:schemeClr val="accent2"/>
                  </a:buClr>
                  <a:buFont typeface="Wingdings" pitchFamily="2" charset="2"/>
                  <a:buNone/>
                </a:pPr>
                <a:r>
                  <a:rPr lang="en-US" altLang="ko-KR" sz="2000" dirty="0">
                    <a:latin typeface="Times New Roman" pitchFamily="18" charset="0"/>
                    <a:cs typeface="Times New Roman" pitchFamily="18" charset="0"/>
                  </a:rPr>
                  <a:t>	Since we solve min problem, it is guaranteed that we get </a:t>
                </a:r>
              </a:p>
              <a:p>
                <a:pPr marL="282575" indent="-282575">
                  <a:lnSpc>
                    <a:spcPct val="90000"/>
                  </a:lnSpc>
                  <a:spcBef>
                    <a:spcPct val="20000"/>
                  </a:spcBef>
                  <a:buClr>
                    <a:schemeClr val="accent2"/>
                  </a:buClr>
                  <a:buFont typeface="Wingdings" pitchFamily="2" charset="2"/>
                  <a:buNone/>
                </a:pPr>
                <a:r>
                  <a:rPr lang="en-US" altLang="ko-KR" sz="2000" dirty="0">
                    <a:latin typeface="Times New Roman" pitchFamily="18" charset="0"/>
                    <a:cs typeface="Times New Roman" pitchFamily="18" charset="0"/>
                  </a:rPr>
                  <a:t>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𝑘𝑖</m:t>
                        </m:r>
                      </m:sub>
                    </m:sSub>
                    <m:r>
                      <a:rPr lang="en-US" altLang="ko-KR" sz="2000" b="0" i="1" smtClean="0">
                        <a:latin typeface="Cambria Math"/>
                        <a:cs typeface="Times New Roman" pitchFamily="18" charset="0"/>
                      </a:rPr>
                      <m:t>&gt;0</m:t>
                    </m:r>
                  </m:oMath>
                </a14:m>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 in an optimal solution </a:t>
                </a:r>
                <a:r>
                  <a:rPr lang="en-US" altLang="ko-KR" sz="2000" dirty="0" smtClean="0">
                    <a:latin typeface="Times New Roman" pitchFamily="18" charset="0"/>
                    <a:cs typeface="Times New Roman" pitchFamily="18" charset="0"/>
                  </a:rPr>
                  <a:t>implies  </a:t>
                </a:r>
                <a14:m>
                  <m:oMath xmlns:m="http://schemas.openxmlformats.org/officeDocument/2006/math">
                    <m:sSub>
                      <m:sSubPr>
                        <m:ctrlPr>
                          <a:rPr lang="en-US" altLang="ko-KR" sz="2000" i="1" smtClean="0">
                            <a:latin typeface="Cambria Math" panose="02040503050406030204" pitchFamily="18" charset="0"/>
                            <a:cs typeface="Times New Roman" pitchFamily="18" charset="0"/>
                          </a:rPr>
                        </m:ctrlPr>
                      </m:sSubPr>
                      <m:e>
                        <m:r>
                          <a:rPr lang="en-US" altLang="ko-KR" sz="2000" b="0" i="1" smtClean="0">
                            <a:latin typeface="Cambria Math"/>
                            <a:cs typeface="Times New Roman" pitchFamily="18" charset="0"/>
                          </a:rPr>
                          <m:t>𝑥</m:t>
                        </m:r>
                      </m:e>
                      <m:sub>
                        <m:r>
                          <a:rPr lang="en-US" altLang="ko-KR" sz="2000" b="0" i="1" smtClean="0">
                            <a:latin typeface="Cambria Math"/>
                            <a:cs typeface="Times New Roman" pitchFamily="18" charset="0"/>
                          </a:rPr>
                          <m:t>𝑗𝑖</m:t>
                        </m:r>
                      </m:sub>
                    </m:sSub>
                    <m:r>
                      <a:rPr lang="en-US" altLang="ko-KR" sz="2000" b="0" i="1" smtClean="0">
                        <a:latin typeface="Cambria Math"/>
                        <a:cs typeface="Times New Roman" pitchFamily="18" charset="0"/>
                      </a:rPr>
                      <m:t>,  </m:t>
                    </m:r>
                    <m:r>
                      <a:rPr lang="en-US" altLang="ko-KR" sz="2000" b="0" i="1" smtClean="0">
                        <a:latin typeface="Cambria Math"/>
                        <a:cs typeface="Times New Roman" pitchFamily="18" charset="0"/>
                      </a:rPr>
                      <m:t>𝑗</m:t>
                    </m:r>
                    <m:r>
                      <a:rPr lang="en-US" altLang="ko-KR" sz="2000" b="0" i="1" smtClean="0">
                        <a:latin typeface="Cambria Math"/>
                        <a:cs typeface="Times New Roman" pitchFamily="18" charset="0"/>
                      </a:rPr>
                      <m:t>&lt;</m:t>
                    </m:r>
                    <m:r>
                      <a:rPr lang="en-US" altLang="ko-KR" sz="2000" b="0" i="1" smtClean="0">
                        <a:latin typeface="Cambria Math"/>
                        <a:cs typeface="Times New Roman" pitchFamily="18" charset="0"/>
                      </a:rPr>
                      <m:t>𝑘</m:t>
                    </m:r>
                  </m:oMath>
                </a14:m>
                <a:r>
                  <a:rPr lang="en-US" altLang="ko-KR" sz="2000" dirty="0">
                    <a:latin typeface="Times New Roman" pitchFamily="18" charset="0"/>
                    <a:cs typeface="Times New Roman" pitchFamily="18" charset="0"/>
                  </a:rPr>
                  <a:t>  have values at their upper bounds. </a:t>
                </a:r>
                <a:endParaRPr lang="en-US" altLang="ko-KR" sz="2000" baseline="-25000" dirty="0">
                  <a:latin typeface="Times New Roman" pitchFamily="18" charset="0"/>
                  <a:cs typeface="Times New Roman" pitchFamily="18" charset="0"/>
                  <a:sym typeface="Symbol" pitchFamily="18" charset="2"/>
                </a:endParaRPr>
              </a:p>
            </p:txBody>
          </p:sp>
        </mc:Choice>
        <mc:Fallback xmlns="">
          <p:sp>
            <p:nvSpPr>
              <p:cNvPr id="34821" name="Rectangle 4"/>
              <p:cNvSpPr>
                <a:spLocks noRot="1" noChangeAspect="1" noMove="1" noResize="1" noEditPoints="1" noAdjustHandles="1" noChangeArrowheads="1" noChangeShapeType="1" noTextEdit="1"/>
              </p:cNvSpPr>
              <p:nvPr/>
            </p:nvSpPr>
            <p:spPr bwMode="auto">
              <a:xfrm>
                <a:off x="419100" y="1173163"/>
                <a:ext cx="8305800" cy="2719912"/>
              </a:xfrm>
              <a:prstGeom prst="rect">
                <a:avLst/>
              </a:prstGeom>
              <a:blipFill rotWithShape="1">
                <a:blip r:embed="rId3"/>
                <a:stretch>
                  <a:fillRect l="-661" t="-2237" b="-24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6083" name="슬라이드 번호 개체 틀 5"/>
          <p:cNvSpPr>
            <a:spLocks noGrp="1"/>
          </p:cNvSpPr>
          <p:nvPr>
            <p:ph type="sldNum" sz="quarter" idx="12"/>
          </p:nvPr>
        </p:nvSpPr>
        <p:spPr/>
        <p:txBody>
          <a:bodyPr/>
          <a:lstStyle/>
          <a:p>
            <a:pPr>
              <a:defRPr/>
            </a:pPr>
            <a:fld id="{96F800A7-968E-4608-B295-27F68907496E}" type="slidenum">
              <a:rPr lang="en-US" altLang="ko-KR"/>
              <a:pPr>
                <a:defRPr/>
              </a:pPr>
              <a:t>33</a:t>
            </a:fld>
            <a:endParaRPr lang="en-US" altLang="ko-KR"/>
          </a:p>
        </p:txBody>
      </p:sp>
      <p:sp>
        <p:nvSpPr>
          <p:cNvPr id="35844" name="Rectangle 2"/>
          <p:cNvSpPr>
            <a:spLocks noGrp="1" noChangeArrowheads="1"/>
          </p:cNvSpPr>
          <p:nvPr>
            <p:ph type="title"/>
          </p:nvPr>
        </p:nvSpPr>
        <p:spPr>
          <a:xfrm>
            <a:off x="333375" y="144463"/>
            <a:ext cx="8458200" cy="576262"/>
          </a:xfrm>
        </p:spPr>
        <p:txBody>
          <a:bodyPr/>
          <a:lstStyle/>
          <a:p>
            <a:pPr eaLnBrk="1" hangingPunct="1"/>
            <a:r>
              <a:rPr lang="en-US" altLang="ko-KR" smtClean="0"/>
              <a:t>1.4  Graphical representation and solution</a:t>
            </a:r>
          </a:p>
        </p:txBody>
      </p:sp>
      <mc:AlternateContent xmlns:mc="http://schemas.openxmlformats.org/markup-compatibility/2006" xmlns:a14="http://schemas.microsoft.com/office/drawing/2010/main">
        <mc:Choice Requires="a14">
          <p:sp>
            <p:nvSpPr>
              <p:cNvPr id="35845" name="Rectangle 3"/>
              <p:cNvSpPr>
                <a:spLocks noGrp="1" noChangeArrowheads="1"/>
              </p:cNvSpPr>
              <p:nvPr>
                <p:ph type="body" idx="1"/>
              </p:nvPr>
            </p:nvSpPr>
            <p:spPr>
              <a:xfrm>
                <a:off x="376238" y="952500"/>
                <a:ext cx="8405812" cy="3429080"/>
              </a:xfrm>
            </p:spPr>
            <p:txBody>
              <a:bodyPr/>
              <a:lstStyle/>
              <a:p>
                <a:pPr eaLnBrk="1" hangingPunct="1"/>
                <a:r>
                  <a:rPr lang="en-US" altLang="ko-KR" dirty="0" smtClean="0"/>
                  <a:t>Let </a:t>
                </a:r>
                <a14:m>
                  <m:oMath xmlns:m="http://schemas.openxmlformats.org/officeDocument/2006/math">
                    <m:r>
                      <a:rPr lang="en-US" altLang="ko-KR" b="0" i="1" smtClean="0">
                        <a:latin typeface="Cambria Math"/>
                      </a:rPr>
                      <m:t>𝑎</m:t>
                    </m:r>
                    <m:r>
                      <a:rPr lang="en-US" altLang="ko-KR" b="0" i="1" smtClean="0">
                        <a:latin typeface="Cambria Math"/>
                        <a:ea typeface="Cambria Math"/>
                      </a:rPr>
                      <m:t>∈</m:t>
                    </m:r>
                    <m:sSup>
                      <m:sSupPr>
                        <m:ctrlPr>
                          <a:rPr lang="en-US" altLang="ko-KR" b="0" i="1" smtClean="0">
                            <a:latin typeface="Cambria Math" panose="02040503050406030204" pitchFamily="18" charset="0"/>
                            <a:ea typeface="Cambria Math"/>
                          </a:rPr>
                        </m:ctrlPr>
                      </m:sSupPr>
                      <m:e>
                        <m:r>
                          <a:rPr lang="en-US" altLang="ko-KR" b="0" i="1" smtClean="0">
                            <a:latin typeface="Cambria Math"/>
                            <a:ea typeface="Cambria Math"/>
                          </a:rPr>
                          <m:t>𝑅</m:t>
                        </m:r>
                      </m:e>
                      <m:sup>
                        <m:r>
                          <a:rPr lang="en-US" altLang="ko-KR" b="0" i="1" smtClean="0">
                            <a:latin typeface="Cambria Math"/>
                            <a:ea typeface="Cambria Math"/>
                          </a:rPr>
                          <m:t>𝑛</m:t>
                        </m:r>
                      </m:sup>
                    </m:sSup>
                    <m:r>
                      <a:rPr lang="en-US" altLang="ko-KR" b="0" i="1" smtClean="0">
                        <a:latin typeface="Cambria Math"/>
                        <a:ea typeface="Cambria Math"/>
                      </a:rPr>
                      <m:t>, </m:t>
                    </m:r>
                    <m:r>
                      <a:rPr lang="en-US" altLang="ko-KR" b="0" i="1" smtClean="0">
                        <a:latin typeface="Cambria Math"/>
                        <a:ea typeface="Cambria Math"/>
                      </a:rPr>
                      <m:t>𝑏</m:t>
                    </m:r>
                    <m:r>
                      <a:rPr lang="en-US" altLang="ko-KR" b="0" i="1" smtClean="0">
                        <a:latin typeface="Cambria Math"/>
                        <a:ea typeface="Cambria Math"/>
                      </a:rPr>
                      <m:t>∈</m:t>
                    </m:r>
                    <m:r>
                      <a:rPr lang="en-US" altLang="ko-KR" b="0" i="1" smtClean="0">
                        <a:latin typeface="Cambria Math"/>
                        <a:ea typeface="Cambria Math"/>
                      </a:rPr>
                      <m:t>𝑅</m:t>
                    </m:r>
                  </m:oMath>
                </a14:m>
                <a:r>
                  <a:rPr lang="en-US" altLang="ko-KR" dirty="0" smtClean="0">
                    <a:ea typeface="바탕체" pitchFamily="17" charset="-127"/>
                    <a:sym typeface="Symbol" pitchFamily="18" charset="2"/>
                  </a:rPr>
                  <a:t>.</a:t>
                </a:r>
                <a:endParaRPr lang="en-US" altLang="ko-KR" dirty="0" smtClean="0"/>
              </a:p>
              <a:p>
                <a:pPr eaLnBrk="1" hangingPunct="1">
                  <a:buFont typeface="Wingdings" pitchFamily="2" charset="2"/>
                  <a:buNone/>
                </a:pPr>
                <a:r>
                  <a:rPr lang="en-US" altLang="ko-KR" dirty="0" smtClean="0"/>
                  <a:t>	Geometric intuition for the solution sets of</a:t>
                </a:r>
              </a:p>
              <a:p>
                <a:pPr eaLnBrk="1" hangingPunct="1"/>
                <a:endParaRPr lang="en-US" altLang="ko-KR" dirty="0" smtClean="0"/>
              </a:p>
              <a:p>
                <a:pPr eaLnBrk="1" hangingPunct="1">
                  <a:buFont typeface="Wingdings" pitchFamily="2" charset="2"/>
                  <a:buNone/>
                </a:pPr>
                <a:r>
                  <a:rPr lang="en-US" altLang="ko-KR" dirty="0" smtClean="0"/>
                  <a:t>		</a:t>
                </a:r>
                <a14:m>
                  <m:oMath xmlns:m="http://schemas.openxmlformats.org/officeDocument/2006/math">
                    <m:r>
                      <a:rPr lang="en-US" altLang="ko-KR" b="0" i="1" smtClean="0">
                        <a:latin typeface="Cambria Math"/>
                      </a:rPr>
                      <m:t>{</m:t>
                    </m:r>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𝑥</m:t>
                    </m:r>
                    <m:r>
                      <a:rPr lang="en-US" altLang="ko-KR" b="0" i="1" smtClean="0">
                        <a:latin typeface="Cambria Math"/>
                      </a:rPr>
                      <m:t>=0}</m:t>
                    </m:r>
                  </m:oMath>
                </a14:m>
                <a:endParaRPr lang="en-US" altLang="ko-KR" dirty="0" smtClean="0"/>
              </a:p>
              <a:p>
                <a:pPr eaLnBrk="1" hangingPunct="1">
                  <a:buNone/>
                </a:pPr>
                <a:r>
                  <a:rPr lang="en-US" altLang="ko-KR" dirty="0" smtClean="0"/>
                  <a:t>		</a:t>
                </a:r>
                <a14:m>
                  <m:oMath xmlns:m="http://schemas.openxmlformats.org/officeDocument/2006/math">
                    <m:r>
                      <a:rPr lang="en-US" altLang="ko-KR" i="1">
                        <a:latin typeface="Cambria Math"/>
                      </a:rPr>
                      <m:t>{</m:t>
                    </m:r>
                    <m:r>
                      <a:rPr lang="en-US" altLang="ko-KR" i="1">
                        <a:latin typeface="Cambria Math"/>
                      </a:rPr>
                      <m:t>𝑥</m:t>
                    </m:r>
                    <m:r>
                      <a:rPr lang="en-US" altLang="ko-KR" i="1">
                        <a:latin typeface="Cambria Math"/>
                      </a:rPr>
                      <m:t>:</m:t>
                    </m:r>
                    <m:sSup>
                      <m:sSupPr>
                        <m:ctrlPr>
                          <a:rPr lang="en-US" altLang="ko-KR" i="1">
                            <a:latin typeface="Cambria Math" panose="02040503050406030204" pitchFamily="18" charset="0"/>
                          </a:rPr>
                        </m:ctrlPr>
                      </m:sSupPr>
                      <m:e>
                        <m:r>
                          <a:rPr lang="en-US" altLang="ko-KR" i="1">
                            <a:latin typeface="Cambria Math"/>
                          </a:rPr>
                          <m:t>𝑎</m:t>
                        </m:r>
                      </m:e>
                      <m:sup>
                        <m:r>
                          <a:rPr lang="en-US" altLang="ko-KR" i="1">
                            <a:latin typeface="Cambria Math"/>
                          </a:rPr>
                          <m:t>′</m:t>
                        </m:r>
                      </m:sup>
                    </m:sSup>
                    <m:r>
                      <a:rPr lang="en-US" altLang="ko-KR" i="1">
                        <a:latin typeface="Cambria Math"/>
                      </a:rPr>
                      <m:t>𝑥</m:t>
                    </m:r>
                    <m:r>
                      <a:rPr lang="en-US" altLang="ko-KR" i="1" smtClean="0">
                        <a:latin typeface="Cambria Math"/>
                        <a:ea typeface="Cambria Math"/>
                      </a:rPr>
                      <m:t>≤</m:t>
                    </m:r>
                    <m:r>
                      <a:rPr lang="en-US" altLang="ko-KR" i="1">
                        <a:latin typeface="Cambria Math"/>
                      </a:rPr>
                      <m:t>0}</m:t>
                    </m:r>
                  </m:oMath>
                </a14:m>
                <a:endParaRPr lang="en-US" altLang="ko-KR" dirty="0" smtClean="0"/>
              </a:p>
              <a:p>
                <a:pPr eaLnBrk="1" hangingPunct="1">
                  <a:buNone/>
                </a:pPr>
                <a:r>
                  <a:rPr lang="en-US" altLang="ko-KR" dirty="0" smtClean="0"/>
                  <a:t>		</a:t>
                </a:r>
                <a14:m>
                  <m:oMath xmlns:m="http://schemas.openxmlformats.org/officeDocument/2006/math">
                    <m:r>
                      <a:rPr lang="en-US" altLang="ko-KR" i="1">
                        <a:latin typeface="Cambria Math"/>
                      </a:rPr>
                      <m:t>{</m:t>
                    </m:r>
                    <m:r>
                      <a:rPr lang="en-US" altLang="ko-KR" i="1">
                        <a:latin typeface="Cambria Math"/>
                      </a:rPr>
                      <m:t>𝑥</m:t>
                    </m:r>
                    <m:r>
                      <a:rPr lang="en-US" altLang="ko-KR" i="1">
                        <a:latin typeface="Cambria Math"/>
                      </a:rPr>
                      <m:t>:</m:t>
                    </m:r>
                    <m:sSup>
                      <m:sSupPr>
                        <m:ctrlPr>
                          <a:rPr lang="en-US" altLang="ko-KR" i="1">
                            <a:latin typeface="Cambria Math" panose="02040503050406030204" pitchFamily="18" charset="0"/>
                          </a:rPr>
                        </m:ctrlPr>
                      </m:sSupPr>
                      <m:e>
                        <m:r>
                          <a:rPr lang="en-US" altLang="ko-KR" i="1">
                            <a:latin typeface="Cambria Math"/>
                          </a:rPr>
                          <m:t>𝑎</m:t>
                        </m:r>
                      </m:e>
                      <m:sup>
                        <m:r>
                          <a:rPr lang="en-US" altLang="ko-KR" i="1">
                            <a:latin typeface="Cambria Math"/>
                          </a:rPr>
                          <m:t>′</m:t>
                        </m:r>
                      </m:sup>
                    </m:sSup>
                    <m:r>
                      <a:rPr lang="en-US" altLang="ko-KR" i="1">
                        <a:latin typeface="Cambria Math"/>
                      </a:rPr>
                      <m:t>𝑥</m:t>
                    </m:r>
                    <m:r>
                      <a:rPr lang="en-US" altLang="ko-KR" i="1" smtClean="0">
                        <a:latin typeface="Cambria Math"/>
                        <a:ea typeface="Cambria Math"/>
                      </a:rPr>
                      <m:t>≥</m:t>
                    </m:r>
                    <m:r>
                      <a:rPr lang="en-US" altLang="ko-KR" i="1">
                        <a:latin typeface="Cambria Math"/>
                      </a:rPr>
                      <m:t>0}</m:t>
                    </m:r>
                  </m:oMath>
                </a14:m>
                <a:endParaRPr lang="en-US" altLang="ko-KR" dirty="0" smtClean="0"/>
              </a:p>
              <a:p>
                <a:pPr eaLnBrk="1" hangingPunct="1">
                  <a:buNone/>
                </a:pPr>
                <a:r>
                  <a:rPr lang="en-US" altLang="ko-KR" dirty="0" smtClean="0"/>
                  <a:t>		</a:t>
                </a:r>
                <a14:m>
                  <m:oMath xmlns:m="http://schemas.openxmlformats.org/officeDocument/2006/math">
                    <m:r>
                      <a:rPr lang="en-US" altLang="ko-KR" i="1">
                        <a:latin typeface="Cambria Math"/>
                      </a:rPr>
                      <m:t>{</m:t>
                    </m:r>
                    <m:r>
                      <a:rPr lang="en-US" altLang="ko-KR" i="1">
                        <a:latin typeface="Cambria Math"/>
                      </a:rPr>
                      <m:t>𝑥</m:t>
                    </m:r>
                    <m:r>
                      <a:rPr lang="en-US" altLang="ko-KR" i="1">
                        <a:latin typeface="Cambria Math"/>
                      </a:rPr>
                      <m:t>:</m:t>
                    </m:r>
                    <m:sSup>
                      <m:sSupPr>
                        <m:ctrlPr>
                          <a:rPr lang="en-US" altLang="ko-KR" i="1">
                            <a:latin typeface="Cambria Math" panose="02040503050406030204" pitchFamily="18" charset="0"/>
                          </a:rPr>
                        </m:ctrlPr>
                      </m:sSupPr>
                      <m:e>
                        <m:r>
                          <a:rPr lang="en-US" altLang="ko-KR" i="1">
                            <a:latin typeface="Cambria Math"/>
                          </a:rPr>
                          <m:t>𝑎</m:t>
                        </m:r>
                      </m:e>
                      <m:sup>
                        <m:r>
                          <a:rPr lang="en-US" altLang="ko-KR" i="1">
                            <a:latin typeface="Cambria Math"/>
                          </a:rPr>
                          <m:t>′</m:t>
                        </m:r>
                      </m:sup>
                    </m:sSup>
                    <m:r>
                      <a:rPr lang="en-US" altLang="ko-KR" i="1">
                        <a:latin typeface="Cambria Math"/>
                      </a:rPr>
                      <m:t>𝑥</m:t>
                    </m:r>
                    <m:r>
                      <a:rPr lang="en-US" altLang="ko-KR" i="1">
                        <a:latin typeface="Cambria Math"/>
                      </a:rPr>
                      <m:t>=</m:t>
                    </m:r>
                    <m:r>
                      <a:rPr lang="en-US" altLang="ko-KR" b="0" i="1" smtClean="0">
                        <a:latin typeface="Cambria Math"/>
                      </a:rPr>
                      <m:t>𝑏</m:t>
                    </m:r>
                    <m:r>
                      <a:rPr lang="en-US" altLang="ko-KR" i="1">
                        <a:latin typeface="Cambria Math"/>
                      </a:rPr>
                      <m:t>}</m:t>
                    </m:r>
                  </m:oMath>
                </a14:m>
                <a:endParaRPr lang="en-US" altLang="ko-KR" dirty="0" smtClean="0"/>
              </a:p>
              <a:p>
                <a:pPr eaLnBrk="1" hangingPunct="1">
                  <a:buNone/>
                </a:pPr>
                <a:r>
                  <a:rPr lang="en-US" altLang="ko-KR" dirty="0" smtClean="0"/>
                  <a:t>		</a:t>
                </a:r>
                <a14:m>
                  <m:oMath xmlns:m="http://schemas.openxmlformats.org/officeDocument/2006/math">
                    <m:r>
                      <a:rPr lang="en-US" altLang="ko-KR" i="1">
                        <a:latin typeface="Cambria Math"/>
                      </a:rPr>
                      <m:t>{</m:t>
                    </m:r>
                    <m:r>
                      <a:rPr lang="en-US" altLang="ko-KR" i="1">
                        <a:latin typeface="Cambria Math"/>
                      </a:rPr>
                      <m:t>𝑥</m:t>
                    </m:r>
                    <m:r>
                      <a:rPr lang="en-US" altLang="ko-KR" i="1">
                        <a:latin typeface="Cambria Math"/>
                      </a:rPr>
                      <m:t>:</m:t>
                    </m:r>
                    <m:sSup>
                      <m:sSupPr>
                        <m:ctrlPr>
                          <a:rPr lang="en-US" altLang="ko-KR" i="1">
                            <a:latin typeface="Cambria Math" panose="02040503050406030204" pitchFamily="18" charset="0"/>
                          </a:rPr>
                        </m:ctrlPr>
                      </m:sSupPr>
                      <m:e>
                        <m:r>
                          <a:rPr lang="en-US" altLang="ko-KR" i="1">
                            <a:latin typeface="Cambria Math"/>
                          </a:rPr>
                          <m:t>𝑎</m:t>
                        </m:r>
                      </m:e>
                      <m:sup>
                        <m:r>
                          <a:rPr lang="en-US" altLang="ko-KR" i="1">
                            <a:latin typeface="Cambria Math"/>
                          </a:rPr>
                          <m:t>′</m:t>
                        </m:r>
                      </m:sup>
                    </m:sSup>
                    <m:r>
                      <a:rPr lang="en-US" altLang="ko-KR" i="1">
                        <a:latin typeface="Cambria Math"/>
                      </a:rPr>
                      <m:t>𝑥</m:t>
                    </m:r>
                    <m:r>
                      <a:rPr lang="en-US" altLang="ko-KR" i="1" smtClean="0">
                        <a:latin typeface="Cambria Math"/>
                        <a:ea typeface="Cambria Math"/>
                      </a:rPr>
                      <m:t>≤</m:t>
                    </m:r>
                    <m:r>
                      <a:rPr lang="en-US" altLang="ko-KR" b="0" i="1" smtClean="0">
                        <a:latin typeface="Cambria Math"/>
                        <a:ea typeface="Cambria Math"/>
                      </a:rPr>
                      <m:t>𝑏</m:t>
                    </m:r>
                    <m:r>
                      <a:rPr lang="en-US" altLang="ko-KR" i="1">
                        <a:latin typeface="Cambria Math"/>
                      </a:rPr>
                      <m:t>}</m:t>
                    </m:r>
                  </m:oMath>
                </a14:m>
                <a:endParaRPr lang="en-US" altLang="ko-KR" dirty="0" smtClean="0"/>
              </a:p>
              <a:p>
                <a:pPr eaLnBrk="1" hangingPunct="1">
                  <a:buNone/>
                </a:pPr>
                <a:r>
                  <a:rPr lang="en-US" altLang="ko-KR" dirty="0" smtClean="0"/>
                  <a:t>		</a:t>
                </a:r>
                <a14:m>
                  <m:oMath xmlns:m="http://schemas.openxmlformats.org/officeDocument/2006/math">
                    <m:r>
                      <a:rPr lang="en-US" altLang="ko-KR" i="1">
                        <a:latin typeface="Cambria Math"/>
                      </a:rPr>
                      <m:t>{</m:t>
                    </m:r>
                    <m:r>
                      <a:rPr lang="en-US" altLang="ko-KR" i="1">
                        <a:latin typeface="Cambria Math"/>
                      </a:rPr>
                      <m:t>𝑥</m:t>
                    </m:r>
                    <m:r>
                      <a:rPr lang="en-US" altLang="ko-KR" i="1">
                        <a:latin typeface="Cambria Math"/>
                      </a:rPr>
                      <m:t>:</m:t>
                    </m:r>
                    <m:sSup>
                      <m:sSupPr>
                        <m:ctrlPr>
                          <a:rPr lang="en-US" altLang="ko-KR" i="1">
                            <a:latin typeface="Cambria Math" panose="02040503050406030204" pitchFamily="18" charset="0"/>
                          </a:rPr>
                        </m:ctrlPr>
                      </m:sSupPr>
                      <m:e>
                        <m:r>
                          <a:rPr lang="en-US" altLang="ko-KR" i="1">
                            <a:latin typeface="Cambria Math"/>
                          </a:rPr>
                          <m:t>𝑎</m:t>
                        </m:r>
                      </m:e>
                      <m:sup>
                        <m:r>
                          <a:rPr lang="en-US" altLang="ko-KR" i="1">
                            <a:latin typeface="Cambria Math"/>
                          </a:rPr>
                          <m:t>′</m:t>
                        </m:r>
                      </m:sup>
                    </m:sSup>
                    <m:r>
                      <a:rPr lang="en-US" altLang="ko-KR" i="1">
                        <a:latin typeface="Cambria Math"/>
                      </a:rPr>
                      <m:t>𝑥</m:t>
                    </m:r>
                    <m:r>
                      <a:rPr lang="en-US" altLang="ko-KR" i="1" smtClean="0">
                        <a:latin typeface="Cambria Math"/>
                        <a:ea typeface="Cambria Math"/>
                      </a:rPr>
                      <m:t>≥</m:t>
                    </m:r>
                    <m:r>
                      <a:rPr lang="en-US" altLang="ko-KR" b="0" i="1" smtClean="0">
                        <a:latin typeface="Cambria Math"/>
                        <a:ea typeface="Cambria Math"/>
                      </a:rPr>
                      <m:t>𝑏</m:t>
                    </m:r>
                    <m:r>
                      <a:rPr lang="en-US" altLang="ko-KR" i="1">
                        <a:latin typeface="Cambria Math"/>
                      </a:rPr>
                      <m:t>}</m:t>
                    </m:r>
                  </m:oMath>
                </a14:m>
                <a:endParaRPr lang="en-US" altLang="ko-KR" dirty="0" smtClean="0"/>
              </a:p>
            </p:txBody>
          </p:sp>
        </mc:Choice>
        <mc:Fallback xmlns="">
          <p:sp>
            <p:nvSpPr>
              <p:cNvPr id="35845" name="Rectangle 3"/>
              <p:cNvSpPr>
                <a:spLocks noGrp="1" noRot="1" noChangeAspect="1" noMove="1" noResize="1" noEditPoints="1" noAdjustHandles="1" noChangeArrowheads="1" noChangeShapeType="1" noTextEdit="1"/>
              </p:cNvSpPr>
              <p:nvPr>
                <p:ph type="body" idx="1"/>
              </p:nvPr>
            </p:nvSpPr>
            <p:spPr>
              <a:xfrm>
                <a:off x="376238" y="952500"/>
                <a:ext cx="8405812" cy="3429080"/>
              </a:xfrm>
              <a:blipFill rotWithShape="1">
                <a:blip r:embed="rId3"/>
                <a:stretch>
                  <a:fillRect l="-653" t="-888"/>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7107" name="슬라이드 번호 개체 틀 5"/>
          <p:cNvSpPr>
            <a:spLocks noGrp="1"/>
          </p:cNvSpPr>
          <p:nvPr>
            <p:ph type="sldNum" sz="quarter" idx="12"/>
          </p:nvPr>
        </p:nvSpPr>
        <p:spPr/>
        <p:txBody>
          <a:bodyPr/>
          <a:lstStyle/>
          <a:p>
            <a:pPr>
              <a:defRPr/>
            </a:pPr>
            <a:fld id="{FC98C8D7-9E00-4DD4-A256-326B4C944542}" type="slidenum">
              <a:rPr lang="en-US" altLang="ko-KR"/>
              <a:pPr>
                <a:defRPr/>
              </a:pPr>
              <a:t>34</a:t>
            </a:fld>
            <a:endParaRPr lang="en-US" altLang="ko-KR"/>
          </a:p>
        </p:txBody>
      </p:sp>
      <p:grpSp>
        <p:nvGrpSpPr>
          <p:cNvPr id="2" name="Group 22"/>
          <p:cNvGrpSpPr>
            <a:grpSpLocks/>
          </p:cNvGrpSpPr>
          <p:nvPr/>
        </p:nvGrpSpPr>
        <p:grpSpPr bwMode="auto">
          <a:xfrm>
            <a:off x="2514600" y="1584325"/>
            <a:ext cx="3810000" cy="3444875"/>
            <a:chOff x="1584" y="998"/>
            <a:chExt cx="2400" cy="2170"/>
          </a:xfrm>
        </p:grpSpPr>
        <mc:AlternateContent xmlns:mc="http://schemas.openxmlformats.org/markup-compatibility/2006" xmlns:a14="http://schemas.microsoft.com/office/drawing/2010/main">
          <mc:Choice Requires="a14">
            <p:sp>
              <p:nvSpPr>
                <p:cNvPr id="36882" name="Text Box 17"/>
                <p:cNvSpPr txBox="1">
                  <a:spLocks noChangeArrowheads="1"/>
                </p:cNvSpPr>
                <p:nvPr/>
              </p:nvSpPr>
              <p:spPr bwMode="auto">
                <a:xfrm>
                  <a:off x="2064" y="998"/>
                  <a:ext cx="976" cy="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cs typeface="Times New Roman" pitchFamily="18" charset="0"/>
                          </a:rPr>
                          <m:t>{</m:t>
                        </m:r>
                        <m:r>
                          <a:rPr lang="en-US" altLang="ko-KR" sz="2000" b="0" i="1" smtClean="0">
                            <a:latin typeface="Cambria Math"/>
                            <a:cs typeface="Times New Roman" pitchFamily="18" charset="0"/>
                          </a:rPr>
                          <m:t>𝑥</m:t>
                        </m:r>
                        <m:r>
                          <a:rPr lang="en-US" altLang="ko-KR" sz="2000" b="0" i="1" smtClean="0">
                            <a:latin typeface="Cambria Math"/>
                            <a:cs typeface="Times New Roman" pitchFamily="18" charset="0"/>
                          </a:rPr>
                          <m:t>:</m:t>
                        </m:r>
                        <m:sSup>
                          <m:sSupPr>
                            <m:ctrlPr>
                              <a:rPr lang="en-US" altLang="ko-KR" sz="2000" b="0" i="1" smtClean="0">
                                <a:latin typeface="Cambria Math" panose="02040503050406030204" pitchFamily="18" charset="0"/>
                                <a:cs typeface="Times New Roman" pitchFamily="18" charset="0"/>
                              </a:rPr>
                            </m:ctrlPr>
                          </m:sSupPr>
                          <m:e>
                            <m:r>
                              <a:rPr lang="en-US" altLang="ko-KR" sz="2000" b="0" i="1" smtClean="0">
                                <a:latin typeface="Cambria Math"/>
                                <a:cs typeface="Times New Roman" pitchFamily="18" charset="0"/>
                              </a:rPr>
                              <m:t>𝑎</m:t>
                            </m:r>
                          </m:e>
                          <m:sup>
                            <m:r>
                              <a:rPr lang="en-US" altLang="ko-KR" sz="2000" b="0" i="1" smtClean="0">
                                <a:latin typeface="Cambria Math"/>
                                <a:cs typeface="Times New Roman" pitchFamily="18" charset="0"/>
                              </a:rPr>
                              <m:t>′</m:t>
                            </m:r>
                          </m:sup>
                        </m:sSup>
                        <m:r>
                          <a:rPr lang="en-US" altLang="ko-KR" sz="2000" b="0" i="1" smtClean="0">
                            <a:latin typeface="Cambria Math"/>
                            <a:cs typeface="Times New Roman" pitchFamily="18" charset="0"/>
                          </a:rPr>
                          <m:t>𝑥</m:t>
                        </m:r>
                        <m:r>
                          <a:rPr lang="en-US" altLang="ko-KR" sz="2000" b="0" i="1" smtClean="0">
                            <a:latin typeface="Cambria Math"/>
                            <a:ea typeface="Cambria Math"/>
                            <a:cs typeface="Times New Roman" pitchFamily="18" charset="0"/>
                          </a:rPr>
                          <m:t>≥0}</m:t>
                        </m:r>
                      </m:oMath>
                    </m:oMathPara>
                  </a14:m>
                  <a:endParaRPr lang="en-US" altLang="ko-KR" sz="2000" dirty="0">
                    <a:latin typeface="Times New Roman" pitchFamily="18" charset="0"/>
                    <a:cs typeface="Times New Roman" pitchFamily="18" charset="0"/>
                  </a:endParaRPr>
                </a:p>
              </p:txBody>
            </p:sp>
          </mc:Choice>
          <mc:Fallback xmlns="">
            <p:sp>
              <p:nvSpPr>
                <p:cNvPr id="36882" name="Text Box 17"/>
                <p:cNvSpPr txBox="1">
                  <a:spLocks noRot="1" noChangeAspect="1" noMove="1" noResize="1" noEditPoints="1" noAdjustHandles="1" noChangeArrowheads="1" noChangeShapeType="1" noTextEdit="1"/>
                </p:cNvSpPr>
                <p:nvPr/>
              </p:nvSpPr>
              <p:spPr bwMode="auto">
                <a:xfrm>
                  <a:off x="2064" y="998"/>
                  <a:ext cx="976" cy="252"/>
                </a:xfrm>
                <a:prstGeom prst="rect">
                  <a:avLst/>
                </a:prstGeom>
                <a:blipFill rotWithShape="1">
                  <a:blip r:embed="rId2"/>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6883" name="Freeform 21"/>
            <p:cNvSpPr>
              <a:spLocks/>
            </p:cNvSpPr>
            <p:nvPr/>
          </p:nvSpPr>
          <p:spPr bwMode="auto">
            <a:xfrm>
              <a:off x="1584" y="1296"/>
              <a:ext cx="2400" cy="1872"/>
            </a:xfrm>
            <a:custGeom>
              <a:avLst/>
              <a:gdLst>
                <a:gd name="T0" fmla="*/ 2400 w 2400"/>
                <a:gd name="T1" fmla="*/ 1872 h 1872"/>
                <a:gd name="T2" fmla="*/ 2400 w 2400"/>
                <a:gd name="T3" fmla="*/ 0 h 1872"/>
                <a:gd name="T4" fmla="*/ 0 w 2400"/>
                <a:gd name="T5" fmla="*/ 0 h 1872"/>
                <a:gd name="T6" fmla="*/ 0 w 2400"/>
                <a:gd name="T7" fmla="*/ 384 h 1872"/>
                <a:gd name="T8" fmla="*/ 2400 w 2400"/>
                <a:gd name="T9" fmla="*/ 1872 h 1872"/>
                <a:gd name="T10" fmla="*/ 0 60000 65536"/>
                <a:gd name="T11" fmla="*/ 0 60000 65536"/>
                <a:gd name="T12" fmla="*/ 0 60000 65536"/>
                <a:gd name="T13" fmla="*/ 0 60000 65536"/>
                <a:gd name="T14" fmla="*/ 0 60000 65536"/>
                <a:gd name="T15" fmla="*/ 0 w 2400"/>
                <a:gd name="T16" fmla="*/ 0 h 1872"/>
                <a:gd name="T17" fmla="*/ 2400 w 2400"/>
                <a:gd name="T18" fmla="*/ 1872 h 1872"/>
              </a:gdLst>
              <a:ahLst/>
              <a:cxnLst>
                <a:cxn ang="T10">
                  <a:pos x="T0" y="T1"/>
                </a:cxn>
                <a:cxn ang="T11">
                  <a:pos x="T2" y="T3"/>
                </a:cxn>
                <a:cxn ang="T12">
                  <a:pos x="T4" y="T5"/>
                </a:cxn>
                <a:cxn ang="T13">
                  <a:pos x="T6" y="T7"/>
                </a:cxn>
                <a:cxn ang="T14">
                  <a:pos x="T8" y="T9"/>
                </a:cxn>
              </a:cxnLst>
              <a:rect l="T15" t="T16" r="T17" b="T18"/>
              <a:pathLst>
                <a:path w="2400" h="1872">
                  <a:moveTo>
                    <a:pt x="2400" y="1872"/>
                  </a:moveTo>
                  <a:lnTo>
                    <a:pt x="2400" y="0"/>
                  </a:lnTo>
                  <a:lnTo>
                    <a:pt x="0" y="0"/>
                  </a:lnTo>
                  <a:lnTo>
                    <a:pt x="0" y="384"/>
                  </a:lnTo>
                  <a:lnTo>
                    <a:pt x="2400" y="1872"/>
                  </a:lnTo>
                  <a:close/>
                </a:path>
              </a:pathLst>
            </a:custGeom>
            <a:solidFill>
              <a:srgbClr val="9999FF"/>
            </a:solidFill>
            <a:ln w="9525">
              <a:solidFill>
                <a:schemeClr val="tx1"/>
              </a:solidFill>
              <a:round/>
              <a:headEnd/>
              <a:tailEnd/>
            </a:ln>
          </p:spPr>
          <p:txBody>
            <a:bodyPr/>
            <a:lstStyle/>
            <a:p>
              <a:endParaRPr lang="ko-KR" altLang="en-US"/>
            </a:p>
          </p:txBody>
        </p:sp>
      </p:grpSp>
      <p:grpSp>
        <p:nvGrpSpPr>
          <p:cNvPr id="3" name="Group 18"/>
          <p:cNvGrpSpPr>
            <a:grpSpLocks/>
          </p:cNvGrpSpPr>
          <p:nvPr/>
        </p:nvGrpSpPr>
        <p:grpSpPr bwMode="auto">
          <a:xfrm>
            <a:off x="2357438" y="2571750"/>
            <a:ext cx="4038600" cy="2667000"/>
            <a:chOff x="1485" y="1620"/>
            <a:chExt cx="2544" cy="1680"/>
          </a:xfrm>
        </p:grpSpPr>
        <p:sp>
          <p:nvSpPr>
            <p:cNvPr id="36880" name="Freeform 15"/>
            <p:cNvSpPr>
              <a:spLocks/>
            </p:cNvSpPr>
            <p:nvPr/>
          </p:nvSpPr>
          <p:spPr bwMode="auto">
            <a:xfrm>
              <a:off x="1485" y="1620"/>
              <a:ext cx="2544" cy="1680"/>
            </a:xfrm>
            <a:custGeom>
              <a:avLst/>
              <a:gdLst>
                <a:gd name="T0" fmla="*/ 0 w 2544"/>
                <a:gd name="T1" fmla="*/ 0 h 1680"/>
                <a:gd name="T2" fmla="*/ 0 w 2544"/>
                <a:gd name="T3" fmla="*/ 1680 h 1680"/>
                <a:gd name="T4" fmla="*/ 2544 w 2544"/>
                <a:gd name="T5" fmla="*/ 1680 h 1680"/>
                <a:gd name="T6" fmla="*/ 2544 w 2544"/>
                <a:gd name="T7" fmla="*/ 1536 h 1680"/>
                <a:gd name="T8" fmla="*/ 0 w 2544"/>
                <a:gd name="T9" fmla="*/ 0 h 1680"/>
                <a:gd name="T10" fmla="*/ 0 60000 65536"/>
                <a:gd name="T11" fmla="*/ 0 60000 65536"/>
                <a:gd name="T12" fmla="*/ 0 60000 65536"/>
                <a:gd name="T13" fmla="*/ 0 60000 65536"/>
                <a:gd name="T14" fmla="*/ 0 60000 65536"/>
                <a:gd name="T15" fmla="*/ 0 w 2544"/>
                <a:gd name="T16" fmla="*/ 0 h 1680"/>
                <a:gd name="T17" fmla="*/ 2544 w 2544"/>
                <a:gd name="T18" fmla="*/ 1680 h 1680"/>
              </a:gdLst>
              <a:ahLst/>
              <a:cxnLst>
                <a:cxn ang="T10">
                  <a:pos x="T0" y="T1"/>
                </a:cxn>
                <a:cxn ang="T11">
                  <a:pos x="T2" y="T3"/>
                </a:cxn>
                <a:cxn ang="T12">
                  <a:pos x="T4" y="T5"/>
                </a:cxn>
                <a:cxn ang="T13">
                  <a:pos x="T6" y="T7"/>
                </a:cxn>
                <a:cxn ang="T14">
                  <a:pos x="T8" y="T9"/>
                </a:cxn>
              </a:cxnLst>
              <a:rect l="T15" t="T16" r="T17" b="T18"/>
              <a:pathLst>
                <a:path w="2544" h="1680">
                  <a:moveTo>
                    <a:pt x="0" y="0"/>
                  </a:moveTo>
                  <a:lnTo>
                    <a:pt x="0" y="1680"/>
                  </a:lnTo>
                  <a:lnTo>
                    <a:pt x="2544" y="1680"/>
                  </a:lnTo>
                  <a:lnTo>
                    <a:pt x="2544" y="1536"/>
                  </a:lnTo>
                  <a:lnTo>
                    <a:pt x="0" y="0"/>
                  </a:lnTo>
                  <a:close/>
                </a:path>
              </a:pathLst>
            </a:custGeom>
            <a:solidFill>
              <a:srgbClr val="00FF00"/>
            </a:solidFill>
            <a:ln w="9525">
              <a:solidFill>
                <a:schemeClr val="tx1"/>
              </a:solidFill>
              <a:round/>
              <a:headEnd/>
              <a:tailEnd/>
            </a:ln>
          </p:spPr>
          <p:txBody>
            <a:bodyPr/>
            <a:lstStyle/>
            <a:p>
              <a:endParaRPr lang="ko-KR" altLang="en-US"/>
            </a:p>
          </p:txBody>
        </p:sp>
        <mc:AlternateContent xmlns:mc="http://schemas.openxmlformats.org/markup-compatibility/2006" xmlns:a14="http://schemas.microsoft.com/office/drawing/2010/main">
          <mc:Choice Requires="a14">
            <p:sp>
              <p:nvSpPr>
                <p:cNvPr id="36881" name="Text Box 16"/>
                <p:cNvSpPr txBox="1">
                  <a:spLocks noChangeArrowheads="1"/>
                </p:cNvSpPr>
                <p:nvPr/>
              </p:nvSpPr>
              <p:spPr bwMode="auto">
                <a:xfrm>
                  <a:off x="1680" y="2736"/>
                  <a:ext cx="1048" cy="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 </m:t>
                        </m:r>
                        <m:r>
                          <a:rPr lang="en-US" altLang="ko-KR" sz="2000" i="1" dirty="0" smtClean="0">
                            <a:latin typeface="Cambria Math"/>
                            <a:cs typeface="Times New Roman" pitchFamily="18" charset="0"/>
                          </a:rPr>
                          <m:t>𝑥</m:t>
                        </m:r>
                        <m:r>
                          <a:rPr lang="en-US" altLang="ko-KR" sz="2000" i="1" dirty="0" smtClean="0">
                            <a:latin typeface="Cambria Math"/>
                            <a:cs typeface="Times New Roman" pitchFamily="18" charset="0"/>
                          </a:rPr>
                          <m:t> :</m:t>
                        </m:r>
                        <m:r>
                          <a:rPr lang="en-US" altLang="ko-KR" sz="2000" i="1" dirty="0" err="1">
                            <a:latin typeface="Cambria Math"/>
                            <a:cs typeface="Times New Roman" pitchFamily="18" charset="0"/>
                          </a:rPr>
                          <m:t>𝑎</m:t>
                        </m:r>
                        <m:r>
                          <a:rPr lang="en-US" altLang="ko-KR" sz="2000" i="1" dirty="0" err="1">
                            <a:latin typeface="Cambria Math"/>
                            <a:cs typeface="Times New Roman" pitchFamily="18" charset="0"/>
                          </a:rPr>
                          <m:t>’</m:t>
                        </m:r>
                        <m:r>
                          <a:rPr lang="en-US" altLang="ko-KR" sz="2000" i="1" dirty="0" err="1">
                            <a:latin typeface="Cambria Math"/>
                            <a:cs typeface="Times New Roman" pitchFamily="18" charset="0"/>
                          </a:rPr>
                          <m:t>𝑥</m:t>
                        </m:r>
                        <m:r>
                          <a:rPr lang="en-US" altLang="ko-KR" sz="2000" i="1" dirty="0">
                            <a:latin typeface="Cambria Math"/>
                            <a:cs typeface="Times New Roman" pitchFamily="18" charset="0"/>
                          </a:rPr>
                          <m:t> </m:t>
                        </m:r>
                        <m:r>
                          <a:rPr lang="en-US" altLang="ko-KR" sz="2000" i="1" dirty="0">
                            <a:latin typeface="Cambria Math"/>
                            <a:ea typeface="바탕체" pitchFamily="17" charset="-127"/>
                            <a:cs typeface="Times New Roman" pitchFamily="18" charset="0"/>
                            <a:sym typeface="Symbol" pitchFamily="18" charset="2"/>
                          </a:rPr>
                          <m:t></m:t>
                        </m:r>
                        <m:r>
                          <a:rPr lang="en-US" altLang="ko-KR" sz="2000" b="0" i="1" dirty="0" smtClean="0">
                            <a:latin typeface="Cambria Math"/>
                            <a:ea typeface="바탕체" pitchFamily="17" charset="-127"/>
                            <a:cs typeface="Times New Roman" pitchFamily="18" charset="0"/>
                            <a:sym typeface="Symbol" pitchFamily="18" charset="2"/>
                          </a:rPr>
                          <m:t> </m:t>
                        </m:r>
                        <m:r>
                          <a:rPr lang="en-US" altLang="ko-KR" sz="2000" i="1" dirty="0">
                            <a:latin typeface="Cambria Math"/>
                            <a:cs typeface="Times New Roman" pitchFamily="18" charset="0"/>
                          </a:rPr>
                          <m:t>0 }</m:t>
                        </m:r>
                      </m:oMath>
                    </m:oMathPara>
                  </a14:m>
                  <a:endParaRPr lang="en-US" altLang="ko-KR" sz="2000" dirty="0">
                    <a:latin typeface="Times New Roman" pitchFamily="18" charset="0"/>
                    <a:cs typeface="Times New Roman" pitchFamily="18" charset="0"/>
                  </a:endParaRPr>
                </a:p>
              </p:txBody>
            </p:sp>
          </mc:Choice>
          <mc:Fallback xmlns="">
            <p:sp>
              <p:nvSpPr>
                <p:cNvPr id="36881" name="Text Box 16"/>
                <p:cNvSpPr txBox="1">
                  <a:spLocks noRot="1" noChangeAspect="1" noMove="1" noResize="1" noEditPoints="1" noAdjustHandles="1" noChangeArrowheads="1" noChangeShapeType="1" noTextEdit="1"/>
                </p:cNvSpPr>
                <p:nvPr/>
              </p:nvSpPr>
              <p:spPr bwMode="auto">
                <a:xfrm>
                  <a:off x="1680" y="2736"/>
                  <a:ext cx="1048" cy="252"/>
                </a:xfrm>
                <a:prstGeom prst="rect">
                  <a:avLst/>
                </a:prstGeom>
                <a:blipFill rotWithShape="1">
                  <a:blip r:embed="rId3"/>
                  <a:stretch>
                    <a:fillRect b="-153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grpSp>
      <p:sp>
        <p:nvSpPr>
          <p:cNvPr id="36870" name="Rectangle 3"/>
          <p:cNvSpPr>
            <a:spLocks noGrp="1" noChangeArrowheads="1"/>
          </p:cNvSpPr>
          <p:nvPr>
            <p:ph type="body" idx="1"/>
          </p:nvPr>
        </p:nvSpPr>
        <p:spPr>
          <a:xfrm>
            <a:off x="558800" y="457200"/>
            <a:ext cx="8001000" cy="396875"/>
          </a:xfrm>
        </p:spPr>
        <p:txBody>
          <a:bodyPr/>
          <a:lstStyle/>
          <a:p>
            <a:pPr eaLnBrk="1" hangingPunct="1"/>
            <a:r>
              <a:rPr lang="en-US" altLang="ko-KR" smtClean="0"/>
              <a:t>Geometry in 2-D </a:t>
            </a:r>
          </a:p>
        </p:txBody>
      </p:sp>
      <p:sp>
        <p:nvSpPr>
          <p:cNvPr id="36871" name="Line 4"/>
          <p:cNvSpPr>
            <a:spLocks noChangeShapeType="1"/>
          </p:cNvSpPr>
          <p:nvPr/>
        </p:nvSpPr>
        <p:spPr bwMode="auto">
          <a:xfrm>
            <a:off x="1752600" y="38862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2" name="Line 5"/>
          <p:cNvSpPr>
            <a:spLocks noChangeShapeType="1"/>
          </p:cNvSpPr>
          <p:nvPr/>
        </p:nvSpPr>
        <p:spPr bwMode="auto">
          <a:xfrm>
            <a:off x="4572000" y="2133600"/>
            <a:ext cx="0" cy="3429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6873" name="Line 6"/>
          <p:cNvSpPr>
            <a:spLocks noChangeShapeType="1"/>
          </p:cNvSpPr>
          <p:nvPr/>
        </p:nvSpPr>
        <p:spPr bwMode="auto">
          <a:xfrm flipV="1">
            <a:off x="4572000" y="2743200"/>
            <a:ext cx="76200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6874" name="Text Box 8"/>
              <p:cNvSpPr txBox="1">
                <a:spLocks noChangeArrowheads="1"/>
              </p:cNvSpPr>
              <p:nvPr/>
            </p:nvSpPr>
            <p:spPr bwMode="auto">
              <a:xfrm>
                <a:off x="5292080" y="2564904"/>
                <a:ext cx="39773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𝑎</m:t>
                      </m:r>
                    </m:oMath>
                  </m:oMathPara>
                </a14:m>
                <a:endParaRPr lang="en-US" altLang="ko-KR" sz="2000" dirty="0">
                  <a:latin typeface="Times New Roman" pitchFamily="18" charset="0"/>
                  <a:cs typeface="Times New Roman" pitchFamily="18" charset="0"/>
                </a:endParaRPr>
              </a:p>
            </p:txBody>
          </p:sp>
        </mc:Choice>
        <mc:Fallback xmlns="">
          <p:sp>
            <p:nvSpPr>
              <p:cNvPr id="36874" name="Text Box 8"/>
              <p:cNvSpPr txBox="1">
                <a:spLocks noRot="1" noChangeAspect="1" noMove="1" noResize="1" noEditPoints="1" noAdjustHandles="1" noChangeArrowheads="1" noChangeShapeType="1" noTextEdit="1"/>
              </p:cNvSpPr>
              <p:nvPr/>
            </p:nvSpPr>
            <p:spPr bwMode="auto">
              <a:xfrm>
                <a:off x="5292080" y="2564904"/>
                <a:ext cx="39773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grpSp>
        <p:nvGrpSpPr>
          <p:cNvPr id="4" name="Group 13"/>
          <p:cNvGrpSpPr>
            <a:grpSpLocks/>
          </p:cNvGrpSpPr>
          <p:nvPr/>
        </p:nvGrpSpPr>
        <p:grpSpPr bwMode="auto">
          <a:xfrm>
            <a:off x="2362200" y="2562225"/>
            <a:ext cx="5362576" cy="2514600"/>
            <a:chOff x="1488" y="1326"/>
            <a:chExt cx="3378" cy="1584"/>
          </a:xfrm>
        </p:grpSpPr>
        <p:sp>
          <p:nvSpPr>
            <p:cNvPr id="36877" name="Line 7"/>
            <p:cNvSpPr>
              <a:spLocks noChangeShapeType="1"/>
            </p:cNvSpPr>
            <p:nvPr/>
          </p:nvSpPr>
          <p:spPr bwMode="auto">
            <a:xfrm>
              <a:off x="1488" y="1326"/>
              <a:ext cx="2592" cy="158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6878" name="Text Box 9"/>
                <p:cNvSpPr txBox="1">
                  <a:spLocks noChangeArrowheads="1"/>
                </p:cNvSpPr>
                <p:nvPr/>
              </p:nvSpPr>
              <p:spPr bwMode="auto">
                <a:xfrm>
                  <a:off x="3731" y="2482"/>
                  <a:ext cx="1135" cy="2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 </m:t>
                        </m:r>
                        <m:r>
                          <a:rPr lang="en-US" altLang="ko-KR" sz="2000" i="1" dirty="0" smtClean="0">
                            <a:latin typeface="Cambria Math"/>
                            <a:cs typeface="Times New Roman" pitchFamily="18" charset="0"/>
                          </a:rPr>
                          <m:t>𝑥</m:t>
                        </m:r>
                        <m:r>
                          <a:rPr lang="en-US" altLang="ko-KR" sz="2000" i="1" dirty="0" smtClean="0">
                            <a:latin typeface="Cambria Math"/>
                            <a:cs typeface="Times New Roman" pitchFamily="18" charset="0"/>
                          </a:rPr>
                          <m:t> :</m:t>
                        </m:r>
                        <m:r>
                          <a:rPr lang="en-US" altLang="ko-KR" sz="2000" i="1" dirty="0" err="1">
                            <a:latin typeface="Cambria Math"/>
                            <a:cs typeface="Times New Roman" pitchFamily="18" charset="0"/>
                          </a:rPr>
                          <m:t>𝑎</m:t>
                        </m:r>
                        <m:r>
                          <a:rPr lang="en-US" altLang="ko-KR" sz="2000" i="1" dirty="0" err="1">
                            <a:latin typeface="Cambria Math"/>
                            <a:cs typeface="Times New Roman" pitchFamily="18" charset="0"/>
                          </a:rPr>
                          <m:t>’</m:t>
                        </m:r>
                        <m:r>
                          <a:rPr lang="en-US" altLang="ko-KR" sz="2000" i="1" dirty="0" err="1">
                            <a:latin typeface="Cambria Math"/>
                            <a:cs typeface="Times New Roman" pitchFamily="18" charset="0"/>
                          </a:rPr>
                          <m:t>𝑥</m:t>
                        </m:r>
                        <m:r>
                          <a:rPr lang="en-US" altLang="ko-KR" sz="2000" i="1" dirty="0">
                            <a:latin typeface="Cambria Math"/>
                            <a:cs typeface="Times New Roman" pitchFamily="18" charset="0"/>
                          </a:rPr>
                          <m:t>=0 }</m:t>
                        </m:r>
                      </m:oMath>
                    </m:oMathPara>
                  </a14:m>
                  <a:endParaRPr lang="en-US" altLang="ko-KR" sz="2000" dirty="0">
                    <a:latin typeface="Times New Roman" pitchFamily="18" charset="0"/>
                    <a:cs typeface="Times New Roman" pitchFamily="18" charset="0"/>
                  </a:endParaRPr>
                </a:p>
              </p:txBody>
            </p:sp>
          </mc:Choice>
          <mc:Fallback xmlns="">
            <p:sp>
              <p:nvSpPr>
                <p:cNvPr id="36878" name="Text Box 9"/>
                <p:cNvSpPr txBox="1">
                  <a:spLocks noRot="1" noChangeAspect="1" noMove="1" noResize="1" noEditPoints="1" noAdjustHandles="1" noChangeArrowheads="1" noChangeShapeType="1" noTextEdit="1"/>
                </p:cNvSpPr>
                <p:nvPr/>
              </p:nvSpPr>
              <p:spPr bwMode="auto">
                <a:xfrm>
                  <a:off x="3731" y="2482"/>
                  <a:ext cx="1135" cy="252"/>
                </a:xfrm>
                <a:prstGeom prst="rect">
                  <a:avLst/>
                </a:prstGeom>
                <a:blipFill rotWithShape="1">
                  <a:blip r:embed="rId5"/>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6879" name="Freeform 12"/>
            <p:cNvSpPr>
              <a:spLocks/>
            </p:cNvSpPr>
            <p:nvPr/>
          </p:nvSpPr>
          <p:spPr bwMode="auto">
            <a:xfrm>
              <a:off x="2976" y="1968"/>
              <a:ext cx="192" cy="288"/>
            </a:xfrm>
            <a:custGeom>
              <a:avLst/>
              <a:gdLst>
                <a:gd name="T0" fmla="*/ 0 w 192"/>
                <a:gd name="T1" fmla="*/ 0 h 288"/>
                <a:gd name="T2" fmla="*/ 192 w 192"/>
                <a:gd name="T3" fmla="*/ 144 h 288"/>
                <a:gd name="T4" fmla="*/ 96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lnTo>
                    <a:pt x="192" y="144"/>
                  </a:lnTo>
                  <a:lnTo>
                    <a:pt x="96" y="28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36876" name="Text Box 23"/>
          <p:cNvSpPr txBox="1">
            <a:spLocks noChangeArrowheads="1"/>
          </p:cNvSpPr>
          <p:nvPr/>
        </p:nvSpPr>
        <p:spPr bwMode="auto">
          <a:xfrm>
            <a:off x="4265613" y="3851275"/>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b="1" dirty="0">
                <a:latin typeface="Times New Roman" pitchFamily="18" charset="0"/>
                <a:cs typeface="Times New Roman" pitchFamily="18"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8131" name="슬라이드 번호 개체 틀 5"/>
          <p:cNvSpPr>
            <a:spLocks noGrp="1"/>
          </p:cNvSpPr>
          <p:nvPr>
            <p:ph type="sldNum" sz="quarter" idx="12"/>
          </p:nvPr>
        </p:nvSpPr>
        <p:spPr/>
        <p:txBody>
          <a:bodyPr/>
          <a:lstStyle/>
          <a:p>
            <a:pPr>
              <a:defRPr/>
            </a:pPr>
            <a:fld id="{D6061741-5D0C-4915-B938-3D546095A233}" type="slidenum">
              <a:rPr lang="en-US" altLang="ko-KR"/>
              <a:pPr>
                <a:defRPr/>
              </a:pPr>
              <a:t>35</a:t>
            </a:fld>
            <a:endParaRPr lang="en-US" altLang="ko-KR"/>
          </a:p>
        </p:txBody>
      </p:sp>
      <p:sp>
        <p:nvSpPr>
          <p:cNvPr id="37892" name="Freeform 6"/>
          <p:cNvSpPr>
            <a:spLocks/>
          </p:cNvSpPr>
          <p:nvPr/>
        </p:nvSpPr>
        <p:spPr bwMode="auto">
          <a:xfrm>
            <a:off x="2819400" y="1981200"/>
            <a:ext cx="3810000" cy="2971800"/>
          </a:xfrm>
          <a:custGeom>
            <a:avLst/>
            <a:gdLst>
              <a:gd name="T0" fmla="*/ 2147483647 w 2400"/>
              <a:gd name="T1" fmla="*/ 2147483647 h 1872"/>
              <a:gd name="T2" fmla="*/ 2147483647 w 2400"/>
              <a:gd name="T3" fmla="*/ 0 h 1872"/>
              <a:gd name="T4" fmla="*/ 0 w 2400"/>
              <a:gd name="T5" fmla="*/ 0 h 1872"/>
              <a:gd name="T6" fmla="*/ 0 w 2400"/>
              <a:gd name="T7" fmla="*/ 2147483647 h 1872"/>
              <a:gd name="T8" fmla="*/ 2147483647 w 2400"/>
              <a:gd name="T9" fmla="*/ 2147483647 h 1872"/>
              <a:gd name="T10" fmla="*/ 0 60000 65536"/>
              <a:gd name="T11" fmla="*/ 0 60000 65536"/>
              <a:gd name="T12" fmla="*/ 0 60000 65536"/>
              <a:gd name="T13" fmla="*/ 0 60000 65536"/>
              <a:gd name="T14" fmla="*/ 0 60000 65536"/>
              <a:gd name="T15" fmla="*/ 0 w 2400"/>
              <a:gd name="T16" fmla="*/ 0 h 1872"/>
              <a:gd name="T17" fmla="*/ 2400 w 2400"/>
              <a:gd name="T18" fmla="*/ 1872 h 1872"/>
            </a:gdLst>
            <a:ahLst/>
            <a:cxnLst>
              <a:cxn ang="T10">
                <a:pos x="T0" y="T1"/>
              </a:cxn>
              <a:cxn ang="T11">
                <a:pos x="T2" y="T3"/>
              </a:cxn>
              <a:cxn ang="T12">
                <a:pos x="T4" y="T5"/>
              </a:cxn>
              <a:cxn ang="T13">
                <a:pos x="T6" y="T7"/>
              </a:cxn>
              <a:cxn ang="T14">
                <a:pos x="T8" y="T9"/>
              </a:cxn>
            </a:cxnLst>
            <a:rect l="T15" t="T16" r="T17" b="T18"/>
            <a:pathLst>
              <a:path w="2400" h="1872">
                <a:moveTo>
                  <a:pt x="2400" y="1872"/>
                </a:moveTo>
                <a:lnTo>
                  <a:pt x="2400" y="0"/>
                </a:lnTo>
                <a:lnTo>
                  <a:pt x="0" y="0"/>
                </a:lnTo>
                <a:lnTo>
                  <a:pt x="0" y="384"/>
                </a:lnTo>
                <a:lnTo>
                  <a:pt x="2400" y="1872"/>
                </a:lnTo>
                <a:close/>
              </a:path>
            </a:pathLst>
          </a:custGeom>
          <a:solidFill>
            <a:srgbClr val="9999FF"/>
          </a:solidFill>
          <a:ln w="9525">
            <a:solidFill>
              <a:schemeClr val="tx1"/>
            </a:solidFill>
            <a:round/>
            <a:headEnd/>
            <a:tailEnd/>
          </a:ln>
        </p:spPr>
        <p:txBody>
          <a:bodyPr/>
          <a:lstStyle/>
          <a:p>
            <a:endParaRPr lang="ko-KR" altLang="en-US"/>
          </a:p>
        </p:txBody>
      </p:sp>
      <p:sp>
        <p:nvSpPr>
          <p:cNvPr id="37893" name="Freeform 8"/>
          <p:cNvSpPr>
            <a:spLocks/>
          </p:cNvSpPr>
          <p:nvPr/>
        </p:nvSpPr>
        <p:spPr bwMode="auto">
          <a:xfrm>
            <a:off x="2667000" y="2514600"/>
            <a:ext cx="4038600" cy="2667000"/>
          </a:xfrm>
          <a:custGeom>
            <a:avLst/>
            <a:gdLst>
              <a:gd name="T0" fmla="*/ 0 w 2544"/>
              <a:gd name="T1" fmla="*/ 0 h 1680"/>
              <a:gd name="T2" fmla="*/ 0 w 2544"/>
              <a:gd name="T3" fmla="*/ 2147483647 h 1680"/>
              <a:gd name="T4" fmla="*/ 2147483647 w 2544"/>
              <a:gd name="T5" fmla="*/ 2147483647 h 1680"/>
              <a:gd name="T6" fmla="*/ 2147483647 w 2544"/>
              <a:gd name="T7" fmla="*/ 2147483647 h 1680"/>
              <a:gd name="T8" fmla="*/ 0 w 2544"/>
              <a:gd name="T9" fmla="*/ 0 h 1680"/>
              <a:gd name="T10" fmla="*/ 0 60000 65536"/>
              <a:gd name="T11" fmla="*/ 0 60000 65536"/>
              <a:gd name="T12" fmla="*/ 0 60000 65536"/>
              <a:gd name="T13" fmla="*/ 0 60000 65536"/>
              <a:gd name="T14" fmla="*/ 0 60000 65536"/>
              <a:gd name="T15" fmla="*/ 0 w 2544"/>
              <a:gd name="T16" fmla="*/ 0 h 1680"/>
              <a:gd name="T17" fmla="*/ 2544 w 2544"/>
              <a:gd name="T18" fmla="*/ 1680 h 1680"/>
            </a:gdLst>
            <a:ahLst/>
            <a:cxnLst>
              <a:cxn ang="T10">
                <a:pos x="T0" y="T1"/>
              </a:cxn>
              <a:cxn ang="T11">
                <a:pos x="T2" y="T3"/>
              </a:cxn>
              <a:cxn ang="T12">
                <a:pos x="T4" y="T5"/>
              </a:cxn>
              <a:cxn ang="T13">
                <a:pos x="T6" y="T7"/>
              </a:cxn>
              <a:cxn ang="T14">
                <a:pos x="T8" y="T9"/>
              </a:cxn>
            </a:cxnLst>
            <a:rect l="T15" t="T16" r="T17" b="T18"/>
            <a:pathLst>
              <a:path w="2544" h="1680">
                <a:moveTo>
                  <a:pt x="0" y="0"/>
                </a:moveTo>
                <a:lnTo>
                  <a:pt x="0" y="1680"/>
                </a:lnTo>
                <a:lnTo>
                  <a:pt x="2544" y="1680"/>
                </a:lnTo>
                <a:lnTo>
                  <a:pt x="2544" y="1536"/>
                </a:lnTo>
                <a:lnTo>
                  <a:pt x="0" y="0"/>
                </a:lnTo>
                <a:close/>
              </a:path>
            </a:pathLst>
          </a:custGeom>
          <a:solidFill>
            <a:srgbClr val="00FF00"/>
          </a:solidFill>
          <a:ln w="9525">
            <a:solidFill>
              <a:schemeClr val="tx1"/>
            </a:solidFill>
            <a:round/>
            <a:headEnd/>
            <a:tailEnd/>
          </a:ln>
        </p:spPr>
        <p:txBody>
          <a:bodyPr/>
          <a:lstStyle/>
          <a:p>
            <a:endParaRPr lang="ko-KR" altLang="en-US"/>
          </a:p>
        </p:txBody>
      </p:sp>
      <mc:AlternateContent xmlns:mc="http://schemas.openxmlformats.org/markup-compatibility/2006" xmlns:a14="http://schemas.microsoft.com/office/drawing/2010/main">
        <mc:Choice Requires="a14">
          <p:sp>
            <p:nvSpPr>
              <p:cNvPr id="37894" name="Rectangle 3"/>
              <p:cNvSpPr>
                <a:spLocks noGrp="1" noChangeArrowheads="1"/>
              </p:cNvSpPr>
              <p:nvPr>
                <p:ph type="body" idx="1"/>
              </p:nvPr>
            </p:nvSpPr>
            <p:spPr>
              <a:xfrm>
                <a:off x="558800" y="152400"/>
                <a:ext cx="8001000" cy="1508105"/>
              </a:xfrm>
            </p:spPr>
            <p:txBody>
              <a:bodyPr/>
              <a:lstStyle/>
              <a:p>
                <a:pPr eaLnBrk="1" hangingPunct="1"/>
                <a:r>
                  <a:rPr lang="en-US" altLang="ko-KR" dirty="0" smtClean="0"/>
                  <a:t>  Let </a:t>
                </a:r>
                <a14:m>
                  <m:oMath xmlns:m="http://schemas.openxmlformats.org/officeDocument/2006/math">
                    <m:r>
                      <a:rPr lang="en-US" altLang="ko-KR" b="0" i="1" smtClean="0">
                        <a:latin typeface="Cambria Math"/>
                      </a:rPr>
                      <m:t>𝑧</m:t>
                    </m:r>
                  </m:oMath>
                </a14:m>
                <a:r>
                  <a:rPr lang="en-US" altLang="ko-KR" dirty="0" smtClean="0"/>
                  <a:t> be a (any) point satisfying </a:t>
                </a:r>
                <a14:m>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𝑥</m:t>
                    </m:r>
                    <m:r>
                      <a:rPr lang="en-US" altLang="ko-KR" b="0" i="1" smtClean="0">
                        <a:latin typeface="Cambria Math"/>
                      </a:rPr>
                      <m:t>=</m:t>
                    </m:r>
                    <m:r>
                      <a:rPr lang="en-US" altLang="ko-KR" b="0" i="1" smtClean="0">
                        <a:latin typeface="Cambria Math"/>
                      </a:rPr>
                      <m:t>𝑏</m:t>
                    </m:r>
                  </m:oMath>
                </a14:m>
                <a:r>
                  <a:rPr lang="en-US" altLang="ko-KR" dirty="0" smtClean="0"/>
                  <a:t>.  Then</a:t>
                </a:r>
              </a:p>
              <a:p>
                <a:pPr eaLnBrk="1" hangingPunct="1">
                  <a:buFont typeface="Wingdings" pitchFamily="2" charset="2"/>
                  <a:buNone/>
                </a:pPr>
                <a:r>
                  <a:rPr lang="en-US" altLang="ko-KR" dirty="0" smtClean="0"/>
                  <a:t>	</a:t>
                </a:r>
                <a14:m>
                  <m:oMath xmlns:m="http://schemas.openxmlformats.org/officeDocument/2006/math">
                    <m:d>
                      <m:dPr>
                        <m:begChr m:val="{"/>
                        <m:endChr m:val="}"/>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𝑥</m:t>
                        </m:r>
                        <m:r>
                          <a:rPr lang="en-US" altLang="ko-KR" b="0" i="1" smtClean="0">
                            <a:latin typeface="Cambria Math"/>
                          </a:rPr>
                          <m:t>=</m:t>
                        </m:r>
                        <m:r>
                          <a:rPr lang="en-US" altLang="ko-KR" b="0" i="1" smtClean="0">
                            <a:latin typeface="Cambria Math"/>
                          </a:rPr>
                          <m:t>𝑏</m:t>
                        </m:r>
                      </m:e>
                    </m:d>
                    <m:r>
                      <a:rPr lang="en-US" altLang="ko-KR" b="0" i="1" smtClean="0">
                        <a:latin typeface="Cambria Math"/>
                      </a:rPr>
                      <m:t>=</m:t>
                    </m:r>
                    <m:d>
                      <m:dPr>
                        <m:begChr m:val="{"/>
                        <m:endChr m:val="}"/>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𝑧</m:t>
                        </m:r>
                      </m:e>
                    </m:d>
                    <m:r>
                      <a:rPr lang="en-US" altLang="ko-KR" b="0" i="1" smtClean="0">
                        <a:latin typeface="Cambria Math"/>
                      </a:rPr>
                      <m:t>={</m:t>
                    </m:r>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d>
                      <m:dPr>
                        <m:ctrlPr>
                          <a:rPr lang="en-US" altLang="ko-KR" b="0" i="1" smtClean="0">
                            <a:latin typeface="Cambria Math" panose="02040503050406030204" pitchFamily="18" charset="0"/>
                          </a:rPr>
                        </m:ctrlPr>
                      </m:dPr>
                      <m:e>
                        <m:r>
                          <a:rPr lang="en-US" altLang="ko-KR" b="0" i="1" smtClean="0">
                            <a:latin typeface="Cambria Math"/>
                          </a:rPr>
                          <m:t>𝑥</m:t>
                        </m:r>
                        <m:r>
                          <a:rPr lang="en-US" altLang="ko-KR" b="0" i="1" smtClean="0">
                            <a:latin typeface="Cambria Math"/>
                          </a:rPr>
                          <m:t>−</m:t>
                        </m:r>
                        <m:r>
                          <a:rPr lang="en-US" altLang="ko-KR" b="0" i="1" smtClean="0">
                            <a:latin typeface="Cambria Math"/>
                          </a:rPr>
                          <m:t>𝑧</m:t>
                        </m:r>
                      </m:e>
                    </m:d>
                    <m:r>
                      <a:rPr lang="en-US" altLang="ko-KR" b="0" i="1" smtClean="0">
                        <a:latin typeface="Cambria Math"/>
                      </a:rPr>
                      <m:t>=0}</m:t>
                    </m:r>
                  </m:oMath>
                </a14:m>
                <a:endParaRPr lang="en-US" altLang="ko-KR" dirty="0" smtClean="0"/>
              </a:p>
              <a:p>
                <a:pPr eaLnBrk="1" hangingPunct="1">
                  <a:buFont typeface="Wingdings" pitchFamily="2" charset="2"/>
                  <a:buNone/>
                </a:pPr>
                <a:r>
                  <a:rPr lang="en-US" altLang="ko-KR" dirty="0" smtClean="0"/>
                  <a:t>	Hence </a:t>
                </a:r>
                <a14:m>
                  <m:oMath xmlns:m="http://schemas.openxmlformats.org/officeDocument/2006/math">
                    <m:r>
                      <a:rPr lang="en-US" altLang="ko-KR" b="0" i="1" smtClean="0">
                        <a:latin typeface="Cambria Math"/>
                      </a:rPr>
                      <m:t>𝑥</m:t>
                    </m:r>
                    <m:r>
                      <a:rPr lang="en-US" altLang="ko-KR" b="0" i="1" smtClean="0">
                        <a:latin typeface="Cambria Math"/>
                      </a:rPr>
                      <m:t>−</m:t>
                    </m:r>
                    <m:r>
                      <a:rPr lang="en-US" altLang="ko-KR" b="0" i="1" smtClean="0">
                        <a:latin typeface="Cambria Math"/>
                      </a:rPr>
                      <m:t>𝑧</m:t>
                    </m:r>
                    <m:r>
                      <a:rPr lang="en-US" altLang="ko-KR" b="0" i="1" smtClean="0">
                        <a:latin typeface="Cambria Math"/>
                      </a:rPr>
                      <m:t>=</m:t>
                    </m:r>
                    <m:r>
                      <a:rPr lang="en-US" altLang="ko-KR" b="0" i="1" smtClean="0">
                        <a:latin typeface="Cambria Math"/>
                      </a:rPr>
                      <m:t>𝑦</m:t>
                    </m:r>
                  </m:oMath>
                </a14:m>
                <a:r>
                  <a:rPr lang="en-US" altLang="ko-KR" dirty="0" smtClean="0"/>
                  <a:t>, where </a:t>
                </a:r>
                <a14:m>
                  <m:oMath xmlns:m="http://schemas.openxmlformats.org/officeDocument/2006/math">
                    <m:r>
                      <a:rPr lang="en-US" altLang="ko-KR" b="0" i="1" smtClean="0">
                        <a:latin typeface="Cambria Math"/>
                      </a:rPr>
                      <m:t>𝑦</m:t>
                    </m:r>
                  </m:oMath>
                </a14:m>
                <a:r>
                  <a:rPr lang="en-US" altLang="ko-KR" dirty="0" smtClean="0"/>
                  <a:t> is any solution to </a:t>
                </a:r>
                <a14:m>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𝑦</m:t>
                    </m:r>
                    <m:r>
                      <a:rPr lang="en-US" altLang="ko-KR" b="0" i="1" smtClean="0">
                        <a:latin typeface="Cambria Math"/>
                      </a:rPr>
                      <m:t>=0</m:t>
                    </m:r>
                  </m:oMath>
                </a14:m>
                <a:r>
                  <a:rPr lang="en-US" altLang="ko-KR" dirty="0" smtClean="0"/>
                  <a:t>, and  </a:t>
                </a:r>
                <a14:m>
                  <m:oMath xmlns:m="http://schemas.openxmlformats.org/officeDocument/2006/math">
                    <m:r>
                      <a:rPr lang="en-US" altLang="ko-KR" b="0" i="1" smtClean="0">
                        <a:latin typeface="Cambria Math"/>
                      </a:rPr>
                      <m:t>𝑥</m:t>
                    </m:r>
                    <m:r>
                      <a:rPr lang="en-US" altLang="ko-KR" b="0" i="1" smtClean="0">
                        <a:latin typeface="Cambria Math"/>
                      </a:rPr>
                      <m:t>=</m:t>
                    </m:r>
                    <m:r>
                      <a:rPr lang="en-US" altLang="ko-KR" b="0" i="1" smtClean="0">
                        <a:latin typeface="Cambria Math"/>
                      </a:rPr>
                      <m:t>𝑦</m:t>
                    </m:r>
                    <m:r>
                      <a:rPr lang="en-US" altLang="ko-KR" b="0" i="1" smtClean="0">
                        <a:latin typeface="Cambria Math"/>
                      </a:rPr>
                      <m:t>+</m:t>
                    </m:r>
                    <m:r>
                      <a:rPr lang="en-US" altLang="ko-KR" b="0" i="1" smtClean="0">
                        <a:latin typeface="Cambria Math"/>
                      </a:rPr>
                      <m:t>𝑧</m:t>
                    </m:r>
                  </m:oMath>
                </a14:m>
                <a:r>
                  <a:rPr lang="en-US" altLang="ko-KR" dirty="0" smtClean="0"/>
                  <a:t>.</a:t>
                </a:r>
              </a:p>
              <a:p>
                <a:pPr eaLnBrk="1" hangingPunct="1">
                  <a:buFont typeface="Wingdings" pitchFamily="2" charset="2"/>
                  <a:buNone/>
                </a:pPr>
                <a:r>
                  <a:rPr lang="en-US" altLang="ko-KR" dirty="0" smtClean="0"/>
                  <a:t>	Similarly, for  </a:t>
                </a:r>
                <a14:m>
                  <m:oMath xmlns:m="http://schemas.openxmlformats.org/officeDocument/2006/math">
                    <m:r>
                      <a:rPr lang="en-US" altLang="ko-KR" b="0" i="1" smtClean="0">
                        <a:latin typeface="Cambria Math"/>
                      </a:rPr>
                      <m:t>{</m:t>
                    </m:r>
                    <m:r>
                      <a:rPr lang="en-US" altLang="ko-KR" b="0" i="1" smtClean="0">
                        <a:latin typeface="Cambria Math"/>
                      </a:rPr>
                      <m:t>𝑥</m:t>
                    </m:r>
                    <m:r>
                      <a:rPr lang="en-US" altLang="ko-KR" b="0" i="1" smtClean="0">
                        <a:latin typeface="Cambria Math"/>
                      </a:rPr>
                      <m:t>:</m:t>
                    </m:r>
                    <m:sSup>
                      <m:sSupPr>
                        <m:ctrlPr>
                          <a:rPr lang="en-US" altLang="ko-KR" b="0" i="1" smtClean="0">
                            <a:latin typeface="Cambria Math" panose="02040503050406030204" pitchFamily="18" charset="0"/>
                          </a:rPr>
                        </m:ctrlPr>
                      </m:sSupPr>
                      <m:e>
                        <m:r>
                          <a:rPr lang="en-US" altLang="ko-KR" b="0" i="1" smtClean="0">
                            <a:latin typeface="Cambria Math"/>
                          </a:rPr>
                          <m:t>𝑎</m:t>
                        </m:r>
                      </m:e>
                      <m:sup>
                        <m:r>
                          <a:rPr lang="en-US" altLang="ko-KR" b="0" i="1" smtClean="0">
                            <a:latin typeface="Cambria Math"/>
                          </a:rPr>
                          <m:t>′</m:t>
                        </m:r>
                      </m:sup>
                    </m:sSup>
                    <m:r>
                      <a:rPr lang="en-US" altLang="ko-KR" b="0" i="1" smtClean="0">
                        <a:latin typeface="Cambria Math"/>
                      </a:rPr>
                      <m:t>𝑥</m:t>
                    </m:r>
                    <m:r>
                      <a:rPr lang="en-US" altLang="ko-KR" b="0" i="1" smtClean="0">
                        <a:latin typeface="Cambria Math"/>
                        <a:ea typeface="Cambria Math"/>
                      </a:rPr>
                      <m:t>≤</m:t>
                    </m:r>
                    <m:r>
                      <a:rPr lang="en-US" altLang="ko-KR" b="0" i="1" smtClean="0">
                        <a:latin typeface="Cambria Math"/>
                        <a:ea typeface="Cambria Math"/>
                      </a:rPr>
                      <m:t>𝑏</m:t>
                    </m:r>
                    <m:r>
                      <a:rPr lang="en-US" altLang="ko-KR" b="0" i="1" smtClean="0">
                        <a:latin typeface="Cambria Math"/>
                        <a:ea typeface="Cambria Math"/>
                      </a:rPr>
                      <m:t>}</m:t>
                    </m:r>
                  </m:oMath>
                </a14:m>
                <a:r>
                  <a:rPr lang="en-US" altLang="ko-KR" dirty="0" smtClean="0"/>
                  <a:t>,  </a:t>
                </a:r>
                <a14:m>
                  <m:oMath xmlns:m="http://schemas.openxmlformats.org/officeDocument/2006/math">
                    <m:r>
                      <a:rPr lang="en-US" altLang="ko-KR" b="0" i="1" dirty="0" smtClean="0">
                        <a:latin typeface="Cambria Math"/>
                      </a:rPr>
                      <m:t>{</m:t>
                    </m:r>
                    <m:r>
                      <a:rPr lang="en-US" altLang="ko-KR" b="0" i="1" dirty="0" smtClean="0">
                        <a:latin typeface="Cambria Math"/>
                      </a:rPr>
                      <m:t>𝑥</m:t>
                    </m:r>
                    <m:r>
                      <a:rPr lang="en-US" altLang="ko-KR" b="0" i="1" dirty="0" smtClean="0">
                        <a:latin typeface="Cambria Math"/>
                      </a:rPr>
                      <m:t>:</m:t>
                    </m:r>
                    <m:sSup>
                      <m:sSupPr>
                        <m:ctrlPr>
                          <a:rPr lang="en-US" altLang="ko-KR" b="0" i="1" dirty="0" smtClean="0">
                            <a:latin typeface="Cambria Math" panose="02040503050406030204" pitchFamily="18" charset="0"/>
                          </a:rPr>
                        </m:ctrlPr>
                      </m:sSupPr>
                      <m:e>
                        <m:r>
                          <a:rPr lang="en-US" altLang="ko-KR" b="0" i="1" dirty="0" smtClean="0">
                            <a:latin typeface="Cambria Math"/>
                          </a:rPr>
                          <m:t>𝑎</m:t>
                        </m:r>
                      </m:e>
                      <m:sup>
                        <m:r>
                          <a:rPr lang="en-US" altLang="ko-KR" b="0" i="1" dirty="0" smtClean="0">
                            <a:latin typeface="Cambria Math"/>
                          </a:rPr>
                          <m:t>′</m:t>
                        </m:r>
                      </m:sup>
                    </m:sSup>
                    <m:r>
                      <a:rPr lang="en-US" altLang="ko-KR" b="0" i="1" dirty="0" smtClean="0">
                        <a:latin typeface="Cambria Math"/>
                      </a:rPr>
                      <m:t>𝑥</m:t>
                    </m:r>
                    <m:r>
                      <a:rPr lang="en-US" altLang="ko-KR" b="0" i="1" dirty="0" smtClean="0">
                        <a:latin typeface="Cambria Math"/>
                        <a:ea typeface="Cambria Math"/>
                      </a:rPr>
                      <m:t>≥</m:t>
                    </m:r>
                    <m:r>
                      <a:rPr lang="en-US" altLang="ko-KR" b="0" i="1" dirty="0" smtClean="0">
                        <a:latin typeface="Cambria Math"/>
                        <a:ea typeface="Cambria Math"/>
                      </a:rPr>
                      <m:t>𝑏</m:t>
                    </m:r>
                    <m:r>
                      <a:rPr lang="en-US" altLang="ko-KR" b="0" i="1" dirty="0" smtClean="0">
                        <a:latin typeface="Cambria Math"/>
                        <a:ea typeface="Cambria Math"/>
                      </a:rPr>
                      <m:t>}</m:t>
                    </m:r>
                  </m:oMath>
                </a14:m>
                <a:r>
                  <a:rPr lang="en-US" altLang="ko-KR" dirty="0" smtClean="0"/>
                  <a:t>.</a:t>
                </a:r>
              </a:p>
            </p:txBody>
          </p:sp>
        </mc:Choice>
        <mc:Fallback xmlns="">
          <p:sp>
            <p:nvSpPr>
              <p:cNvPr id="37894" name="Rectangle 3"/>
              <p:cNvSpPr>
                <a:spLocks noGrp="1" noRot="1" noChangeAspect="1" noMove="1" noResize="1" noEditPoints="1" noAdjustHandles="1" noChangeArrowheads="1" noChangeShapeType="1" noTextEdit="1"/>
              </p:cNvSpPr>
              <p:nvPr>
                <p:ph type="body" idx="1"/>
              </p:nvPr>
            </p:nvSpPr>
            <p:spPr>
              <a:xfrm>
                <a:off x="558800" y="152400"/>
                <a:ext cx="8001000" cy="1508105"/>
              </a:xfrm>
              <a:blipFill rotWithShape="1">
                <a:blip r:embed="rId3"/>
                <a:stretch>
                  <a:fillRect l="-686" t="-2024" b="-64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895" name="Text Box 5"/>
              <p:cNvSpPr txBox="1">
                <a:spLocks noChangeArrowheads="1"/>
              </p:cNvSpPr>
              <p:nvPr/>
            </p:nvSpPr>
            <p:spPr bwMode="auto">
              <a:xfrm>
                <a:off x="4727575" y="2209800"/>
                <a:ext cx="155734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rPr>
                        <m:t>{</m:t>
                      </m:r>
                      <m:r>
                        <a:rPr lang="en-US" altLang="ko-KR" sz="2000" b="0" i="1" smtClean="0">
                          <a:latin typeface="Cambria Math"/>
                        </a:rPr>
                        <m:t>𝑥</m:t>
                      </m:r>
                      <m:r>
                        <a:rPr lang="en-US" altLang="ko-KR" sz="2000" b="0" i="1" smtClean="0">
                          <a:latin typeface="Cambria Math"/>
                        </a:rPr>
                        <m:t>:</m:t>
                      </m:r>
                      <m:sSup>
                        <m:sSupPr>
                          <m:ctrlPr>
                            <a:rPr lang="en-US" altLang="ko-KR" sz="2000" b="0" i="1" smtClean="0">
                              <a:latin typeface="Cambria Math" panose="02040503050406030204" pitchFamily="18" charset="0"/>
                            </a:rPr>
                          </m:ctrlPr>
                        </m:sSupPr>
                        <m:e>
                          <m:r>
                            <a:rPr lang="en-US" altLang="ko-KR" sz="2000" b="0" i="1" smtClean="0">
                              <a:latin typeface="Cambria Math"/>
                            </a:rPr>
                            <m:t>𝑎</m:t>
                          </m:r>
                        </m:e>
                        <m:sup>
                          <m:r>
                            <a:rPr lang="en-US" altLang="ko-KR" sz="2000" b="0" i="1" smtClean="0">
                              <a:latin typeface="Cambria Math"/>
                            </a:rPr>
                            <m:t>′</m:t>
                          </m:r>
                        </m:sup>
                      </m:sSup>
                      <m:r>
                        <a:rPr lang="en-US" altLang="ko-KR" sz="2000" b="0" i="1" smtClean="0">
                          <a:latin typeface="Cambria Math"/>
                        </a:rPr>
                        <m:t>𝑥</m:t>
                      </m:r>
                      <m:r>
                        <a:rPr lang="en-US" altLang="ko-KR" sz="2000" b="0" i="1" smtClean="0">
                          <a:latin typeface="Cambria Math"/>
                          <a:ea typeface="Cambria Math"/>
                        </a:rPr>
                        <m:t>≥</m:t>
                      </m:r>
                      <m:r>
                        <a:rPr lang="en-US" altLang="ko-KR" sz="2000" b="0" i="1" smtClean="0">
                          <a:latin typeface="Cambria Math"/>
                          <a:ea typeface="Cambria Math"/>
                        </a:rPr>
                        <m:t>𝑏</m:t>
                      </m:r>
                      <m:r>
                        <a:rPr lang="en-US" altLang="ko-KR" sz="2000" b="0" i="1" smtClean="0">
                          <a:latin typeface="Cambria Math"/>
                          <a:ea typeface="Cambria Math"/>
                        </a:rPr>
                        <m:t>}</m:t>
                      </m:r>
                    </m:oMath>
                  </m:oMathPara>
                </a14:m>
                <a:endParaRPr lang="en-US" altLang="ko-KR" sz="2000" dirty="0">
                  <a:latin typeface="Arial" charset="0"/>
                </a:endParaRPr>
              </a:p>
            </p:txBody>
          </p:sp>
        </mc:Choice>
        <mc:Fallback xmlns="">
          <p:sp>
            <p:nvSpPr>
              <p:cNvPr id="37895" name="Text Box 5"/>
              <p:cNvSpPr txBox="1">
                <a:spLocks noRot="1" noChangeAspect="1" noMove="1" noResize="1" noEditPoints="1" noAdjustHandles="1" noChangeArrowheads="1" noChangeShapeType="1" noTextEdit="1"/>
              </p:cNvSpPr>
              <p:nvPr/>
            </p:nvSpPr>
            <p:spPr bwMode="auto">
              <a:xfrm>
                <a:off x="4727575" y="2209800"/>
                <a:ext cx="1557349" cy="400110"/>
              </a:xfrm>
              <a:prstGeom prst="rect">
                <a:avLst/>
              </a:prstGeom>
              <a:blipFill rotWithShape="1">
                <a:blip r:embed="rId4"/>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896" name="Text Box 9"/>
              <p:cNvSpPr txBox="1">
                <a:spLocks noChangeArrowheads="1"/>
              </p:cNvSpPr>
              <p:nvPr/>
            </p:nvSpPr>
            <p:spPr bwMode="auto">
              <a:xfrm>
                <a:off x="2060575" y="4745038"/>
                <a:ext cx="155734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rPr>
                        <m:t>{</m:t>
                      </m:r>
                      <m:r>
                        <a:rPr lang="en-US" altLang="ko-KR" sz="2000" b="0" i="1" smtClean="0">
                          <a:latin typeface="Cambria Math"/>
                        </a:rPr>
                        <m:t>𝑥</m:t>
                      </m:r>
                      <m:r>
                        <a:rPr lang="en-US" altLang="ko-KR" sz="2000" b="0" i="1" smtClean="0">
                          <a:latin typeface="Cambria Math"/>
                        </a:rPr>
                        <m:t>:</m:t>
                      </m:r>
                      <m:sSup>
                        <m:sSupPr>
                          <m:ctrlPr>
                            <a:rPr lang="en-US" altLang="ko-KR" sz="2000" b="0" i="1" smtClean="0">
                              <a:latin typeface="Cambria Math" panose="02040503050406030204" pitchFamily="18" charset="0"/>
                            </a:rPr>
                          </m:ctrlPr>
                        </m:sSupPr>
                        <m:e>
                          <m:r>
                            <a:rPr lang="en-US" altLang="ko-KR" sz="2000" b="0" i="1" smtClean="0">
                              <a:latin typeface="Cambria Math"/>
                            </a:rPr>
                            <m:t>𝑎</m:t>
                          </m:r>
                        </m:e>
                        <m:sup>
                          <m:r>
                            <a:rPr lang="en-US" altLang="ko-KR" sz="2000" b="0" i="1" smtClean="0">
                              <a:latin typeface="Cambria Math"/>
                            </a:rPr>
                            <m:t>′</m:t>
                          </m:r>
                        </m:sup>
                      </m:sSup>
                      <m:r>
                        <a:rPr lang="en-US" altLang="ko-KR" sz="2000" b="0" i="1" smtClean="0">
                          <a:latin typeface="Cambria Math"/>
                        </a:rPr>
                        <m:t>𝑥</m:t>
                      </m:r>
                      <m:r>
                        <a:rPr lang="en-US" altLang="ko-KR" sz="2000" b="0" i="1" smtClean="0">
                          <a:latin typeface="Cambria Math"/>
                          <a:ea typeface="Cambria Math"/>
                        </a:rPr>
                        <m:t>≤</m:t>
                      </m:r>
                      <m:r>
                        <a:rPr lang="en-US" altLang="ko-KR" sz="2000" b="0" i="1" smtClean="0">
                          <a:latin typeface="Cambria Math"/>
                          <a:ea typeface="Cambria Math"/>
                        </a:rPr>
                        <m:t>𝑏</m:t>
                      </m:r>
                      <m:r>
                        <a:rPr lang="en-US" altLang="ko-KR" sz="2000" b="0" i="1" smtClean="0">
                          <a:latin typeface="Cambria Math"/>
                          <a:ea typeface="Cambria Math"/>
                        </a:rPr>
                        <m:t>}</m:t>
                      </m:r>
                    </m:oMath>
                  </m:oMathPara>
                </a14:m>
                <a:endParaRPr lang="en-US" altLang="ko-KR" sz="2000" dirty="0">
                  <a:latin typeface="Arial" charset="0"/>
                </a:endParaRPr>
              </a:p>
            </p:txBody>
          </p:sp>
        </mc:Choice>
        <mc:Fallback xmlns="">
          <p:sp>
            <p:nvSpPr>
              <p:cNvPr id="37896" name="Text Box 9"/>
              <p:cNvSpPr txBox="1">
                <a:spLocks noRot="1" noChangeAspect="1" noMove="1" noResize="1" noEditPoints="1" noAdjustHandles="1" noChangeArrowheads="1" noChangeShapeType="1" noTextEdit="1"/>
              </p:cNvSpPr>
              <p:nvPr/>
            </p:nvSpPr>
            <p:spPr bwMode="auto">
              <a:xfrm>
                <a:off x="2060575" y="4745038"/>
                <a:ext cx="1557349" cy="400110"/>
              </a:xfrm>
              <a:prstGeom prst="rect">
                <a:avLst/>
              </a:prstGeom>
              <a:blipFill rotWithShape="1">
                <a:blip r:embed="rId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7897" name="Line 10"/>
          <p:cNvSpPr>
            <a:spLocks noChangeShapeType="1"/>
          </p:cNvSpPr>
          <p:nvPr/>
        </p:nvSpPr>
        <p:spPr bwMode="auto">
          <a:xfrm>
            <a:off x="1295400" y="46482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7898" name="Line 11"/>
          <p:cNvSpPr>
            <a:spLocks noChangeShapeType="1"/>
          </p:cNvSpPr>
          <p:nvPr/>
        </p:nvSpPr>
        <p:spPr bwMode="auto">
          <a:xfrm>
            <a:off x="4114800" y="2895600"/>
            <a:ext cx="0" cy="3429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7899" name="Line 12"/>
          <p:cNvSpPr>
            <a:spLocks noChangeShapeType="1"/>
          </p:cNvSpPr>
          <p:nvPr/>
        </p:nvSpPr>
        <p:spPr bwMode="auto">
          <a:xfrm flipV="1">
            <a:off x="4114800" y="3505200"/>
            <a:ext cx="76200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7900" name="Text Box 13"/>
              <p:cNvSpPr txBox="1">
                <a:spLocks noChangeArrowheads="1"/>
              </p:cNvSpPr>
              <p:nvPr/>
            </p:nvSpPr>
            <p:spPr bwMode="auto">
              <a:xfrm>
                <a:off x="4822334" y="3284984"/>
                <a:ext cx="39773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𝑎</m:t>
                      </m:r>
                    </m:oMath>
                  </m:oMathPara>
                </a14:m>
                <a:endParaRPr lang="en-US" altLang="ko-KR" sz="2000" dirty="0">
                  <a:latin typeface="Times New Roman" pitchFamily="18" charset="0"/>
                  <a:cs typeface="Times New Roman" pitchFamily="18" charset="0"/>
                </a:endParaRPr>
              </a:p>
            </p:txBody>
          </p:sp>
        </mc:Choice>
        <mc:Fallback xmlns="">
          <p:sp>
            <p:nvSpPr>
              <p:cNvPr id="37900" name="Text Box 13"/>
              <p:cNvSpPr txBox="1">
                <a:spLocks noRot="1" noChangeAspect="1" noMove="1" noResize="1" noEditPoints="1" noAdjustHandles="1" noChangeArrowheads="1" noChangeShapeType="1" noTextEdit="1"/>
              </p:cNvSpPr>
              <p:nvPr/>
            </p:nvSpPr>
            <p:spPr bwMode="auto">
              <a:xfrm>
                <a:off x="4822334" y="3284984"/>
                <a:ext cx="397738" cy="40011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7901" name="Line 15"/>
          <p:cNvSpPr>
            <a:spLocks noChangeShapeType="1"/>
          </p:cNvSpPr>
          <p:nvPr/>
        </p:nvSpPr>
        <p:spPr bwMode="auto">
          <a:xfrm>
            <a:off x="1905000" y="3324225"/>
            <a:ext cx="4114800" cy="25146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7902" name="Text Box 16"/>
              <p:cNvSpPr txBox="1">
                <a:spLocks noChangeArrowheads="1"/>
              </p:cNvSpPr>
              <p:nvPr/>
            </p:nvSpPr>
            <p:spPr bwMode="auto">
              <a:xfrm>
                <a:off x="5046663" y="5622925"/>
                <a:ext cx="155651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rPr>
                        <m:t>{</m:t>
                      </m:r>
                      <m:r>
                        <a:rPr lang="en-US" altLang="ko-KR" sz="2000" b="0" i="1" smtClean="0">
                          <a:latin typeface="Cambria Math"/>
                        </a:rPr>
                        <m:t>𝑥</m:t>
                      </m:r>
                      <m:r>
                        <a:rPr lang="en-US" altLang="ko-KR" sz="2000" b="0" i="1" smtClean="0">
                          <a:latin typeface="Cambria Math"/>
                        </a:rPr>
                        <m:t>:</m:t>
                      </m:r>
                      <m:sSup>
                        <m:sSupPr>
                          <m:ctrlPr>
                            <a:rPr lang="en-US" altLang="ko-KR" sz="2000" b="0" i="1" smtClean="0">
                              <a:latin typeface="Cambria Math" panose="02040503050406030204" pitchFamily="18" charset="0"/>
                            </a:rPr>
                          </m:ctrlPr>
                        </m:sSupPr>
                        <m:e>
                          <m:r>
                            <a:rPr lang="en-US" altLang="ko-KR" sz="2000" b="0" i="1" smtClean="0">
                              <a:latin typeface="Cambria Math"/>
                            </a:rPr>
                            <m:t>𝑎</m:t>
                          </m:r>
                        </m:e>
                        <m:sup>
                          <m:r>
                            <a:rPr lang="en-US" altLang="ko-KR" sz="2000" b="0" i="1" smtClean="0">
                              <a:latin typeface="Cambria Math"/>
                            </a:rPr>
                            <m:t>′</m:t>
                          </m:r>
                        </m:sup>
                      </m:sSup>
                      <m:r>
                        <a:rPr lang="en-US" altLang="ko-KR" sz="2000" b="0" i="1" smtClean="0">
                          <a:latin typeface="Cambria Math"/>
                        </a:rPr>
                        <m:t>𝑥</m:t>
                      </m:r>
                      <m:r>
                        <a:rPr lang="en-US" altLang="ko-KR" sz="2000" b="0" i="1" smtClean="0">
                          <a:latin typeface="Cambria Math"/>
                        </a:rPr>
                        <m:t>=0}</m:t>
                      </m:r>
                    </m:oMath>
                  </m:oMathPara>
                </a14:m>
                <a:endParaRPr lang="en-US" altLang="ko-KR" sz="2000" dirty="0">
                  <a:latin typeface="Arial" charset="0"/>
                </a:endParaRPr>
              </a:p>
            </p:txBody>
          </p:sp>
        </mc:Choice>
        <mc:Fallback xmlns="">
          <p:sp>
            <p:nvSpPr>
              <p:cNvPr id="37902" name="Text Box 16"/>
              <p:cNvSpPr txBox="1">
                <a:spLocks noRot="1" noChangeAspect="1" noMove="1" noResize="1" noEditPoints="1" noAdjustHandles="1" noChangeArrowheads="1" noChangeShapeType="1" noTextEdit="1"/>
              </p:cNvSpPr>
              <p:nvPr/>
            </p:nvSpPr>
            <p:spPr bwMode="auto">
              <a:xfrm>
                <a:off x="5046663" y="5622925"/>
                <a:ext cx="1556515" cy="400110"/>
              </a:xfrm>
              <a:prstGeom prst="rect">
                <a:avLst/>
              </a:prstGeom>
              <a:blipFill rotWithShape="1">
                <a:blip r:embed="rId7"/>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7903" name="Freeform 17"/>
          <p:cNvSpPr>
            <a:spLocks/>
          </p:cNvSpPr>
          <p:nvPr/>
        </p:nvSpPr>
        <p:spPr bwMode="auto">
          <a:xfrm>
            <a:off x="4267200" y="4343400"/>
            <a:ext cx="304800" cy="457200"/>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lnTo>
                  <a:pt x="192" y="144"/>
                </a:lnTo>
                <a:lnTo>
                  <a:pt x="96" y="28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37904" name="Text Box 18"/>
          <p:cNvSpPr txBox="1">
            <a:spLocks noChangeArrowheads="1"/>
          </p:cNvSpPr>
          <p:nvPr/>
        </p:nvSpPr>
        <p:spPr bwMode="auto">
          <a:xfrm>
            <a:off x="3808413" y="46132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a:latin typeface="Arial" charset="0"/>
              </a:rPr>
              <a:t>0</a:t>
            </a:r>
          </a:p>
        </p:txBody>
      </p:sp>
      <p:sp>
        <p:nvSpPr>
          <p:cNvPr id="37905" name="Line 19"/>
          <p:cNvSpPr>
            <a:spLocks noChangeShapeType="1"/>
          </p:cNvSpPr>
          <p:nvPr/>
        </p:nvSpPr>
        <p:spPr bwMode="auto">
          <a:xfrm>
            <a:off x="2057400" y="2133600"/>
            <a:ext cx="5486400" cy="33528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7906" name="Text Box 20"/>
              <p:cNvSpPr txBox="1">
                <a:spLocks noChangeArrowheads="1"/>
              </p:cNvSpPr>
              <p:nvPr/>
            </p:nvSpPr>
            <p:spPr bwMode="auto">
              <a:xfrm>
                <a:off x="6781800" y="4784725"/>
                <a:ext cx="155734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b="0" i="1" smtClean="0">
                          <a:latin typeface="Cambria Math"/>
                        </a:rPr>
                        <m:t>{</m:t>
                      </m:r>
                      <m:r>
                        <a:rPr lang="en-US" altLang="ko-KR" sz="2000" b="0" i="1" smtClean="0">
                          <a:latin typeface="Cambria Math"/>
                        </a:rPr>
                        <m:t>𝑥</m:t>
                      </m:r>
                      <m:r>
                        <a:rPr lang="en-US" altLang="ko-KR" sz="2000" b="0" i="1" smtClean="0">
                          <a:latin typeface="Cambria Math"/>
                        </a:rPr>
                        <m:t>:</m:t>
                      </m:r>
                      <m:sSup>
                        <m:sSupPr>
                          <m:ctrlPr>
                            <a:rPr lang="en-US" altLang="ko-KR" sz="2000" b="0" i="1" smtClean="0">
                              <a:latin typeface="Cambria Math" panose="02040503050406030204" pitchFamily="18" charset="0"/>
                            </a:rPr>
                          </m:ctrlPr>
                        </m:sSupPr>
                        <m:e>
                          <m:r>
                            <a:rPr lang="en-US" altLang="ko-KR" sz="2000" b="0" i="1" smtClean="0">
                              <a:latin typeface="Cambria Math"/>
                            </a:rPr>
                            <m:t>𝑎</m:t>
                          </m:r>
                        </m:e>
                        <m:sup>
                          <m:r>
                            <a:rPr lang="en-US" altLang="ko-KR" sz="2000" b="0" i="1" smtClean="0">
                              <a:latin typeface="Cambria Math"/>
                            </a:rPr>
                            <m:t>′</m:t>
                          </m:r>
                        </m:sup>
                      </m:sSup>
                      <m:r>
                        <a:rPr lang="en-US" altLang="ko-KR" sz="2000" b="0" i="1" smtClean="0">
                          <a:latin typeface="Cambria Math"/>
                        </a:rPr>
                        <m:t>𝑥</m:t>
                      </m:r>
                      <m:r>
                        <a:rPr lang="en-US" altLang="ko-KR" sz="2000" b="0" i="1" smtClean="0">
                          <a:latin typeface="Cambria Math"/>
                        </a:rPr>
                        <m:t>=</m:t>
                      </m:r>
                      <m:r>
                        <a:rPr lang="en-US" altLang="ko-KR" sz="2000" b="0" i="1" smtClean="0">
                          <a:latin typeface="Cambria Math"/>
                        </a:rPr>
                        <m:t>𝑏</m:t>
                      </m:r>
                      <m:r>
                        <a:rPr lang="en-US" altLang="ko-KR" sz="2000" b="0" i="1" smtClean="0">
                          <a:latin typeface="Cambria Math"/>
                        </a:rPr>
                        <m:t>}</m:t>
                      </m:r>
                    </m:oMath>
                  </m:oMathPara>
                </a14:m>
                <a:endParaRPr lang="en-US" altLang="ko-KR" sz="2000" dirty="0">
                  <a:latin typeface="Arial" charset="0"/>
                </a:endParaRPr>
              </a:p>
            </p:txBody>
          </p:sp>
        </mc:Choice>
        <mc:Fallback xmlns="">
          <p:sp>
            <p:nvSpPr>
              <p:cNvPr id="37906" name="Text Box 20"/>
              <p:cNvSpPr txBox="1">
                <a:spLocks noRot="1" noChangeAspect="1" noMove="1" noResize="1" noEditPoints="1" noAdjustHandles="1" noChangeArrowheads="1" noChangeShapeType="1" noTextEdit="1"/>
              </p:cNvSpPr>
              <p:nvPr/>
            </p:nvSpPr>
            <p:spPr bwMode="auto">
              <a:xfrm>
                <a:off x="6781800" y="4784725"/>
                <a:ext cx="1557349" cy="400110"/>
              </a:xfrm>
              <a:prstGeom prst="rect">
                <a:avLst/>
              </a:prstGeom>
              <a:blipFill rotWithShape="1">
                <a:blip r:embed="rId8"/>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7907" name="Line 21"/>
          <p:cNvSpPr>
            <a:spLocks noChangeShapeType="1"/>
          </p:cNvSpPr>
          <p:nvPr/>
        </p:nvSpPr>
        <p:spPr bwMode="auto">
          <a:xfrm flipV="1">
            <a:off x="4114800" y="4191000"/>
            <a:ext cx="1295400" cy="457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7908" name="Text Box 22"/>
              <p:cNvSpPr txBox="1">
                <a:spLocks noChangeArrowheads="1"/>
              </p:cNvSpPr>
              <p:nvPr/>
            </p:nvSpPr>
            <p:spPr bwMode="auto">
              <a:xfrm>
                <a:off x="5389563" y="3870325"/>
                <a:ext cx="37657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𝑧</m:t>
                      </m:r>
                    </m:oMath>
                  </m:oMathPara>
                </a14:m>
                <a:endParaRPr lang="en-US" altLang="ko-KR" sz="2000" dirty="0">
                  <a:latin typeface="Times New Roman" pitchFamily="18" charset="0"/>
                  <a:cs typeface="Times New Roman" pitchFamily="18" charset="0"/>
                </a:endParaRPr>
              </a:p>
            </p:txBody>
          </p:sp>
        </mc:Choice>
        <mc:Fallback xmlns="">
          <p:sp>
            <p:nvSpPr>
              <p:cNvPr id="37908" name="Text Box 22"/>
              <p:cNvSpPr txBox="1">
                <a:spLocks noRot="1" noChangeAspect="1" noMove="1" noResize="1" noEditPoints="1" noAdjustHandles="1" noChangeArrowheads="1" noChangeShapeType="1" noTextEdit="1"/>
              </p:cNvSpPr>
              <p:nvPr/>
            </p:nvSpPr>
            <p:spPr bwMode="auto">
              <a:xfrm>
                <a:off x="5389563" y="3870325"/>
                <a:ext cx="376578" cy="40011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7909" name="Line 23"/>
          <p:cNvSpPr>
            <a:spLocks noChangeShapeType="1"/>
          </p:cNvSpPr>
          <p:nvPr/>
        </p:nvSpPr>
        <p:spPr bwMode="auto">
          <a:xfrm flipV="1">
            <a:off x="4657725" y="4533900"/>
            <a:ext cx="1295400" cy="45720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7910" name="Line 24"/>
          <p:cNvSpPr>
            <a:spLocks noChangeShapeType="1"/>
          </p:cNvSpPr>
          <p:nvPr/>
        </p:nvSpPr>
        <p:spPr bwMode="auto">
          <a:xfrm flipV="1">
            <a:off x="5257800" y="4886325"/>
            <a:ext cx="1295400" cy="45720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7911" name="Line 25"/>
          <p:cNvSpPr>
            <a:spLocks noChangeShapeType="1"/>
          </p:cNvSpPr>
          <p:nvPr/>
        </p:nvSpPr>
        <p:spPr bwMode="auto">
          <a:xfrm flipV="1">
            <a:off x="3114675" y="3600450"/>
            <a:ext cx="1295400" cy="45720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7912" name="Line 26"/>
          <p:cNvSpPr>
            <a:spLocks noChangeShapeType="1"/>
          </p:cNvSpPr>
          <p:nvPr/>
        </p:nvSpPr>
        <p:spPr bwMode="auto">
          <a:xfrm flipV="1">
            <a:off x="2457450" y="3200400"/>
            <a:ext cx="1295400" cy="45720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49155" name="슬라이드 번호 개체 틀 5"/>
          <p:cNvSpPr>
            <a:spLocks noGrp="1"/>
          </p:cNvSpPr>
          <p:nvPr>
            <p:ph type="sldNum" sz="quarter" idx="12"/>
          </p:nvPr>
        </p:nvSpPr>
        <p:spPr/>
        <p:txBody>
          <a:bodyPr/>
          <a:lstStyle/>
          <a:p>
            <a:pPr>
              <a:defRPr/>
            </a:pPr>
            <a:fld id="{6A96C340-338D-4096-800A-6B9AA73D6609}" type="slidenum">
              <a:rPr lang="en-US" altLang="ko-KR"/>
              <a:pPr>
                <a:defRPr/>
              </a:pPr>
              <a:t>36</a:t>
            </a:fld>
            <a:endParaRPr lang="en-US" altLang="ko-KR"/>
          </a:p>
        </p:txBody>
      </p:sp>
      <mc:AlternateContent xmlns:mc="http://schemas.openxmlformats.org/markup-compatibility/2006" xmlns:a14="http://schemas.microsoft.com/office/drawing/2010/main">
        <mc:Choice Requires="a14">
          <p:sp>
            <p:nvSpPr>
              <p:cNvPr id="38916" name="Rectangle 3"/>
              <p:cNvSpPr>
                <a:spLocks noGrp="1" noChangeArrowheads="1"/>
              </p:cNvSpPr>
              <p:nvPr>
                <p:ph type="body" idx="1"/>
              </p:nvPr>
            </p:nvSpPr>
            <p:spPr>
              <a:xfrm>
                <a:off x="558800" y="152400"/>
                <a:ext cx="8001000" cy="762000"/>
              </a:xfrm>
            </p:spPr>
            <p:txBody>
              <a:bodyPr/>
              <a:lstStyle/>
              <a:p>
                <a:pPr eaLnBrk="1" hangingPunct="1"/>
                <a:r>
                  <a:rPr lang="en-US" altLang="ko-KR" dirty="0" smtClean="0"/>
                  <a:t>min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1</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2</m:t>
                        </m:r>
                      </m:sub>
                    </m:sSub>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oMath>
                </a14:m>
                <a:endParaRPr lang="en-US" altLang="ko-KR" dirty="0" smtClean="0"/>
              </a:p>
              <a:p>
                <a:pPr eaLnBrk="1" hangingPunct="1">
                  <a:buFont typeface="Wingdings" pitchFamily="2" charset="2"/>
                  <a:buNone/>
                </a:pPr>
                <a:r>
                  <a:rPr lang="en-US" altLang="ko-KR" dirty="0" smtClean="0"/>
                  <a:t>	</a:t>
                </a:r>
                <a:r>
                  <a:rPr lang="en-US" altLang="ko-KR" dirty="0" err="1" smtClean="0"/>
                  <a:t>s.t.</a:t>
                </a:r>
                <a:r>
                  <a:rPr lang="en-US" altLang="ko-KR" dirty="0" smtClean="0"/>
                  <a:t>      </a:t>
                </a:r>
                <a14:m>
                  <m:oMath xmlns:m="http://schemas.openxmlformats.org/officeDocument/2006/math">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1</m:t>
                        </m:r>
                      </m:sub>
                    </m:sSub>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2</m:t>
                        </m:r>
                      </m:sub>
                    </m:sSub>
                    <m:r>
                      <a:rPr lang="en-US" altLang="ko-KR" b="0" i="1" smtClean="0">
                        <a:latin typeface="Cambria Math"/>
                        <a:ea typeface="Cambria Math"/>
                      </a:rPr>
                      <m:t>≤1</m:t>
                    </m:r>
                  </m:oMath>
                </a14:m>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1</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2</m:t>
                        </m:r>
                      </m:sub>
                    </m:sSub>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0</m:t>
                    </m:r>
                  </m:oMath>
                </a14:m>
                <a:endParaRPr lang="en-US" altLang="ko-KR" dirty="0" smtClean="0"/>
              </a:p>
            </p:txBody>
          </p:sp>
        </mc:Choice>
        <mc:Fallback xmlns="">
          <p:sp>
            <p:nvSpPr>
              <p:cNvPr id="38916" name="Rectangle 3"/>
              <p:cNvSpPr>
                <a:spLocks noGrp="1" noRot="1" noChangeAspect="1" noMove="1" noResize="1" noEditPoints="1" noAdjustHandles="1" noChangeArrowheads="1" noChangeShapeType="1" noTextEdit="1"/>
              </p:cNvSpPr>
              <p:nvPr>
                <p:ph type="body" idx="1"/>
              </p:nvPr>
            </p:nvSpPr>
            <p:spPr>
              <a:xfrm>
                <a:off x="558800" y="152400"/>
                <a:ext cx="8001000" cy="762000"/>
              </a:xfrm>
              <a:blipFill rotWithShape="1">
                <a:blip r:embed="rId3"/>
                <a:stretch>
                  <a:fillRect l="-686" t="-4000" b="-14400"/>
                </a:stretch>
              </a:blipFill>
            </p:spPr>
            <p:txBody>
              <a:bodyPr/>
              <a:lstStyle/>
              <a:p>
                <a:r>
                  <a:rPr lang="ko-KR" altLang="en-US">
                    <a:noFill/>
                  </a:rPr>
                  <a:t> </a:t>
                </a:r>
              </a:p>
            </p:txBody>
          </p:sp>
        </mc:Fallback>
      </mc:AlternateContent>
      <p:sp>
        <p:nvSpPr>
          <p:cNvPr id="38917" name="Line 4"/>
          <p:cNvSpPr>
            <a:spLocks noChangeShapeType="1"/>
          </p:cNvSpPr>
          <p:nvPr/>
        </p:nvSpPr>
        <p:spPr bwMode="auto">
          <a:xfrm>
            <a:off x="2667000" y="20574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18" name="Line 5"/>
          <p:cNvSpPr>
            <a:spLocks noChangeShapeType="1"/>
          </p:cNvSpPr>
          <p:nvPr/>
        </p:nvSpPr>
        <p:spPr bwMode="auto">
          <a:xfrm>
            <a:off x="1524000" y="54102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19" name="Line 6"/>
          <p:cNvSpPr>
            <a:spLocks noChangeShapeType="1"/>
          </p:cNvSpPr>
          <p:nvPr/>
        </p:nvSpPr>
        <p:spPr bwMode="auto">
          <a:xfrm flipV="1">
            <a:off x="1676400" y="2057400"/>
            <a:ext cx="34290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20" name="Freeform 8"/>
          <p:cNvSpPr>
            <a:spLocks/>
          </p:cNvSpPr>
          <p:nvPr/>
        </p:nvSpPr>
        <p:spPr bwMode="auto">
          <a:xfrm>
            <a:off x="2667000" y="2590800"/>
            <a:ext cx="3429000" cy="2819400"/>
          </a:xfrm>
          <a:custGeom>
            <a:avLst/>
            <a:gdLst>
              <a:gd name="T0" fmla="*/ 2147483647 w 2160"/>
              <a:gd name="T1" fmla="*/ 0 h 1776"/>
              <a:gd name="T2" fmla="*/ 2147483647 w 2160"/>
              <a:gd name="T3" fmla="*/ 2147483647 h 1776"/>
              <a:gd name="T4" fmla="*/ 0 w 2160"/>
              <a:gd name="T5" fmla="*/ 2147483647 h 1776"/>
              <a:gd name="T6" fmla="*/ 0 w 2160"/>
              <a:gd name="T7" fmla="*/ 2147483647 h 1776"/>
              <a:gd name="T8" fmla="*/ 2147483647 w 2160"/>
              <a:gd name="T9" fmla="*/ 0 h 1776"/>
              <a:gd name="T10" fmla="*/ 0 60000 65536"/>
              <a:gd name="T11" fmla="*/ 0 60000 65536"/>
              <a:gd name="T12" fmla="*/ 0 60000 65536"/>
              <a:gd name="T13" fmla="*/ 0 60000 65536"/>
              <a:gd name="T14" fmla="*/ 0 60000 65536"/>
              <a:gd name="T15" fmla="*/ 0 w 2160"/>
              <a:gd name="T16" fmla="*/ 0 h 1776"/>
              <a:gd name="T17" fmla="*/ 2160 w 2160"/>
              <a:gd name="T18" fmla="*/ 1776 h 1776"/>
            </a:gdLst>
            <a:ahLst/>
            <a:cxnLst>
              <a:cxn ang="T10">
                <a:pos x="T0" y="T1"/>
              </a:cxn>
              <a:cxn ang="T11">
                <a:pos x="T2" y="T3"/>
              </a:cxn>
              <a:cxn ang="T12">
                <a:pos x="T4" y="T5"/>
              </a:cxn>
              <a:cxn ang="T13">
                <a:pos x="T6" y="T7"/>
              </a:cxn>
              <a:cxn ang="T14">
                <a:pos x="T8" y="T9"/>
              </a:cxn>
            </a:cxnLst>
            <a:rect l="T15" t="T16" r="T17" b="T18"/>
            <a:pathLst>
              <a:path w="2160" h="1776">
                <a:moveTo>
                  <a:pt x="1104" y="0"/>
                </a:moveTo>
                <a:lnTo>
                  <a:pt x="2160" y="1776"/>
                </a:lnTo>
                <a:lnTo>
                  <a:pt x="0" y="1776"/>
                </a:lnTo>
                <a:lnTo>
                  <a:pt x="0" y="816"/>
                </a:lnTo>
                <a:lnTo>
                  <a:pt x="1104" y="0"/>
                </a:lnTo>
                <a:close/>
              </a:path>
            </a:pathLst>
          </a:custGeom>
          <a:solidFill>
            <a:schemeClr val="accent1"/>
          </a:solidFill>
          <a:ln w="9525">
            <a:solidFill>
              <a:schemeClr val="tx1"/>
            </a:solidFill>
            <a:round/>
            <a:headEnd/>
            <a:tailEnd/>
          </a:ln>
        </p:spPr>
        <p:txBody>
          <a:bodyPr/>
          <a:lstStyle/>
          <a:p>
            <a:endParaRPr lang="ko-KR" altLang="en-US"/>
          </a:p>
        </p:txBody>
      </p:sp>
      <p:sp>
        <p:nvSpPr>
          <p:cNvPr id="38921" name="Line 9"/>
          <p:cNvSpPr>
            <a:spLocks noChangeShapeType="1"/>
          </p:cNvSpPr>
          <p:nvPr/>
        </p:nvSpPr>
        <p:spPr bwMode="auto">
          <a:xfrm>
            <a:off x="4419600" y="2590800"/>
            <a:ext cx="1676400" cy="281940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22" name="Line 10"/>
          <p:cNvSpPr>
            <a:spLocks noChangeShapeType="1"/>
          </p:cNvSpPr>
          <p:nvPr/>
        </p:nvSpPr>
        <p:spPr bwMode="auto">
          <a:xfrm>
            <a:off x="2667000" y="2667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8923" name="Line 11"/>
          <p:cNvSpPr>
            <a:spLocks noChangeShapeType="1"/>
          </p:cNvSpPr>
          <p:nvPr/>
        </p:nvSpPr>
        <p:spPr bwMode="auto">
          <a:xfrm flipV="1">
            <a:off x="2667000" y="4800600"/>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8924" name="Line 12"/>
          <p:cNvSpPr>
            <a:spLocks noChangeShapeType="1"/>
          </p:cNvSpPr>
          <p:nvPr/>
        </p:nvSpPr>
        <p:spPr bwMode="auto">
          <a:xfrm flipV="1">
            <a:off x="5486400" y="4724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38925" name="Line 13"/>
          <p:cNvSpPr>
            <a:spLocks noChangeShapeType="1"/>
          </p:cNvSpPr>
          <p:nvPr/>
        </p:nvSpPr>
        <p:spPr bwMode="auto">
          <a:xfrm flipH="1">
            <a:off x="4724400" y="3124200"/>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8926" name="Text Box 14"/>
              <p:cNvSpPr txBox="1">
                <a:spLocks noChangeArrowheads="1"/>
              </p:cNvSpPr>
              <p:nvPr/>
            </p:nvSpPr>
            <p:spPr bwMode="auto">
              <a:xfrm>
                <a:off x="5292080" y="2830513"/>
                <a:ext cx="168770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𝑐</m:t>
                      </m:r>
                      <m:r>
                        <a:rPr lang="en-US" altLang="ko-KR" sz="2000" i="1" dirty="0" smtClean="0">
                          <a:latin typeface="Cambria Math"/>
                          <a:cs typeface="Times New Roman" pitchFamily="18" charset="0"/>
                        </a:rPr>
                        <m:t>=(−1, −1)</m:t>
                      </m:r>
                    </m:oMath>
                  </m:oMathPara>
                </a14:m>
                <a:endParaRPr lang="en-US" altLang="ko-KR" sz="2000" dirty="0">
                  <a:latin typeface="Times New Roman" pitchFamily="18" charset="0"/>
                  <a:cs typeface="Times New Roman" pitchFamily="18" charset="0"/>
                </a:endParaRPr>
              </a:p>
            </p:txBody>
          </p:sp>
        </mc:Choice>
        <mc:Fallback xmlns="">
          <p:sp>
            <p:nvSpPr>
              <p:cNvPr id="38926" name="Text Box 14"/>
              <p:cNvSpPr txBox="1">
                <a:spLocks noRot="1" noChangeAspect="1" noMove="1" noResize="1" noEditPoints="1" noAdjustHandles="1" noChangeArrowheads="1" noChangeShapeType="1" noTextEdit="1"/>
              </p:cNvSpPr>
              <p:nvPr/>
            </p:nvSpPr>
            <p:spPr bwMode="auto">
              <a:xfrm>
                <a:off x="5292080" y="2830513"/>
                <a:ext cx="1687706" cy="400110"/>
              </a:xfrm>
              <a:prstGeom prst="rect">
                <a:avLst/>
              </a:prstGeom>
              <a:blipFill rotWithShape="1">
                <a:blip r:embed="rId4"/>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927" name="Text Box 15"/>
              <p:cNvSpPr txBox="1">
                <a:spLocks noChangeArrowheads="1"/>
              </p:cNvSpPr>
              <p:nvPr/>
            </p:nvSpPr>
            <p:spPr bwMode="auto">
              <a:xfrm>
                <a:off x="2971800" y="4327525"/>
                <a:ext cx="130298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𝑐</m:t>
                      </m:r>
                      <m:r>
                        <a:rPr lang="en-US" altLang="ko-KR" sz="2000" i="1" dirty="0" smtClean="0">
                          <a:latin typeface="Cambria Math"/>
                          <a:cs typeface="Times New Roman" pitchFamily="18" charset="0"/>
                        </a:rPr>
                        <m:t>=(1, 1)</m:t>
                      </m:r>
                    </m:oMath>
                  </m:oMathPara>
                </a14:m>
                <a:endParaRPr lang="en-US" altLang="ko-KR" sz="2000" dirty="0">
                  <a:latin typeface="Times New Roman" pitchFamily="18" charset="0"/>
                  <a:cs typeface="Times New Roman" pitchFamily="18" charset="0"/>
                </a:endParaRPr>
              </a:p>
            </p:txBody>
          </p:sp>
        </mc:Choice>
        <mc:Fallback xmlns="">
          <p:sp>
            <p:nvSpPr>
              <p:cNvPr id="38927" name="Text Box 15"/>
              <p:cNvSpPr txBox="1">
                <a:spLocks noRot="1" noChangeAspect="1" noMove="1" noResize="1" noEditPoints="1" noAdjustHandles="1" noChangeArrowheads="1" noChangeShapeType="1" noTextEdit="1"/>
              </p:cNvSpPr>
              <p:nvPr/>
            </p:nvSpPr>
            <p:spPr bwMode="auto">
              <a:xfrm>
                <a:off x="2971800" y="4327525"/>
                <a:ext cx="1302985" cy="400110"/>
              </a:xfrm>
              <a:prstGeom prst="rect">
                <a:avLst/>
              </a:prstGeom>
              <a:blipFill rotWithShape="1">
                <a:blip r:embed="rId5"/>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928" name="Text Box 16"/>
              <p:cNvSpPr txBox="1">
                <a:spLocks noChangeArrowheads="1"/>
              </p:cNvSpPr>
              <p:nvPr/>
            </p:nvSpPr>
            <p:spPr bwMode="auto">
              <a:xfrm>
                <a:off x="2819400" y="2164794"/>
                <a:ext cx="130298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𝑐</m:t>
                      </m:r>
                      <m:r>
                        <a:rPr lang="en-US" altLang="ko-KR" sz="2000" i="1" dirty="0" smtClean="0">
                          <a:latin typeface="Cambria Math"/>
                          <a:cs typeface="Times New Roman" pitchFamily="18" charset="0"/>
                        </a:rPr>
                        <m:t>=(1, 0)</m:t>
                      </m:r>
                    </m:oMath>
                  </m:oMathPara>
                </a14:m>
                <a:endParaRPr lang="en-US" altLang="ko-KR" sz="2000" dirty="0">
                  <a:latin typeface="Times New Roman" pitchFamily="18" charset="0"/>
                  <a:cs typeface="Times New Roman" pitchFamily="18" charset="0"/>
                </a:endParaRPr>
              </a:p>
            </p:txBody>
          </p:sp>
        </mc:Choice>
        <mc:Fallback xmlns="">
          <p:sp>
            <p:nvSpPr>
              <p:cNvPr id="38928" name="Text Box 16"/>
              <p:cNvSpPr txBox="1">
                <a:spLocks noRot="1" noChangeAspect="1" noMove="1" noResize="1" noEditPoints="1" noAdjustHandles="1" noChangeArrowheads="1" noChangeShapeType="1" noTextEdit="1"/>
              </p:cNvSpPr>
              <p:nvPr/>
            </p:nvSpPr>
            <p:spPr bwMode="auto">
              <a:xfrm>
                <a:off x="2819400" y="2164794"/>
                <a:ext cx="1302985" cy="400110"/>
              </a:xfrm>
              <a:prstGeom prst="rect">
                <a:avLst/>
              </a:prstGeom>
              <a:blipFill rotWithShape="1">
                <a:blip r:embed="rId6"/>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929" name="Text Box 17"/>
              <p:cNvSpPr txBox="1">
                <a:spLocks noChangeArrowheads="1"/>
              </p:cNvSpPr>
              <p:nvPr/>
            </p:nvSpPr>
            <p:spPr bwMode="auto">
              <a:xfrm>
                <a:off x="5168900" y="4327525"/>
                <a:ext cx="1302985"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𝑐</m:t>
                      </m:r>
                      <m:r>
                        <a:rPr lang="en-US" altLang="ko-KR" sz="2000" i="1" dirty="0" smtClean="0">
                          <a:latin typeface="Cambria Math"/>
                          <a:cs typeface="Times New Roman" pitchFamily="18" charset="0"/>
                        </a:rPr>
                        <m:t>=(0, 1)</m:t>
                      </m:r>
                    </m:oMath>
                  </m:oMathPara>
                </a14:m>
                <a:endParaRPr lang="en-US" altLang="ko-KR" sz="2000" dirty="0">
                  <a:latin typeface="Times New Roman" pitchFamily="18" charset="0"/>
                  <a:cs typeface="Times New Roman" pitchFamily="18" charset="0"/>
                </a:endParaRPr>
              </a:p>
            </p:txBody>
          </p:sp>
        </mc:Choice>
        <mc:Fallback xmlns="">
          <p:sp>
            <p:nvSpPr>
              <p:cNvPr id="38929" name="Text Box 17"/>
              <p:cNvSpPr txBox="1">
                <a:spLocks noRot="1" noChangeAspect="1" noMove="1" noResize="1" noEditPoints="1" noAdjustHandles="1" noChangeArrowheads="1" noChangeShapeType="1" noTextEdit="1"/>
              </p:cNvSpPr>
              <p:nvPr/>
            </p:nvSpPr>
            <p:spPr bwMode="auto">
              <a:xfrm>
                <a:off x="5168900" y="4327525"/>
                <a:ext cx="1302985" cy="400110"/>
              </a:xfrm>
              <a:prstGeom prst="rect">
                <a:avLst/>
              </a:prstGeom>
              <a:blipFill rotWithShape="1">
                <a:blip r:embed="rId7"/>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8930" name="Line 18"/>
          <p:cNvSpPr>
            <a:spLocks noChangeShapeType="1"/>
          </p:cNvSpPr>
          <p:nvPr/>
        </p:nvSpPr>
        <p:spPr bwMode="auto">
          <a:xfrm>
            <a:off x="1143000" y="3886200"/>
            <a:ext cx="2514600" cy="25146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8931" name="Text Box 19"/>
              <p:cNvSpPr txBox="1">
                <a:spLocks noChangeArrowheads="1"/>
              </p:cNvSpPr>
              <p:nvPr/>
            </p:nvSpPr>
            <p:spPr bwMode="auto">
              <a:xfrm>
                <a:off x="3059832" y="5589240"/>
                <a:ext cx="22277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m:t>
                      </m:r>
                      <m:r>
                        <a:rPr lang="en-US" altLang="ko-KR" sz="2000" i="1" dirty="0" smtClean="0">
                          <a:latin typeface="Cambria Math"/>
                          <a:cs typeface="Times New Roman" pitchFamily="18" charset="0"/>
                        </a:rPr>
                        <m:t>𝑥</m:t>
                      </m:r>
                      <m:r>
                        <a:rPr lang="en-US" altLang="ko-KR" sz="2000" i="1" dirty="0" smtClean="0">
                          <a:latin typeface="Cambria Math"/>
                          <a:cs typeface="Times New Roman" pitchFamily="18" charset="0"/>
                        </a:rPr>
                        <m:t>: </m:t>
                      </m:r>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1</m:t>
                      </m:r>
                      <m:r>
                        <a:rPr lang="en-US" altLang="ko-KR" sz="2000" i="1" dirty="0">
                          <a:latin typeface="Cambria Math"/>
                          <a:cs typeface="Times New Roman" pitchFamily="18" charset="0"/>
                        </a:rPr>
                        <m:t> + </m:t>
                      </m:r>
                      <m:r>
                        <a:rPr lang="en-US" altLang="ko-KR" sz="2000" i="1" dirty="0">
                          <a:latin typeface="Cambria Math"/>
                          <a:cs typeface="Times New Roman" pitchFamily="18" charset="0"/>
                        </a:rPr>
                        <m:t>𝑥</m:t>
                      </m:r>
                      <m:r>
                        <a:rPr lang="en-US" altLang="ko-KR" sz="2000" i="1" baseline="-25000" dirty="0">
                          <a:latin typeface="Cambria Math"/>
                          <a:cs typeface="Times New Roman" pitchFamily="18" charset="0"/>
                        </a:rPr>
                        <m:t>2</m:t>
                      </m:r>
                      <m:r>
                        <a:rPr lang="en-US" altLang="ko-KR" sz="2000" i="1" dirty="0">
                          <a:latin typeface="Cambria Math"/>
                          <a:cs typeface="Times New Roman" pitchFamily="18" charset="0"/>
                        </a:rPr>
                        <m:t> = 0}</m:t>
                      </m:r>
                    </m:oMath>
                  </m:oMathPara>
                </a14:m>
                <a:endParaRPr lang="en-US" altLang="ko-KR" sz="2000" dirty="0">
                  <a:latin typeface="Times New Roman" pitchFamily="18" charset="0"/>
                  <a:cs typeface="Times New Roman" pitchFamily="18" charset="0"/>
                </a:endParaRPr>
              </a:p>
            </p:txBody>
          </p:sp>
        </mc:Choice>
        <mc:Fallback xmlns="">
          <p:sp>
            <p:nvSpPr>
              <p:cNvPr id="38931" name="Text Box 19"/>
              <p:cNvSpPr txBox="1">
                <a:spLocks noRot="1" noChangeAspect="1" noMove="1" noResize="1" noEditPoints="1" noAdjustHandles="1" noChangeArrowheads="1" noChangeShapeType="1" noTextEdit="1"/>
              </p:cNvSpPr>
              <p:nvPr/>
            </p:nvSpPr>
            <p:spPr bwMode="auto">
              <a:xfrm>
                <a:off x="3059832" y="5589240"/>
                <a:ext cx="2227726" cy="400110"/>
              </a:xfrm>
              <a:prstGeom prst="rect">
                <a:avLst/>
              </a:prstGeom>
              <a:blipFill rotWithShape="1">
                <a:blip r:embed="rId8"/>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8932" name="Line 20"/>
          <p:cNvSpPr>
            <a:spLocks noChangeShapeType="1"/>
          </p:cNvSpPr>
          <p:nvPr/>
        </p:nvSpPr>
        <p:spPr bwMode="auto">
          <a:xfrm>
            <a:off x="2057400" y="2438400"/>
            <a:ext cx="3505200" cy="3505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8933" name="Text Box 21"/>
              <p:cNvSpPr txBox="1">
                <a:spLocks noChangeArrowheads="1"/>
              </p:cNvSpPr>
              <p:nvPr/>
            </p:nvSpPr>
            <p:spPr bwMode="auto">
              <a:xfrm>
                <a:off x="5436096" y="5562600"/>
                <a:ext cx="221285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m:t>
                      </m:r>
                      <m:r>
                        <a:rPr lang="en-US" altLang="ko-KR" sz="2000" i="1" dirty="0" smtClean="0">
                          <a:latin typeface="Cambria Math"/>
                          <a:cs typeface="Times New Roman" pitchFamily="18" charset="0"/>
                        </a:rPr>
                        <m:t>𝑥</m:t>
                      </m:r>
                      <m:r>
                        <a:rPr lang="en-US" altLang="ko-KR" sz="2000" i="1" dirty="0" smtClean="0">
                          <a:latin typeface="Cambria Math"/>
                          <a:cs typeface="Times New Roman" pitchFamily="18" charset="0"/>
                        </a:rPr>
                        <m:t>: </m:t>
                      </m:r>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1</m:t>
                      </m:r>
                      <m:r>
                        <a:rPr lang="en-US" altLang="ko-KR" sz="2000" i="1" dirty="0">
                          <a:latin typeface="Cambria Math"/>
                          <a:cs typeface="Times New Roman" pitchFamily="18" charset="0"/>
                        </a:rPr>
                        <m:t> + </m:t>
                      </m:r>
                      <m:r>
                        <a:rPr lang="en-US" altLang="ko-KR" sz="2000" i="1" dirty="0">
                          <a:latin typeface="Cambria Math"/>
                          <a:cs typeface="Times New Roman" pitchFamily="18" charset="0"/>
                        </a:rPr>
                        <m:t>𝑥</m:t>
                      </m:r>
                      <m:r>
                        <a:rPr lang="en-US" altLang="ko-KR" sz="2000" i="1" baseline="-25000" dirty="0">
                          <a:latin typeface="Cambria Math"/>
                          <a:cs typeface="Times New Roman" pitchFamily="18" charset="0"/>
                        </a:rPr>
                        <m:t>2</m:t>
                      </m:r>
                      <m:r>
                        <a:rPr lang="en-US" altLang="ko-KR" sz="2000" i="1" dirty="0">
                          <a:latin typeface="Cambria Math"/>
                          <a:cs typeface="Times New Roman" pitchFamily="18" charset="0"/>
                        </a:rPr>
                        <m:t> = </m:t>
                      </m:r>
                      <m:r>
                        <a:rPr lang="en-US" altLang="ko-KR" sz="2000" i="1" dirty="0">
                          <a:latin typeface="Cambria Math"/>
                          <a:cs typeface="Times New Roman" pitchFamily="18" charset="0"/>
                        </a:rPr>
                        <m:t>𝑧</m:t>
                      </m:r>
                      <m:r>
                        <a:rPr lang="en-US" altLang="ko-KR" sz="2000" i="1" dirty="0">
                          <a:latin typeface="Cambria Math"/>
                          <a:cs typeface="Times New Roman" pitchFamily="18" charset="0"/>
                        </a:rPr>
                        <m:t>}</m:t>
                      </m:r>
                    </m:oMath>
                  </m:oMathPara>
                </a14:m>
                <a:endParaRPr lang="en-US" altLang="ko-KR" sz="2000" dirty="0">
                  <a:latin typeface="Times New Roman" pitchFamily="18" charset="0"/>
                  <a:cs typeface="Times New Roman" pitchFamily="18" charset="0"/>
                </a:endParaRPr>
              </a:p>
            </p:txBody>
          </p:sp>
        </mc:Choice>
        <mc:Fallback xmlns="">
          <p:sp>
            <p:nvSpPr>
              <p:cNvPr id="38933" name="Text Box 21"/>
              <p:cNvSpPr txBox="1">
                <a:spLocks noRot="1" noChangeAspect="1" noMove="1" noResize="1" noEditPoints="1" noAdjustHandles="1" noChangeArrowheads="1" noChangeShapeType="1" noTextEdit="1"/>
              </p:cNvSpPr>
              <p:nvPr/>
            </p:nvSpPr>
            <p:spPr bwMode="auto">
              <a:xfrm>
                <a:off x="5436096" y="5562600"/>
                <a:ext cx="2212850" cy="400110"/>
              </a:xfrm>
              <a:prstGeom prst="rect">
                <a:avLst/>
              </a:prstGeom>
              <a:blipFill rotWithShape="1">
                <a:blip r:embed="rId9"/>
                <a:stretch>
                  <a:fillRect b="-153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934" name="Text Box 22"/>
              <p:cNvSpPr txBox="1">
                <a:spLocks noChangeArrowheads="1"/>
              </p:cNvSpPr>
              <p:nvPr/>
            </p:nvSpPr>
            <p:spPr bwMode="auto">
              <a:xfrm>
                <a:off x="7659688" y="5191125"/>
                <a:ext cx="4796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1</m:t>
                      </m:r>
                    </m:oMath>
                  </m:oMathPara>
                </a14:m>
                <a:endParaRPr lang="en-US" altLang="ko-KR" sz="2000" dirty="0">
                  <a:latin typeface="Times New Roman" pitchFamily="18" charset="0"/>
                  <a:cs typeface="Times New Roman" pitchFamily="18" charset="0"/>
                </a:endParaRPr>
              </a:p>
            </p:txBody>
          </p:sp>
        </mc:Choice>
        <mc:Fallback xmlns="">
          <p:sp>
            <p:nvSpPr>
              <p:cNvPr id="38934" name="Text Box 22"/>
              <p:cNvSpPr txBox="1">
                <a:spLocks noRot="1" noChangeAspect="1" noMove="1" noResize="1" noEditPoints="1" noAdjustHandles="1" noChangeArrowheads="1" noChangeShapeType="1" noTextEdit="1"/>
              </p:cNvSpPr>
              <p:nvPr/>
            </p:nvSpPr>
            <p:spPr bwMode="auto">
              <a:xfrm>
                <a:off x="7659688" y="5191125"/>
                <a:ext cx="479618" cy="400110"/>
              </a:xfrm>
              <a:prstGeom prst="rect">
                <a:avLst/>
              </a:prstGeom>
              <a:blipFill rotWithShape="1">
                <a:blip r:embed="rId10"/>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935" name="Text Box 23"/>
              <p:cNvSpPr txBox="1">
                <a:spLocks noChangeArrowheads="1"/>
              </p:cNvSpPr>
              <p:nvPr/>
            </p:nvSpPr>
            <p:spPr bwMode="auto">
              <a:xfrm>
                <a:off x="2436198" y="1588730"/>
                <a:ext cx="4796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2</m:t>
                      </m:r>
                    </m:oMath>
                  </m:oMathPara>
                </a14:m>
                <a:endParaRPr lang="en-US" altLang="ko-KR" sz="2000" dirty="0">
                  <a:latin typeface="Times New Roman" pitchFamily="18" charset="0"/>
                  <a:cs typeface="Times New Roman" pitchFamily="18" charset="0"/>
                </a:endParaRPr>
              </a:p>
            </p:txBody>
          </p:sp>
        </mc:Choice>
        <mc:Fallback xmlns="">
          <p:sp>
            <p:nvSpPr>
              <p:cNvPr id="38935" name="Text Box 23"/>
              <p:cNvSpPr txBox="1">
                <a:spLocks noRot="1" noChangeAspect="1" noMove="1" noResize="1" noEditPoints="1" noAdjustHandles="1" noChangeArrowheads="1" noChangeShapeType="1" noTextEdit="1"/>
              </p:cNvSpPr>
              <p:nvPr/>
            </p:nvSpPr>
            <p:spPr bwMode="auto">
              <a:xfrm>
                <a:off x="2436198" y="1588730"/>
                <a:ext cx="479618" cy="400110"/>
              </a:xfrm>
              <a:prstGeom prst="rect">
                <a:avLst/>
              </a:prstGeom>
              <a:blipFill rotWithShape="1">
                <a:blip r:embed="rId11"/>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508104" y="1484784"/>
                <a:ext cx="3224601" cy="400110"/>
              </a:xfrm>
              <a:prstGeom prst="rect">
                <a:avLst/>
              </a:prstGeom>
              <a:noFill/>
            </p:spPr>
            <p:txBody>
              <a:bodyPr wrap="none" rtlCol="0">
                <a:spAutoFit/>
              </a:bodyPr>
              <a:lstStyle/>
              <a:p>
                <a:r>
                  <a:rPr lang="en-US" altLang="ko-KR" sz="2000" dirty="0" smtClean="0">
                    <a:latin typeface="Times New Roman" panose="02020603050405020304" pitchFamily="18" charset="0"/>
                    <a:cs typeface="Times New Roman" panose="02020603050405020304" pitchFamily="18" charset="0"/>
                  </a:rPr>
                  <a:t>gradient of obj. fn. is </a:t>
                </a:r>
                <a14:m>
                  <m:oMath xmlns:m="http://schemas.openxmlformats.org/officeDocument/2006/math">
                    <m:r>
                      <a:rPr lang="en-US" altLang="ko-KR" sz="2000" b="0" i="1" smtClean="0">
                        <a:latin typeface="Cambria Math" panose="02040503050406030204" pitchFamily="18" charset="0"/>
                        <a:cs typeface="Times New Roman" panose="02020603050405020304" pitchFamily="18" charset="0"/>
                      </a:rPr>
                      <m:t>(</m:t>
                    </m:r>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𝑐</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0" i="1" smtClean="0">
                        <a:latin typeface="Cambria Math" panose="02040503050406030204" pitchFamily="18" charset="0"/>
                        <a:cs typeface="Times New Roman" panose="02020603050405020304" pitchFamily="18" charset="0"/>
                      </a:rPr>
                      <m:t>,</m:t>
                    </m:r>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𝑐</m:t>
                        </m:r>
                      </m:e>
                      <m:sub>
                        <m:r>
                          <a:rPr lang="en-US" altLang="ko-KR" sz="2000" b="0" i="1" smtClean="0">
                            <a:latin typeface="Cambria Math" panose="02040503050406030204" pitchFamily="18" charset="0"/>
                            <a:cs typeface="Times New Roman" panose="02020603050405020304" pitchFamily="18" charset="0"/>
                          </a:rPr>
                          <m:t>2</m:t>
                        </m:r>
                      </m:sub>
                    </m:sSub>
                    <m:r>
                      <a:rPr lang="en-US" altLang="ko-KR" sz="2000" b="0" i="1" smtClean="0">
                        <a:latin typeface="Cambria Math" panose="02040503050406030204" pitchFamily="18" charset="0"/>
                        <a:cs typeface="Times New Roman" panose="02020603050405020304" pitchFamily="18" charset="0"/>
                      </a:rPr>
                      <m:t>)</m:t>
                    </m:r>
                  </m:oMath>
                </a14:m>
                <a:r>
                  <a:rPr lang="ko-KR" altLang="en-US" sz="2000" dirty="0" smtClean="0">
                    <a:latin typeface="Times New Roman" panose="02020603050405020304" pitchFamily="18" charset="0"/>
                    <a:cs typeface="Times New Roman" panose="02020603050405020304" pitchFamily="18" charset="0"/>
                  </a:rPr>
                  <a:t> </a:t>
                </a:r>
                <a:endParaRPr lang="ko-KR" altLang="en-US" sz="20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08104" y="1484784"/>
                <a:ext cx="3224601" cy="400110"/>
              </a:xfrm>
              <a:prstGeom prst="rect">
                <a:avLst/>
              </a:prstGeom>
              <a:blipFill rotWithShape="0">
                <a:blip r:embed="rId12"/>
                <a:stretch>
                  <a:fillRect l="-2079" t="-9231" b="-2769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50179" name="슬라이드 번호 개체 틀 5"/>
          <p:cNvSpPr>
            <a:spLocks noGrp="1"/>
          </p:cNvSpPr>
          <p:nvPr>
            <p:ph type="sldNum" sz="quarter" idx="12"/>
          </p:nvPr>
        </p:nvSpPr>
        <p:spPr/>
        <p:txBody>
          <a:bodyPr/>
          <a:lstStyle/>
          <a:p>
            <a:pPr>
              <a:defRPr/>
            </a:pPr>
            <a:fld id="{E6BEC606-ADB7-47DE-92AF-05449EF51FF4}" type="slidenum">
              <a:rPr lang="en-US" altLang="ko-KR"/>
              <a:pPr>
                <a:defRPr/>
              </a:pPr>
              <a:t>37</a:t>
            </a:fld>
            <a:endParaRPr lang="en-US" altLang="ko-KR"/>
          </a:p>
        </p:txBody>
      </p:sp>
      <mc:AlternateContent xmlns:mc="http://schemas.openxmlformats.org/markup-compatibility/2006" xmlns:a14="http://schemas.microsoft.com/office/drawing/2010/main">
        <mc:Choice Requires="a14">
          <p:sp>
            <p:nvSpPr>
              <p:cNvPr id="39940" name="Rectangle 3"/>
              <p:cNvSpPr>
                <a:spLocks noGrp="1" noChangeArrowheads="1"/>
              </p:cNvSpPr>
              <p:nvPr>
                <p:ph type="body" idx="1"/>
              </p:nvPr>
            </p:nvSpPr>
            <p:spPr>
              <a:xfrm>
                <a:off x="571500" y="152400"/>
                <a:ext cx="8001000" cy="1077218"/>
              </a:xfrm>
            </p:spPr>
            <p:txBody>
              <a:bodyPr/>
              <a:lstStyle/>
              <a:p>
                <a:pPr eaLnBrk="1" hangingPunct="1"/>
                <a:r>
                  <a:rPr lang="en-US" altLang="ko-KR" dirty="0" smtClean="0"/>
                  <a:t>Representing complex solution set  in 2-D</a:t>
                </a:r>
              </a:p>
              <a:p>
                <a:pPr eaLnBrk="1" hangingPunct="1">
                  <a:buFont typeface="Wingdings" pitchFamily="2" charset="2"/>
                  <a:buNone/>
                </a:pPr>
                <a:r>
                  <a:rPr lang="en-US" altLang="ko-KR" dirty="0" smtClean="0"/>
                  <a:t>	{ </a:t>
                </a:r>
                <a14:m>
                  <m:oMath xmlns:m="http://schemas.openxmlformats.org/officeDocument/2006/math">
                    <m:r>
                      <a:rPr lang="en-US" altLang="ko-KR" b="0" i="1" smtClean="0">
                        <a:latin typeface="Cambria Math"/>
                      </a:rPr>
                      <m:t>𝑛</m:t>
                    </m:r>
                  </m:oMath>
                </a14:m>
                <a:r>
                  <a:rPr lang="en-US" altLang="ko-KR" dirty="0" smtClean="0"/>
                  <a:t> variables, </a:t>
                </a:r>
                <a14:m>
                  <m:oMath xmlns:m="http://schemas.openxmlformats.org/officeDocument/2006/math">
                    <m:r>
                      <a:rPr lang="en-US" altLang="ko-KR" b="0" i="1" smtClean="0">
                        <a:latin typeface="Cambria Math"/>
                      </a:rPr>
                      <m:t>𝑚</m:t>
                    </m:r>
                  </m:oMath>
                </a14:m>
                <a:r>
                  <a:rPr lang="en-US" altLang="ko-KR" dirty="0" smtClean="0"/>
                  <a:t> equations (row vectors of the </a:t>
                </a:r>
                <a14:m>
                  <m:oMath xmlns:m="http://schemas.openxmlformats.org/officeDocument/2006/math">
                    <m:r>
                      <a:rPr lang="en-US" altLang="ko-KR" b="0" i="1" smtClean="0">
                        <a:latin typeface="Cambria Math"/>
                      </a:rPr>
                      <m:t>𝐴</m:t>
                    </m:r>
                  </m:oMath>
                </a14:m>
                <a:r>
                  <a:rPr lang="en-US" altLang="ko-KR" dirty="0" smtClean="0"/>
                  <a:t> matrix in </a:t>
                </a:r>
                <a14:m>
                  <m:oMath xmlns:m="http://schemas.openxmlformats.org/officeDocument/2006/math">
                    <m:r>
                      <a:rPr lang="en-US" altLang="ko-KR" b="0" i="1" smtClean="0">
                        <a:latin typeface="Cambria Math"/>
                      </a:rPr>
                      <m:t>𝐴𝑥</m:t>
                    </m:r>
                    <m:r>
                      <a:rPr lang="en-US" altLang="ko-KR" b="0" i="1" smtClean="0">
                        <a:latin typeface="Cambria Math"/>
                      </a:rPr>
                      <m:t>=</m:t>
                    </m:r>
                    <m:r>
                      <a:rPr lang="en-US" altLang="ko-KR" b="0" i="1" smtClean="0">
                        <a:latin typeface="Cambria Math"/>
                      </a:rPr>
                      <m:t>𝑏</m:t>
                    </m:r>
                  </m:oMath>
                </a14:m>
                <a:r>
                  <a:rPr lang="en-US" altLang="ko-KR" dirty="0" smtClean="0"/>
                  <a:t> are linearly independent), </a:t>
                </a:r>
                <a:r>
                  <a:rPr lang="en-US" altLang="ko-KR" dirty="0" err="1" smtClean="0"/>
                  <a:t>nonnegativity</a:t>
                </a:r>
                <a:r>
                  <a:rPr lang="en-US" altLang="ko-KR" dirty="0" smtClean="0"/>
                  <a:t>,  and  </a:t>
                </a:r>
                <a14:m>
                  <m:oMath xmlns:m="http://schemas.openxmlformats.org/officeDocument/2006/math">
                    <m:r>
                      <a:rPr lang="en-US" altLang="ko-KR" b="0" i="1" smtClean="0">
                        <a:solidFill>
                          <a:srgbClr val="FF0000"/>
                        </a:solidFill>
                        <a:latin typeface="Cambria Math"/>
                      </a:rPr>
                      <m:t>𝑛</m:t>
                    </m:r>
                    <m:r>
                      <a:rPr lang="en-US" altLang="ko-KR" b="0" i="1" smtClean="0">
                        <a:solidFill>
                          <a:srgbClr val="FF0000"/>
                        </a:solidFill>
                        <a:latin typeface="Cambria Math"/>
                      </a:rPr>
                      <m:t>−</m:t>
                    </m:r>
                    <m:r>
                      <a:rPr lang="en-US" altLang="ko-KR" b="0" i="1" smtClean="0">
                        <a:solidFill>
                          <a:srgbClr val="FF0000"/>
                        </a:solidFill>
                        <a:latin typeface="Cambria Math"/>
                      </a:rPr>
                      <m:t>𝑚</m:t>
                    </m:r>
                    <m:r>
                      <a:rPr lang="en-US" altLang="ko-KR" b="0" i="1" smtClean="0">
                        <a:solidFill>
                          <a:srgbClr val="FF0000"/>
                        </a:solidFill>
                        <a:latin typeface="Cambria Math"/>
                      </a:rPr>
                      <m:t>=2</m:t>
                    </m:r>
                  </m:oMath>
                </a14:m>
                <a:r>
                  <a:rPr lang="en-US" altLang="ko-KR" dirty="0" smtClean="0"/>
                  <a:t> }</a:t>
                </a:r>
              </a:p>
            </p:txBody>
          </p:sp>
        </mc:Choice>
        <mc:Fallback xmlns="">
          <p:sp>
            <p:nvSpPr>
              <p:cNvPr id="39940" name="Rectangle 3"/>
              <p:cNvSpPr>
                <a:spLocks noGrp="1" noRot="1" noChangeAspect="1" noMove="1" noResize="1" noEditPoints="1" noAdjustHandles="1" noChangeArrowheads="1" noChangeShapeType="1" noTextEdit="1"/>
              </p:cNvSpPr>
              <p:nvPr>
                <p:ph type="body" idx="1"/>
              </p:nvPr>
            </p:nvSpPr>
            <p:spPr>
              <a:xfrm>
                <a:off x="571500" y="152400"/>
                <a:ext cx="8001000" cy="1077218"/>
              </a:xfrm>
              <a:blipFill rotWithShape="1">
                <a:blip r:embed="rId3"/>
                <a:stretch>
                  <a:fillRect l="-686" t="-2825" b="-9040"/>
                </a:stretch>
              </a:blipFill>
            </p:spPr>
            <p:txBody>
              <a:bodyPr/>
              <a:lstStyle/>
              <a:p>
                <a:r>
                  <a:rPr lang="ko-KR" altLang="en-US">
                    <a:noFill/>
                  </a:rPr>
                  <a:t> </a:t>
                </a:r>
              </a:p>
            </p:txBody>
          </p:sp>
        </mc:Fallback>
      </mc:AlternateContent>
      <p:sp>
        <p:nvSpPr>
          <p:cNvPr id="39941" name="Line 4"/>
          <p:cNvSpPr>
            <a:spLocks noChangeShapeType="1"/>
          </p:cNvSpPr>
          <p:nvPr/>
        </p:nvSpPr>
        <p:spPr bwMode="auto">
          <a:xfrm>
            <a:off x="1066800" y="2157413"/>
            <a:ext cx="0" cy="2667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42" name="Line 5"/>
          <p:cNvSpPr>
            <a:spLocks noChangeShapeType="1"/>
          </p:cNvSpPr>
          <p:nvPr/>
        </p:nvSpPr>
        <p:spPr bwMode="auto">
          <a:xfrm>
            <a:off x="1066800" y="4824413"/>
            <a:ext cx="2819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43" name="Line 6"/>
          <p:cNvSpPr>
            <a:spLocks noChangeShapeType="1"/>
          </p:cNvSpPr>
          <p:nvPr/>
        </p:nvSpPr>
        <p:spPr bwMode="auto">
          <a:xfrm flipV="1">
            <a:off x="1066800" y="2843213"/>
            <a:ext cx="2438400" cy="1981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44" name="Freeform 7"/>
          <p:cNvSpPr>
            <a:spLocks/>
          </p:cNvSpPr>
          <p:nvPr/>
        </p:nvSpPr>
        <p:spPr bwMode="auto">
          <a:xfrm>
            <a:off x="1066800" y="3071813"/>
            <a:ext cx="1905000" cy="1752600"/>
          </a:xfrm>
          <a:custGeom>
            <a:avLst/>
            <a:gdLst>
              <a:gd name="T0" fmla="*/ 0 w 1200"/>
              <a:gd name="T1" fmla="*/ 0 h 1104"/>
              <a:gd name="T2" fmla="*/ 2147483647 w 1200"/>
              <a:gd name="T3" fmla="*/ 2147483647 h 1104"/>
              <a:gd name="T4" fmla="*/ 2147483647 w 1200"/>
              <a:gd name="T5" fmla="*/ 2147483647 h 1104"/>
              <a:gd name="T6" fmla="*/ 0 w 1200"/>
              <a:gd name="T7" fmla="*/ 0 h 1104"/>
              <a:gd name="T8" fmla="*/ 0 60000 65536"/>
              <a:gd name="T9" fmla="*/ 0 60000 65536"/>
              <a:gd name="T10" fmla="*/ 0 60000 65536"/>
              <a:gd name="T11" fmla="*/ 0 60000 65536"/>
              <a:gd name="T12" fmla="*/ 0 w 1200"/>
              <a:gd name="T13" fmla="*/ 0 h 1104"/>
              <a:gd name="T14" fmla="*/ 1200 w 1200"/>
              <a:gd name="T15" fmla="*/ 1104 h 1104"/>
            </a:gdLst>
            <a:ahLst/>
            <a:cxnLst>
              <a:cxn ang="T8">
                <a:pos x="T0" y="T1"/>
              </a:cxn>
              <a:cxn ang="T9">
                <a:pos x="T2" y="T3"/>
              </a:cxn>
              <a:cxn ang="T10">
                <a:pos x="T4" y="T5"/>
              </a:cxn>
              <a:cxn ang="T11">
                <a:pos x="T6" y="T7"/>
              </a:cxn>
            </a:cxnLst>
            <a:rect l="T12" t="T13" r="T14" b="T15"/>
            <a:pathLst>
              <a:path w="1200" h="1104">
                <a:moveTo>
                  <a:pt x="0" y="0"/>
                </a:moveTo>
                <a:lnTo>
                  <a:pt x="1152" y="144"/>
                </a:lnTo>
                <a:lnTo>
                  <a:pt x="1200" y="1104"/>
                </a:lnTo>
                <a:lnTo>
                  <a:pt x="0" y="0"/>
                </a:lnTo>
                <a:close/>
              </a:path>
            </a:pathLst>
          </a:custGeom>
          <a:solidFill>
            <a:schemeClr val="accent1"/>
          </a:solidFill>
          <a:ln w="9525">
            <a:solidFill>
              <a:schemeClr val="tx1"/>
            </a:solidFill>
            <a:round/>
            <a:headEnd/>
            <a:tailEnd/>
          </a:ln>
        </p:spPr>
        <p:txBody>
          <a:bodyPr/>
          <a:lstStyle/>
          <a:p>
            <a:endParaRPr lang="ko-KR" altLang="en-US"/>
          </a:p>
        </p:txBody>
      </p:sp>
      <p:sp>
        <p:nvSpPr>
          <p:cNvPr id="39945" name="Line 8"/>
          <p:cNvSpPr>
            <a:spLocks noChangeShapeType="1"/>
          </p:cNvSpPr>
          <p:nvPr/>
        </p:nvSpPr>
        <p:spPr bwMode="auto">
          <a:xfrm flipV="1">
            <a:off x="2057400" y="3300413"/>
            <a:ext cx="838200" cy="6858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xmlns:a14="http://schemas.microsoft.com/office/drawing/2010/main">
        <mc:Choice Requires="a14">
          <p:sp>
            <p:nvSpPr>
              <p:cNvPr id="39946" name="Text Box 9"/>
              <p:cNvSpPr txBox="1">
                <a:spLocks noChangeArrowheads="1"/>
              </p:cNvSpPr>
              <p:nvPr/>
            </p:nvSpPr>
            <p:spPr bwMode="auto">
              <a:xfrm>
                <a:off x="3831335" y="4579938"/>
                <a:ext cx="4796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1</m:t>
                      </m:r>
                    </m:oMath>
                  </m:oMathPara>
                </a14:m>
                <a:endParaRPr lang="en-US" altLang="ko-KR" sz="2000" dirty="0">
                  <a:latin typeface="Times New Roman" pitchFamily="18" charset="0"/>
                  <a:cs typeface="Times New Roman" pitchFamily="18" charset="0"/>
                </a:endParaRPr>
              </a:p>
            </p:txBody>
          </p:sp>
        </mc:Choice>
        <mc:Fallback xmlns="">
          <p:sp>
            <p:nvSpPr>
              <p:cNvPr id="39946" name="Text Box 9"/>
              <p:cNvSpPr txBox="1">
                <a:spLocks noRot="1" noChangeAspect="1" noMove="1" noResize="1" noEditPoints="1" noAdjustHandles="1" noChangeArrowheads="1" noChangeShapeType="1" noTextEdit="1"/>
              </p:cNvSpPr>
              <p:nvPr/>
            </p:nvSpPr>
            <p:spPr bwMode="auto">
              <a:xfrm>
                <a:off x="3831335" y="4579938"/>
                <a:ext cx="47961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947" name="Text Box 10"/>
              <p:cNvSpPr txBox="1">
                <a:spLocks noChangeArrowheads="1"/>
              </p:cNvSpPr>
              <p:nvPr/>
            </p:nvSpPr>
            <p:spPr bwMode="auto">
              <a:xfrm>
                <a:off x="859535" y="1700213"/>
                <a:ext cx="4796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3</m:t>
                      </m:r>
                    </m:oMath>
                  </m:oMathPara>
                </a14:m>
                <a:endParaRPr lang="en-US" altLang="ko-KR" sz="2000" dirty="0">
                  <a:latin typeface="Times New Roman" pitchFamily="18" charset="0"/>
                  <a:cs typeface="Times New Roman" pitchFamily="18" charset="0"/>
                </a:endParaRPr>
              </a:p>
            </p:txBody>
          </p:sp>
        </mc:Choice>
        <mc:Fallback xmlns="">
          <p:sp>
            <p:nvSpPr>
              <p:cNvPr id="39947" name="Text Box 10"/>
              <p:cNvSpPr txBox="1">
                <a:spLocks noRot="1" noChangeAspect="1" noMove="1" noResize="1" noEditPoints="1" noAdjustHandles="1" noChangeArrowheads="1" noChangeShapeType="1" noTextEdit="1"/>
              </p:cNvSpPr>
              <p:nvPr/>
            </p:nvSpPr>
            <p:spPr bwMode="auto">
              <a:xfrm>
                <a:off x="859535" y="1700213"/>
                <a:ext cx="479618" cy="40011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948" name="Text Box 11"/>
              <p:cNvSpPr txBox="1">
                <a:spLocks noChangeArrowheads="1"/>
              </p:cNvSpPr>
              <p:nvPr/>
            </p:nvSpPr>
            <p:spPr bwMode="auto">
              <a:xfrm>
                <a:off x="3475735" y="2513013"/>
                <a:ext cx="47961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cs typeface="Times New Roman" pitchFamily="18" charset="0"/>
                        </a:rPr>
                        <m:t>𝑥</m:t>
                      </m:r>
                      <m:r>
                        <a:rPr lang="en-US" altLang="ko-KR" sz="2000" i="1" baseline="-25000" dirty="0">
                          <a:latin typeface="Cambria Math"/>
                          <a:cs typeface="Times New Roman" pitchFamily="18" charset="0"/>
                        </a:rPr>
                        <m:t>2</m:t>
                      </m:r>
                    </m:oMath>
                  </m:oMathPara>
                </a14:m>
                <a:endParaRPr lang="en-US" altLang="ko-KR" sz="2000" dirty="0">
                  <a:latin typeface="Times New Roman" pitchFamily="18" charset="0"/>
                  <a:cs typeface="Times New Roman" pitchFamily="18" charset="0"/>
                </a:endParaRPr>
              </a:p>
            </p:txBody>
          </p:sp>
        </mc:Choice>
        <mc:Fallback xmlns="">
          <p:sp>
            <p:nvSpPr>
              <p:cNvPr id="39948" name="Text Box 11"/>
              <p:cNvSpPr txBox="1">
                <a:spLocks noRot="1" noChangeAspect="1" noMove="1" noResize="1" noEditPoints="1" noAdjustHandles="1" noChangeArrowheads="1" noChangeShapeType="1" noTextEdit="1"/>
              </p:cNvSpPr>
              <p:nvPr/>
            </p:nvSpPr>
            <p:spPr bwMode="auto">
              <a:xfrm>
                <a:off x="3475735" y="2513013"/>
                <a:ext cx="479618" cy="40011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9949" name="Line 12"/>
          <p:cNvSpPr>
            <a:spLocks noChangeShapeType="1"/>
          </p:cNvSpPr>
          <p:nvPr/>
        </p:nvSpPr>
        <p:spPr bwMode="auto">
          <a:xfrm>
            <a:off x="5029200" y="2690813"/>
            <a:ext cx="3200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50" name="Line 14"/>
          <p:cNvSpPr>
            <a:spLocks noChangeShapeType="1"/>
          </p:cNvSpPr>
          <p:nvPr/>
        </p:nvSpPr>
        <p:spPr bwMode="auto">
          <a:xfrm>
            <a:off x="7467600" y="2081213"/>
            <a:ext cx="76200" cy="289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51" name="Line 15"/>
          <p:cNvSpPr>
            <a:spLocks noChangeShapeType="1"/>
          </p:cNvSpPr>
          <p:nvPr/>
        </p:nvSpPr>
        <p:spPr bwMode="auto">
          <a:xfrm>
            <a:off x="5334000" y="2462213"/>
            <a:ext cx="2514600" cy="2057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952" name="Freeform 16"/>
          <p:cNvSpPr>
            <a:spLocks/>
          </p:cNvSpPr>
          <p:nvPr/>
        </p:nvSpPr>
        <p:spPr bwMode="auto">
          <a:xfrm>
            <a:off x="5676900" y="2767013"/>
            <a:ext cx="1828800" cy="1447800"/>
          </a:xfrm>
          <a:custGeom>
            <a:avLst/>
            <a:gdLst>
              <a:gd name="T0" fmla="*/ 0 w 1152"/>
              <a:gd name="T1" fmla="*/ 0 h 912"/>
              <a:gd name="T2" fmla="*/ 2147483647 w 1152"/>
              <a:gd name="T3" fmla="*/ 2147483647 h 912"/>
              <a:gd name="T4" fmla="*/ 2147483647 w 1152"/>
              <a:gd name="T5" fmla="*/ 2147483647 h 912"/>
              <a:gd name="T6" fmla="*/ 0 w 1152"/>
              <a:gd name="T7" fmla="*/ 0 h 912"/>
              <a:gd name="T8" fmla="*/ 0 60000 65536"/>
              <a:gd name="T9" fmla="*/ 0 60000 65536"/>
              <a:gd name="T10" fmla="*/ 0 60000 65536"/>
              <a:gd name="T11" fmla="*/ 0 60000 65536"/>
              <a:gd name="T12" fmla="*/ 0 w 1152"/>
              <a:gd name="T13" fmla="*/ 0 h 912"/>
              <a:gd name="T14" fmla="*/ 1152 w 1152"/>
              <a:gd name="T15" fmla="*/ 912 h 912"/>
            </a:gdLst>
            <a:ahLst/>
            <a:cxnLst>
              <a:cxn ang="T8">
                <a:pos x="T0" y="T1"/>
              </a:cxn>
              <a:cxn ang="T9">
                <a:pos x="T2" y="T3"/>
              </a:cxn>
              <a:cxn ang="T10">
                <a:pos x="T4" y="T5"/>
              </a:cxn>
              <a:cxn ang="T11">
                <a:pos x="T6" y="T7"/>
              </a:cxn>
            </a:cxnLst>
            <a:rect l="T12" t="T13" r="T14" b="T15"/>
            <a:pathLst>
              <a:path w="1152" h="912">
                <a:moveTo>
                  <a:pt x="0" y="0"/>
                </a:moveTo>
                <a:lnTo>
                  <a:pt x="1152" y="192"/>
                </a:lnTo>
                <a:lnTo>
                  <a:pt x="1152" y="912"/>
                </a:lnTo>
                <a:lnTo>
                  <a:pt x="0" y="0"/>
                </a:lnTo>
                <a:close/>
              </a:path>
            </a:pathLst>
          </a:custGeom>
          <a:solidFill>
            <a:schemeClr val="accent1"/>
          </a:solidFill>
          <a:ln w="9525">
            <a:solidFill>
              <a:schemeClr val="tx1"/>
            </a:solidFill>
            <a:round/>
            <a:headEnd/>
            <a:tailEnd/>
          </a:ln>
        </p:spPr>
        <p:txBody>
          <a:bodyPr/>
          <a:lstStyle/>
          <a:p>
            <a:endParaRPr lang="ko-KR" altLang="en-US"/>
          </a:p>
        </p:txBody>
      </p:sp>
      <mc:AlternateContent xmlns:mc="http://schemas.openxmlformats.org/markup-compatibility/2006" xmlns:a14="http://schemas.microsoft.com/office/drawing/2010/main">
        <mc:Choice Requires="a14">
          <p:sp>
            <p:nvSpPr>
              <p:cNvPr id="39953" name="Text Box 17"/>
              <p:cNvSpPr txBox="1">
                <a:spLocks noChangeArrowheads="1"/>
              </p:cNvSpPr>
              <p:nvPr/>
            </p:nvSpPr>
            <p:spPr bwMode="auto">
              <a:xfrm>
                <a:off x="6132583" y="2462213"/>
                <a:ext cx="95712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𝑥</m:t>
                      </m:r>
                      <m:r>
                        <a:rPr lang="en-US" altLang="ko-KR" sz="2000" i="1" baseline="-25000" dirty="0">
                          <a:latin typeface="Cambria Math"/>
                        </a:rPr>
                        <m:t>1</m:t>
                      </m:r>
                      <m:r>
                        <a:rPr lang="en-US" altLang="ko-KR" sz="2000" i="1" dirty="0">
                          <a:latin typeface="Cambria Math"/>
                        </a:rPr>
                        <m:t>=0</m:t>
                      </m:r>
                    </m:oMath>
                  </m:oMathPara>
                </a14:m>
                <a:endParaRPr lang="en-US" altLang="ko-KR" sz="2000" dirty="0">
                  <a:latin typeface="Times New Roman" pitchFamily="18" charset="0"/>
                </a:endParaRPr>
              </a:p>
            </p:txBody>
          </p:sp>
        </mc:Choice>
        <mc:Fallback xmlns="">
          <p:sp>
            <p:nvSpPr>
              <p:cNvPr id="39953" name="Text Box 17"/>
              <p:cNvSpPr txBox="1">
                <a:spLocks noRot="1" noChangeAspect="1" noMove="1" noResize="1" noEditPoints="1" noAdjustHandles="1" noChangeArrowheads="1" noChangeShapeType="1" noTextEdit="1"/>
              </p:cNvSpPr>
              <p:nvPr/>
            </p:nvSpPr>
            <p:spPr bwMode="auto">
              <a:xfrm>
                <a:off x="6132583" y="2462213"/>
                <a:ext cx="957121" cy="400110"/>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954" name="Text Box 18"/>
              <p:cNvSpPr txBox="1">
                <a:spLocks noChangeArrowheads="1"/>
              </p:cNvSpPr>
              <p:nvPr/>
            </p:nvSpPr>
            <p:spPr bwMode="auto">
              <a:xfrm>
                <a:off x="5659508" y="3376613"/>
                <a:ext cx="95712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𝑥</m:t>
                      </m:r>
                      <m:r>
                        <a:rPr lang="en-US" altLang="ko-KR" sz="2000" i="1" baseline="-25000" dirty="0">
                          <a:latin typeface="Cambria Math"/>
                        </a:rPr>
                        <m:t>2</m:t>
                      </m:r>
                      <m:r>
                        <a:rPr lang="en-US" altLang="ko-KR" sz="2000" i="1" dirty="0">
                          <a:latin typeface="Cambria Math"/>
                        </a:rPr>
                        <m:t>=0</m:t>
                      </m:r>
                    </m:oMath>
                  </m:oMathPara>
                </a14:m>
                <a:endParaRPr lang="en-US" altLang="ko-KR" sz="2000" dirty="0">
                  <a:latin typeface="Times New Roman" pitchFamily="18" charset="0"/>
                </a:endParaRPr>
              </a:p>
            </p:txBody>
          </p:sp>
        </mc:Choice>
        <mc:Fallback xmlns="">
          <p:sp>
            <p:nvSpPr>
              <p:cNvPr id="39954" name="Text Box 18"/>
              <p:cNvSpPr txBox="1">
                <a:spLocks noRot="1" noChangeAspect="1" noMove="1" noResize="1" noEditPoints="1" noAdjustHandles="1" noChangeArrowheads="1" noChangeShapeType="1" noTextEdit="1"/>
              </p:cNvSpPr>
              <p:nvPr/>
            </p:nvSpPr>
            <p:spPr bwMode="auto">
              <a:xfrm>
                <a:off x="5659508" y="3376613"/>
                <a:ext cx="957121" cy="40011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955" name="Text Box 19"/>
              <p:cNvSpPr txBox="1">
                <a:spLocks noChangeArrowheads="1"/>
              </p:cNvSpPr>
              <p:nvPr/>
            </p:nvSpPr>
            <p:spPr bwMode="auto">
              <a:xfrm>
                <a:off x="7513708" y="3389313"/>
                <a:ext cx="957121"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algn="ctr" eaLnBrk="1" hangingPunct="1"/>
                <a14:m>
                  <m:oMathPara xmlns:m="http://schemas.openxmlformats.org/officeDocument/2006/math">
                    <m:oMathParaPr>
                      <m:jc m:val="centerGroup"/>
                    </m:oMathParaPr>
                    <m:oMath xmlns:m="http://schemas.openxmlformats.org/officeDocument/2006/math">
                      <m:r>
                        <a:rPr lang="en-US" altLang="ko-KR" sz="2000" i="1" dirty="0" smtClean="0">
                          <a:latin typeface="Cambria Math"/>
                        </a:rPr>
                        <m:t>𝑥</m:t>
                      </m:r>
                      <m:r>
                        <a:rPr lang="en-US" altLang="ko-KR" sz="2000" i="1" baseline="-25000" dirty="0">
                          <a:latin typeface="Cambria Math"/>
                        </a:rPr>
                        <m:t>3</m:t>
                      </m:r>
                      <m:r>
                        <a:rPr lang="en-US" altLang="ko-KR" sz="2000" i="1" dirty="0">
                          <a:latin typeface="Cambria Math"/>
                        </a:rPr>
                        <m:t>=0</m:t>
                      </m:r>
                    </m:oMath>
                  </m:oMathPara>
                </a14:m>
                <a:endParaRPr lang="en-US" altLang="ko-KR" sz="2000" dirty="0">
                  <a:latin typeface="Times New Roman" pitchFamily="18" charset="0"/>
                </a:endParaRPr>
              </a:p>
            </p:txBody>
          </p:sp>
        </mc:Choice>
        <mc:Fallback xmlns="">
          <p:sp>
            <p:nvSpPr>
              <p:cNvPr id="39955" name="Text Box 19"/>
              <p:cNvSpPr txBox="1">
                <a:spLocks noRot="1" noChangeAspect="1" noMove="1" noResize="1" noEditPoints="1" noAdjustHandles="1" noChangeArrowheads="1" noChangeShapeType="1" noTextEdit="1"/>
              </p:cNvSpPr>
              <p:nvPr/>
            </p:nvSpPr>
            <p:spPr bwMode="auto">
              <a:xfrm>
                <a:off x="7513708" y="3389313"/>
                <a:ext cx="957121" cy="40011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sp>
        <p:nvSpPr>
          <p:cNvPr id="39956" name="Rectangle 20"/>
          <p:cNvSpPr>
            <a:spLocks noChangeArrowheads="1"/>
          </p:cNvSpPr>
          <p:nvPr/>
        </p:nvSpPr>
        <p:spPr bwMode="auto">
          <a:xfrm>
            <a:off x="531813" y="5634038"/>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chemeClr val="accent2"/>
              </a:buClr>
              <a:buFont typeface="Wingdings" pitchFamily="2" charset="2"/>
              <a:buChar char="q"/>
            </a:pPr>
            <a:r>
              <a:rPr lang="en-US" altLang="ko-KR" sz="2000" dirty="0">
                <a:latin typeface="Times New Roman" pitchFamily="18" charset="0"/>
                <a:cs typeface="Times New Roman" pitchFamily="18" charset="0"/>
              </a:rPr>
              <a:t>See text sec. 1.5, 1.6 for more backgrounds</a:t>
            </a:r>
          </a:p>
        </p:txBody>
      </p:sp>
      <mc:AlternateContent xmlns:mc="http://schemas.openxmlformats.org/markup-compatibility/2006" xmlns:a14="http://schemas.microsoft.com/office/drawing/2010/main">
        <mc:Choice Requires="a14">
          <p:sp>
            <p:nvSpPr>
              <p:cNvPr id="2" name="TextBox 1"/>
              <p:cNvSpPr txBox="1"/>
              <p:nvPr/>
            </p:nvSpPr>
            <p:spPr>
              <a:xfrm>
                <a:off x="1475656" y="1412776"/>
                <a:ext cx="3751925" cy="400110"/>
              </a:xfrm>
              <a:prstGeom prst="rect">
                <a:avLst/>
              </a:prstGeom>
              <a:noFill/>
            </p:spPr>
            <p:txBody>
              <a:bodyPr wrap="none" rtlCol="0">
                <a:spAutoFit/>
              </a:bodyPr>
              <a:lstStyle/>
              <a:p>
                <a:r>
                  <a:rPr lang="en-US" altLang="ko-KR" sz="2000" dirty="0" smtClean="0">
                    <a:latin typeface="Times New Roman" panose="02020603050405020304" pitchFamily="18" charset="0"/>
                    <a:cs typeface="Times New Roman" panose="02020603050405020304" pitchFamily="18" charset="0"/>
                  </a:rPr>
                  <a:t>(e.g. </a:t>
                </a:r>
                <a14:m>
                  <m:oMath xmlns:m="http://schemas.openxmlformats.org/officeDocument/2006/math">
                    <m:sSub>
                      <m:sSubPr>
                        <m:ctrlPr>
                          <a:rPr lang="en-US" altLang="ko-KR" sz="200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𝑥</m:t>
                        </m:r>
                      </m:e>
                      <m:sub>
                        <m:r>
                          <a:rPr lang="en-US" altLang="ko-KR" sz="2000" b="0" i="1" smtClean="0">
                            <a:latin typeface="Cambria Math" panose="02040503050406030204" pitchFamily="18" charset="0"/>
                            <a:cs typeface="Times New Roman" panose="02020603050405020304" pitchFamily="18" charset="0"/>
                          </a:rPr>
                          <m:t>1</m:t>
                        </m:r>
                      </m:sub>
                    </m:sSub>
                    <m:r>
                      <a:rPr lang="en-US" altLang="ko-KR" sz="2000" b="0" i="1" smtClean="0">
                        <a:latin typeface="Cambria Math" panose="02040503050406030204" pitchFamily="18" charset="0"/>
                        <a:cs typeface="Times New Roman" panose="02020603050405020304" pitchFamily="18" charset="0"/>
                      </a:rPr>
                      <m:t>+</m:t>
                    </m:r>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𝑥</m:t>
                        </m:r>
                      </m:e>
                      <m:sub>
                        <m:r>
                          <a:rPr lang="en-US" altLang="ko-KR" sz="2000" b="0" i="1" smtClean="0">
                            <a:latin typeface="Cambria Math" panose="02040503050406030204" pitchFamily="18" charset="0"/>
                            <a:cs typeface="Times New Roman" panose="02020603050405020304" pitchFamily="18" charset="0"/>
                          </a:rPr>
                          <m:t>2</m:t>
                        </m:r>
                      </m:sub>
                    </m:sSub>
                    <m:r>
                      <a:rPr lang="en-US" altLang="ko-KR" sz="2000" b="0" i="1" smtClean="0">
                        <a:latin typeface="Cambria Math" panose="02040503050406030204" pitchFamily="18" charset="0"/>
                        <a:cs typeface="Times New Roman" panose="02020603050405020304" pitchFamily="18" charset="0"/>
                      </a:rPr>
                      <m:t>+</m:t>
                    </m:r>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𝑥</m:t>
                        </m:r>
                      </m:e>
                      <m:sub>
                        <m:r>
                          <a:rPr lang="en-US" altLang="ko-KR" sz="2000" b="0" i="1" smtClean="0">
                            <a:latin typeface="Cambria Math" panose="02040503050406030204" pitchFamily="18" charset="0"/>
                            <a:cs typeface="Times New Roman" panose="02020603050405020304" pitchFamily="18" charset="0"/>
                          </a:rPr>
                          <m:t>3</m:t>
                        </m:r>
                      </m:sub>
                    </m:sSub>
                    <m:r>
                      <a:rPr lang="en-US" altLang="ko-KR" sz="2000" b="0" i="1" smtClean="0">
                        <a:latin typeface="Cambria Math" panose="02040503050406030204" pitchFamily="18" charset="0"/>
                        <a:cs typeface="Times New Roman" panose="02020603050405020304" pitchFamily="18" charset="0"/>
                      </a:rPr>
                      <m:t>=1, </m:t>
                    </m:r>
                    <m:sSub>
                      <m:sSubPr>
                        <m:ctrlPr>
                          <a:rPr lang="en-US" altLang="ko-KR" sz="2000" b="0" i="1" smtClean="0">
                            <a:latin typeface="Cambria Math" panose="02040503050406030204" pitchFamily="18" charset="0"/>
                            <a:cs typeface="Times New Roman" panose="02020603050405020304" pitchFamily="18" charset="0"/>
                          </a:rPr>
                        </m:ctrlPr>
                      </m:sSubPr>
                      <m:e>
                        <m:r>
                          <a:rPr lang="en-US" altLang="ko-KR" sz="2000" b="0" i="1" smtClean="0">
                            <a:latin typeface="Cambria Math" panose="02040503050406030204" pitchFamily="18" charset="0"/>
                            <a:cs typeface="Times New Roman" panose="02020603050405020304" pitchFamily="18" charset="0"/>
                          </a:rPr>
                          <m:t>𝑥</m:t>
                        </m:r>
                      </m:e>
                      <m:sub>
                        <m:r>
                          <a:rPr lang="en-US" altLang="ko-KR" sz="2000" b="0" i="1" smtClean="0">
                            <a:latin typeface="Cambria Math" panose="02040503050406030204" pitchFamily="18" charset="0"/>
                            <a:cs typeface="Times New Roman" panose="02020603050405020304" pitchFamily="18" charset="0"/>
                          </a:rPr>
                          <m:t>𝑖</m:t>
                        </m:r>
                      </m:sub>
                    </m:sSub>
                    <m:r>
                      <a:rPr lang="en-US" altLang="ko-KR" sz="2000" b="0" i="1" smtClean="0">
                        <a:latin typeface="Cambria Math" panose="02040503050406030204" pitchFamily="18" charset="0"/>
                        <a:ea typeface="Cambria Math" panose="02040503050406030204" pitchFamily="18" charset="0"/>
                        <a:cs typeface="Times New Roman" panose="02020603050405020304" pitchFamily="18" charset="0"/>
                      </a:rPr>
                      <m:t>≥0 ∀</m:t>
                    </m:r>
                    <m:r>
                      <a:rPr lang="en-US" altLang="ko-KR" sz="2000"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altLang="ko-KR"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ko-KR" altLang="en-US" sz="20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75656" y="1412776"/>
                <a:ext cx="3751925" cy="400110"/>
              </a:xfrm>
              <a:prstGeom prst="rect">
                <a:avLst/>
              </a:prstGeom>
              <a:blipFill>
                <a:blip r:embed="rId10"/>
                <a:stretch>
                  <a:fillRect l="-1623" t="-9231" b="-2769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1030" name="슬라이드 번호 개체 틀 5"/>
          <p:cNvSpPr>
            <a:spLocks noGrp="1"/>
          </p:cNvSpPr>
          <p:nvPr>
            <p:ph type="sldNum" sz="quarter" idx="12"/>
          </p:nvPr>
        </p:nvSpPr>
        <p:spPr/>
        <p:txBody>
          <a:bodyPr/>
          <a:lstStyle/>
          <a:p>
            <a:pPr>
              <a:defRPr/>
            </a:pPr>
            <a:fld id="{F98A8A9E-287A-4DFD-8904-FE86005401B3}" type="slidenum">
              <a:rPr lang="en-US" altLang="ko-KR"/>
              <a:pPr>
                <a:defRPr/>
              </a:pPr>
              <a:t>4</a:t>
            </a:fld>
            <a:endParaRPr lang="en-US" altLang="ko-KR"/>
          </a:p>
        </p:txBody>
      </p:sp>
      <p:sp>
        <p:nvSpPr>
          <p:cNvPr id="6148" name="Rectangle 2"/>
          <p:cNvSpPr>
            <a:spLocks noGrp="1" noChangeArrowheads="1"/>
          </p:cNvSpPr>
          <p:nvPr>
            <p:ph type="title"/>
          </p:nvPr>
        </p:nvSpPr>
        <p:spPr/>
        <p:txBody>
          <a:bodyPr/>
          <a:lstStyle/>
          <a:p>
            <a:pPr eaLnBrk="1" hangingPunct="1"/>
            <a:r>
              <a:rPr lang="en-US" altLang="ko-KR" smtClean="0"/>
              <a:t>Important submatrix multiplications</a:t>
            </a:r>
          </a:p>
        </p:txBody>
      </p:sp>
      <mc:AlternateContent xmlns:mc="http://schemas.openxmlformats.org/markup-compatibility/2006" xmlns:a14="http://schemas.microsoft.com/office/drawing/2010/main">
        <mc:Choice Requires="a14">
          <p:sp>
            <p:nvSpPr>
              <p:cNvPr id="6149" name="Rectangle 3"/>
              <p:cNvSpPr>
                <a:spLocks noGrp="1" noChangeArrowheads="1"/>
              </p:cNvSpPr>
              <p:nvPr>
                <p:ph type="body" idx="1"/>
              </p:nvPr>
            </p:nvSpPr>
            <p:spPr>
              <a:xfrm>
                <a:off x="265113" y="836613"/>
                <a:ext cx="8226425" cy="762000"/>
              </a:xfrm>
            </p:spPr>
            <p:txBody>
              <a:bodyPr/>
              <a:lstStyle/>
              <a:p>
                <a:pPr eaLnBrk="1" hangingPunct="1"/>
                <a:r>
                  <a:rPr lang="en-US" altLang="ko-KR" dirty="0" smtClean="0"/>
                  <a:t>Interpretation of constraints: see as </a:t>
                </a:r>
                <a:r>
                  <a:rPr lang="en-US" altLang="ko-KR" dirty="0" err="1" smtClean="0"/>
                  <a:t>submatrix</a:t>
                </a:r>
                <a:r>
                  <a:rPr lang="en-US" altLang="ko-KR" dirty="0" smtClean="0"/>
                  <a:t> multiplication.</a:t>
                </a:r>
              </a:p>
              <a:p>
                <a:pPr eaLnBrk="1" hangingPunct="1">
                  <a:buFont typeface="Wingdings" pitchFamily="2" charset="2"/>
                  <a:buNone/>
                </a:pPr>
                <a:r>
                  <a:rPr lang="en-US" altLang="ko-KR" dirty="0" smtClean="0"/>
                  <a:t>	A:  </a:t>
                </a:r>
                <a14:m>
                  <m:oMath xmlns:m="http://schemas.openxmlformats.org/officeDocument/2006/math">
                    <m:r>
                      <a:rPr lang="en-US" altLang="ko-KR" b="0" i="1" smtClean="0">
                        <a:latin typeface="Cambria Math"/>
                      </a:rPr>
                      <m:t>𝑚</m:t>
                    </m:r>
                    <m:r>
                      <a:rPr lang="en-US" altLang="ko-KR" b="0" i="1" smtClean="0">
                        <a:latin typeface="Cambria Math"/>
                        <a:ea typeface="Cambria Math"/>
                      </a:rPr>
                      <m:t>×</m:t>
                    </m:r>
                    <m:r>
                      <a:rPr lang="en-US" altLang="ko-KR" b="0" i="1" smtClean="0">
                        <a:latin typeface="Cambria Math"/>
                        <a:ea typeface="Cambria Math"/>
                      </a:rPr>
                      <m:t>𝑛</m:t>
                    </m:r>
                  </m:oMath>
                </a14:m>
                <a:r>
                  <a:rPr lang="en-US" altLang="ko-KR" dirty="0" smtClean="0">
                    <a:sym typeface="Symbol" pitchFamily="18" charset="2"/>
                  </a:rPr>
                  <a:t> matrix</a:t>
                </a:r>
                <a:endParaRPr lang="en-US" altLang="ko-KR" dirty="0" smtClean="0"/>
              </a:p>
            </p:txBody>
          </p:sp>
        </mc:Choice>
        <mc:Fallback xmlns="">
          <p:sp>
            <p:nvSpPr>
              <p:cNvPr id="6149" name="Rectangle 3"/>
              <p:cNvSpPr>
                <a:spLocks noGrp="1" noRot="1" noChangeAspect="1" noMove="1" noResize="1" noEditPoints="1" noAdjustHandles="1" noChangeArrowheads="1" noChangeShapeType="1" noTextEdit="1"/>
              </p:cNvSpPr>
              <p:nvPr>
                <p:ph type="body" idx="1"/>
              </p:nvPr>
            </p:nvSpPr>
            <p:spPr>
              <a:xfrm>
                <a:off x="265113" y="836613"/>
                <a:ext cx="8226425" cy="762000"/>
              </a:xfrm>
              <a:blipFill rotWithShape="1">
                <a:blip r:embed="rId4"/>
                <a:stretch>
                  <a:fillRect l="-593" t="-4000" b="-14400"/>
                </a:stretch>
              </a:blipFill>
            </p:spPr>
            <p:txBody>
              <a:bodyPr/>
              <a:lstStyle/>
              <a:p>
                <a:r>
                  <a:rPr lang="ko-KR" altLang="en-US">
                    <a:noFill/>
                  </a:rPr>
                  <a:t> </a:t>
                </a:r>
              </a:p>
            </p:txBody>
          </p:sp>
        </mc:Fallback>
      </mc:AlternateContent>
      <p:graphicFrame>
        <p:nvGraphicFramePr>
          <p:cNvPr id="6150" name="Object 4"/>
          <p:cNvGraphicFramePr>
            <a:graphicFrameLocks noChangeAspect="1"/>
          </p:cNvGraphicFramePr>
          <p:nvPr/>
        </p:nvGraphicFramePr>
        <p:xfrm>
          <a:off x="1371600" y="1828800"/>
          <a:ext cx="3556000" cy="1117600"/>
        </p:xfrm>
        <a:graphic>
          <a:graphicData uri="http://schemas.openxmlformats.org/presentationml/2006/ole">
            <mc:AlternateContent xmlns:mc="http://schemas.openxmlformats.org/markup-compatibility/2006">
              <mc:Choice xmlns:v="urn:schemas-microsoft-com:vml" Requires="v">
                <p:oleObj spid="_x0000_s6344" name="Equation" r:id="rId5" imgW="3556000" imgH="1117600" progId="Equation.DSMT4">
                  <p:embed/>
                </p:oleObj>
              </mc:Choice>
              <mc:Fallback>
                <p:oleObj name="Equation" r:id="rId5" imgW="3556000" imgH="1117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828800"/>
                        <a:ext cx="35560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151" name="Text Box 6"/>
              <p:cNvSpPr txBox="1">
                <a:spLocks noChangeArrowheads="1"/>
              </p:cNvSpPr>
              <p:nvPr/>
            </p:nvSpPr>
            <p:spPr bwMode="auto">
              <a:xfrm>
                <a:off x="838200" y="5089525"/>
                <a:ext cx="7940675"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b="1" dirty="0" smtClean="0">
                    <a:latin typeface="Arial" charset="0"/>
                  </a:rPr>
                  <a:t> </a:t>
                </a:r>
                <a:r>
                  <a:rPr lang="en-US" altLang="ko-KR" sz="2000" dirty="0">
                    <a:latin typeface="Times New Roman" pitchFamily="18" charset="0"/>
                    <a:cs typeface="Times New Roman" pitchFamily="18" charset="0"/>
                  </a:rPr>
                  <a:t>denote constraints as   </a:t>
                </a:r>
                <a14:m>
                  <m:oMath xmlns:m="http://schemas.openxmlformats.org/officeDocument/2006/math">
                    <m:r>
                      <a:rPr lang="en-US" altLang="ko-KR" sz="2000" b="0" i="1" smtClean="0">
                        <a:latin typeface="Cambria Math"/>
                      </a:rPr>
                      <m:t>𝐴𝑥</m:t>
                    </m:r>
                  </m:oMath>
                </a14:m>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 </a:t>
                </a:r>
                <a:r>
                  <a:rPr lang="en-US" altLang="ko-KR" sz="2000" dirty="0">
                    <a:latin typeface="Times New Roman" pitchFamily="18" charset="0"/>
                    <a:cs typeface="Times New Roman" pitchFamily="18" charset="0"/>
                    <a:sym typeface="Symbol" pitchFamily="18" charset="2"/>
                  </a:rPr>
                  <a:t>, ,  } </a:t>
                </a:r>
                <a14:m>
                  <m:oMath xmlns:m="http://schemas.openxmlformats.org/officeDocument/2006/math">
                    <m:r>
                      <a:rPr lang="en-US" altLang="ko-KR" sz="2000" b="0" i="1" smtClean="0">
                        <a:latin typeface="Cambria Math"/>
                        <a:sym typeface="Symbol" pitchFamily="18" charset="2"/>
                      </a:rPr>
                      <m:t>𝑏</m:t>
                    </m:r>
                  </m:oMath>
                </a14:m>
                <a:endParaRPr lang="en-US" altLang="ko-KR" sz="2000" dirty="0">
                  <a:latin typeface="Times New Roman" pitchFamily="18" charset="0"/>
                  <a:cs typeface="Times New Roman" pitchFamily="18" charset="0"/>
                </a:endParaRPr>
              </a:p>
            </p:txBody>
          </p:sp>
        </mc:Choice>
        <mc:Fallback xmlns="">
          <p:sp>
            <p:nvSpPr>
              <p:cNvPr id="6151" name="Text Box 6"/>
              <p:cNvSpPr txBox="1">
                <a:spLocks noRot="1" noChangeAspect="1" noMove="1" noResize="1" noEditPoints="1" noAdjustHandles="1" noChangeArrowheads="1" noChangeShapeType="1" noTextEdit="1"/>
              </p:cNvSpPr>
              <p:nvPr/>
            </p:nvSpPr>
            <p:spPr bwMode="auto">
              <a:xfrm>
                <a:off x="838200" y="5089525"/>
                <a:ext cx="7940675" cy="396875"/>
              </a:xfrm>
              <a:prstGeom prst="rect">
                <a:avLst/>
              </a:prstGeom>
              <a:blipFill rotWithShape="1">
                <a:blip r:embed="rId7"/>
                <a:stretch>
                  <a:fillRect t="-9231"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graphicFrame>
        <p:nvGraphicFramePr>
          <p:cNvPr id="6152" name="Object 8"/>
          <p:cNvGraphicFramePr>
            <a:graphicFrameLocks noChangeAspect="1"/>
          </p:cNvGraphicFramePr>
          <p:nvPr/>
        </p:nvGraphicFramePr>
        <p:xfrm>
          <a:off x="1333500" y="3213100"/>
          <a:ext cx="3009900" cy="431800"/>
        </p:xfrm>
        <a:graphic>
          <a:graphicData uri="http://schemas.openxmlformats.org/presentationml/2006/ole">
            <mc:AlternateContent xmlns:mc="http://schemas.openxmlformats.org/markup-compatibility/2006">
              <mc:Choice xmlns:v="urn:schemas-microsoft-com:vml" Requires="v">
                <p:oleObj spid="_x0000_s6345" name="Equation" r:id="rId8" imgW="3009900" imgH="431800" progId="Equation.3">
                  <p:embed/>
                </p:oleObj>
              </mc:Choice>
              <mc:Fallback>
                <p:oleObj name="Equation" r:id="rId8" imgW="3009900" imgH="431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0" y="3213100"/>
                        <a:ext cx="3009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153" name="Text Box 9"/>
              <p:cNvSpPr txBox="1">
                <a:spLocks noChangeArrowheads="1"/>
              </p:cNvSpPr>
              <p:nvPr/>
            </p:nvSpPr>
            <p:spPr bwMode="auto">
              <a:xfrm>
                <a:off x="4356100" y="3203575"/>
                <a:ext cx="302352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굴림" pitchFamily="50" charset="-127"/>
                    <a:ea typeface="굴림" pitchFamily="50" charset="-127"/>
                  </a:defRPr>
                </a:lvl1pPr>
                <a:lvl2pPr marL="742950" indent="-285750" eaLnBrk="0" hangingPunct="0">
                  <a:defRPr kumimoji="1" sz="2400">
                    <a:solidFill>
                      <a:schemeClr val="tx1"/>
                    </a:solidFill>
                    <a:latin typeface="굴림" pitchFamily="50" charset="-127"/>
                    <a:ea typeface="굴림" pitchFamily="50" charset="-127"/>
                  </a:defRPr>
                </a:lvl2pPr>
                <a:lvl3pPr marL="1143000" indent="-228600" eaLnBrk="0" hangingPunct="0">
                  <a:defRPr kumimoji="1" sz="2400">
                    <a:solidFill>
                      <a:schemeClr val="tx1"/>
                    </a:solidFill>
                    <a:latin typeface="굴림" pitchFamily="50" charset="-127"/>
                    <a:ea typeface="굴림" pitchFamily="50" charset="-127"/>
                  </a:defRPr>
                </a:lvl3pPr>
                <a:lvl4pPr marL="1600200" indent="-228600" eaLnBrk="0" hangingPunct="0">
                  <a:defRPr kumimoji="1" sz="2400">
                    <a:solidFill>
                      <a:schemeClr val="tx1"/>
                    </a:solidFill>
                    <a:latin typeface="굴림" pitchFamily="50" charset="-127"/>
                    <a:ea typeface="굴림" pitchFamily="50" charset="-127"/>
                  </a:defRPr>
                </a:lvl4pPr>
                <a:lvl5pPr marL="2057400" indent="-228600" eaLnBrk="0" hangingPunct="0">
                  <a:defRPr kumimoji="1" sz="2400">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sz="2400">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sz="2400">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sz="2400">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sz="2400">
                    <a:solidFill>
                      <a:schemeClr val="tx1"/>
                    </a:solidFill>
                    <a:latin typeface="굴림" pitchFamily="50" charset="-127"/>
                    <a:ea typeface="굴림" pitchFamily="50" charset="-127"/>
                  </a:defRPr>
                </a:lvl9pPr>
              </a:lstStyle>
              <a:p>
                <a:pPr eaLnBrk="1" hangingPunct="1"/>
                <a:r>
                  <a:rPr lang="en-US" altLang="ko-KR" sz="2000" dirty="0" smtClean="0">
                    <a:latin typeface="Times New Roman" pitchFamily="18" charset="0"/>
                    <a:cs typeface="Times New Roman" pitchFamily="18" charset="0"/>
                  </a:rPr>
                  <a:t>, where </a:t>
                </a:r>
                <a14:m>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a:rPr>
                          <m:t>𝑒</m:t>
                        </m:r>
                      </m:e>
                      <m:sub>
                        <m:r>
                          <a:rPr lang="en-US" altLang="ko-KR" sz="2000" b="0" i="1" smtClean="0">
                            <a:latin typeface="Cambria Math"/>
                          </a:rPr>
                          <m:t>𝑖</m:t>
                        </m:r>
                      </m:sub>
                    </m:sSub>
                  </m:oMath>
                </a14:m>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is </a:t>
                </a:r>
                <a:r>
                  <a:rPr lang="en-US" altLang="ko-KR" sz="2000" i="1" dirty="0" err="1">
                    <a:latin typeface="Times New Roman" pitchFamily="18" charset="0"/>
                    <a:cs typeface="Times New Roman" pitchFamily="18" charset="0"/>
                  </a:rPr>
                  <a:t>i</a:t>
                </a:r>
                <a:r>
                  <a:rPr lang="en-US" altLang="ko-KR" sz="2000" dirty="0" err="1">
                    <a:latin typeface="Times New Roman" pitchFamily="18" charset="0"/>
                    <a:cs typeface="Times New Roman" pitchFamily="18" charset="0"/>
                  </a:rPr>
                  <a:t>-th</a:t>
                </a:r>
                <a:r>
                  <a:rPr lang="en-US" altLang="ko-KR" sz="2000" dirty="0">
                    <a:latin typeface="Times New Roman" pitchFamily="18" charset="0"/>
                    <a:cs typeface="Times New Roman" pitchFamily="18" charset="0"/>
                  </a:rPr>
                  <a:t> unit vector</a:t>
                </a:r>
              </a:p>
            </p:txBody>
          </p:sp>
        </mc:Choice>
        <mc:Fallback xmlns="">
          <p:sp>
            <p:nvSpPr>
              <p:cNvPr id="6153" name="Text Box 9"/>
              <p:cNvSpPr txBox="1">
                <a:spLocks noRot="1" noChangeAspect="1" noMove="1" noResize="1" noEditPoints="1" noAdjustHandles="1" noChangeArrowheads="1" noChangeShapeType="1" noTextEdit="1"/>
              </p:cNvSpPr>
              <p:nvPr/>
            </p:nvSpPr>
            <p:spPr bwMode="auto">
              <a:xfrm>
                <a:off x="4356100" y="3203575"/>
                <a:ext cx="3023520" cy="400110"/>
              </a:xfrm>
              <a:prstGeom prst="rect">
                <a:avLst/>
              </a:prstGeom>
              <a:blipFill rotWithShape="1">
                <a:blip r:embed="rId10"/>
                <a:stretch>
                  <a:fillRect l="-2218" t="-7692" r="-806"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graphicFrame>
        <p:nvGraphicFramePr>
          <p:cNvPr id="6154" name="Object 10"/>
          <p:cNvGraphicFramePr>
            <a:graphicFrameLocks noChangeAspect="1"/>
          </p:cNvGraphicFramePr>
          <p:nvPr/>
        </p:nvGraphicFramePr>
        <p:xfrm>
          <a:off x="1371600" y="4038600"/>
          <a:ext cx="3175000" cy="431800"/>
        </p:xfrm>
        <a:graphic>
          <a:graphicData uri="http://schemas.openxmlformats.org/presentationml/2006/ole">
            <mc:AlternateContent xmlns:mc="http://schemas.openxmlformats.org/markup-compatibility/2006">
              <mc:Choice xmlns:v="urn:schemas-microsoft-com:vml" Requires="v">
                <p:oleObj spid="_x0000_s6346" name="Equation" r:id="rId11" imgW="3175000" imgH="431800" progId="Equation.3">
                  <p:embed/>
                </p:oleObj>
              </mc:Choice>
              <mc:Fallback>
                <p:oleObj name="Equation" r:id="rId11" imgW="3175000" imgH="4318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038600"/>
                        <a:ext cx="3175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18435" name="슬라이드 번호 개체 틀 5"/>
          <p:cNvSpPr>
            <a:spLocks noGrp="1"/>
          </p:cNvSpPr>
          <p:nvPr>
            <p:ph type="sldNum" sz="quarter" idx="12"/>
          </p:nvPr>
        </p:nvSpPr>
        <p:spPr/>
        <p:txBody>
          <a:bodyPr/>
          <a:lstStyle/>
          <a:p>
            <a:pPr>
              <a:defRPr/>
            </a:pPr>
            <a:fld id="{CD93677B-B4CD-4CE3-BC4C-E181928EAF23}" type="slidenum">
              <a:rPr lang="en-US" altLang="ko-KR"/>
              <a:pPr>
                <a:defRPr/>
              </a:pPr>
              <a:t>5</a:t>
            </a:fld>
            <a:endParaRPr lang="en-US" altLang="ko-KR"/>
          </a:p>
        </p:txBody>
      </p:sp>
      <p:sp>
        <p:nvSpPr>
          <p:cNvPr id="7172"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7173" name="Rectangle 3"/>
              <p:cNvSpPr>
                <a:spLocks noGrp="1" noChangeArrowheads="1"/>
              </p:cNvSpPr>
              <p:nvPr>
                <p:ph type="body" idx="1"/>
              </p:nvPr>
            </p:nvSpPr>
            <p:spPr>
              <a:xfrm>
                <a:off x="376238" y="952500"/>
                <a:ext cx="8405812" cy="4955203"/>
              </a:xfrm>
            </p:spPr>
            <p:txBody>
              <a:bodyPr/>
              <a:lstStyle/>
              <a:p>
                <a:pPr eaLnBrk="1" hangingPunct="1"/>
                <a:r>
                  <a:rPr lang="en-US" altLang="ko-KR" dirty="0" smtClean="0">
                    <a:solidFill>
                      <a:srgbClr val="FF0000"/>
                    </a:solidFill>
                  </a:rPr>
                  <a:t>Any LP can be expressed as  min </a:t>
                </a:r>
                <a14:m>
                  <m:oMath xmlns:m="http://schemas.openxmlformats.org/officeDocument/2006/math">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a:rPr>
                          <m:t>𝑐</m:t>
                        </m:r>
                      </m:e>
                      <m:sup>
                        <m:r>
                          <a:rPr lang="en-US" altLang="ko-KR" b="0" i="1" smtClean="0">
                            <a:solidFill>
                              <a:srgbClr val="FF0000"/>
                            </a:solidFill>
                            <a:latin typeface="Cambria Math"/>
                          </a:rPr>
                          <m:t>′</m:t>
                        </m:r>
                      </m:sup>
                    </m:sSup>
                    <m:r>
                      <a:rPr lang="en-US" altLang="ko-KR" b="0" i="1" smtClean="0">
                        <a:solidFill>
                          <a:srgbClr val="FF0000"/>
                        </a:solidFill>
                        <a:latin typeface="Cambria Math"/>
                      </a:rPr>
                      <m:t>𝑥</m:t>
                    </m:r>
                    <m:r>
                      <a:rPr lang="en-US" altLang="ko-KR" b="0" i="1" smtClean="0">
                        <a:solidFill>
                          <a:srgbClr val="FF0000"/>
                        </a:solidFill>
                        <a:latin typeface="Cambria Math"/>
                      </a:rPr>
                      <m:t>,  </m:t>
                    </m:r>
                    <m:r>
                      <a:rPr lang="en-US" altLang="ko-KR" b="0" i="1" smtClean="0">
                        <a:solidFill>
                          <a:srgbClr val="FF0000"/>
                        </a:solidFill>
                        <a:latin typeface="Cambria Math"/>
                      </a:rPr>
                      <m:t>𝐴𝑥</m:t>
                    </m:r>
                    <m:r>
                      <a:rPr lang="en-US" altLang="ko-KR" b="0" i="1" smtClean="0">
                        <a:solidFill>
                          <a:srgbClr val="FF0000"/>
                        </a:solidFill>
                        <a:latin typeface="Cambria Math"/>
                        <a:ea typeface="Cambria Math"/>
                      </a:rPr>
                      <m:t>≥</m:t>
                    </m:r>
                    <m:r>
                      <a:rPr lang="en-US" altLang="ko-KR" b="0" i="1" smtClean="0">
                        <a:solidFill>
                          <a:srgbClr val="FF0000"/>
                        </a:solidFill>
                        <a:latin typeface="Cambria Math"/>
                        <a:ea typeface="Cambria Math"/>
                      </a:rPr>
                      <m:t>𝑏</m:t>
                    </m:r>
                  </m:oMath>
                </a14:m>
                <a:endParaRPr lang="en-US" altLang="ko-KR" dirty="0" smtClean="0">
                  <a:solidFill>
                    <a:srgbClr val="FF0000"/>
                  </a:solidFill>
                  <a:sym typeface="Symbol" pitchFamily="18" charset="2"/>
                </a:endParaRP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max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𝑐</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𝑥</m:t>
                    </m:r>
                  </m:oMath>
                </a14:m>
                <a:r>
                  <a:rPr lang="en-US" altLang="ko-KR" dirty="0" smtClean="0">
                    <a:sym typeface="Symbol" pitchFamily="18" charset="2"/>
                  </a:rPr>
                  <a:t>    min (</a:t>
                </a:r>
                <a14:m>
                  <m:oMath xmlns:m="http://schemas.openxmlformats.org/officeDocument/2006/math">
                    <m:r>
                      <a:rPr lang="en-US" altLang="ko-KR" b="0" i="1" smtClean="0">
                        <a:latin typeface="Cambria Math"/>
                        <a:sym typeface="Symbol" pitchFamily="18" charset="2"/>
                      </a:rPr>
                      <m:t>−</m:t>
                    </m:r>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𝑐</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𝑥</m:t>
                    </m:r>
                  </m:oMath>
                </a14:m>
                <a:r>
                  <a:rPr lang="en-US" altLang="ko-KR" dirty="0" smtClean="0">
                    <a:sym typeface="Symbol" pitchFamily="18" charset="2"/>
                  </a:rPr>
                  <a:t>) and take negative of the optimal cost</a:t>
                </a:r>
              </a:p>
              <a:p>
                <a:pPr eaLnBrk="1" hangingPunct="1">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𝑎</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r>
                      <a:rPr lang="en-US" altLang="ko-KR" b="0" i="1" smtClean="0">
                        <a:latin typeface="Cambria Math"/>
                        <a:sym typeface="Symbol" pitchFamily="18" charset="2"/>
                      </a:rPr>
                      <m:t>𝑥</m:t>
                    </m:r>
                    <m:r>
                      <a:rPr lang="en-US" altLang="ko-KR" b="0" i="1" smtClean="0">
                        <a:latin typeface="Cambria Math"/>
                        <a:ea typeface="Cambria Math"/>
                        <a:sym typeface="Symbol" pitchFamily="18" charset="2"/>
                      </a:rPr>
                      <m:t>≤</m:t>
                    </m:r>
                    <m:sSub>
                      <m:sSubPr>
                        <m:ctrlPr>
                          <a:rPr lang="en-US" altLang="ko-KR" b="0"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𝑏</m:t>
                        </m:r>
                      </m:e>
                      <m:sub>
                        <m:r>
                          <a:rPr lang="en-US" altLang="ko-KR" b="0" i="1" smtClean="0">
                            <a:latin typeface="Cambria Math"/>
                            <a:ea typeface="Cambria Math"/>
                            <a:sym typeface="Symbol" pitchFamily="18" charset="2"/>
                          </a:rPr>
                          <m:t>𝑖</m:t>
                        </m:r>
                      </m:sub>
                    </m:sSub>
                  </m:oMath>
                </a14:m>
                <a:r>
                  <a:rPr lang="en-US" altLang="ko-KR" dirty="0" smtClean="0">
                    <a:sym typeface="Symbol" pitchFamily="18" charset="2"/>
                  </a:rPr>
                  <a:t>     </a:t>
                </a:r>
                <a14:m>
                  <m:oMath xmlns:m="http://schemas.openxmlformats.org/officeDocument/2006/math">
                    <m:sSubSup>
                      <m:sSubSupPr>
                        <m:ctrlPr>
                          <a:rPr lang="en-US" altLang="ko-KR" b="0" i="1" smtClean="0">
                            <a:latin typeface="Cambria Math" panose="02040503050406030204" pitchFamily="18" charset="0"/>
                            <a:sym typeface="Symbol" pitchFamily="18" charset="2"/>
                          </a:rPr>
                        </m:ctrlPr>
                      </m:sSubSupPr>
                      <m:e>
                        <m:r>
                          <a:rPr lang="en-US" altLang="ko-KR" b="0" i="1" smtClean="0">
                            <a:latin typeface="Cambria Math"/>
                            <a:sym typeface="Symbol" pitchFamily="18" charset="2"/>
                          </a:rPr>
                          <m:t>−</m:t>
                        </m:r>
                        <m:r>
                          <a:rPr lang="en-US" altLang="ko-KR" i="1">
                            <a:latin typeface="Cambria Math"/>
                            <a:sym typeface="Symbol" pitchFamily="18" charset="2"/>
                          </a:rPr>
                          <m:t>𝑎</m:t>
                        </m:r>
                      </m:e>
                      <m:sub>
                        <m:r>
                          <a:rPr lang="en-US" altLang="ko-KR" i="1">
                            <a:latin typeface="Cambria Math"/>
                            <a:sym typeface="Symbol" pitchFamily="18" charset="2"/>
                          </a:rPr>
                          <m:t>𝑖</m:t>
                        </m:r>
                      </m:sub>
                      <m:sup>
                        <m:r>
                          <a:rPr lang="en-US" altLang="ko-KR" i="1">
                            <a:latin typeface="Cambria Math"/>
                            <a:sym typeface="Symbol" pitchFamily="18" charset="2"/>
                          </a:rPr>
                          <m:t>′</m:t>
                        </m:r>
                      </m:sup>
                    </m:sSubSup>
                    <m:r>
                      <a:rPr lang="en-US" altLang="ko-KR" i="1">
                        <a:latin typeface="Cambria Math"/>
                        <a:sym typeface="Symbol" pitchFamily="18" charset="2"/>
                      </a:rPr>
                      <m:t>𝑥</m:t>
                    </m:r>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oMath>
                </a14:m>
                <a:endParaRPr lang="en-US" altLang="ko-KR" dirty="0" smtClean="0">
                  <a:sym typeface="Symbol" pitchFamily="18" charset="2"/>
                </a:endParaRPr>
              </a:p>
              <a:p>
                <a:pPr eaLnBrk="1" hangingPunct="1">
                  <a:buNone/>
                </a:pPr>
                <a:r>
                  <a:rPr lang="en-US" altLang="ko-KR" dirty="0" smtClean="0">
                    <a:sym typeface="Symbol" pitchFamily="18" charset="2"/>
                  </a:rPr>
                  <a:t>	</a:t>
                </a:r>
                <a:r>
                  <a:rPr lang="en-US" altLang="ko-KR" dirty="0">
                    <a:sym typeface="Symbol" pitchFamily="18" charset="2"/>
                  </a:rPr>
                  <a:t> </a:t>
                </a:r>
                <a14:m>
                  <m:oMath xmlns:m="http://schemas.openxmlformats.org/officeDocument/2006/math">
                    <m:sSubSup>
                      <m:sSubSupPr>
                        <m:ctrlPr>
                          <a:rPr lang="en-US" altLang="ko-KR" i="1">
                            <a:latin typeface="Cambria Math" panose="02040503050406030204" pitchFamily="18" charset="0"/>
                            <a:sym typeface="Symbol" pitchFamily="18" charset="2"/>
                          </a:rPr>
                        </m:ctrlPr>
                      </m:sSubSupPr>
                      <m:e>
                        <m:r>
                          <a:rPr lang="en-US" altLang="ko-KR" i="1">
                            <a:latin typeface="Cambria Math"/>
                            <a:sym typeface="Symbol" pitchFamily="18" charset="2"/>
                          </a:rPr>
                          <m:t>𝑎</m:t>
                        </m:r>
                      </m:e>
                      <m:sub>
                        <m:r>
                          <a:rPr lang="en-US" altLang="ko-KR" i="1">
                            <a:latin typeface="Cambria Math"/>
                            <a:sym typeface="Symbol" pitchFamily="18" charset="2"/>
                          </a:rPr>
                          <m:t>𝑖</m:t>
                        </m:r>
                      </m:sub>
                      <m:sup>
                        <m:r>
                          <a:rPr lang="en-US" altLang="ko-KR" i="1">
                            <a:latin typeface="Cambria Math"/>
                            <a:sym typeface="Symbol" pitchFamily="18" charset="2"/>
                          </a:rPr>
                          <m:t>′</m:t>
                        </m:r>
                      </m:sup>
                    </m:sSubSup>
                    <m:r>
                      <a:rPr lang="en-US" altLang="ko-KR" i="1">
                        <a:latin typeface="Cambria Math"/>
                        <a:sym typeface="Symbol" pitchFamily="18" charset="2"/>
                      </a:rPr>
                      <m:t>𝑥</m:t>
                    </m:r>
                    <m:r>
                      <a:rPr lang="en-US" altLang="ko-KR" b="0" i="1" smtClean="0">
                        <a:latin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r>
                      <a:rPr lang="en-US" altLang="ko-KR" i="1">
                        <a:latin typeface="Cambria Math"/>
                        <a:ea typeface="Cambria Math"/>
                        <a:sym typeface="Symbol" pitchFamily="18" charset="2"/>
                      </a:rPr>
                      <m:t> </m:t>
                    </m:r>
                  </m:oMath>
                </a14:m>
                <a:r>
                  <a:rPr lang="en-US" altLang="ko-KR" dirty="0" smtClean="0">
                    <a:sym typeface="Symbol" pitchFamily="18" charset="2"/>
                  </a:rPr>
                  <a:t>     </a:t>
                </a:r>
                <a14:m>
                  <m:oMath xmlns:m="http://schemas.openxmlformats.org/officeDocument/2006/math">
                    <m:sSubSup>
                      <m:sSubSupPr>
                        <m:ctrlPr>
                          <a:rPr lang="en-US" altLang="ko-KR" i="1">
                            <a:latin typeface="Cambria Math" panose="02040503050406030204" pitchFamily="18" charset="0"/>
                            <a:sym typeface="Symbol" pitchFamily="18" charset="2"/>
                          </a:rPr>
                        </m:ctrlPr>
                      </m:sSubSupPr>
                      <m:e>
                        <m:r>
                          <a:rPr lang="en-US" altLang="ko-KR" i="1">
                            <a:latin typeface="Cambria Math"/>
                            <a:sym typeface="Symbol" pitchFamily="18" charset="2"/>
                          </a:rPr>
                          <m:t>𝑎</m:t>
                        </m:r>
                      </m:e>
                      <m:sub>
                        <m:r>
                          <a:rPr lang="en-US" altLang="ko-KR" i="1">
                            <a:latin typeface="Cambria Math"/>
                            <a:sym typeface="Symbol" pitchFamily="18" charset="2"/>
                          </a:rPr>
                          <m:t>𝑖</m:t>
                        </m:r>
                      </m:sub>
                      <m:sup>
                        <m:r>
                          <a:rPr lang="en-US" altLang="ko-KR" i="1">
                            <a:latin typeface="Cambria Math"/>
                            <a:sym typeface="Symbol" pitchFamily="18" charset="2"/>
                          </a:rPr>
                          <m:t>′</m:t>
                        </m:r>
                      </m:sup>
                    </m:sSubSup>
                    <m:r>
                      <a:rPr lang="en-US" altLang="ko-KR" i="1">
                        <a:latin typeface="Cambria Math"/>
                        <a:sym typeface="Symbol" pitchFamily="18" charset="2"/>
                      </a:rPr>
                      <m:t>𝑥</m:t>
                    </m:r>
                    <m:r>
                      <a:rPr lang="en-US" altLang="ko-KR" i="1" smtClean="0">
                        <a:latin typeface="Cambria Math"/>
                        <a:ea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r>
                      <a:rPr lang="en-US" altLang="ko-KR" b="0" i="1" smtClean="0">
                        <a:latin typeface="Cambria Math"/>
                        <a:ea typeface="Cambria Math"/>
                        <a:sym typeface="Symbol" pitchFamily="18" charset="2"/>
                      </a:rPr>
                      <m:t>,</m:t>
                    </m:r>
                    <m:r>
                      <a:rPr lang="en-US" altLang="ko-KR" i="1">
                        <a:latin typeface="Cambria Math"/>
                        <a:ea typeface="Cambria Math"/>
                        <a:sym typeface="Symbol" pitchFamily="18" charset="2"/>
                      </a:rPr>
                      <m:t> </m:t>
                    </m:r>
                    <m:r>
                      <a:rPr lang="en-US" altLang="ko-KR" b="0" i="1" smtClean="0">
                        <a:latin typeface="Cambria Math"/>
                        <a:ea typeface="Cambria Math"/>
                        <a:sym typeface="Symbol" pitchFamily="18" charset="2"/>
                      </a:rPr>
                      <m:t> </m:t>
                    </m:r>
                    <m:sSubSup>
                      <m:sSubSupPr>
                        <m:ctrlPr>
                          <a:rPr lang="en-US" altLang="ko-KR" b="0" i="1" smtClean="0">
                            <a:latin typeface="Cambria Math" panose="02040503050406030204" pitchFamily="18" charset="0"/>
                            <a:ea typeface="Cambria Math"/>
                            <a:sym typeface="Symbol" pitchFamily="18" charset="2"/>
                          </a:rPr>
                        </m:ctrlPr>
                      </m:sSubSupPr>
                      <m:e>
                        <m:r>
                          <a:rPr lang="en-US" altLang="ko-KR" b="0" i="1" smtClean="0">
                            <a:latin typeface="Cambria Math"/>
                            <a:sym typeface="Symbol" pitchFamily="18" charset="2"/>
                          </a:rPr>
                          <m:t>−</m:t>
                        </m:r>
                        <m:r>
                          <a:rPr lang="en-US" altLang="ko-KR" i="1">
                            <a:latin typeface="Cambria Math"/>
                            <a:sym typeface="Symbol" pitchFamily="18" charset="2"/>
                          </a:rPr>
                          <m:t>𝑎</m:t>
                        </m:r>
                      </m:e>
                      <m:sub>
                        <m:r>
                          <a:rPr lang="en-US" altLang="ko-KR" i="1">
                            <a:latin typeface="Cambria Math"/>
                            <a:sym typeface="Symbol" pitchFamily="18" charset="2"/>
                          </a:rPr>
                          <m:t>𝑖</m:t>
                        </m:r>
                      </m:sub>
                      <m:sup>
                        <m:r>
                          <a:rPr lang="en-US" altLang="ko-KR" i="1">
                            <a:latin typeface="Cambria Math"/>
                            <a:sym typeface="Symbol" pitchFamily="18" charset="2"/>
                          </a:rPr>
                          <m:t>′</m:t>
                        </m:r>
                      </m:sup>
                    </m:sSubSup>
                    <m:r>
                      <a:rPr lang="en-US" altLang="ko-KR" i="1">
                        <a:latin typeface="Cambria Math"/>
                        <a:sym typeface="Symbol" pitchFamily="18" charset="2"/>
                      </a:rPr>
                      <m:t>𝑥</m:t>
                    </m:r>
                    <m:r>
                      <a:rPr lang="en-US" altLang="ko-KR" i="1" smtClean="0">
                        <a:latin typeface="Cambria Math"/>
                        <a:ea typeface="Cambria Math"/>
                        <a:sym typeface="Symbol" pitchFamily="18" charset="2"/>
                      </a:rPr>
                      <m:t>≥</m:t>
                    </m:r>
                    <m:r>
                      <a:rPr lang="en-US" altLang="ko-KR" b="0" i="1" smtClean="0">
                        <a:latin typeface="Cambria Math"/>
                        <a:ea typeface="Cambria Math"/>
                        <a:sym typeface="Symbol" pitchFamily="18" charset="2"/>
                      </a:rPr>
                      <m:t>−</m:t>
                    </m:r>
                    <m:sSub>
                      <m:sSubPr>
                        <m:ctrlPr>
                          <a:rPr lang="en-US" altLang="ko-KR" i="1">
                            <a:latin typeface="Cambria Math" panose="02040503050406030204" pitchFamily="18" charset="0"/>
                            <a:ea typeface="Cambria Math"/>
                            <a:sym typeface="Symbol" pitchFamily="18" charset="2"/>
                          </a:rPr>
                        </m:ctrlPr>
                      </m:sSubPr>
                      <m:e>
                        <m:r>
                          <a:rPr lang="en-US" altLang="ko-KR" i="1">
                            <a:latin typeface="Cambria Math"/>
                            <a:ea typeface="Cambria Math"/>
                            <a:sym typeface="Symbol" pitchFamily="18" charset="2"/>
                          </a:rPr>
                          <m:t>𝑏</m:t>
                        </m:r>
                      </m:e>
                      <m:sub>
                        <m:r>
                          <a:rPr lang="en-US" altLang="ko-KR" i="1">
                            <a:latin typeface="Cambria Math"/>
                            <a:ea typeface="Cambria Math"/>
                            <a:sym typeface="Symbol" pitchFamily="18" charset="2"/>
                          </a:rPr>
                          <m:t>𝑖</m:t>
                        </m:r>
                      </m:sub>
                    </m:sSub>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a:t>
                </a:r>
                <a:r>
                  <a:rPr lang="en-US" altLang="ko-KR" dirty="0" err="1" smtClean="0">
                    <a:sym typeface="Symbol" pitchFamily="18" charset="2"/>
                  </a:rPr>
                  <a:t>nonnegativities</a:t>
                </a:r>
                <a:r>
                  <a:rPr lang="en-US" altLang="ko-KR" dirty="0" smtClean="0">
                    <a:sym typeface="Symbol" pitchFamily="18" charset="2"/>
                  </a:rPr>
                  <a:t> (</a:t>
                </a:r>
                <a:r>
                  <a:rPr lang="en-US" altLang="ko-KR" dirty="0" err="1" smtClean="0">
                    <a:sym typeface="Symbol" pitchFamily="18" charset="2"/>
                  </a:rPr>
                  <a:t>nonpositivities</a:t>
                </a:r>
                <a:r>
                  <a:rPr lang="en-US" altLang="ko-KR" dirty="0" smtClean="0">
                    <a:sym typeface="Symbol" pitchFamily="18" charset="2"/>
                  </a:rPr>
                  <a:t>) are special cases of inequalities which will be handled separately in the algorithms and duality theory.</a:t>
                </a:r>
              </a:p>
              <a:p>
                <a:pPr eaLnBrk="1" hangingPunct="1">
                  <a:buFont typeface="Wingdings" pitchFamily="2" charset="2"/>
                  <a:buNone/>
                </a:pPr>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Feasible solution set of LP can always be expressed as </a:t>
                </a:r>
                <a14:m>
                  <m:oMath xmlns:m="http://schemas.openxmlformats.org/officeDocument/2006/math">
                    <m:r>
                      <a:rPr lang="en-US" altLang="ko-KR" b="0" i="1" smtClean="0">
                        <a:latin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oMath>
                </a14:m>
                <a:r>
                  <a:rPr lang="en-US" altLang="ko-KR" dirty="0" smtClean="0">
                    <a:sym typeface="Symbol" pitchFamily="18" charset="2"/>
                  </a:rPr>
                  <a:t> (or </a:t>
                </a:r>
                <a14:m>
                  <m:oMath xmlns:m="http://schemas.openxmlformats.org/officeDocument/2006/math">
                    <m:r>
                      <a:rPr lang="en-US" altLang="ko-KR" b="0" i="1" smtClean="0">
                        <a:latin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oMath>
                </a14:m>
                <a:r>
                  <a:rPr lang="en-US" altLang="ko-KR" dirty="0" smtClean="0">
                    <a:sym typeface="Symbol" pitchFamily="18" charset="2"/>
                  </a:rPr>
                  <a:t>)  (called polyhedron, a set which can be described as a solution set of </a:t>
                </a:r>
                <a:r>
                  <a:rPr lang="en-US" altLang="ko-KR" dirty="0" smtClean="0">
                    <a:solidFill>
                      <a:srgbClr val="0000FF"/>
                    </a:solidFill>
                    <a:sym typeface="Symbol" pitchFamily="18" charset="2"/>
                  </a:rPr>
                  <a:t>finitely</a:t>
                </a:r>
                <a:r>
                  <a:rPr lang="en-US" altLang="ko-KR" dirty="0" smtClean="0">
                    <a:sym typeface="Symbol" pitchFamily="18" charset="2"/>
                  </a:rPr>
                  <a:t> many linear inequalities)</a:t>
                </a:r>
              </a:p>
              <a:p>
                <a:pPr eaLnBrk="1" hangingPunct="1">
                  <a:buFont typeface="Wingdings" pitchFamily="2" charset="2"/>
                  <a:buNone/>
                </a:pPr>
                <a:endParaRPr lang="en-US" altLang="ko-KR" dirty="0" smtClean="0">
                  <a:sym typeface="Symbol" pitchFamily="18" charset="2"/>
                </a:endParaRPr>
              </a:p>
              <a:p>
                <a:pPr eaLnBrk="1" hangingPunct="1"/>
                <a:r>
                  <a:rPr lang="en-US" altLang="ko-KR" dirty="0" smtClean="0">
                    <a:sym typeface="Symbol" pitchFamily="18" charset="2"/>
                  </a:rPr>
                  <a:t>We may sometimes use max </a:t>
                </a:r>
                <a14:m>
                  <m:oMath xmlns:m="http://schemas.openxmlformats.org/officeDocument/2006/math">
                    <m:sSup>
                      <m:sSupPr>
                        <m:ctrlPr>
                          <a:rPr lang="en-US" altLang="ko-KR" b="0"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𝑐</m:t>
                        </m:r>
                      </m:e>
                      <m:sup>
                        <m:r>
                          <a:rPr lang="en-US" altLang="ko-KR" b="0" i="1" smtClean="0">
                            <a:latin typeface="Cambria Math"/>
                            <a:sym typeface="Symbol" pitchFamily="18" charset="2"/>
                          </a:rPr>
                          <m:t>′</m:t>
                        </m:r>
                      </m:sup>
                    </m:sSup>
                    <m:r>
                      <a:rPr lang="en-US" altLang="ko-KR" b="0" i="1" smtClean="0">
                        <a:latin typeface="Cambria Math"/>
                        <a:sym typeface="Symbol" pitchFamily="18" charset="2"/>
                      </a:rPr>
                      <m:t>𝑥</m:t>
                    </m:r>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𝐴𝑥</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𝑏</m:t>
                    </m:r>
                  </m:oMath>
                </a14:m>
                <a:r>
                  <a:rPr lang="en-US" altLang="ko-KR" dirty="0" smtClean="0">
                    <a:sym typeface="Symbol" pitchFamily="18" charset="2"/>
                  </a:rPr>
                  <a:t> form (especially, when we study polyhedron)</a:t>
                </a:r>
              </a:p>
            </p:txBody>
          </p:sp>
        </mc:Choice>
        <mc:Fallback xmlns="">
          <p:sp>
            <p:nvSpPr>
              <p:cNvPr id="7173" name="Rectangle 3"/>
              <p:cNvSpPr>
                <a:spLocks noGrp="1" noRot="1" noChangeAspect="1" noMove="1" noResize="1" noEditPoints="1" noAdjustHandles="1" noChangeArrowheads="1" noChangeShapeType="1" noTextEdit="1"/>
              </p:cNvSpPr>
              <p:nvPr>
                <p:ph type="body" idx="1"/>
              </p:nvPr>
            </p:nvSpPr>
            <p:spPr>
              <a:xfrm>
                <a:off x="376238" y="952500"/>
                <a:ext cx="8405812" cy="4955203"/>
              </a:xfrm>
              <a:blipFill rotWithShape="1">
                <a:blip r:embed="rId3"/>
                <a:stretch>
                  <a:fillRect l="-653" t="-615" b="-1230"/>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052" name="슬라이드 번호 개체 틀 5"/>
          <p:cNvSpPr>
            <a:spLocks noGrp="1"/>
          </p:cNvSpPr>
          <p:nvPr>
            <p:ph type="sldNum" sz="quarter" idx="12"/>
          </p:nvPr>
        </p:nvSpPr>
        <p:spPr/>
        <p:txBody>
          <a:bodyPr/>
          <a:lstStyle/>
          <a:p>
            <a:pPr>
              <a:defRPr/>
            </a:pPr>
            <a:fld id="{3563CE9F-B047-42B1-8004-5F81D62F5EBE}" type="slidenum">
              <a:rPr lang="en-US" altLang="ko-KR"/>
              <a:pPr>
                <a:defRPr/>
              </a:pPr>
              <a:t>6</a:t>
            </a:fld>
            <a:endParaRPr lang="en-US" altLang="ko-KR"/>
          </a:p>
        </p:txBody>
      </p:sp>
      <p:sp>
        <p:nvSpPr>
          <p:cNvPr id="8196" name="Rectangle 2"/>
          <p:cNvSpPr>
            <a:spLocks noGrp="1" noChangeArrowheads="1"/>
          </p:cNvSpPr>
          <p:nvPr>
            <p:ph type="title"/>
          </p:nvPr>
        </p:nvSpPr>
        <p:spPr/>
        <p:txBody>
          <a:bodyPr/>
          <a:lstStyle/>
          <a:p>
            <a:pPr eaLnBrk="1" hangingPunct="1"/>
            <a:r>
              <a:rPr lang="en-US" altLang="ko-KR" smtClean="0"/>
              <a:t>Standard form problems</a:t>
            </a:r>
          </a:p>
        </p:txBody>
      </p:sp>
      <mc:AlternateContent xmlns:mc="http://schemas.openxmlformats.org/markup-compatibility/2006" xmlns:a14="http://schemas.microsoft.com/office/drawing/2010/main">
        <mc:Choice Requires="a14">
          <p:sp>
            <p:nvSpPr>
              <p:cNvPr id="14341" name="Rectangle 3"/>
              <p:cNvSpPr>
                <a:spLocks noGrp="1" noChangeArrowheads="1"/>
              </p:cNvSpPr>
              <p:nvPr>
                <p:ph type="body" idx="1"/>
              </p:nvPr>
            </p:nvSpPr>
            <p:spPr>
              <a:xfrm>
                <a:off x="558800" y="966788"/>
                <a:ext cx="8001000" cy="4395562"/>
              </a:xfrm>
            </p:spPr>
            <p:txBody>
              <a:bodyPr/>
              <a:lstStyle/>
              <a:p>
                <a:pPr eaLnBrk="1" hangingPunct="1">
                  <a:defRPr/>
                </a:pPr>
                <a:r>
                  <a:rPr lang="en-US" altLang="ko-KR" dirty="0" smtClean="0"/>
                  <a:t>Standard form :  min </a:t>
                </a:r>
                <a14:m>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a:rPr>
                          <m:t>𝑐</m:t>
                        </m:r>
                      </m:e>
                      <m:sup>
                        <m:r>
                          <a:rPr lang="en-US" altLang="ko-KR" b="0" i="1" smtClean="0">
                            <a:latin typeface="Cambria Math"/>
                          </a:rPr>
                          <m:t>′</m:t>
                        </m:r>
                      </m:sup>
                    </m:sSup>
                    <m:r>
                      <a:rPr lang="en-US" altLang="ko-KR" b="0" i="1" smtClean="0">
                        <a:latin typeface="Cambria Math"/>
                      </a:rPr>
                      <m:t>𝑥</m:t>
                    </m:r>
                  </m:oMath>
                </a14:m>
                <a:r>
                  <a:rPr lang="en-US" altLang="ko-KR" dirty="0" smtClean="0"/>
                  <a:t>,   </a:t>
                </a:r>
                <a14:m>
                  <m:oMath xmlns:m="http://schemas.openxmlformats.org/officeDocument/2006/math">
                    <m:r>
                      <a:rPr lang="en-US" altLang="ko-KR" b="0" i="1" smtClean="0">
                        <a:latin typeface="Cambria Math"/>
                      </a:rPr>
                      <m:t>𝐴𝑥</m:t>
                    </m:r>
                    <m:r>
                      <a:rPr lang="en-US" altLang="ko-KR" b="0" i="1" smtClean="0">
                        <a:latin typeface="Cambria Math"/>
                      </a:rPr>
                      <m:t>=</m:t>
                    </m:r>
                    <m:r>
                      <a:rPr lang="en-US" altLang="ko-KR" b="0" i="1" smtClean="0">
                        <a:latin typeface="Cambria Math"/>
                      </a:rPr>
                      <m:t>𝑏</m:t>
                    </m:r>
                  </m:oMath>
                </a14:m>
                <a:r>
                  <a:rPr lang="en-US" altLang="ko-KR" dirty="0" smtClean="0"/>
                  <a:t>,  </a:t>
                </a:r>
                <a14:m>
                  <m:oMath xmlns:m="http://schemas.openxmlformats.org/officeDocument/2006/math">
                    <m:r>
                      <a:rPr lang="en-US" altLang="ko-KR" b="0" i="1" smtClean="0">
                        <a:latin typeface="Cambria Math"/>
                      </a:rPr>
                      <m:t>𝑥</m:t>
                    </m:r>
                    <m:r>
                      <a:rPr lang="en-US" altLang="ko-KR" b="0" i="1" smtClean="0">
                        <a:latin typeface="Cambria Math"/>
                        <a:ea typeface="Cambria Math"/>
                      </a:rPr>
                      <m:t>≥0</m:t>
                    </m:r>
                  </m:oMath>
                </a14:m>
                <a:endParaRPr lang="en-US" altLang="ko-KR" dirty="0" smtClean="0">
                  <a:sym typeface="Symbol" pitchFamily="18" charset="2"/>
                </a:endParaRPr>
              </a:p>
              <a:p>
                <a:pPr eaLnBrk="1" hangingPunct="1">
                  <a:defRPr/>
                </a:pPr>
                <a:endParaRPr lang="en-US" altLang="ko-KR" dirty="0" smtClean="0">
                  <a:sym typeface="Symbol" pitchFamily="18" charset="2"/>
                </a:endParaRPr>
              </a:p>
              <a:p>
                <a:pPr eaLnBrk="1" hangingPunct="1">
                  <a:defRPr/>
                </a:pPr>
                <a:endParaRPr lang="en-US" altLang="ko-KR" dirty="0" smtClean="0"/>
              </a:p>
              <a:p>
                <a:pPr marL="0" indent="0" eaLnBrk="1" hangingPunct="1">
                  <a:buFont typeface="Wingdings" pitchFamily="2" charset="2"/>
                  <a:buNone/>
                  <a:defRPr/>
                </a:pPr>
                <a:r>
                  <a:rPr lang="en-US" altLang="ko-KR" dirty="0" smtClean="0"/>
                  <a:t>     Two view points:</a:t>
                </a:r>
              </a:p>
              <a:p>
                <a:pPr lvl="1" algn="just" eaLnBrk="1" hangingPunct="1">
                  <a:defRPr/>
                </a:pPr>
                <a:r>
                  <a:rPr lang="en-US" altLang="ko-KR" dirty="0" smtClean="0">
                    <a:latin typeface="Times New Roman" pitchFamily="18" charset="0"/>
                    <a:cs typeface="Times New Roman" pitchFamily="18" charset="0"/>
                  </a:rPr>
                  <a:t>Find optimal weights (nonnegative) from possible nonnegative linear combinations of columns of </a:t>
                </a:r>
                <a:r>
                  <a:rPr lang="en-US" altLang="ko-KR" i="1" dirty="0" smtClean="0">
                    <a:latin typeface="Times New Roman" pitchFamily="18" charset="0"/>
                    <a:cs typeface="Times New Roman" pitchFamily="18" charset="0"/>
                  </a:rPr>
                  <a:t>A</a:t>
                </a:r>
                <a:r>
                  <a:rPr lang="en-US" altLang="ko-KR" dirty="0" smtClean="0">
                    <a:latin typeface="Times New Roman" pitchFamily="18" charset="0"/>
                    <a:cs typeface="Times New Roman" pitchFamily="18" charset="0"/>
                  </a:rPr>
                  <a:t> to obtain </a:t>
                </a:r>
                <a:r>
                  <a:rPr lang="en-US" altLang="ko-KR" i="1" dirty="0" smtClean="0">
                    <a:latin typeface="Times New Roman" pitchFamily="18" charset="0"/>
                    <a:cs typeface="Times New Roman" pitchFamily="18" charset="0"/>
                  </a:rPr>
                  <a:t>b</a:t>
                </a:r>
                <a:r>
                  <a:rPr lang="en-US" altLang="ko-KR" dirty="0" smtClean="0">
                    <a:latin typeface="Times New Roman" pitchFamily="18" charset="0"/>
                    <a:cs typeface="Times New Roman" pitchFamily="18" charset="0"/>
                  </a:rPr>
                  <a:t> vector</a:t>
                </a:r>
              </a:p>
              <a:p>
                <a:pPr lvl="1" algn="just" eaLnBrk="1" hangingPunct="1">
                  <a:defRPr/>
                </a:pPr>
                <a:r>
                  <a:rPr lang="en-US" altLang="ko-KR" dirty="0" smtClean="0">
                    <a:latin typeface="Times New Roman" pitchFamily="18" charset="0"/>
                    <a:cs typeface="Times New Roman" pitchFamily="18" charset="0"/>
                  </a:rPr>
                  <a:t>Find optimal solution that satisfies linear equations and </a:t>
                </a:r>
                <a:r>
                  <a:rPr lang="en-US" altLang="ko-KR" dirty="0" err="1" smtClean="0">
                    <a:latin typeface="Times New Roman" pitchFamily="18" charset="0"/>
                    <a:cs typeface="Times New Roman" pitchFamily="18" charset="0"/>
                  </a:rPr>
                  <a:t>nonnegativity</a:t>
                </a:r>
                <a:endParaRPr lang="en-US" altLang="ko-KR" dirty="0" smtClean="0">
                  <a:latin typeface="Times New Roman" pitchFamily="18" charset="0"/>
                  <a:cs typeface="Times New Roman" pitchFamily="18" charset="0"/>
                </a:endParaRPr>
              </a:p>
              <a:p>
                <a:pPr lvl="1" algn="just" eaLnBrk="1" hangingPunct="1">
                  <a:defRPr/>
                </a:pPr>
                <a:endParaRPr lang="en-US" altLang="ko-KR" dirty="0" smtClean="0"/>
              </a:p>
              <a:p>
                <a:pPr algn="just" eaLnBrk="1" hangingPunct="1">
                  <a:defRPr/>
                </a:pPr>
                <a:r>
                  <a:rPr lang="en-US" altLang="ko-KR" dirty="0" smtClean="0"/>
                  <a:t>Reduction to standard form</a:t>
                </a:r>
              </a:p>
              <a:p>
                <a:pPr algn="just" eaLnBrk="1" hangingPunct="1">
                  <a:buFont typeface="Wingdings" pitchFamily="2" charset="2"/>
                  <a:buNone/>
                  <a:defRPr/>
                </a:pPr>
                <a:r>
                  <a:rPr lang="en-US" altLang="ko-KR" dirty="0" smtClean="0"/>
                  <a:t>	Free (unrestricted) variable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𝑗</m:t>
                        </m:r>
                      </m:sub>
                    </m:sSub>
                  </m:oMath>
                </a14:m>
                <a:r>
                  <a:rPr lang="en-US" altLang="ko-KR" dirty="0" smtClean="0"/>
                  <a:t>   </a:t>
                </a:r>
                <a:r>
                  <a:rPr lang="en-US" altLang="ko-KR" dirty="0" smtClean="0">
                    <a:sym typeface="Symbol" pitchFamily="18" charset="2"/>
                  </a:rPr>
                  <a:t>  </a:t>
                </a:r>
                <a:r>
                  <a:rPr lang="en-US" altLang="ko-KR" dirty="0" smtClean="0"/>
                  <a:t>  </a:t>
                </a:r>
                <a14:m>
                  <m:oMath xmlns:m="http://schemas.openxmlformats.org/officeDocument/2006/math">
                    <m:sSubSup>
                      <m:sSubSupPr>
                        <m:ctrlPr>
                          <a:rPr lang="en-US" altLang="ko-KR"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r>
                      <a:rPr lang="en-US" altLang="ko-KR" b="0" i="1" smtClean="0">
                        <a:latin typeface="Cambria Math"/>
                      </a:rPr>
                      <m:t>−</m:t>
                    </m:r>
                    <m:sSubSup>
                      <m:sSubSupPr>
                        <m:ctrlPr>
                          <a:rPr lang="en-US" altLang="ko-KR" b="0" i="1" smtClean="0">
                            <a:latin typeface="Cambria Math" panose="02040503050406030204" pitchFamily="18" charset="0"/>
                          </a:rPr>
                        </m:ctrlPr>
                      </m:sSubSupPr>
                      <m:e>
                        <m:r>
                          <a:rPr lang="en-US" altLang="ko-KR" b="0" i="1" smtClean="0">
                            <a:latin typeface="Cambria Math"/>
                          </a:rPr>
                          <m:t>𝑥</m:t>
                        </m:r>
                      </m:e>
                      <m:sub>
                        <m:r>
                          <a:rPr lang="en-US" altLang="ko-KR" b="0" i="1" smtClean="0">
                            <a:latin typeface="Cambria Math"/>
                          </a:rPr>
                          <m:t>𝑗</m:t>
                        </m:r>
                      </m:sub>
                      <m:sup>
                        <m:r>
                          <a:rPr lang="en-US" altLang="ko-KR" b="0" i="1" smtClean="0">
                            <a:latin typeface="Cambria Math"/>
                          </a:rPr>
                          <m:t>−</m:t>
                        </m:r>
                      </m:sup>
                    </m:sSubSup>
                  </m:oMath>
                </a14:m>
                <a:r>
                  <a:rPr lang="en-US" altLang="ko-KR" dirty="0" smtClean="0"/>
                  <a:t>,    </a:t>
                </a:r>
                <a14:m>
                  <m:oMath xmlns:m="http://schemas.openxmlformats.org/officeDocument/2006/math">
                    <m:sSubSup>
                      <m:sSubSupPr>
                        <m:ctrlPr>
                          <a:rPr lang="en-US" altLang="ko-KR" i="1" dirty="0" smtClean="0">
                            <a:latin typeface="Cambria Math" panose="02040503050406030204" pitchFamily="18" charset="0"/>
                          </a:rPr>
                        </m:ctrlPr>
                      </m:sSubSupPr>
                      <m:e>
                        <m:r>
                          <a:rPr lang="en-US" altLang="ko-KR" b="0" i="1" dirty="0" smtClean="0">
                            <a:latin typeface="Cambria Math"/>
                          </a:rPr>
                          <m:t>𝑥</m:t>
                        </m:r>
                      </m:e>
                      <m:sub>
                        <m:r>
                          <a:rPr lang="en-US" altLang="ko-KR" b="0" i="1" dirty="0" smtClean="0">
                            <a:latin typeface="Cambria Math"/>
                          </a:rPr>
                          <m:t>𝑗</m:t>
                        </m:r>
                      </m:sub>
                      <m:sup>
                        <m:r>
                          <a:rPr lang="en-US" altLang="ko-KR" b="0" i="1" dirty="0" smtClean="0">
                            <a:latin typeface="Cambria Math"/>
                          </a:rPr>
                          <m:t>+</m:t>
                        </m:r>
                      </m:sup>
                    </m:sSubSup>
                    <m:r>
                      <a:rPr lang="en-US" altLang="ko-KR" b="0" i="1" dirty="0" smtClean="0">
                        <a:latin typeface="Cambria Math"/>
                      </a:rPr>
                      <m:t>,</m:t>
                    </m:r>
                    <m:sSubSup>
                      <m:sSubSupPr>
                        <m:ctrlPr>
                          <a:rPr lang="en-US" altLang="ko-KR" b="0" i="1" dirty="0" smtClean="0">
                            <a:latin typeface="Cambria Math" panose="02040503050406030204" pitchFamily="18" charset="0"/>
                          </a:rPr>
                        </m:ctrlPr>
                      </m:sSubSupPr>
                      <m:e>
                        <m:r>
                          <a:rPr lang="en-US" altLang="ko-KR" b="0" i="1" dirty="0" smtClean="0">
                            <a:latin typeface="Cambria Math"/>
                          </a:rPr>
                          <m:t> </m:t>
                        </m:r>
                        <m:r>
                          <a:rPr lang="en-US" altLang="ko-KR" b="0" i="1" dirty="0" smtClean="0">
                            <a:latin typeface="Cambria Math"/>
                          </a:rPr>
                          <m:t>𝑥</m:t>
                        </m:r>
                      </m:e>
                      <m:sub>
                        <m:r>
                          <a:rPr lang="en-US" altLang="ko-KR" b="0" i="1" dirty="0" smtClean="0">
                            <a:latin typeface="Cambria Math"/>
                          </a:rPr>
                          <m:t>𝑗</m:t>
                        </m:r>
                      </m:sub>
                      <m:sup>
                        <m:r>
                          <a:rPr lang="en-US" altLang="ko-KR" b="0" i="1" dirty="0" smtClean="0">
                            <a:latin typeface="Cambria Math"/>
                          </a:rPr>
                          <m:t>−</m:t>
                        </m:r>
                      </m:sup>
                    </m:sSubSup>
                    <m:r>
                      <a:rPr lang="en-US" altLang="ko-KR" b="0" i="1" dirty="0" smtClean="0">
                        <a:latin typeface="Cambria Math"/>
                        <a:ea typeface="Cambria Math"/>
                      </a:rPr>
                      <m:t>≥0</m:t>
                    </m:r>
                  </m:oMath>
                </a14:m>
                <a:endParaRPr lang="en-US" altLang="ko-KR" dirty="0" smtClean="0">
                  <a:sym typeface="Symbol" pitchFamily="18" charset="2"/>
                </a:endParaRPr>
              </a:p>
              <a:p>
                <a:pPr algn="just" eaLnBrk="1" hangingPunct="1">
                  <a:buNone/>
                  <a:defRPr/>
                </a:pPr>
                <a:r>
                  <a:rPr lang="en-US" altLang="ko-KR" dirty="0" smtClean="0"/>
                  <a:t>	</a:t>
                </a:r>
                <a14:m>
                  <m:oMath xmlns:m="http://schemas.openxmlformats.org/officeDocument/2006/math">
                    <m:nary>
                      <m:naryPr>
                        <m:chr m:val="∑"/>
                        <m:limLoc m:val="subSup"/>
                        <m:supHide m:val="on"/>
                        <m:ctrlPr>
                          <a:rPr lang="en-US" altLang="ko-KR" i="1" smtClean="0">
                            <a:latin typeface="Cambria Math" panose="02040503050406030204" pitchFamily="18" charset="0"/>
                          </a:rPr>
                        </m:ctrlPr>
                      </m:naryPr>
                      <m:sub>
                        <m:r>
                          <m:rPr>
                            <m:brk m:alnAt="9"/>
                          </m:rPr>
                          <a:rPr lang="en-US" altLang="ko-KR" b="0" i="1" smtClean="0">
                            <a:latin typeface="Cambria Math"/>
                          </a:rPr>
                          <m:t>𝑗</m:t>
                        </m:r>
                      </m:sub>
                      <m:sup/>
                      <m:e>
                        <m:sSub>
                          <m:sSubPr>
                            <m:ctrlPr>
                              <a:rPr lang="en-US" altLang="ko-KR" i="1" smtClean="0">
                                <a:latin typeface="Cambria Math" panose="02040503050406030204" pitchFamily="18" charset="0"/>
                              </a:rPr>
                            </m:ctrlPr>
                          </m:sSubPr>
                          <m:e>
                            <m:r>
                              <a:rPr lang="en-US" altLang="ko-KR" b="0" i="1" smtClean="0">
                                <a:latin typeface="Cambria Math"/>
                              </a:rPr>
                              <m:t>𝑎</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𝑖𝑗</m:t>
                            </m:r>
                          </m:sub>
                        </m:sSub>
                      </m:e>
                    </m:nary>
                    <m:r>
                      <a:rPr lang="en-US" altLang="ko-KR" i="1" smtClean="0">
                        <a:latin typeface="Cambria Math"/>
                        <a:ea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𝑏</m:t>
                        </m:r>
                      </m:e>
                      <m:sub>
                        <m:r>
                          <a:rPr lang="en-US" altLang="ko-KR" b="0" i="1" smtClean="0">
                            <a:latin typeface="Cambria Math"/>
                          </a:rPr>
                          <m:t>𝑖</m:t>
                        </m:r>
                      </m:sub>
                    </m:sSub>
                  </m:oMath>
                </a14:m>
                <a:r>
                  <a:rPr lang="en-US" altLang="ko-KR" dirty="0" smtClean="0">
                    <a:sym typeface="Symbol" pitchFamily="18" charset="2"/>
                  </a:rPr>
                  <a:t>          </a:t>
                </a:r>
                <a14:m>
                  <m:oMath xmlns:m="http://schemas.openxmlformats.org/officeDocument/2006/math">
                    <m:nary>
                      <m:naryPr>
                        <m:chr m:val="∑"/>
                        <m:limLoc m:val="subSup"/>
                        <m:supHide m:val="on"/>
                        <m:ctrlPr>
                          <a:rPr lang="en-US" altLang="ko-KR" i="1">
                            <a:latin typeface="Cambria Math" panose="02040503050406030204" pitchFamily="18" charset="0"/>
                          </a:rPr>
                        </m:ctrlPr>
                      </m:naryPr>
                      <m:sub>
                        <m:r>
                          <m:rPr>
                            <m:brk m:alnAt="9"/>
                          </m:rPr>
                          <a:rPr lang="en-US" altLang="ko-KR" i="1">
                            <a:latin typeface="Cambria Math"/>
                          </a:rPr>
                          <m:t>𝑗</m:t>
                        </m:r>
                      </m:sub>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𝑖𝑗</m:t>
                            </m:r>
                          </m:sub>
                        </m:sSub>
                      </m:e>
                    </m:nary>
                    <m:r>
                      <a:rPr lang="en-US" altLang="ko-KR" b="0" i="1" smtClean="0">
                        <a:latin typeface="Cambria Math"/>
                      </a:rPr>
                      <m:t>+</m:t>
                    </m:r>
                    <m:sSub>
                      <m:sSubPr>
                        <m:ctrlPr>
                          <a:rPr lang="en-US" altLang="ko-KR" b="0" i="1" smtClean="0">
                            <a:latin typeface="Cambria Math" panose="02040503050406030204" pitchFamily="18" charset="0"/>
                          </a:rPr>
                        </m:ctrlPr>
                      </m:sSubPr>
                      <m:e>
                        <m:r>
                          <a:rPr lang="en-US" altLang="ko-KR" b="0" i="1" smtClean="0">
                            <a:latin typeface="Cambria Math"/>
                          </a:rPr>
                          <m:t>𝑠</m:t>
                        </m:r>
                      </m:e>
                      <m:sub>
                        <m:r>
                          <a:rPr lang="en-US" altLang="ko-KR" b="0" i="1" smtClean="0">
                            <a:latin typeface="Cambria Math"/>
                          </a:rPr>
                          <m:t>𝑖</m:t>
                        </m:r>
                      </m:sub>
                    </m:sSub>
                    <m:r>
                      <a:rPr lang="en-US" altLang="ko-KR" b="0" i="1" smtClean="0">
                        <a:latin typeface="Cambria Math"/>
                        <a:ea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smtClean="0">
                    <a:sym typeface="Symbol" pitchFamily="18" charset="2"/>
                  </a:rPr>
                  <a:t>,     </a:t>
                </a:r>
                <a14:m>
                  <m:oMath xmlns:m="http://schemas.openxmlformats.org/officeDocument/2006/math">
                    <m:sSub>
                      <m:sSubPr>
                        <m:ctrlPr>
                          <a:rPr lang="en-US" altLang="ko-KR" i="1" dirty="0" smtClean="0">
                            <a:latin typeface="Cambria Math" panose="02040503050406030204" pitchFamily="18" charset="0"/>
                            <a:sym typeface="Symbol" pitchFamily="18" charset="2"/>
                          </a:rPr>
                        </m:ctrlPr>
                      </m:sSubPr>
                      <m:e>
                        <m:r>
                          <a:rPr lang="en-US" altLang="ko-KR" b="0" i="1" dirty="0" smtClean="0">
                            <a:latin typeface="Cambria Math"/>
                            <a:sym typeface="Symbol" pitchFamily="18" charset="2"/>
                          </a:rPr>
                          <m:t>𝑠</m:t>
                        </m:r>
                      </m:e>
                      <m:sub>
                        <m:r>
                          <a:rPr lang="en-US" altLang="ko-KR" b="0" i="1" dirty="0" smtClean="0">
                            <a:latin typeface="Cambria Math"/>
                            <a:sym typeface="Symbol" pitchFamily="18" charset="2"/>
                          </a:rPr>
                          <m:t>𝑖</m:t>
                        </m:r>
                      </m:sub>
                    </m:sSub>
                    <m:r>
                      <a:rPr lang="en-US" altLang="ko-KR" i="1" dirty="0" smtClean="0">
                        <a:latin typeface="Cambria Math"/>
                        <a:ea typeface="Cambria Math"/>
                        <a:sym typeface="Symbol" pitchFamily="18" charset="2"/>
                      </a:rPr>
                      <m:t>≥</m:t>
                    </m:r>
                    <m:r>
                      <a:rPr lang="en-US" altLang="ko-KR" b="0" i="1" dirty="0" smtClean="0">
                        <a:latin typeface="Cambria Math"/>
                        <a:ea typeface="Cambria Math"/>
                        <a:sym typeface="Symbol" pitchFamily="18" charset="2"/>
                      </a:rPr>
                      <m:t>0</m:t>
                    </m:r>
                  </m:oMath>
                </a14:m>
                <a:r>
                  <a:rPr lang="en-US" altLang="ko-KR" dirty="0" smtClean="0">
                    <a:sym typeface="Symbol" pitchFamily="18" charset="2"/>
                  </a:rPr>
                  <a:t>   (</a:t>
                </a:r>
                <a:r>
                  <a:rPr lang="en-US" altLang="ko-KR" dirty="0" smtClean="0">
                    <a:solidFill>
                      <a:schemeClr val="hlink"/>
                    </a:solidFill>
                    <a:sym typeface="Symbol" pitchFamily="18" charset="2"/>
                  </a:rPr>
                  <a:t>slack variable</a:t>
                </a:r>
                <a:r>
                  <a:rPr lang="en-US" altLang="ko-KR" dirty="0" smtClean="0">
                    <a:sym typeface="Symbol" pitchFamily="18" charset="2"/>
                  </a:rPr>
                  <a:t>)</a:t>
                </a:r>
              </a:p>
              <a:p>
                <a:pPr algn="just" eaLnBrk="1" hangingPunct="1">
                  <a:buNone/>
                  <a:defRPr/>
                </a:pPr>
                <a:r>
                  <a:rPr lang="en-US" altLang="ko-KR" dirty="0" smtClean="0">
                    <a:sym typeface="Symbol" pitchFamily="18" charset="2"/>
                  </a:rPr>
                  <a:t>	</a:t>
                </a:r>
                <a14:m>
                  <m:oMath xmlns:m="http://schemas.openxmlformats.org/officeDocument/2006/math">
                    <m:nary>
                      <m:naryPr>
                        <m:chr m:val="∑"/>
                        <m:limLoc m:val="subSup"/>
                        <m:supHide m:val="on"/>
                        <m:ctrlPr>
                          <a:rPr lang="en-US" altLang="ko-KR" i="1">
                            <a:latin typeface="Cambria Math" panose="02040503050406030204" pitchFamily="18" charset="0"/>
                          </a:rPr>
                        </m:ctrlPr>
                      </m:naryPr>
                      <m:sub>
                        <m:r>
                          <m:rPr>
                            <m:brk m:alnAt="9"/>
                          </m:rPr>
                          <a:rPr lang="en-US" altLang="ko-KR" i="1">
                            <a:latin typeface="Cambria Math"/>
                          </a:rPr>
                          <m:t>𝑗</m:t>
                        </m:r>
                      </m:sub>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𝑖𝑗</m:t>
                            </m:r>
                          </m:sub>
                        </m:sSub>
                      </m:e>
                    </m:nary>
                    <m:r>
                      <a:rPr lang="en-US" altLang="ko-KR" i="1" smtClean="0">
                        <a:latin typeface="Cambria Math"/>
                        <a:ea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a:sym typeface="Symbol" pitchFamily="18" charset="2"/>
                  </a:rPr>
                  <a:t>    </a:t>
                </a:r>
                <a:r>
                  <a:rPr lang="en-US" altLang="ko-KR" dirty="0" smtClean="0">
                    <a:sym typeface="Symbol" pitchFamily="18" charset="2"/>
                  </a:rPr>
                  <a:t>      </a:t>
                </a:r>
                <a14:m>
                  <m:oMath xmlns:m="http://schemas.openxmlformats.org/officeDocument/2006/math">
                    <m:nary>
                      <m:naryPr>
                        <m:chr m:val="∑"/>
                        <m:limLoc m:val="subSup"/>
                        <m:supHide m:val="on"/>
                        <m:ctrlPr>
                          <a:rPr lang="en-US" altLang="ko-KR" i="1">
                            <a:latin typeface="Cambria Math" panose="02040503050406030204" pitchFamily="18" charset="0"/>
                          </a:rPr>
                        </m:ctrlPr>
                      </m:naryPr>
                      <m:sub>
                        <m:r>
                          <m:rPr>
                            <m:brk m:alnAt="9"/>
                          </m:rPr>
                          <a:rPr lang="en-US" altLang="ko-KR" i="1">
                            <a:latin typeface="Cambria Math"/>
                          </a:rPr>
                          <m:t>𝑗</m:t>
                        </m:r>
                      </m:sub>
                      <m:sup/>
                      <m:e>
                        <m:sSub>
                          <m:sSubPr>
                            <m:ctrlPr>
                              <a:rPr lang="en-US" altLang="ko-KR" i="1">
                                <a:latin typeface="Cambria Math" panose="02040503050406030204" pitchFamily="18" charset="0"/>
                              </a:rPr>
                            </m:ctrlPr>
                          </m:sSubPr>
                          <m:e>
                            <m:r>
                              <a:rPr lang="en-US" altLang="ko-KR" i="1">
                                <a:latin typeface="Cambria Math"/>
                              </a:rPr>
                              <m:t>𝑎</m:t>
                            </m:r>
                          </m:e>
                          <m:sub>
                            <m:r>
                              <a:rPr lang="en-US" altLang="ko-KR" i="1">
                                <a:latin typeface="Cambria Math"/>
                              </a:rPr>
                              <m:t>𝑖𝑗</m:t>
                            </m:r>
                          </m:sub>
                        </m:sSub>
                        <m:sSub>
                          <m:sSubPr>
                            <m:ctrlPr>
                              <a:rPr lang="en-US" altLang="ko-KR" i="1">
                                <a:latin typeface="Cambria Math" panose="02040503050406030204" pitchFamily="18" charset="0"/>
                              </a:rPr>
                            </m:ctrlPr>
                          </m:sSubPr>
                          <m:e>
                            <m:r>
                              <a:rPr lang="en-US" altLang="ko-KR" i="1">
                                <a:latin typeface="Cambria Math"/>
                              </a:rPr>
                              <m:t>𝑥</m:t>
                            </m:r>
                          </m:e>
                          <m:sub>
                            <m:r>
                              <a:rPr lang="en-US" altLang="ko-KR" i="1">
                                <a:latin typeface="Cambria Math"/>
                              </a:rPr>
                              <m:t>𝑖𝑗</m:t>
                            </m:r>
                          </m:sub>
                        </m:sSub>
                      </m:e>
                    </m:nary>
                    <m:r>
                      <a:rPr lang="en-US" altLang="ko-KR" b="0" i="1" smtClean="0">
                        <a:latin typeface="Cambria Math"/>
                      </a:rPr>
                      <m:t>−</m:t>
                    </m:r>
                    <m:sSub>
                      <m:sSubPr>
                        <m:ctrlPr>
                          <a:rPr lang="en-US" altLang="ko-KR" i="1">
                            <a:latin typeface="Cambria Math" panose="02040503050406030204" pitchFamily="18" charset="0"/>
                          </a:rPr>
                        </m:ctrlPr>
                      </m:sSubPr>
                      <m:e>
                        <m:r>
                          <a:rPr lang="en-US" altLang="ko-KR" i="1">
                            <a:latin typeface="Cambria Math"/>
                          </a:rPr>
                          <m:t>𝑠</m:t>
                        </m:r>
                      </m:e>
                      <m:sub>
                        <m:r>
                          <a:rPr lang="en-US" altLang="ko-KR" i="1">
                            <a:latin typeface="Cambria Math"/>
                          </a:rPr>
                          <m:t>𝑖</m:t>
                        </m:r>
                      </m:sub>
                    </m:sSub>
                    <m:r>
                      <a:rPr lang="en-US" altLang="ko-KR" i="1">
                        <a:latin typeface="Cambria Math"/>
                        <a:ea typeface="Cambria Math"/>
                      </a:rPr>
                      <m:t>=</m:t>
                    </m:r>
                    <m:sSub>
                      <m:sSubPr>
                        <m:ctrlPr>
                          <a:rPr lang="en-US" altLang="ko-KR" i="1">
                            <a:latin typeface="Cambria Math" panose="02040503050406030204" pitchFamily="18" charset="0"/>
                          </a:rPr>
                        </m:ctrlPr>
                      </m:sSubPr>
                      <m:e>
                        <m:r>
                          <a:rPr lang="en-US" altLang="ko-KR" i="1">
                            <a:latin typeface="Cambria Math"/>
                          </a:rPr>
                          <m:t>𝑏</m:t>
                        </m:r>
                      </m:e>
                      <m:sub>
                        <m:r>
                          <a:rPr lang="en-US" altLang="ko-KR" i="1">
                            <a:latin typeface="Cambria Math"/>
                          </a:rPr>
                          <m:t>𝑖</m:t>
                        </m:r>
                      </m:sub>
                    </m:sSub>
                  </m:oMath>
                </a14:m>
                <a:r>
                  <a:rPr lang="en-US" altLang="ko-KR" dirty="0">
                    <a:sym typeface="Symbol" pitchFamily="18" charset="2"/>
                  </a:rPr>
                  <a:t>,     </a:t>
                </a:r>
                <a14:m>
                  <m:oMath xmlns:m="http://schemas.openxmlformats.org/officeDocument/2006/math">
                    <m:sSub>
                      <m:sSubPr>
                        <m:ctrlPr>
                          <a:rPr lang="en-US" altLang="ko-KR" i="1" dirty="0">
                            <a:latin typeface="Cambria Math" panose="02040503050406030204" pitchFamily="18" charset="0"/>
                            <a:sym typeface="Symbol" pitchFamily="18" charset="2"/>
                          </a:rPr>
                        </m:ctrlPr>
                      </m:sSubPr>
                      <m:e>
                        <m:r>
                          <a:rPr lang="en-US" altLang="ko-KR" i="1" dirty="0">
                            <a:latin typeface="Cambria Math"/>
                            <a:sym typeface="Symbol" pitchFamily="18" charset="2"/>
                          </a:rPr>
                          <m:t>𝑠</m:t>
                        </m:r>
                      </m:e>
                      <m:sub>
                        <m:r>
                          <a:rPr lang="en-US" altLang="ko-KR" i="1" dirty="0">
                            <a:latin typeface="Cambria Math"/>
                            <a:sym typeface="Symbol" pitchFamily="18" charset="2"/>
                          </a:rPr>
                          <m:t>𝑖</m:t>
                        </m:r>
                      </m:sub>
                    </m:sSub>
                    <m:r>
                      <a:rPr lang="en-US" altLang="ko-KR" i="1" dirty="0">
                        <a:latin typeface="Cambria Math"/>
                        <a:ea typeface="Cambria Math"/>
                        <a:sym typeface="Symbol" pitchFamily="18" charset="2"/>
                      </a:rPr>
                      <m:t>≥0</m:t>
                    </m:r>
                  </m:oMath>
                </a14:m>
                <a:r>
                  <a:rPr lang="en-US" altLang="ko-KR" dirty="0">
                    <a:sym typeface="Symbol" pitchFamily="18" charset="2"/>
                  </a:rPr>
                  <a:t> </a:t>
                </a:r>
                <a:r>
                  <a:rPr lang="en-US" altLang="ko-KR" dirty="0" smtClean="0">
                    <a:sym typeface="Symbol" pitchFamily="18" charset="2"/>
                  </a:rPr>
                  <a:t> (</a:t>
                </a:r>
                <a:r>
                  <a:rPr lang="en-US" altLang="ko-KR" dirty="0" smtClean="0">
                    <a:solidFill>
                      <a:schemeClr val="hlink"/>
                    </a:solidFill>
                    <a:sym typeface="Symbol" pitchFamily="18" charset="2"/>
                  </a:rPr>
                  <a:t>surplus variable</a:t>
                </a:r>
                <a:r>
                  <a:rPr lang="en-US" altLang="ko-KR" dirty="0" smtClean="0">
                    <a:sym typeface="Symbol" pitchFamily="18" charset="2"/>
                  </a:rPr>
                  <a:t>)</a:t>
                </a:r>
              </a:p>
            </p:txBody>
          </p:sp>
        </mc:Choice>
        <mc:Fallback xmlns="">
          <p:sp>
            <p:nvSpPr>
              <p:cNvPr id="14341" name="Rectangle 3"/>
              <p:cNvSpPr>
                <a:spLocks noGrp="1" noRot="1" noChangeAspect="1" noMove="1" noResize="1" noEditPoints="1" noAdjustHandles="1" noChangeArrowheads="1" noChangeShapeType="1" noTextEdit="1"/>
              </p:cNvSpPr>
              <p:nvPr>
                <p:ph type="body" idx="1"/>
              </p:nvPr>
            </p:nvSpPr>
            <p:spPr>
              <a:xfrm>
                <a:off x="558800" y="966788"/>
                <a:ext cx="8001000" cy="4395562"/>
              </a:xfrm>
              <a:blipFill rotWithShape="1">
                <a:blip r:embed="rId4"/>
                <a:stretch>
                  <a:fillRect l="-1220" t="-693" r="-610" b="-15118"/>
                </a:stretch>
              </a:blipFill>
            </p:spPr>
            <p:txBody>
              <a:bodyPr/>
              <a:lstStyle/>
              <a:p>
                <a:r>
                  <a:rPr lang="ko-KR" altLang="en-US">
                    <a:noFill/>
                  </a:rPr>
                  <a:t> </a:t>
                </a:r>
              </a:p>
            </p:txBody>
          </p:sp>
        </mc:Fallback>
      </mc:AlternateContent>
      <p:graphicFrame>
        <p:nvGraphicFramePr>
          <p:cNvPr id="8198" name="Object 5"/>
          <p:cNvGraphicFramePr>
            <a:graphicFrameLocks noChangeAspect="1"/>
          </p:cNvGraphicFramePr>
          <p:nvPr/>
        </p:nvGraphicFramePr>
        <p:xfrm>
          <a:off x="1333500" y="1549400"/>
          <a:ext cx="3009900" cy="431800"/>
        </p:xfrm>
        <a:graphic>
          <a:graphicData uri="http://schemas.openxmlformats.org/presentationml/2006/ole">
            <mc:AlternateContent xmlns:mc="http://schemas.openxmlformats.org/markup-compatibility/2006">
              <mc:Choice xmlns:v="urn:schemas-microsoft-com:vml" Requires="v">
                <p:oleObj spid="_x0000_s8262" name="Equation" r:id="rId5" imgW="3009900" imgH="431800" progId="Equation.3">
                  <p:embed/>
                </p:oleObj>
              </mc:Choice>
              <mc:Fallback>
                <p:oleObj name="Equation" r:id="rId5" imgW="30099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1549400"/>
                        <a:ext cx="3009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3555" name="슬라이드 번호 개체 틀 5"/>
          <p:cNvSpPr>
            <a:spLocks noGrp="1"/>
          </p:cNvSpPr>
          <p:nvPr>
            <p:ph type="sldNum" sz="quarter" idx="12"/>
          </p:nvPr>
        </p:nvSpPr>
        <p:spPr/>
        <p:txBody>
          <a:bodyPr/>
          <a:lstStyle/>
          <a:p>
            <a:pPr>
              <a:defRPr/>
            </a:pPr>
            <a:fld id="{DB471528-3D32-4368-8738-0DF8BDB85986}" type="slidenum">
              <a:rPr lang="en-US" altLang="ko-KR"/>
              <a:pPr>
                <a:defRPr/>
              </a:pPr>
              <a:t>7</a:t>
            </a:fld>
            <a:endParaRPr lang="en-US" altLang="ko-KR"/>
          </a:p>
        </p:txBody>
      </p:sp>
      <p:sp>
        <p:nvSpPr>
          <p:cNvPr id="9220" name="Rectangle 2"/>
          <p:cNvSpPr>
            <a:spLocks noGrp="1" noChangeArrowheads="1"/>
          </p:cNvSpPr>
          <p:nvPr>
            <p:ph type="title"/>
          </p:nvPr>
        </p:nvSpPr>
        <p:spPr/>
        <p:txBody>
          <a:bodyPr/>
          <a:lstStyle/>
          <a:p>
            <a:pPr eaLnBrk="1" hangingPunct="1"/>
            <a:endParaRPr lang="ko-KR" altLang="ko-KR" smtClean="0"/>
          </a:p>
        </p:txBody>
      </p:sp>
      <mc:AlternateContent xmlns:mc="http://schemas.openxmlformats.org/markup-compatibility/2006" xmlns:a14="http://schemas.microsoft.com/office/drawing/2010/main">
        <mc:Choice Requires="a14">
          <p:sp>
            <p:nvSpPr>
              <p:cNvPr id="9221" name="Rectangle 3"/>
              <p:cNvSpPr>
                <a:spLocks noGrp="1" noChangeArrowheads="1"/>
              </p:cNvSpPr>
              <p:nvPr>
                <p:ph type="body" idx="1"/>
              </p:nvPr>
            </p:nvSpPr>
            <p:spPr>
              <a:xfrm>
                <a:off x="376238" y="952500"/>
                <a:ext cx="8405812" cy="2739211"/>
              </a:xfrm>
            </p:spPr>
            <p:txBody>
              <a:bodyPr/>
              <a:lstStyle/>
              <a:p>
                <a:pPr eaLnBrk="1" hangingPunct="1"/>
                <a:r>
                  <a:rPr lang="en-US" altLang="ko-KR" dirty="0" smtClean="0"/>
                  <a:t>Any (</a:t>
                </a:r>
                <a:r>
                  <a:rPr lang="en-US" altLang="ko-KR" dirty="0" smtClean="0">
                    <a:solidFill>
                      <a:schemeClr val="hlink"/>
                    </a:solidFill>
                  </a:rPr>
                  <a:t>practical</a:t>
                </a:r>
                <a:r>
                  <a:rPr lang="en-US" altLang="ko-KR" dirty="0" smtClean="0"/>
                  <a:t>) algorithm can solve the LP problem in equality form only (except </a:t>
                </a:r>
                <a:r>
                  <a:rPr lang="en-US" altLang="ko-KR" dirty="0" err="1" smtClean="0"/>
                  <a:t>nonnegativity</a:t>
                </a:r>
                <a:r>
                  <a:rPr lang="en-US" altLang="ko-KR" dirty="0" smtClean="0"/>
                  <a:t>)</a:t>
                </a:r>
              </a:p>
              <a:p>
                <a:pPr eaLnBrk="1" hangingPunct="1"/>
                <a:endParaRPr lang="en-US" altLang="ko-KR" dirty="0" smtClean="0"/>
              </a:p>
              <a:p>
                <a:pPr eaLnBrk="1" hangingPunct="1"/>
                <a:r>
                  <a:rPr lang="en-US" altLang="ko-KR" dirty="0" smtClean="0"/>
                  <a:t>Modified form of the simplex method can solve the problem with free variables directly (without using difference of two nonnegative variables).</a:t>
                </a:r>
              </a:p>
              <a:p>
                <a:pPr eaLnBrk="1" hangingPunct="1">
                  <a:buFont typeface="Wingdings" pitchFamily="2" charset="2"/>
                  <a:buNone/>
                </a:pPr>
                <a:r>
                  <a:rPr lang="en-US" altLang="ko-KR" dirty="0" smtClean="0"/>
                  <a:t>	It gives more sensible interpretation of the behavior of the algorithm. Also a variant called bounded variable simplex method is widely used in practice. (</a:t>
                </a:r>
                <a14:m>
                  <m:oMath xmlns:m="http://schemas.openxmlformats.org/officeDocument/2006/math">
                    <m:r>
                      <a:rPr lang="en-US" altLang="ko-KR" b="0" i="1" smtClean="0">
                        <a:latin typeface="Cambria Math" panose="02040503050406030204" pitchFamily="18" charset="0"/>
                      </a:rPr>
                      <m:t>𝑙</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𝑥</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𝑢</m:t>
                    </m:r>
                  </m:oMath>
                </a14:m>
                <a:r>
                  <a:rPr lang="en-US" altLang="ko-KR" dirty="0" smtClean="0"/>
                  <a:t>, </a:t>
                </a:r>
                <a14:m>
                  <m:oMath xmlns:m="http://schemas.openxmlformats.org/officeDocument/2006/math">
                    <m:r>
                      <a:rPr lang="en-US" altLang="ko-KR" b="0" i="1" smtClean="0">
                        <a:latin typeface="Cambria Math" panose="02040503050406030204" pitchFamily="18" charset="0"/>
                      </a:rPr>
                      <m:t>0</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𝑥</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𝑢</m:t>
                    </m:r>
                    <m:r>
                      <a:rPr lang="en-US" altLang="ko-KR" b="0" i="1" smtClean="0">
                        <a:latin typeface="Cambria Math" panose="02040503050406030204" pitchFamily="18" charset="0"/>
                        <a:ea typeface="Cambria Math" panose="02040503050406030204" pitchFamily="18" charset="0"/>
                      </a:rPr>
                      <m:t>)</m:t>
                    </m:r>
                  </m:oMath>
                </a14:m>
                <a:r>
                  <a:rPr lang="en-US" altLang="ko-KR" dirty="0" smtClean="0"/>
                  <a:t> </a:t>
                </a:r>
              </a:p>
            </p:txBody>
          </p:sp>
        </mc:Choice>
        <mc:Fallback xmlns="">
          <p:sp>
            <p:nvSpPr>
              <p:cNvPr id="9221" name="Rectangle 3"/>
              <p:cNvSpPr>
                <a:spLocks noGrp="1" noRot="1" noChangeAspect="1" noMove="1" noResize="1" noEditPoints="1" noAdjustHandles="1" noChangeArrowheads="1" noChangeShapeType="1" noTextEdit="1"/>
              </p:cNvSpPr>
              <p:nvPr>
                <p:ph type="body" idx="1"/>
              </p:nvPr>
            </p:nvSpPr>
            <p:spPr>
              <a:xfrm>
                <a:off x="376238" y="952500"/>
                <a:ext cx="8405812" cy="2739211"/>
              </a:xfrm>
              <a:blipFill>
                <a:blip r:embed="rId3"/>
                <a:stretch>
                  <a:fillRect l="-653" t="-1111" b="-2889"/>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4579" name="슬라이드 번호 개체 틀 5"/>
          <p:cNvSpPr>
            <a:spLocks noGrp="1"/>
          </p:cNvSpPr>
          <p:nvPr>
            <p:ph type="sldNum" sz="quarter" idx="12"/>
          </p:nvPr>
        </p:nvSpPr>
        <p:spPr/>
        <p:txBody>
          <a:bodyPr/>
          <a:lstStyle/>
          <a:p>
            <a:pPr>
              <a:defRPr/>
            </a:pPr>
            <a:fld id="{D44CFCB0-D789-4234-87C0-35913B447900}" type="slidenum">
              <a:rPr lang="en-US" altLang="ko-KR"/>
              <a:pPr>
                <a:defRPr/>
              </a:pPr>
              <a:t>8</a:t>
            </a:fld>
            <a:endParaRPr lang="en-US" altLang="ko-KR"/>
          </a:p>
        </p:txBody>
      </p:sp>
      <p:sp>
        <p:nvSpPr>
          <p:cNvPr id="10244" name="Rectangle 2"/>
          <p:cNvSpPr>
            <a:spLocks noGrp="1" noChangeArrowheads="1"/>
          </p:cNvSpPr>
          <p:nvPr>
            <p:ph type="title"/>
          </p:nvPr>
        </p:nvSpPr>
        <p:spPr/>
        <p:txBody>
          <a:bodyPr/>
          <a:lstStyle/>
          <a:p>
            <a:pPr eaLnBrk="1" hangingPunct="1"/>
            <a:r>
              <a:rPr lang="en-US" altLang="ko-KR" smtClean="0"/>
              <a:t>1.2  Formulation examples</a:t>
            </a:r>
          </a:p>
        </p:txBody>
      </p:sp>
      <mc:AlternateContent xmlns:mc="http://schemas.openxmlformats.org/markup-compatibility/2006" xmlns:a14="http://schemas.microsoft.com/office/drawing/2010/main">
        <mc:Choice Requires="a14">
          <p:sp>
            <p:nvSpPr>
              <p:cNvPr id="10245" name="Rectangle 3"/>
              <p:cNvSpPr>
                <a:spLocks noGrp="1" noChangeArrowheads="1"/>
              </p:cNvSpPr>
              <p:nvPr>
                <p:ph type="body" idx="1"/>
              </p:nvPr>
            </p:nvSpPr>
            <p:spPr>
              <a:xfrm>
                <a:off x="376238" y="765175"/>
                <a:ext cx="8405812" cy="5636671"/>
              </a:xfrm>
            </p:spPr>
            <p:txBody>
              <a:bodyPr/>
              <a:lstStyle/>
              <a:p>
                <a:pPr eaLnBrk="1" hangingPunct="1"/>
                <a:r>
                  <a:rPr lang="en-US" altLang="ko-KR" dirty="0" smtClean="0"/>
                  <a:t>See other examples in the text.</a:t>
                </a:r>
              </a:p>
              <a:p>
                <a:pPr eaLnBrk="1" hangingPunct="1"/>
                <a:r>
                  <a:rPr lang="en-US" altLang="ko-KR" dirty="0" smtClean="0">
                    <a:solidFill>
                      <a:srgbClr val="FF0000"/>
                    </a:solidFill>
                  </a:rPr>
                  <a:t>Minimum cost network flow problem</a:t>
                </a:r>
              </a:p>
              <a:p>
                <a:pPr eaLnBrk="1" hangingPunct="1">
                  <a:buFont typeface="Wingdings" pitchFamily="2" charset="2"/>
                  <a:buNone/>
                </a:pPr>
                <a:r>
                  <a:rPr lang="en-US" altLang="ko-KR" dirty="0" smtClean="0"/>
                  <a:t>	Directed network </a:t>
                </a:r>
                <a14:m>
                  <m:oMath xmlns:m="http://schemas.openxmlformats.org/officeDocument/2006/math">
                    <m:r>
                      <a:rPr lang="en-US" altLang="ko-KR" b="0" i="1" smtClean="0">
                        <a:latin typeface="Cambria Math"/>
                      </a:rPr>
                      <m:t>𝐺</m:t>
                    </m:r>
                    <m:r>
                      <a:rPr lang="en-US" altLang="ko-KR" b="0" i="1" smtClean="0">
                        <a:latin typeface="Cambria Math"/>
                      </a:rPr>
                      <m:t>=(</m:t>
                    </m:r>
                    <m:r>
                      <a:rPr lang="en-US" altLang="ko-KR" b="0" i="1" smtClean="0">
                        <a:latin typeface="Cambria Math"/>
                      </a:rPr>
                      <m:t>𝑉</m:t>
                    </m:r>
                    <m:r>
                      <a:rPr lang="en-US" altLang="ko-KR" b="0" i="1" smtClean="0">
                        <a:latin typeface="Cambria Math"/>
                      </a:rPr>
                      <m:t>,</m:t>
                    </m:r>
                    <m:r>
                      <a:rPr lang="en-US" altLang="ko-KR" b="0" i="1" smtClean="0">
                        <a:latin typeface="Cambria Math"/>
                      </a:rPr>
                      <m:t>𝐴</m:t>
                    </m:r>
                    <m:r>
                      <a:rPr lang="en-US" altLang="ko-KR" b="0" i="1" smtClean="0">
                        <a:latin typeface="Cambria Math"/>
                      </a:rPr>
                      <m:t>)</m:t>
                    </m:r>
                  </m:oMath>
                </a14:m>
                <a:r>
                  <a:rPr lang="en-US" altLang="ko-KR" dirty="0" smtClean="0"/>
                  <a:t>,  (</a:t>
                </a:r>
                <a14:m>
                  <m:oMath xmlns:m="http://schemas.openxmlformats.org/officeDocument/2006/math">
                    <m:d>
                      <m:dPr>
                        <m:begChr m:val="|"/>
                        <m:endChr m:val="|"/>
                        <m:ctrlPr>
                          <a:rPr lang="en-US" altLang="ko-KR" b="0" i="1" dirty="0" smtClean="0">
                            <a:latin typeface="Cambria Math" panose="02040503050406030204" pitchFamily="18" charset="0"/>
                          </a:rPr>
                        </m:ctrlPr>
                      </m:dPr>
                      <m:e>
                        <m:r>
                          <a:rPr lang="en-US" altLang="ko-KR" b="0" i="1" dirty="0" smtClean="0">
                            <a:latin typeface="Cambria Math"/>
                          </a:rPr>
                          <m:t>𝑉</m:t>
                        </m:r>
                      </m:e>
                    </m:d>
                    <m:r>
                      <a:rPr lang="en-US" altLang="ko-KR" b="0" i="1" dirty="0" smtClean="0">
                        <a:latin typeface="Cambria Math"/>
                      </a:rPr>
                      <m:t>=</m:t>
                    </m:r>
                    <m:r>
                      <a:rPr lang="en-US" altLang="ko-KR" b="0" i="1" dirty="0" smtClean="0">
                        <a:latin typeface="Cambria Math"/>
                      </a:rPr>
                      <m:t>𝑛</m:t>
                    </m:r>
                  </m:oMath>
                </a14:m>
                <a:r>
                  <a:rPr lang="en-US" altLang="ko-KR" dirty="0" smtClean="0"/>
                  <a:t> )</a:t>
                </a:r>
              </a:p>
              <a:p>
                <a:pPr eaLnBrk="1" hangingPunct="1">
                  <a:buNone/>
                </a:pPr>
                <a:r>
                  <a:rPr lang="en-US" altLang="ko-KR" dirty="0" smtClean="0"/>
                  <a:t>	arc capacity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𝑢</m:t>
                        </m:r>
                      </m:e>
                      <m:sub>
                        <m:r>
                          <a:rPr lang="en-US" altLang="ko-KR" b="0" i="1" smtClean="0">
                            <a:latin typeface="Cambria Math"/>
                          </a:rPr>
                          <m:t>𝑖𝑗</m:t>
                        </m:r>
                      </m:sub>
                    </m:sSub>
                    <m:r>
                      <a:rPr lang="en-US" altLang="ko-KR" b="0" i="1" smtClean="0">
                        <a:latin typeface="Cambria Math"/>
                      </a:rPr>
                      <m:t>,  (</m:t>
                    </m:r>
                    <m:r>
                      <a:rPr lang="en-US" altLang="ko-KR" b="0" i="1" smtClean="0">
                        <a:latin typeface="Cambria Math"/>
                      </a:rPr>
                      <m:t>𝑖</m:t>
                    </m:r>
                    <m:r>
                      <a:rPr lang="en-US" altLang="ko-KR" b="0" i="1" smtClean="0">
                        <a:latin typeface="Cambria Math"/>
                      </a:rPr>
                      <m:t>,</m:t>
                    </m:r>
                    <m:r>
                      <a:rPr lang="en-US" altLang="ko-KR" b="0" i="1" smtClean="0">
                        <a:latin typeface="Cambria Math"/>
                      </a:rPr>
                      <m:t>𝑗</m:t>
                    </m:r>
                    <m:r>
                      <a:rPr lang="en-US" altLang="ko-KR" b="0" i="1" smtClean="0">
                        <a:latin typeface="Cambria Math"/>
                      </a:rPr>
                      <m:t>)∈</m:t>
                    </m:r>
                    <m:r>
                      <a:rPr lang="en-US" altLang="ko-KR" b="0" i="1" smtClean="0">
                        <a:latin typeface="Cambria Math"/>
                        <a:ea typeface="Cambria Math"/>
                      </a:rPr>
                      <m:t>𝐴</m:t>
                    </m:r>
                  </m:oMath>
                </a14:m>
                <a:r>
                  <a:rPr lang="en-US" altLang="ko-KR" dirty="0" smtClean="0">
                    <a:sym typeface="Symbol" pitchFamily="18" charset="2"/>
                  </a:rPr>
                  <a:t>,  unit flow cost  </a:t>
                </a:r>
                <a14:m>
                  <m:oMath xmlns:m="http://schemas.openxmlformats.org/officeDocument/2006/math">
                    <m:sSub>
                      <m:sSubPr>
                        <m:ctrlPr>
                          <a:rPr lang="en-US" altLang="ko-KR" i="1">
                            <a:latin typeface="Cambria Math" panose="02040503050406030204" pitchFamily="18" charset="0"/>
                          </a:rPr>
                        </m:ctrlPr>
                      </m:sSubPr>
                      <m:e>
                        <m:r>
                          <a:rPr lang="en-US" altLang="ko-KR" b="0" i="1" smtClean="0">
                            <a:latin typeface="Cambria Math"/>
                          </a:rPr>
                          <m:t>𝑐</m:t>
                        </m:r>
                      </m:e>
                      <m:sub>
                        <m:r>
                          <a:rPr lang="en-US" altLang="ko-KR" i="1">
                            <a:latin typeface="Cambria Math"/>
                          </a:rPr>
                          <m:t>𝑖𝑗</m:t>
                        </m:r>
                      </m:sub>
                    </m:sSub>
                    <m:r>
                      <a:rPr lang="en-US" altLang="ko-KR" i="1">
                        <a:latin typeface="Cambria Math"/>
                      </a:rPr>
                      <m:t>,  (</m:t>
                    </m:r>
                    <m:r>
                      <a:rPr lang="en-US" altLang="ko-KR" i="1">
                        <a:latin typeface="Cambria Math"/>
                      </a:rPr>
                      <m:t>𝑖</m:t>
                    </m:r>
                    <m:r>
                      <a:rPr lang="en-US" altLang="ko-KR" i="1">
                        <a:latin typeface="Cambria Math"/>
                      </a:rPr>
                      <m:t>,</m:t>
                    </m:r>
                    <m:r>
                      <a:rPr lang="en-US" altLang="ko-KR" i="1">
                        <a:latin typeface="Cambria Math"/>
                      </a:rPr>
                      <m:t>𝑗</m:t>
                    </m:r>
                    <m:r>
                      <a:rPr lang="en-US" altLang="ko-KR" i="1">
                        <a:latin typeface="Cambria Math"/>
                      </a:rPr>
                      <m:t>)∈</m:t>
                    </m:r>
                    <m:r>
                      <a:rPr lang="en-US" altLang="ko-KR" i="1">
                        <a:latin typeface="Cambria Math"/>
                        <a:ea typeface="Cambria Math"/>
                      </a:rPr>
                      <m:t>𝐴</m:t>
                    </m:r>
                  </m:oMath>
                </a14:m>
                <a:endParaRPr lang="en-US" altLang="ko-KR" dirty="0" smtClean="0">
                  <a:sym typeface="Symbol" pitchFamily="18" charset="2"/>
                </a:endParaRPr>
              </a:p>
              <a:p>
                <a:pPr eaLnBrk="1" hangingPunct="1">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oMath>
                </a14:m>
                <a:r>
                  <a:rPr lang="en-US" altLang="ko-KR" dirty="0" smtClean="0">
                    <a:sym typeface="Symbol" pitchFamily="18" charset="2"/>
                  </a:rPr>
                  <a:t> : net supply at node </a:t>
                </a:r>
                <a:r>
                  <a:rPr lang="en-US" altLang="ko-KR" i="1" dirty="0" err="1" smtClean="0">
                    <a:sym typeface="Symbol" pitchFamily="18" charset="2"/>
                  </a:rPr>
                  <a:t>i</a:t>
                </a:r>
                <a:r>
                  <a:rPr lang="en-US" altLang="ko-KR" dirty="0" smtClean="0">
                    <a:sym typeface="Symbol" pitchFamily="18" charset="2"/>
                  </a:rPr>
                  <a:t>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𝑏</m:t>
                        </m:r>
                      </m:e>
                      <m:sub>
                        <m:r>
                          <a:rPr lang="en-US" altLang="ko-KR" i="1">
                            <a:latin typeface="Cambria Math"/>
                            <a:sym typeface="Symbol" pitchFamily="18" charset="2"/>
                          </a:rPr>
                          <m:t>𝑖</m:t>
                        </m:r>
                      </m:sub>
                    </m:sSub>
                  </m:oMath>
                </a14:m>
                <a:r>
                  <a:rPr lang="en-US" altLang="ko-KR" dirty="0" smtClean="0">
                    <a:sym typeface="Symbol" pitchFamily="18" charset="2"/>
                  </a:rPr>
                  <a:t> &gt; 0: supply node, </a:t>
                </a:r>
                <a14:m>
                  <m:oMath xmlns:m="http://schemas.openxmlformats.org/officeDocument/2006/math">
                    <m:sSub>
                      <m:sSubPr>
                        <m:ctrlPr>
                          <a:rPr lang="en-US" altLang="ko-KR" i="1">
                            <a:latin typeface="Cambria Math" panose="02040503050406030204" pitchFamily="18" charset="0"/>
                            <a:sym typeface="Symbol" pitchFamily="18" charset="2"/>
                          </a:rPr>
                        </m:ctrlPr>
                      </m:sSubPr>
                      <m:e>
                        <m:r>
                          <a:rPr lang="en-US" altLang="ko-KR" i="1">
                            <a:latin typeface="Cambria Math"/>
                            <a:sym typeface="Symbol" pitchFamily="18" charset="2"/>
                          </a:rPr>
                          <m:t>𝑏</m:t>
                        </m:r>
                      </m:e>
                      <m:sub>
                        <m:r>
                          <a:rPr lang="en-US" altLang="ko-KR" i="1">
                            <a:latin typeface="Cambria Math"/>
                            <a:sym typeface="Symbol" pitchFamily="18" charset="2"/>
                          </a:rPr>
                          <m:t>𝑖</m:t>
                        </m:r>
                      </m:sub>
                    </m:sSub>
                  </m:oMath>
                </a14:m>
                <a:r>
                  <a:rPr lang="en-US" altLang="ko-KR" dirty="0" smtClean="0">
                    <a:sym typeface="Symbol" pitchFamily="18" charset="2"/>
                  </a:rPr>
                  <a:t> &lt; 0: demand node),   (We may assume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𝑖</m:t>
                        </m:r>
                        <m: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𝑁</m:t>
                        </m:r>
                      </m:sub>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e>
                    </m:nary>
                  </m:oMath>
                </a14:m>
                <a:r>
                  <a:rPr lang="en-US" altLang="ko-KR" dirty="0" smtClean="0">
                    <a:sym typeface="Symbol" pitchFamily="18" charset="2"/>
                  </a:rPr>
                  <a:t> = 0)</a:t>
                </a:r>
              </a:p>
              <a:p>
                <a:pPr eaLnBrk="1" hangingPunct="1">
                  <a:buFont typeface="Wingdings" pitchFamily="2" charset="2"/>
                  <a:buNone/>
                </a:pPr>
                <a:r>
                  <a:rPr lang="en-US" altLang="ko-KR" dirty="0" smtClean="0">
                    <a:sym typeface="Symbol" pitchFamily="18" charset="2"/>
                  </a:rPr>
                  <a:t>	Find minimum cost transportation plan that satisfies supply, demand at each node and arc capacities.</a:t>
                </a:r>
              </a:p>
              <a:p>
                <a:pPr eaLnBrk="1" hangingPunct="1">
                  <a:buFont typeface="Wingdings" pitchFamily="2" charset="2"/>
                  <a:buNone/>
                </a:pPr>
                <a:endParaRPr lang="en-US" altLang="ko-KR" dirty="0" smtClean="0"/>
              </a:p>
              <a:p>
                <a:pPr eaLnBrk="1" hangingPunct="1">
                  <a:buFont typeface="Wingdings" pitchFamily="2" charset="2"/>
                  <a:buNone/>
                </a:pPr>
                <a:r>
                  <a:rPr lang="en-US" altLang="ko-KR" dirty="0" smtClean="0"/>
                  <a:t>	minimize       </a:t>
                </a:r>
                <a14:m>
                  <m:oMath xmlns:m="http://schemas.openxmlformats.org/officeDocument/2006/math">
                    <m:nary>
                      <m:naryPr>
                        <m:chr m:val="∑"/>
                        <m:limLoc m:val="subSup"/>
                        <m:supHide m:val="on"/>
                        <m:ctrlPr>
                          <a:rPr lang="en-US" altLang="ko-KR" i="1" smtClean="0">
                            <a:latin typeface="Cambria Math" panose="02040503050406030204" pitchFamily="18" charset="0"/>
                          </a:rPr>
                        </m:ctrlPr>
                      </m:naryPr>
                      <m:sub>
                        <m:r>
                          <m:rPr>
                            <m:brk m:alnAt="9"/>
                          </m:rPr>
                          <a:rPr lang="en-US" altLang="ko-KR" b="0" i="1" smtClean="0">
                            <a:latin typeface="Cambria Math"/>
                          </a:rPr>
                          <m:t>(</m:t>
                        </m:r>
                        <m:r>
                          <a:rPr lang="en-US" altLang="ko-KR" b="0" i="1" smtClean="0">
                            <a:latin typeface="Cambria Math"/>
                          </a:rPr>
                          <m:t>𝑖</m:t>
                        </m:r>
                        <m:r>
                          <a:rPr lang="en-US" altLang="ko-KR" b="0" i="1" smtClean="0">
                            <a:latin typeface="Cambria Math"/>
                          </a:rPr>
                          <m:t>,</m:t>
                        </m:r>
                        <m:r>
                          <a:rPr lang="en-US" altLang="ko-KR" b="0" i="1" smtClean="0">
                            <a:latin typeface="Cambria Math"/>
                          </a:rPr>
                          <m:t>𝑗</m:t>
                        </m:r>
                        <m:r>
                          <a:rPr lang="en-US" altLang="ko-KR" b="0" i="1" smtClean="0">
                            <a:latin typeface="Cambria Math"/>
                          </a:rPr>
                          <m:t>)∈</m:t>
                        </m:r>
                        <m:r>
                          <a:rPr lang="en-US" altLang="ko-KR" b="0" i="1" smtClean="0">
                            <a:latin typeface="Cambria Math"/>
                            <a:ea typeface="Cambria Math"/>
                          </a:rPr>
                          <m:t>𝐴</m:t>
                        </m:r>
                      </m:sub>
                      <m:sup/>
                      <m:e>
                        <m:sSub>
                          <m:sSubPr>
                            <m:ctrlPr>
                              <a:rPr lang="en-US" altLang="ko-KR" i="1" smtClean="0">
                                <a:latin typeface="Cambria Math" panose="02040503050406030204" pitchFamily="18" charset="0"/>
                              </a:rPr>
                            </m:ctrlPr>
                          </m:sSubPr>
                          <m:e>
                            <m:r>
                              <a:rPr lang="en-US" altLang="ko-KR" b="0" i="1" smtClean="0">
                                <a:latin typeface="Cambria Math"/>
                              </a:rPr>
                              <m:t>𝑐</m:t>
                            </m:r>
                          </m:e>
                          <m:sub>
                            <m:r>
                              <a:rPr lang="en-US" altLang="ko-KR" b="0" i="1" smtClean="0">
                                <a:latin typeface="Cambria Math"/>
                              </a:rPr>
                              <m:t>𝑖𝑗</m:t>
                            </m:r>
                          </m:sub>
                        </m:sSub>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𝑖𝑗</m:t>
                            </m:r>
                          </m:sub>
                        </m:sSub>
                      </m:e>
                    </m:nary>
                  </m:oMath>
                </a14:m>
                <a:endParaRPr lang="en-US" altLang="ko-KR" dirty="0" smtClean="0">
                  <a:sym typeface="Symbol" pitchFamily="18" charset="2"/>
                </a:endParaRPr>
              </a:p>
              <a:p>
                <a:pPr eaLnBrk="1" hangingPunct="1">
                  <a:buFont typeface="Wingdings" pitchFamily="2" charset="2"/>
                  <a:buNone/>
                </a:pPr>
                <a:r>
                  <a:rPr lang="en-US" altLang="ko-KR" dirty="0" smtClean="0">
                    <a:sym typeface="Symbol" pitchFamily="18" charset="2"/>
                  </a:rPr>
                  <a:t>	subject to      </a:t>
                </a:r>
                <a14:m>
                  <m:oMath xmlns:m="http://schemas.openxmlformats.org/officeDocument/2006/math">
                    <m:nary>
                      <m:naryPr>
                        <m:chr m:val="∑"/>
                        <m:limLoc m:val="subSup"/>
                        <m:supHide m:val="on"/>
                        <m:ctrlPr>
                          <a:rPr lang="en-US" altLang="ko-KR" i="1" smtClean="0">
                            <a:latin typeface="Cambria Math" panose="02040503050406030204" pitchFamily="18" charset="0"/>
                            <a:sym typeface="Symbol" pitchFamily="18" charset="2"/>
                          </a:rPr>
                        </m:ctrlPr>
                      </m:naryPr>
                      <m:sub>
                        <m:r>
                          <m:rPr>
                            <m:brk m:alnAt="9"/>
                          </m:rPr>
                          <a:rPr lang="en-US" altLang="ko-KR" b="0" i="1" smtClean="0">
                            <a:latin typeface="Cambria Math"/>
                            <a:sym typeface="Symbol" pitchFamily="18" charset="2"/>
                          </a:rPr>
                          <m:t>{</m:t>
                        </m:r>
                        <m: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ea typeface="Cambria Math"/>
                            <a:sym typeface="Symbol" pitchFamily="18" charset="2"/>
                          </a:rPr>
                          <m:t>𝐴</m:t>
                        </m:r>
                        <m:r>
                          <a:rPr lang="en-US" altLang="ko-KR" b="0" i="1" smtClean="0">
                            <a:latin typeface="Cambria Math"/>
                            <a:ea typeface="Cambria Math"/>
                            <a:sym typeface="Symbol" pitchFamily="18" charset="2"/>
                          </a:rPr>
                          <m:t>}</m:t>
                        </m:r>
                      </m:sub>
                      <m:sup/>
                      <m:e>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𝑖𝑗</m:t>
                            </m:r>
                          </m:sub>
                        </m:sSub>
                      </m:e>
                    </m:nary>
                    <m:r>
                      <a:rPr lang="en-US" altLang="ko-KR" b="0" i="1" smtClean="0">
                        <a:latin typeface="Cambria Math"/>
                        <a:sym typeface="Symbol" pitchFamily="18" charset="2"/>
                      </a:rPr>
                      <m:t>−</m:t>
                    </m:r>
                    <m:nary>
                      <m:naryPr>
                        <m:chr m:val="∑"/>
                        <m:limLoc m:val="subSup"/>
                        <m:supHide m:val="on"/>
                        <m:ctrlPr>
                          <a:rPr lang="en-US" altLang="ko-KR" b="0" i="1" smtClean="0">
                            <a:latin typeface="Cambria Math" panose="02040503050406030204" pitchFamily="18" charset="0"/>
                            <a:sym typeface="Symbol" pitchFamily="18" charset="2"/>
                          </a:rPr>
                        </m:ctrlPr>
                      </m:naryPr>
                      <m:sub>
                        <m:d>
                          <m:dPr>
                            <m:begChr m:val="{"/>
                            <m:endChr m:val="}"/>
                            <m:ctrlPr>
                              <a:rPr lang="en-US" altLang="ko-KR" b="0" i="1" smtClean="0">
                                <a:latin typeface="Cambria Math" panose="02040503050406030204" pitchFamily="18" charset="0"/>
                                <a:sym typeface="Symbol" pitchFamily="18" charset="2"/>
                              </a:rPr>
                            </m:ctrlPr>
                          </m:dPr>
                          <m:e>
                            <m:r>
                              <m:rPr>
                                <m:brk m:alnAt="9"/>
                              </m:rPr>
                              <a:rPr lang="en-US" altLang="ko-KR" b="0" i="1" smtClean="0">
                                <a:latin typeface="Cambria Math"/>
                                <a:sym typeface="Symbol" pitchFamily="18" charset="2"/>
                              </a:rPr>
                              <m:t>𝑗</m:t>
                            </m:r>
                            <m:r>
                              <a:rPr lang="en-US" altLang="ko-KR" b="0" i="1" smtClean="0">
                                <a:latin typeface="Cambria Math"/>
                                <a:sym typeface="Symbol" pitchFamily="18" charset="2"/>
                              </a:rPr>
                              <m:t>:</m:t>
                            </m:r>
                            <m:d>
                              <m:dPr>
                                <m:ctrlPr>
                                  <a:rPr lang="en-US" altLang="ko-KR" b="0" i="1" smtClean="0">
                                    <a:latin typeface="Cambria Math" panose="02040503050406030204" pitchFamily="18" charset="0"/>
                                    <a:sym typeface="Symbol" pitchFamily="18" charset="2"/>
                                  </a:rPr>
                                </m:ctrlPr>
                              </m:dPr>
                              <m:e>
                                <m:r>
                                  <m:rPr>
                                    <m:brk m:alnAt="9"/>
                                  </m:rP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sym typeface="Symbol" pitchFamily="18" charset="2"/>
                                  </a:rPr>
                                  <m:t>𝑖</m:t>
                                </m:r>
                              </m:e>
                            </m:d>
                            <m:r>
                              <m:rPr>
                                <m:brk m:alnAt="9"/>
                              </m:rPr>
                              <a:rPr lang="en-US" altLang="ko-KR" b="0" i="1" smtClean="0">
                                <a:latin typeface="Cambria Math"/>
                                <a:ea typeface="Cambria Math"/>
                                <a:sym typeface="Symbol" pitchFamily="18" charset="2"/>
                              </a:rPr>
                              <m:t>∈</m:t>
                            </m:r>
                            <m:r>
                              <a:rPr lang="en-US" altLang="ko-KR" b="0" i="1" smtClean="0">
                                <a:latin typeface="Cambria Math"/>
                                <a:ea typeface="Cambria Math"/>
                                <a:sym typeface="Symbol" pitchFamily="18" charset="2"/>
                              </a:rPr>
                              <m:t>𝐴</m:t>
                            </m:r>
                          </m:e>
                        </m:d>
                      </m:sub>
                      <m:sup/>
                      <m:e>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𝑗𝑖</m:t>
                            </m:r>
                          </m:sub>
                        </m:sSub>
                      </m:e>
                    </m:nary>
                    <m:r>
                      <a:rPr lang="en-US" altLang="ko-KR" b="0" i="1" smtClean="0">
                        <a:latin typeface="Cambria Math"/>
                        <a:sym typeface="Symbol" pitchFamily="18" charset="2"/>
                      </a:rPr>
                      <m:t>=</m:t>
                    </m:r>
                    <m:sSub>
                      <m:sSubPr>
                        <m:ctrlPr>
                          <a:rPr lang="en-US" altLang="ko-KR" b="0"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𝑏</m:t>
                        </m:r>
                      </m:e>
                      <m:sub>
                        <m:r>
                          <a:rPr lang="en-US" altLang="ko-KR" b="0" i="1" smtClean="0">
                            <a:latin typeface="Cambria Math"/>
                            <a:sym typeface="Symbol" pitchFamily="18" charset="2"/>
                          </a:rPr>
                          <m:t>𝑖</m:t>
                        </m:r>
                      </m:sub>
                    </m:sSub>
                    <m:r>
                      <a:rPr lang="en-US" altLang="ko-KR" b="0" i="1" smtClean="0">
                        <a:latin typeface="Cambria Math"/>
                        <a:sym typeface="Symbol" pitchFamily="18" charset="2"/>
                      </a:rPr>
                      <m:t>,</m:t>
                    </m:r>
                  </m:oMath>
                </a14:m>
                <a:r>
                  <a:rPr lang="en-US" altLang="ko-KR" dirty="0" smtClean="0">
                    <a:sym typeface="Symbol" pitchFamily="18" charset="2"/>
                  </a:rPr>
                  <a:t> 	  </a:t>
                </a:r>
                <a:r>
                  <a:rPr lang="en-US" altLang="ko-KR" i="1" dirty="0" err="1" smtClean="0">
                    <a:sym typeface="Symbol" pitchFamily="18" charset="2"/>
                  </a:rPr>
                  <a:t>i</a:t>
                </a:r>
                <a:r>
                  <a:rPr lang="en-US" altLang="ko-KR" dirty="0" smtClean="0">
                    <a:sym typeface="Symbol" pitchFamily="18" charset="2"/>
                  </a:rPr>
                  <a:t> = 1, …, </a:t>
                </a:r>
                <a:r>
                  <a:rPr lang="en-US" altLang="ko-KR" i="1" dirty="0" smtClean="0">
                    <a:sym typeface="Symbol" pitchFamily="18" charset="2"/>
                  </a:rPr>
                  <a:t>n</a:t>
                </a:r>
              </a:p>
              <a:p>
                <a:pPr eaLnBrk="1" hangingPunct="1">
                  <a:buFont typeface="Wingdings" pitchFamily="2" charset="2"/>
                  <a:buNone/>
                </a:pPr>
                <a:r>
                  <a:rPr lang="en-US" altLang="ko-KR" dirty="0" smtClean="0">
                    <a:sym typeface="Symbol" pitchFamily="18" charset="2"/>
                  </a:rPr>
                  <a:t>		(</a:t>
                </a:r>
                <a:r>
                  <a:rPr lang="en-US" altLang="ko-KR" dirty="0" smtClean="0">
                    <a:solidFill>
                      <a:srgbClr val="0000FF"/>
                    </a:solidFill>
                    <a:sym typeface="Symbol" pitchFamily="18" charset="2"/>
                  </a:rPr>
                  <a:t>out flow - in flow = net flow at node </a:t>
                </a:r>
                <a:r>
                  <a:rPr lang="en-US" altLang="ko-KR" dirty="0" err="1" smtClean="0">
                    <a:solidFill>
                      <a:srgbClr val="0000FF"/>
                    </a:solidFill>
                    <a:sym typeface="Symbol" pitchFamily="18" charset="2"/>
                  </a:rPr>
                  <a:t>i</a:t>
                </a:r>
                <a:r>
                  <a:rPr lang="en-US" altLang="ko-KR" dirty="0" smtClean="0">
                    <a:solidFill>
                      <a:srgbClr val="0000FF"/>
                    </a:solidFill>
                    <a:sym typeface="Symbol" pitchFamily="18" charset="2"/>
                  </a:rPr>
                  <a:t>,  flow conservation constraints</a:t>
                </a:r>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(some people use,  in flow – out flow = net flow)</a:t>
                </a:r>
              </a:p>
              <a:p>
                <a:pPr eaLnBrk="1" hangingPunct="1">
                  <a:buFont typeface="Wingdings" pitchFamily="2" charset="2"/>
                  <a:buNone/>
                </a:pPr>
                <a:r>
                  <a:rPr lang="en-US" altLang="ko-KR" dirty="0" smtClean="0">
                    <a:sym typeface="Symbol" pitchFamily="18" charset="2"/>
                  </a:rPr>
                  <a: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𝑥</m:t>
                        </m:r>
                      </m:e>
                      <m:sub>
                        <m:r>
                          <a:rPr lang="en-US" altLang="ko-KR" b="0" i="1" smtClean="0">
                            <a:latin typeface="Cambria Math"/>
                            <a:sym typeface="Symbol" pitchFamily="18" charset="2"/>
                          </a:rPr>
                          <m:t>𝑖𝑗</m:t>
                        </m:r>
                      </m:sub>
                    </m:sSub>
                    <m:r>
                      <a:rPr lang="en-US" altLang="ko-KR" i="1" smtClean="0">
                        <a:latin typeface="Cambria Math"/>
                        <a:ea typeface="Cambria Math"/>
                        <a:sym typeface="Symbol" pitchFamily="18" charset="2"/>
                      </a:rPr>
                      <m:t>≤</m:t>
                    </m:r>
                    <m:sSub>
                      <m:sSubPr>
                        <m:ctrlPr>
                          <a:rPr lang="en-US" altLang="ko-KR" i="1" smtClean="0">
                            <a:latin typeface="Cambria Math" panose="02040503050406030204" pitchFamily="18" charset="0"/>
                            <a:ea typeface="Cambria Math"/>
                            <a:sym typeface="Symbol" pitchFamily="18" charset="2"/>
                          </a:rPr>
                        </m:ctrlPr>
                      </m:sSubPr>
                      <m:e>
                        <m:r>
                          <a:rPr lang="en-US" altLang="ko-KR" b="0" i="1" smtClean="0">
                            <a:latin typeface="Cambria Math"/>
                            <a:ea typeface="Cambria Math"/>
                            <a:sym typeface="Symbol" pitchFamily="18" charset="2"/>
                          </a:rPr>
                          <m:t>𝑢</m:t>
                        </m:r>
                      </m:e>
                      <m:sub>
                        <m:r>
                          <a:rPr lang="en-US" altLang="ko-KR" b="0" i="1" smtClean="0">
                            <a:latin typeface="Cambria Math"/>
                            <a:ea typeface="Cambria Math"/>
                            <a:sym typeface="Symbol" pitchFamily="18" charset="2"/>
                          </a:rPr>
                          <m:t>𝑖𝑗</m:t>
                        </m:r>
                      </m:sub>
                    </m:sSub>
                  </m:oMath>
                </a14:m>
                <a:r>
                  <a:rPr lang="en-US" altLang="ko-KR" dirty="0" smtClean="0">
                    <a:sym typeface="Symbol" pitchFamily="18" charset="2"/>
                  </a:rPr>
                  <a:t>,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ea typeface="Cambria Math"/>
                        <a:sym typeface="Symbol" pitchFamily="18" charset="2"/>
                      </a:rPr>
                      <m:t>𝐴</m:t>
                    </m:r>
                  </m:oMath>
                </a14:m>
                <a:endParaRPr lang="en-US" altLang="ko-KR" dirty="0" smtClean="0"/>
              </a:p>
              <a:p>
                <a:pPr eaLnBrk="1" hangingPunct="1">
                  <a:buNone/>
                </a:pPr>
                <a:r>
                  <a:rPr lang="en-US" altLang="ko-KR" dirty="0" smtClean="0"/>
                  <a:t>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𝑥</m:t>
                        </m:r>
                      </m:e>
                      <m:sub>
                        <m:r>
                          <a:rPr lang="en-US" altLang="ko-KR" b="0" i="1" smtClean="0">
                            <a:latin typeface="Cambria Math"/>
                          </a:rPr>
                          <m:t>𝑖𝑗</m:t>
                        </m:r>
                      </m:sub>
                    </m:sSub>
                    <m:r>
                      <a:rPr lang="en-US" altLang="ko-KR" i="1" smtClean="0">
                        <a:latin typeface="Cambria Math"/>
                        <a:ea typeface="Cambria Math"/>
                      </a:rPr>
                      <m:t>≥</m:t>
                    </m:r>
                    <m:r>
                      <a:rPr lang="en-US" altLang="ko-KR" b="0" i="1" smtClean="0">
                        <a:latin typeface="Cambria Math"/>
                        <a:ea typeface="Cambria Math"/>
                      </a:rPr>
                      <m:t>0</m:t>
                    </m:r>
                  </m:oMath>
                </a14:m>
                <a:r>
                  <a:rPr lang="en-US" altLang="ko-KR" dirty="0" smtClean="0">
                    <a:sym typeface="Symbol" pitchFamily="18" charset="2"/>
                  </a:rPr>
                  <a:t>,		</a:t>
                </a:r>
                <a14:m>
                  <m:oMath xmlns:m="http://schemas.openxmlformats.org/officeDocument/2006/math">
                    <m:r>
                      <a:rPr lang="en-US" altLang="ko-KR" i="1">
                        <a:latin typeface="Cambria Math"/>
                        <a:sym typeface="Symbol" pitchFamily="18" charset="2"/>
                      </a:rPr>
                      <m:t>(</m:t>
                    </m:r>
                    <m:r>
                      <a:rPr lang="en-US" altLang="ko-KR" i="1">
                        <a:latin typeface="Cambria Math"/>
                        <a:sym typeface="Symbol" pitchFamily="18" charset="2"/>
                      </a:rPr>
                      <m:t>𝑖</m:t>
                    </m:r>
                    <m:r>
                      <a:rPr lang="en-US" altLang="ko-KR" i="1">
                        <a:latin typeface="Cambria Math"/>
                        <a:sym typeface="Symbol" pitchFamily="18" charset="2"/>
                      </a:rPr>
                      <m:t>,</m:t>
                    </m:r>
                    <m:r>
                      <a:rPr lang="en-US" altLang="ko-KR" i="1">
                        <a:latin typeface="Cambria Math"/>
                        <a:sym typeface="Symbol" pitchFamily="18" charset="2"/>
                      </a:rPr>
                      <m:t>𝑗</m:t>
                    </m:r>
                    <m:r>
                      <a:rPr lang="en-US" altLang="ko-KR" i="1">
                        <a:latin typeface="Cambria Math"/>
                        <a:sym typeface="Symbol" pitchFamily="18" charset="2"/>
                      </a:rPr>
                      <m:t>)∈</m:t>
                    </m:r>
                    <m:r>
                      <a:rPr lang="en-US" altLang="ko-KR" i="1">
                        <a:latin typeface="Cambria Math"/>
                        <a:ea typeface="Cambria Math"/>
                        <a:sym typeface="Symbol" pitchFamily="18" charset="2"/>
                      </a:rPr>
                      <m:t>𝐴</m:t>
                    </m:r>
                  </m:oMath>
                </a14:m>
                <a:r>
                  <a:rPr lang="en-US" altLang="ko-KR" dirty="0" smtClean="0">
                    <a:sym typeface="Symbol" pitchFamily="18" charset="2"/>
                  </a:rPr>
                  <a:t> </a:t>
                </a:r>
                <a:endParaRPr lang="en-US" altLang="ko-KR" dirty="0" smtClean="0"/>
              </a:p>
            </p:txBody>
          </p:sp>
        </mc:Choice>
        <mc:Fallback xmlns="">
          <p:sp>
            <p:nvSpPr>
              <p:cNvPr id="10245" name="Rectangle 3"/>
              <p:cNvSpPr>
                <a:spLocks noGrp="1" noRot="1" noChangeAspect="1" noMove="1" noResize="1" noEditPoints="1" noAdjustHandles="1" noChangeArrowheads="1" noChangeShapeType="1" noTextEdit="1"/>
              </p:cNvSpPr>
              <p:nvPr>
                <p:ph type="body" idx="1"/>
              </p:nvPr>
            </p:nvSpPr>
            <p:spPr>
              <a:xfrm>
                <a:off x="376238" y="765175"/>
                <a:ext cx="8405812" cy="5636671"/>
              </a:xfrm>
              <a:blipFill rotWithShape="1">
                <a:blip r:embed="rId3"/>
                <a:stretch>
                  <a:fillRect l="-653" t="-541" b="-541"/>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날짜 개체 틀 3"/>
          <p:cNvSpPr>
            <a:spLocks noGrp="1"/>
          </p:cNvSpPr>
          <p:nvPr>
            <p:ph type="dt" sz="quarter" idx="10"/>
          </p:nvPr>
        </p:nvSpPr>
        <p:spPr/>
        <p:txBody>
          <a:bodyPr/>
          <a:lstStyle/>
          <a:p>
            <a:pPr>
              <a:defRPr/>
            </a:pPr>
            <a:r>
              <a:rPr lang="en-US" altLang="ko-KR" dirty="0" smtClean="0"/>
              <a:t>Linear Programming 2018</a:t>
            </a:r>
            <a:endParaRPr lang="en-US" altLang="ko-KR" dirty="0"/>
          </a:p>
        </p:txBody>
      </p:sp>
      <p:sp>
        <p:nvSpPr>
          <p:cNvPr id="25603" name="슬라이드 번호 개체 틀 5"/>
          <p:cNvSpPr>
            <a:spLocks noGrp="1"/>
          </p:cNvSpPr>
          <p:nvPr>
            <p:ph type="sldNum" sz="quarter" idx="12"/>
          </p:nvPr>
        </p:nvSpPr>
        <p:spPr/>
        <p:txBody>
          <a:bodyPr/>
          <a:lstStyle/>
          <a:p>
            <a:pPr>
              <a:defRPr/>
            </a:pPr>
            <a:fld id="{6168E6F3-5212-4AC6-B248-F5E862676598}" type="slidenum">
              <a:rPr lang="en-US" altLang="ko-KR"/>
              <a:pPr>
                <a:defRPr/>
              </a:pPr>
              <a:t>9</a:t>
            </a:fld>
            <a:endParaRPr lang="en-US" altLang="ko-KR"/>
          </a:p>
        </p:txBody>
      </p:sp>
      <mc:AlternateContent xmlns:mc="http://schemas.openxmlformats.org/markup-compatibility/2006" xmlns:a14="http://schemas.microsoft.com/office/drawing/2010/main">
        <mc:Choice Requires="a14">
          <p:sp>
            <p:nvSpPr>
              <p:cNvPr id="11268" name="Rectangle 3"/>
              <p:cNvSpPr>
                <a:spLocks noGrp="1" noChangeArrowheads="1"/>
              </p:cNvSpPr>
              <p:nvPr>
                <p:ph type="body" idx="1"/>
              </p:nvPr>
            </p:nvSpPr>
            <p:spPr>
              <a:xfrm>
                <a:off x="558800" y="260350"/>
                <a:ext cx="8001000" cy="5644687"/>
              </a:xfrm>
            </p:spPr>
            <p:txBody>
              <a:bodyPr/>
              <a:lstStyle/>
              <a:p>
                <a:pPr eaLnBrk="1" hangingPunct="1"/>
                <a:r>
                  <a:rPr lang="en-US" altLang="ko-KR" dirty="0" smtClean="0">
                    <a:solidFill>
                      <a:srgbClr val="FF0000"/>
                    </a:solidFill>
                  </a:rPr>
                  <a:t>Choosing paths in a communication network ( (fractional) </a:t>
                </a:r>
                <a:r>
                  <a:rPr lang="en-US" altLang="ko-KR" dirty="0" err="1" smtClean="0">
                    <a:solidFill>
                      <a:srgbClr val="FF0000"/>
                    </a:solidFill>
                  </a:rPr>
                  <a:t>multicommodity</a:t>
                </a:r>
                <a:r>
                  <a:rPr lang="en-US" altLang="ko-KR" dirty="0" smtClean="0">
                    <a:solidFill>
                      <a:srgbClr val="FF0000"/>
                    </a:solidFill>
                  </a:rPr>
                  <a:t> flow problem)</a:t>
                </a:r>
              </a:p>
              <a:p>
                <a:pPr eaLnBrk="1" hangingPunct="1">
                  <a:buFont typeface="Wingdings" pitchFamily="2" charset="2"/>
                  <a:buNone/>
                </a:pPr>
                <a:endParaRPr lang="en-US" altLang="ko-KR" dirty="0" smtClean="0">
                  <a:solidFill>
                    <a:schemeClr val="hlink"/>
                  </a:solidFill>
                </a:endParaRPr>
              </a:p>
              <a:p>
                <a:pPr eaLnBrk="1" hangingPunct="1"/>
                <a:r>
                  <a:rPr lang="en-US" altLang="ko-KR" dirty="0" err="1" smtClean="0"/>
                  <a:t>Multicommodity</a:t>
                </a:r>
                <a:r>
                  <a:rPr lang="en-US" altLang="ko-KR" dirty="0" smtClean="0"/>
                  <a:t> flow problem:  Several commodities share the network.  For each commodity, it is min cost network flow problem.  But the commodities must share the capacities of the arcs.   Generalization of min cost network flow problem.  Many applications in communication, distribution / transportation systems</a:t>
                </a:r>
              </a:p>
              <a:p>
                <a:pPr lvl="1" eaLnBrk="1" hangingPunct="1"/>
                <a:r>
                  <a:rPr lang="en-US" altLang="ko-KR" dirty="0" smtClean="0">
                    <a:latin typeface="Times New Roman" pitchFamily="18" charset="0"/>
                    <a:cs typeface="Times New Roman" pitchFamily="18" charset="0"/>
                  </a:rPr>
                  <a:t>Several commodities case</a:t>
                </a:r>
              </a:p>
              <a:p>
                <a:pPr lvl="1" eaLnBrk="1" hangingPunct="1"/>
                <a:r>
                  <a:rPr lang="en-US" altLang="ko-KR" dirty="0" smtClean="0">
                    <a:latin typeface="Times New Roman" pitchFamily="18" charset="0"/>
                    <a:cs typeface="Times New Roman" pitchFamily="18" charset="0"/>
                  </a:rPr>
                  <a:t>Actually one commodity.  But there are multiple origin and destination pairs of nodes (telecom, logistics, ..).  Each origin-destination pair represents a commodity.</a:t>
                </a:r>
                <a:endParaRPr lang="en-US" altLang="ko-KR" dirty="0" smtClean="0"/>
              </a:p>
              <a:p>
                <a:pPr eaLnBrk="1" hangingPunct="1"/>
                <a:r>
                  <a:rPr lang="en-US" altLang="ko-KR" dirty="0" smtClean="0"/>
                  <a:t>Given telecommunication network (directed) with arc set </a:t>
                </a:r>
                <a:r>
                  <a:rPr lang="en-US" altLang="ko-KR" i="1" dirty="0" smtClean="0"/>
                  <a:t>A</a:t>
                </a:r>
                <a:r>
                  <a:rPr lang="en-US" altLang="ko-KR" dirty="0" smtClean="0"/>
                  <a:t>, arc capacity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a:rPr>
                          <m:t>𝑢</m:t>
                        </m:r>
                      </m:e>
                      <m:sub>
                        <m:r>
                          <a:rPr lang="en-US" altLang="ko-KR" b="0" i="1" smtClean="0">
                            <a:latin typeface="Cambria Math"/>
                          </a:rPr>
                          <m:t>𝑖𝑗</m:t>
                        </m:r>
                      </m:sub>
                    </m:sSub>
                  </m:oMath>
                </a14:m>
                <a:r>
                  <a:rPr lang="en-US" altLang="ko-KR" baseline="-25000" dirty="0" smtClean="0"/>
                  <a:t> </a:t>
                </a:r>
                <a:r>
                  <a:rPr lang="en-US" altLang="ko-KR" dirty="0" smtClean="0"/>
                  <a:t> bits/sec,  </a:t>
                </a:r>
                <a14:m>
                  <m:oMath xmlns:m="http://schemas.openxmlformats.org/officeDocument/2006/math">
                    <m:r>
                      <a:rPr lang="en-US" altLang="ko-KR" b="0" i="1" smtClean="0">
                        <a:latin typeface="Cambria Math"/>
                      </a:rPr>
                      <m:t>(</m:t>
                    </m:r>
                    <m:r>
                      <a:rPr lang="en-US" altLang="ko-KR" b="0" i="1" smtClean="0">
                        <a:latin typeface="Cambria Math"/>
                      </a:rPr>
                      <m:t>𝑖</m:t>
                    </m:r>
                    <m:r>
                      <a:rPr lang="en-US" altLang="ko-KR" b="0" i="1" smtClean="0">
                        <a:latin typeface="Cambria Math"/>
                      </a:rPr>
                      <m:t>,</m:t>
                    </m:r>
                    <m:r>
                      <a:rPr lang="en-US" altLang="ko-KR" b="0" i="1" smtClean="0">
                        <a:latin typeface="Cambria Math"/>
                      </a:rPr>
                      <m:t>𝑗</m:t>
                    </m:r>
                    <m:r>
                      <a:rPr lang="en-US" altLang="ko-KR" b="0" i="1" smtClean="0">
                        <a:latin typeface="Cambria Math"/>
                      </a:rPr>
                      <m:t>)∈</m:t>
                    </m:r>
                    <m:r>
                      <a:rPr lang="en-US" altLang="ko-KR" b="0" i="1" smtClean="0">
                        <a:latin typeface="Cambria Math"/>
                        <a:ea typeface="Cambria Math"/>
                      </a:rPr>
                      <m:t>𝐴</m:t>
                    </m:r>
                  </m:oMath>
                </a14:m>
                <a:r>
                  <a:rPr lang="en-US" altLang="ko-KR" dirty="0" smtClean="0">
                    <a:sym typeface="Symbol" pitchFamily="18" charset="2"/>
                  </a:rPr>
                  <a:t>,  unit flow cost </a:t>
                </a:r>
                <a14:m>
                  <m:oMath xmlns:m="http://schemas.openxmlformats.org/officeDocument/2006/math">
                    <m:sSub>
                      <m:sSubPr>
                        <m:ctrlPr>
                          <a:rPr lang="en-US" altLang="ko-KR" i="1" smtClean="0">
                            <a:latin typeface="Cambria Math" panose="02040503050406030204" pitchFamily="18" charset="0"/>
                            <a:sym typeface="Symbol" pitchFamily="18" charset="2"/>
                          </a:rPr>
                        </m:ctrlPr>
                      </m:sSubPr>
                      <m:e>
                        <m:r>
                          <a:rPr lang="en-US" altLang="ko-KR" b="0" i="1" smtClean="0">
                            <a:latin typeface="Cambria Math"/>
                            <a:sym typeface="Symbol" pitchFamily="18" charset="2"/>
                          </a:rPr>
                          <m:t>𝑐</m:t>
                        </m:r>
                      </m:e>
                      <m:sub>
                        <m:r>
                          <a:rPr lang="en-US" altLang="ko-KR" b="0" i="1" smtClean="0">
                            <a:latin typeface="Cambria Math"/>
                            <a:sym typeface="Symbol" pitchFamily="18" charset="2"/>
                          </a:rPr>
                          <m:t>𝑖𝑗</m:t>
                        </m:r>
                      </m:sub>
                    </m:sSub>
                  </m:oMath>
                </a14:m>
                <a:r>
                  <a:rPr lang="en-US" altLang="ko-KR" baseline="-25000" dirty="0" smtClean="0">
                    <a:sym typeface="Symbol" pitchFamily="18" charset="2"/>
                  </a:rPr>
                  <a:t> </a:t>
                </a:r>
                <a:r>
                  <a:rPr lang="en-US" altLang="ko-KR" dirty="0" smtClean="0">
                    <a:sym typeface="Symbol" pitchFamily="18" charset="2"/>
                  </a:rPr>
                  <a:t>/bit , </a:t>
                </a:r>
                <a14:m>
                  <m:oMath xmlns:m="http://schemas.openxmlformats.org/officeDocument/2006/math">
                    <m:r>
                      <a:rPr lang="en-US" altLang="ko-KR" b="0" i="1" smtClean="0">
                        <a:latin typeface="Cambria Math"/>
                        <a:sym typeface="Symbol" pitchFamily="18" charset="2"/>
                      </a:rPr>
                      <m:t>(</m:t>
                    </m:r>
                    <m:r>
                      <a:rPr lang="en-US" altLang="ko-KR" b="0" i="1" smtClean="0">
                        <a:latin typeface="Cambria Math"/>
                        <a:sym typeface="Symbol" pitchFamily="18" charset="2"/>
                      </a:rPr>
                      <m:t>𝑖</m:t>
                    </m:r>
                    <m:r>
                      <a:rPr lang="en-US" altLang="ko-KR" b="0" i="1" smtClean="0">
                        <a:latin typeface="Cambria Math"/>
                        <a:sym typeface="Symbol" pitchFamily="18" charset="2"/>
                      </a:rPr>
                      <m:t>,</m:t>
                    </m:r>
                    <m:r>
                      <a:rPr lang="en-US" altLang="ko-KR" b="0" i="1" smtClean="0">
                        <a:latin typeface="Cambria Math"/>
                        <a:sym typeface="Symbol" pitchFamily="18" charset="2"/>
                      </a:rPr>
                      <m:t>𝑗</m:t>
                    </m:r>
                    <m:r>
                      <a:rPr lang="en-US" altLang="ko-KR" b="0" i="1" smtClean="0">
                        <a:latin typeface="Cambria Math"/>
                        <a:sym typeface="Symbol" pitchFamily="18" charset="2"/>
                      </a:rPr>
                      <m:t>)∈</m:t>
                    </m:r>
                    <m:r>
                      <a:rPr lang="en-US" altLang="ko-KR" b="0" i="1" smtClean="0">
                        <a:latin typeface="Cambria Math"/>
                        <a:ea typeface="Cambria Math"/>
                        <a:sym typeface="Symbol" pitchFamily="18" charset="2"/>
                      </a:rPr>
                      <m:t>𝐴</m:t>
                    </m:r>
                  </m:oMath>
                </a14:m>
                <a:r>
                  <a:rPr lang="en-US" altLang="ko-KR" dirty="0" smtClean="0">
                    <a:sym typeface="Symbol" pitchFamily="18" charset="2"/>
                  </a:rPr>
                  <a:t>, demand </a:t>
                </a:r>
                <a14:m>
                  <m:oMath xmlns:m="http://schemas.openxmlformats.org/officeDocument/2006/math">
                    <m:sSup>
                      <m:sSupPr>
                        <m:ctrlPr>
                          <a:rPr lang="en-US" altLang="ko-KR" i="1" smtClean="0">
                            <a:latin typeface="Cambria Math" panose="02040503050406030204" pitchFamily="18" charset="0"/>
                            <a:sym typeface="Symbol" pitchFamily="18" charset="2"/>
                          </a:rPr>
                        </m:ctrlPr>
                      </m:sSupPr>
                      <m:e>
                        <m:r>
                          <a:rPr lang="en-US" altLang="ko-KR" b="0" i="1" smtClean="0">
                            <a:latin typeface="Cambria Math"/>
                            <a:sym typeface="Symbol" pitchFamily="18" charset="2"/>
                          </a:rPr>
                          <m:t>𝑏</m:t>
                        </m:r>
                      </m:e>
                      <m:sup>
                        <m:r>
                          <a:rPr lang="en-US" altLang="ko-KR" b="0" i="1" smtClean="0">
                            <a:latin typeface="Cambria Math"/>
                            <a:sym typeface="Symbol" pitchFamily="18" charset="2"/>
                          </a:rPr>
                          <m:t>𝑘𝑙</m:t>
                        </m:r>
                      </m:sup>
                    </m:sSup>
                  </m:oMath>
                </a14:m>
                <a:r>
                  <a:rPr lang="en-US" altLang="ko-KR" dirty="0" smtClean="0">
                    <a:sym typeface="Symbol" pitchFamily="18" charset="2"/>
                  </a:rPr>
                  <a:t>  bits/sec for traffic from node </a:t>
                </a:r>
                <a:r>
                  <a:rPr lang="en-US" altLang="ko-KR" i="1" dirty="0" smtClean="0">
                    <a:sym typeface="Symbol" pitchFamily="18" charset="2"/>
                  </a:rPr>
                  <a:t>k</a:t>
                </a:r>
                <a:r>
                  <a:rPr lang="en-US" altLang="ko-KR" dirty="0" smtClean="0">
                    <a:sym typeface="Symbol" pitchFamily="18" charset="2"/>
                  </a:rPr>
                  <a:t> to node </a:t>
                </a:r>
                <a:r>
                  <a:rPr lang="en-US" altLang="ko-KR" i="1" dirty="0" smtClean="0">
                    <a:sym typeface="Symbol" pitchFamily="18" charset="2"/>
                  </a:rPr>
                  <a:t>l</a:t>
                </a:r>
                <a:r>
                  <a:rPr lang="en-US" altLang="ko-KR" dirty="0" smtClean="0">
                    <a:sym typeface="Symbol" pitchFamily="18" charset="2"/>
                  </a:rPr>
                  <a:t>.</a:t>
                </a:r>
              </a:p>
              <a:p>
                <a:pPr eaLnBrk="1" hangingPunct="1">
                  <a:buFont typeface="Wingdings" pitchFamily="2" charset="2"/>
                  <a:buNone/>
                </a:pPr>
                <a:r>
                  <a:rPr lang="en-US" altLang="ko-KR" dirty="0" smtClean="0">
                    <a:sym typeface="Symbol" pitchFamily="18" charset="2"/>
                  </a:rPr>
                  <a:t>	</a:t>
                </a:r>
                <a:r>
                  <a:rPr lang="en-US" altLang="ko-KR" dirty="0" smtClean="0">
                    <a:solidFill>
                      <a:srgbClr val="0000FF"/>
                    </a:solidFill>
                    <a:sym typeface="Symbol" pitchFamily="18" charset="2"/>
                  </a:rPr>
                  <a:t>Data can be sent using more than one path.</a:t>
                </a:r>
              </a:p>
              <a:p>
                <a:pPr eaLnBrk="1" hangingPunct="1">
                  <a:buFont typeface="Wingdings" pitchFamily="2" charset="2"/>
                  <a:buNone/>
                </a:pPr>
                <a:r>
                  <a:rPr lang="en-US" altLang="ko-KR" dirty="0" smtClean="0">
                    <a:sym typeface="Symbol" pitchFamily="18" charset="2"/>
                  </a:rPr>
                  <a:t>	Find paths to direct demands with min cost.</a:t>
                </a:r>
              </a:p>
            </p:txBody>
          </p:sp>
        </mc:Choice>
        <mc:Fallback xmlns="">
          <p:sp>
            <p:nvSpPr>
              <p:cNvPr id="11268" name="Rectangle 3"/>
              <p:cNvSpPr>
                <a:spLocks noGrp="1" noRot="1" noChangeAspect="1" noMove="1" noResize="1" noEditPoints="1" noAdjustHandles="1" noChangeArrowheads="1" noChangeShapeType="1" noTextEdit="1"/>
              </p:cNvSpPr>
              <p:nvPr>
                <p:ph type="body" idx="1"/>
              </p:nvPr>
            </p:nvSpPr>
            <p:spPr>
              <a:xfrm>
                <a:off x="558800" y="260350"/>
                <a:ext cx="8001000" cy="5644687"/>
              </a:xfrm>
              <a:blipFill>
                <a:blip r:embed="rId3"/>
                <a:stretch>
                  <a:fillRect l="-686" t="-648" r="-1067" b="-972"/>
                </a:stretch>
              </a:blipFill>
            </p:spPr>
            <p:txBody>
              <a:bodyPr/>
              <a:lstStyle/>
              <a:p>
                <a:r>
                  <a:rPr lang="ko-KR" alt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fontScheme name="기본 디자인">
      <a:majorFont>
        <a:latin typeface="Arial"/>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14531</TotalTime>
  <Words>930</Words>
  <Application>Microsoft Office PowerPoint</Application>
  <PresentationFormat>화면 슬라이드 쇼(4:3)</PresentationFormat>
  <Paragraphs>455</Paragraphs>
  <Slides>37</Slides>
  <Notes>34</Notes>
  <HiddenSlides>0</HiddenSlides>
  <MMClips>0</MMClips>
  <ScaleCrop>false</ScaleCrop>
  <HeadingPairs>
    <vt:vector size="8" baseType="variant">
      <vt:variant>
        <vt:lpstr>사용한 글꼴</vt:lpstr>
      </vt:variant>
      <vt:variant>
        <vt:i4>7</vt:i4>
      </vt:variant>
      <vt:variant>
        <vt:lpstr>테마</vt:lpstr>
      </vt:variant>
      <vt:variant>
        <vt:i4>1</vt:i4>
      </vt:variant>
      <vt:variant>
        <vt:lpstr>포함된 OLE 서버</vt:lpstr>
      </vt:variant>
      <vt:variant>
        <vt:i4>1</vt:i4>
      </vt:variant>
      <vt:variant>
        <vt:lpstr>슬라이드 제목</vt:lpstr>
      </vt:variant>
      <vt:variant>
        <vt:i4>37</vt:i4>
      </vt:variant>
    </vt:vector>
  </HeadingPairs>
  <TitlesOfParts>
    <vt:vector size="46" baseType="lpstr">
      <vt:lpstr>굴림</vt:lpstr>
      <vt:lpstr>바탕체</vt:lpstr>
      <vt:lpstr>Arial</vt:lpstr>
      <vt:lpstr>Cambria Math</vt:lpstr>
      <vt:lpstr>Symbol</vt:lpstr>
      <vt:lpstr>Times New Roman</vt:lpstr>
      <vt:lpstr>Wingdings</vt:lpstr>
      <vt:lpstr>기본 디자인</vt:lpstr>
      <vt:lpstr>Equation</vt:lpstr>
      <vt:lpstr>PowerPoint 프레젠테이션</vt:lpstr>
      <vt:lpstr>PowerPoint 프레젠테이션</vt:lpstr>
      <vt:lpstr>PowerPoint 프레젠테이션</vt:lpstr>
      <vt:lpstr>Important submatrix multiplications</vt:lpstr>
      <vt:lpstr>PowerPoint 프레젠테이션</vt:lpstr>
      <vt:lpstr>Standard form problems</vt:lpstr>
      <vt:lpstr>PowerPoint 프레젠테이션</vt:lpstr>
      <vt:lpstr>1.2  Formulation examples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1.3  Piecewise linear convex objective functions</vt:lpstr>
      <vt:lpstr>PowerPoint 프레젠테이션</vt:lpstr>
      <vt:lpstr>PowerPoint 프레젠테이션</vt:lpstr>
      <vt:lpstr>Picture of convex function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Problems involving absolute values</vt:lpstr>
      <vt:lpstr>Data Fitting</vt:lpstr>
      <vt:lpstr>PowerPoint 프레젠테이션</vt:lpstr>
      <vt:lpstr>PowerPoint 프레젠테이션</vt:lpstr>
      <vt:lpstr>PowerPoint 프레젠테이션</vt:lpstr>
      <vt:lpstr>1.4  Graphical representation and solution</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 (Optimization)</dc:title>
  <dc:creator>admin</dc:creator>
  <cp:lastModifiedBy>Windows 사용자</cp:lastModifiedBy>
  <cp:revision>628</cp:revision>
  <cp:lastPrinted>2015-03-01T07:25:13Z</cp:lastPrinted>
  <dcterms:created xsi:type="dcterms:W3CDTF">2001-03-03T08:59:47Z</dcterms:created>
  <dcterms:modified xsi:type="dcterms:W3CDTF">2018-02-22T05:47:20Z</dcterms:modified>
</cp:coreProperties>
</file>