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544" r:id="rId2"/>
    <p:sldId id="554" r:id="rId3"/>
    <p:sldId id="561" r:id="rId4"/>
    <p:sldId id="552" r:id="rId5"/>
    <p:sldId id="553" r:id="rId6"/>
    <p:sldId id="556" r:id="rId7"/>
    <p:sldId id="557" r:id="rId8"/>
    <p:sldId id="559" r:id="rId9"/>
    <p:sldId id="560" r:id="rId10"/>
  </p:sldIdLst>
  <p:sldSz cx="9144000" cy="6858000" type="screen4x3"/>
  <p:notesSz cx="6797675" cy="9926638"/>
  <p:defaultTextStyle>
    <a:defPPr>
      <a:defRPr lang="ko-KR"/>
    </a:defPPr>
    <a:lvl1pPr algn="l" rtl="0" fontAlgn="base" latinLnBrk="1">
      <a:spcBef>
        <a:spcPct val="0"/>
      </a:spcBef>
      <a:spcAft>
        <a:spcPct val="0"/>
      </a:spcAft>
      <a:defRPr kumimoji="1" sz="2400" kern="1200" baseline="-25000">
        <a:solidFill>
          <a:schemeClr val="tx1"/>
        </a:solidFill>
        <a:latin typeface="굴림" charset="-127"/>
        <a:ea typeface="굴림" charset="-127"/>
        <a:cs typeface="+mn-cs"/>
      </a:defRPr>
    </a:lvl1pPr>
    <a:lvl2pPr marL="457200" algn="l" rtl="0" fontAlgn="base" latinLnBrk="1">
      <a:spcBef>
        <a:spcPct val="0"/>
      </a:spcBef>
      <a:spcAft>
        <a:spcPct val="0"/>
      </a:spcAft>
      <a:defRPr kumimoji="1" sz="2400" kern="1200" baseline="-25000">
        <a:solidFill>
          <a:schemeClr val="tx1"/>
        </a:solidFill>
        <a:latin typeface="굴림" charset="-127"/>
        <a:ea typeface="굴림" charset="-127"/>
        <a:cs typeface="+mn-cs"/>
      </a:defRPr>
    </a:lvl2pPr>
    <a:lvl3pPr marL="914400" algn="l" rtl="0" fontAlgn="base" latinLnBrk="1">
      <a:spcBef>
        <a:spcPct val="0"/>
      </a:spcBef>
      <a:spcAft>
        <a:spcPct val="0"/>
      </a:spcAft>
      <a:defRPr kumimoji="1" sz="2400" kern="1200" baseline="-25000">
        <a:solidFill>
          <a:schemeClr val="tx1"/>
        </a:solidFill>
        <a:latin typeface="굴림" charset="-127"/>
        <a:ea typeface="굴림" charset="-127"/>
        <a:cs typeface="+mn-cs"/>
      </a:defRPr>
    </a:lvl3pPr>
    <a:lvl4pPr marL="1371600" algn="l" rtl="0" fontAlgn="base" latinLnBrk="1">
      <a:spcBef>
        <a:spcPct val="0"/>
      </a:spcBef>
      <a:spcAft>
        <a:spcPct val="0"/>
      </a:spcAft>
      <a:defRPr kumimoji="1" sz="2400" kern="1200" baseline="-25000">
        <a:solidFill>
          <a:schemeClr val="tx1"/>
        </a:solidFill>
        <a:latin typeface="굴림" charset="-127"/>
        <a:ea typeface="굴림" charset="-127"/>
        <a:cs typeface="+mn-cs"/>
      </a:defRPr>
    </a:lvl4pPr>
    <a:lvl5pPr marL="1828800" algn="l" rtl="0" fontAlgn="base" latinLnBrk="1">
      <a:spcBef>
        <a:spcPct val="0"/>
      </a:spcBef>
      <a:spcAft>
        <a:spcPct val="0"/>
      </a:spcAft>
      <a:defRPr kumimoji="1" sz="2400" kern="1200" baseline="-25000">
        <a:solidFill>
          <a:schemeClr val="tx1"/>
        </a:solidFill>
        <a:latin typeface="굴림" charset="-127"/>
        <a:ea typeface="굴림" charset="-127"/>
        <a:cs typeface="+mn-cs"/>
      </a:defRPr>
    </a:lvl5pPr>
    <a:lvl6pPr marL="2286000" algn="l" defTabSz="914400" rtl="0" eaLnBrk="1" latinLnBrk="1" hangingPunct="1">
      <a:defRPr kumimoji="1" sz="2400" kern="1200" baseline="-25000">
        <a:solidFill>
          <a:schemeClr val="tx1"/>
        </a:solidFill>
        <a:latin typeface="굴림" charset="-127"/>
        <a:ea typeface="굴림" charset="-127"/>
        <a:cs typeface="+mn-cs"/>
      </a:defRPr>
    </a:lvl6pPr>
    <a:lvl7pPr marL="2743200" algn="l" defTabSz="914400" rtl="0" eaLnBrk="1" latinLnBrk="1" hangingPunct="1">
      <a:defRPr kumimoji="1" sz="2400" kern="1200" baseline="-25000">
        <a:solidFill>
          <a:schemeClr val="tx1"/>
        </a:solidFill>
        <a:latin typeface="굴림" charset="-127"/>
        <a:ea typeface="굴림" charset="-127"/>
        <a:cs typeface="+mn-cs"/>
      </a:defRPr>
    </a:lvl7pPr>
    <a:lvl8pPr marL="3200400" algn="l" defTabSz="914400" rtl="0" eaLnBrk="1" latinLnBrk="1" hangingPunct="1">
      <a:defRPr kumimoji="1" sz="2400" kern="1200" baseline="-25000">
        <a:solidFill>
          <a:schemeClr val="tx1"/>
        </a:solidFill>
        <a:latin typeface="굴림" charset="-127"/>
        <a:ea typeface="굴림" charset="-127"/>
        <a:cs typeface="+mn-cs"/>
      </a:defRPr>
    </a:lvl8pPr>
    <a:lvl9pPr marL="3657600" algn="l" defTabSz="914400" rtl="0" eaLnBrk="1" latinLnBrk="1" hangingPunct="1">
      <a:defRPr kumimoji="1" sz="2400" kern="1200" baseline="-25000">
        <a:solidFill>
          <a:schemeClr val="tx1"/>
        </a:solidFill>
        <a:latin typeface="굴림" charset="-127"/>
        <a:ea typeface="굴림"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CC00"/>
    <a:srgbClr val="FF9999"/>
    <a:srgbClr val="9933FF"/>
    <a:srgbClr val="CCFFFF"/>
    <a:srgbClr val="99CCFF"/>
    <a:srgbClr val="FFCC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20" autoAdjust="0"/>
    <p:restoredTop sz="94660" autoAdjust="0"/>
  </p:normalViewPr>
  <p:slideViewPr>
    <p:cSldViewPr>
      <p:cViewPr varScale="1">
        <p:scale>
          <a:sx n="102" d="100"/>
          <a:sy n="102" d="100"/>
        </p:scale>
        <p:origin x="9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775" tIns="46388" rIns="92775" bIns="46388" numCol="1" anchor="t" anchorCtr="0" compatLnSpc="1">
            <a:prstTxWarp prst="textNoShape">
              <a:avLst/>
            </a:prstTxWarp>
          </a:bodyPr>
          <a:lstStyle>
            <a:lvl1pPr defTabSz="927100">
              <a:defRPr sz="1200" baseline="0">
                <a:latin typeface="굴림" pitchFamily="50" charset="-127"/>
                <a:ea typeface="굴림" pitchFamily="50" charset="-127"/>
              </a:defRPr>
            </a:lvl1pPr>
          </a:lstStyle>
          <a:p>
            <a:pPr>
              <a:defRPr/>
            </a:pPr>
            <a:endParaRPr lang="en-US" altLang="ko-KR"/>
          </a:p>
        </p:txBody>
      </p:sp>
      <p:sp>
        <p:nvSpPr>
          <p:cNvPr id="50179" name="Rectangle 3"/>
          <p:cNvSpPr>
            <a:spLocks noGrp="1" noChangeArrowheads="1"/>
          </p:cNvSpPr>
          <p:nvPr>
            <p:ph type="dt" sz="quarter" idx="1"/>
          </p:nvPr>
        </p:nvSpPr>
        <p:spPr bwMode="auto">
          <a:xfrm>
            <a:off x="3852863" y="0"/>
            <a:ext cx="2944812" cy="496888"/>
          </a:xfrm>
          <a:prstGeom prst="rect">
            <a:avLst/>
          </a:prstGeom>
          <a:noFill/>
          <a:ln w="9525">
            <a:noFill/>
            <a:miter lim="800000"/>
            <a:headEnd/>
            <a:tailEnd/>
          </a:ln>
          <a:effectLst/>
        </p:spPr>
        <p:txBody>
          <a:bodyPr vert="horz" wrap="square" lIns="92775" tIns="46388" rIns="92775" bIns="46388" numCol="1" anchor="t" anchorCtr="0" compatLnSpc="1">
            <a:prstTxWarp prst="textNoShape">
              <a:avLst/>
            </a:prstTxWarp>
          </a:bodyPr>
          <a:lstStyle>
            <a:lvl1pPr algn="r" defTabSz="927100">
              <a:defRPr sz="1200" baseline="0">
                <a:latin typeface="굴림" pitchFamily="50" charset="-127"/>
                <a:ea typeface="굴림" pitchFamily="50" charset="-127"/>
              </a:defRPr>
            </a:lvl1pPr>
          </a:lstStyle>
          <a:p>
            <a:pPr>
              <a:defRPr/>
            </a:pPr>
            <a:endParaRPr lang="en-US" altLang="ko-KR"/>
          </a:p>
        </p:txBody>
      </p:sp>
      <p:sp>
        <p:nvSpPr>
          <p:cNvPr id="50180" name="Rectangle 4"/>
          <p:cNvSpPr>
            <a:spLocks noGrp="1" noChangeArrowheads="1"/>
          </p:cNvSpPr>
          <p:nvPr>
            <p:ph type="ftr" sz="quarter" idx="2"/>
          </p:nvPr>
        </p:nvSpPr>
        <p:spPr bwMode="auto">
          <a:xfrm>
            <a:off x="0" y="9429750"/>
            <a:ext cx="2944813" cy="496888"/>
          </a:xfrm>
          <a:prstGeom prst="rect">
            <a:avLst/>
          </a:prstGeom>
          <a:noFill/>
          <a:ln w="9525">
            <a:noFill/>
            <a:miter lim="800000"/>
            <a:headEnd/>
            <a:tailEnd/>
          </a:ln>
          <a:effectLst/>
        </p:spPr>
        <p:txBody>
          <a:bodyPr vert="horz" wrap="square" lIns="92775" tIns="46388" rIns="92775" bIns="46388" numCol="1" anchor="b" anchorCtr="0" compatLnSpc="1">
            <a:prstTxWarp prst="textNoShape">
              <a:avLst/>
            </a:prstTxWarp>
          </a:bodyPr>
          <a:lstStyle>
            <a:lvl1pPr defTabSz="927100">
              <a:defRPr sz="1200" baseline="0">
                <a:latin typeface="굴림" pitchFamily="50" charset="-127"/>
                <a:ea typeface="굴림" pitchFamily="50" charset="-127"/>
              </a:defRPr>
            </a:lvl1pPr>
          </a:lstStyle>
          <a:p>
            <a:pPr>
              <a:defRPr/>
            </a:pPr>
            <a:endParaRPr lang="en-US" altLang="ko-KR"/>
          </a:p>
        </p:txBody>
      </p:sp>
      <p:sp>
        <p:nvSpPr>
          <p:cNvPr id="50181" name="Rectangle 5"/>
          <p:cNvSpPr>
            <a:spLocks noGrp="1" noChangeArrowheads="1"/>
          </p:cNvSpPr>
          <p:nvPr>
            <p:ph type="sldNum" sz="quarter" idx="3"/>
          </p:nvPr>
        </p:nvSpPr>
        <p:spPr bwMode="auto">
          <a:xfrm>
            <a:off x="3852863" y="9429750"/>
            <a:ext cx="2944812" cy="496888"/>
          </a:xfrm>
          <a:prstGeom prst="rect">
            <a:avLst/>
          </a:prstGeom>
          <a:noFill/>
          <a:ln w="9525">
            <a:noFill/>
            <a:miter lim="800000"/>
            <a:headEnd/>
            <a:tailEnd/>
          </a:ln>
          <a:effectLst/>
        </p:spPr>
        <p:txBody>
          <a:bodyPr vert="horz" wrap="square" lIns="92775" tIns="46388" rIns="92775" bIns="46388" numCol="1" anchor="b" anchorCtr="0" compatLnSpc="1">
            <a:prstTxWarp prst="textNoShape">
              <a:avLst/>
            </a:prstTxWarp>
          </a:bodyPr>
          <a:lstStyle>
            <a:lvl1pPr algn="r" defTabSz="927100">
              <a:defRPr sz="1200" baseline="0">
                <a:latin typeface="굴림" pitchFamily="50" charset="-127"/>
                <a:ea typeface="굴림" pitchFamily="50" charset="-127"/>
              </a:defRPr>
            </a:lvl1pPr>
          </a:lstStyle>
          <a:p>
            <a:pPr>
              <a:defRPr/>
            </a:pPr>
            <a:fld id="{ABFA55E2-E4CE-4E9F-B7B6-7A40FDDD15C7}" type="slidenum">
              <a:rPr lang="en-US" altLang="ko-KR"/>
              <a:pPr>
                <a:defRPr/>
              </a:pPr>
              <a:t>‹#›</a:t>
            </a:fld>
            <a:endParaRPr lang="en-US" altLang="ko-KR"/>
          </a:p>
        </p:txBody>
      </p:sp>
    </p:spTree>
    <p:extLst>
      <p:ext uri="{BB962C8B-B14F-4D97-AF65-F5344CB8AC3E}">
        <p14:creationId xmlns:p14="http://schemas.microsoft.com/office/powerpoint/2010/main" val="3522148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775" tIns="46388" rIns="92775" bIns="46388" numCol="1" anchor="t" anchorCtr="0" compatLnSpc="1">
            <a:prstTxWarp prst="textNoShape">
              <a:avLst/>
            </a:prstTxWarp>
          </a:bodyPr>
          <a:lstStyle>
            <a:lvl1pPr defTabSz="927100">
              <a:defRPr sz="1200" baseline="0">
                <a:latin typeface="굴림" pitchFamily="50" charset="-127"/>
                <a:ea typeface="굴림" pitchFamily="50" charset="-127"/>
              </a:defRPr>
            </a:lvl1pPr>
          </a:lstStyle>
          <a:p>
            <a:pPr>
              <a:defRPr/>
            </a:pPr>
            <a:endParaRPr lang="en-US" altLang="ko-KR"/>
          </a:p>
        </p:txBody>
      </p:sp>
      <p:sp>
        <p:nvSpPr>
          <p:cNvPr id="7171" name="Rectangle 3"/>
          <p:cNvSpPr>
            <a:spLocks noGrp="1" noChangeArrowheads="1"/>
          </p:cNvSpPr>
          <p:nvPr>
            <p:ph type="dt" idx="1"/>
          </p:nvPr>
        </p:nvSpPr>
        <p:spPr bwMode="auto">
          <a:xfrm>
            <a:off x="3852863" y="0"/>
            <a:ext cx="2944812" cy="496888"/>
          </a:xfrm>
          <a:prstGeom prst="rect">
            <a:avLst/>
          </a:prstGeom>
          <a:noFill/>
          <a:ln w="9525">
            <a:noFill/>
            <a:miter lim="800000"/>
            <a:headEnd/>
            <a:tailEnd/>
          </a:ln>
          <a:effectLst/>
        </p:spPr>
        <p:txBody>
          <a:bodyPr vert="horz" wrap="square" lIns="92775" tIns="46388" rIns="92775" bIns="46388" numCol="1" anchor="t" anchorCtr="0" compatLnSpc="1">
            <a:prstTxWarp prst="textNoShape">
              <a:avLst/>
            </a:prstTxWarp>
          </a:bodyPr>
          <a:lstStyle>
            <a:lvl1pPr algn="r" defTabSz="927100">
              <a:defRPr sz="1200" baseline="0">
                <a:latin typeface="굴림" pitchFamily="50" charset="-127"/>
                <a:ea typeface="굴림" pitchFamily="50" charset="-127"/>
              </a:defRPr>
            </a:lvl1pPr>
          </a:lstStyle>
          <a:p>
            <a:pPr>
              <a:defRPr/>
            </a:pPr>
            <a:endParaRPr lang="en-US" altLang="ko-KR"/>
          </a:p>
        </p:txBody>
      </p:sp>
      <p:sp>
        <p:nvSpPr>
          <p:cNvPr id="922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04875" y="4716463"/>
            <a:ext cx="4987925" cy="4465637"/>
          </a:xfrm>
          <a:prstGeom prst="rect">
            <a:avLst/>
          </a:prstGeom>
          <a:noFill/>
          <a:ln w="9525">
            <a:noFill/>
            <a:miter lim="800000"/>
            <a:headEnd/>
            <a:tailEnd/>
          </a:ln>
          <a:effectLst/>
        </p:spPr>
        <p:txBody>
          <a:bodyPr vert="horz" wrap="square" lIns="92775" tIns="46388" rIns="92775" bIns="46388" numCol="1" anchor="t" anchorCtr="0" compatLnSpc="1">
            <a:prstTxWarp prst="textNoShape">
              <a:avLst/>
            </a:prstTxWarp>
          </a:bodyPr>
          <a:lstStyle/>
          <a:p>
            <a:pPr lvl="0"/>
            <a:r>
              <a:rPr lang="ko-KR" altLang="en-US" noProof="0" smtClean="0"/>
              <a:t>마스터 텍스트 스타일을 편집합니다</a:t>
            </a:r>
          </a:p>
          <a:p>
            <a:pPr lvl="1"/>
            <a:r>
              <a:rPr lang="ko-KR" altLang="en-US" noProof="0" smtClean="0"/>
              <a:t>둘째 수준</a:t>
            </a:r>
          </a:p>
          <a:p>
            <a:pPr lvl="2"/>
            <a:r>
              <a:rPr lang="ko-KR" altLang="en-US" noProof="0" smtClean="0"/>
              <a:t>셋째 수준</a:t>
            </a:r>
          </a:p>
          <a:p>
            <a:pPr lvl="3"/>
            <a:r>
              <a:rPr lang="ko-KR" altLang="en-US" noProof="0" smtClean="0"/>
              <a:t>넷째 수준</a:t>
            </a:r>
          </a:p>
          <a:p>
            <a:pPr lvl="4"/>
            <a:r>
              <a:rPr lang="ko-KR" altLang="en-US" noProof="0" smtClean="0"/>
              <a:t>다섯째 수준</a:t>
            </a:r>
          </a:p>
        </p:txBody>
      </p:sp>
      <p:sp>
        <p:nvSpPr>
          <p:cNvPr id="7174" name="Rectangle 6"/>
          <p:cNvSpPr>
            <a:spLocks noGrp="1" noChangeArrowheads="1"/>
          </p:cNvSpPr>
          <p:nvPr>
            <p:ph type="ftr" sz="quarter" idx="4"/>
          </p:nvPr>
        </p:nvSpPr>
        <p:spPr bwMode="auto">
          <a:xfrm>
            <a:off x="0" y="9429750"/>
            <a:ext cx="2944813" cy="496888"/>
          </a:xfrm>
          <a:prstGeom prst="rect">
            <a:avLst/>
          </a:prstGeom>
          <a:noFill/>
          <a:ln w="9525">
            <a:noFill/>
            <a:miter lim="800000"/>
            <a:headEnd/>
            <a:tailEnd/>
          </a:ln>
          <a:effectLst/>
        </p:spPr>
        <p:txBody>
          <a:bodyPr vert="horz" wrap="square" lIns="92775" tIns="46388" rIns="92775" bIns="46388" numCol="1" anchor="b" anchorCtr="0" compatLnSpc="1">
            <a:prstTxWarp prst="textNoShape">
              <a:avLst/>
            </a:prstTxWarp>
          </a:bodyPr>
          <a:lstStyle>
            <a:lvl1pPr defTabSz="927100">
              <a:defRPr sz="1200" baseline="0">
                <a:latin typeface="굴림" pitchFamily="50" charset="-127"/>
                <a:ea typeface="굴림" pitchFamily="50" charset="-127"/>
              </a:defRPr>
            </a:lvl1pPr>
          </a:lstStyle>
          <a:p>
            <a:pPr>
              <a:defRPr/>
            </a:pPr>
            <a:endParaRPr lang="en-US" altLang="ko-KR"/>
          </a:p>
        </p:txBody>
      </p:sp>
      <p:sp>
        <p:nvSpPr>
          <p:cNvPr id="7175" name="Rectangle 7"/>
          <p:cNvSpPr>
            <a:spLocks noGrp="1" noChangeArrowheads="1"/>
          </p:cNvSpPr>
          <p:nvPr>
            <p:ph type="sldNum" sz="quarter" idx="5"/>
          </p:nvPr>
        </p:nvSpPr>
        <p:spPr bwMode="auto">
          <a:xfrm>
            <a:off x="3852863" y="9429750"/>
            <a:ext cx="2944812" cy="496888"/>
          </a:xfrm>
          <a:prstGeom prst="rect">
            <a:avLst/>
          </a:prstGeom>
          <a:noFill/>
          <a:ln w="9525">
            <a:noFill/>
            <a:miter lim="800000"/>
            <a:headEnd/>
            <a:tailEnd/>
          </a:ln>
          <a:effectLst/>
        </p:spPr>
        <p:txBody>
          <a:bodyPr vert="horz" wrap="square" lIns="92775" tIns="46388" rIns="92775" bIns="46388" numCol="1" anchor="b" anchorCtr="0" compatLnSpc="1">
            <a:prstTxWarp prst="textNoShape">
              <a:avLst/>
            </a:prstTxWarp>
          </a:bodyPr>
          <a:lstStyle>
            <a:lvl1pPr algn="r" defTabSz="927100">
              <a:defRPr sz="1200" baseline="0">
                <a:latin typeface="굴림" pitchFamily="50" charset="-127"/>
                <a:ea typeface="굴림" pitchFamily="50" charset="-127"/>
              </a:defRPr>
            </a:lvl1pPr>
          </a:lstStyle>
          <a:p>
            <a:pPr>
              <a:defRPr/>
            </a:pPr>
            <a:fld id="{F505CD03-730C-4E61-983C-D17BDFCA69AF}" type="slidenum">
              <a:rPr lang="en-US" altLang="ko-KR"/>
              <a:pPr>
                <a:defRPr/>
              </a:pPr>
              <a:t>‹#›</a:t>
            </a:fld>
            <a:endParaRPr lang="en-US" altLang="ko-KR"/>
          </a:p>
        </p:txBody>
      </p:sp>
    </p:spTree>
    <p:extLst>
      <p:ext uri="{BB962C8B-B14F-4D97-AF65-F5344CB8AC3E}">
        <p14:creationId xmlns:p14="http://schemas.microsoft.com/office/powerpoint/2010/main" val="1068010687"/>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1pPr>
    <a:lvl2pPr marL="4572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2pPr>
    <a:lvl3pPr marL="9144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3pPr>
    <a:lvl4pPr marL="13716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4pPr>
    <a:lvl5pPr marL="18288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슬라이드 이미지 개체 틀 1"/>
          <p:cNvSpPr>
            <a:spLocks noGrp="1" noRot="1" noChangeAspect="1" noTextEdit="1"/>
          </p:cNvSpPr>
          <p:nvPr>
            <p:ph type="sldImg"/>
          </p:nvPr>
        </p:nvSpPr>
        <p:spPr>
          <a:ln/>
        </p:spPr>
      </p:sp>
      <p:sp>
        <p:nvSpPr>
          <p:cNvPr id="10243"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latin typeface="굴림" charset="-127"/>
              <a:ea typeface="굴림" charset="-127"/>
            </a:endParaRPr>
          </a:p>
        </p:txBody>
      </p:sp>
      <p:sp>
        <p:nvSpPr>
          <p:cNvPr id="10244" name="슬라이드 번호 개체 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kumimoji="1" sz="2400" baseline="-25000">
                <a:solidFill>
                  <a:schemeClr val="tx1"/>
                </a:solidFill>
                <a:latin typeface="굴림" charset="-127"/>
                <a:ea typeface="굴림" charset="-127"/>
              </a:defRPr>
            </a:lvl1pPr>
            <a:lvl2pPr marL="742950" indent="-285750" defTabSz="927100" eaLnBrk="0" hangingPunct="0">
              <a:defRPr kumimoji="1" sz="2400" baseline="-25000">
                <a:solidFill>
                  <a:schemeClr val="tx1"/>
                </a:solidFill>
                <a:latin typeface="굴림" charset="-127"/>
                <a:ea typeface="굴림" charset="-127"/>
              </a:defRPr>
            </a:lvl2pPr>
            <a:lvl3pPr marL="1143000" indent="-228600" defTabSz="927100" eaLnBrk="0" hangingPunct="0">
              <a:defRPr kumimoji="1" sz="2400" baseline="-25000">
                <a:solidFill>
                  <a:schemeClr val="tx1"/>
                </a:solidFill>
                <a:latin typeface="굴림" charset="-127"/>
                <a:ea typeface="굴림" charset="-127"/>
              </a:defRPr>
            </a:lvl3pPr>
            <a:lvl4pPr marL="1600200" indent="-228600" defTabSz="927100" eaLnBrk="0" hangingPunct="0">
              <a:defRPr kumimoji="1" sz="2400" baseline="-25000">
                <a:solidFill>
                  <a:schemeClr val="tx1"/>
                </a:solidFill>
                <a:latin typeface="굴림" charset="-127"/>
                <a:ea typeface="굴림" charset="-127"/>
              </a:defRPr>
            </a:lvl4pPr>
            <a:lvl5pPr marL="2057400" indent="-228600" defTabSz="927100" eaLnBrk="0" hangingPunct="0">
              <a:defRPr kumimoji="1" sz="2400" baseline="-25000">
                <a:solidFill>
                  <a:schemeClr val="tx1"/>
                </a:solidFill>
                <a:latin typeface="굴림" charset="-127"/>
                <a:ea typeface="굴림" charset="-127"/>
              </a:defRPr>
            </a:lvl5pPr>
            <a:lvl6pPr marL="2514600" indent="-228600" defTabSz="927100" eaLnBrk="0" fontAlgn="base" hangingPunct="0">
              <a:spcBef>
                <a:spcPct val="0"/>
              </a:spcBef>
              <a:spcAft>
                <a:spcPct val="0"/>
              </a:spcAft>
              <a:defRPr kumimoji="1" sz="2400" baseline="-25000">
                <a:solidFill>
                  <a:schemeClr val="tx1"/>
                </a:solidFill>
                <a:latin typeface="굴림" charset="-127"/>
                <a:ea typeface="굴림" charset="-127"/>
              </a:defRPr>
            </a:lvl6pPr>
            <a:lvl7pPr marL="2971800" indent="-228600" defTabSz="927100" eaLnBrk="0" fontAlgn="base" hangingPunct="0">
              <a:spcBef>
                <a:spcPct val="0"/>
              </a:spcBef>
              <a:spcAft>
                <a:spcPct val="0"/>
              </a:spcAft>
              <a:defRPr kumimoji="1" sz="2400" baseline="-25000">
                <a:solidFill>
                  <a:schemeClr val="tx1"/>
                </a:solidFill>
                <a:latin typeface="굴림" charset="-127"/>
                <a:ea typeface="굴림" charset="-127"/>
              </a:defRPr>
            </a:lvl7pPr>
            <a:lvl8pPr marL="3429000" indent="-228600" defTabSz="927100" eaLnBrk="0" fontAlgn="base" hangingPunct="0">
              <a:spcBef>
                <a:spcPct val="0"/>
              </a:spcBef>
              <a:spcAft>
                <a:spcPct val="0"/>
              </a:spcAft>
              <a:defRPr kumimoji="1" sz="2400" baseline="-25000">
                <a:solidFill>
                  <a:schemeClr val="tx1"/>
                </a:solidFill>
                <a:latin typeface="굴림" charset="-127"/>
                <a:ea typeface="굴림" charset="-127"/>
              </a:defRPr>
            </a:lvl8pPr>
            <a:lvl9pPr marL="3886200" indent="-228600" defTabSz="927100" eaLnBrk="0" fontAlgn="base" hangingPunct="0">
              <a:spcBef>
                <a:spcPct val="0"/>
              </a:spcBef>
              <a:spcAft>
                <a:spcPct val="0"/>
              </a:spcAft>
              <a:defRPr kumimoji="1" sz="2400" baseline="-25000">
                <a:solidFill>
                  <a:schemeClr val="tx1"/>
                </a:solidFill>
                <a:latin typeface="굴림" charset="-127"/>
                <a:ea typeface="굴림" charset="-127"/>
              </a:defRPr>
            </a:lvl9pPr>
          </a:lstStyle>
          <a:p>
            <a:pPr eaLnBrk="1" hangingPunct="1"/>
            <a:fld id="{00A605B8-4AF6-4F10-BE8D-3B755AB80C22}" type="slidenum">
              <a:rPr lang="en-US" altLang="ko-KR" sz="1200" baseline="0" smtClean="0"/>
              <a:pPr eaLnBrk="1" hangingPunct="1"/>
              <a:t>1</a:t>
            </a:fld>
            <a:endParaRPr lang="en-US" altLang="ko-KR" sz="1200" baseline="0" smtClean="0"/>
          </a:p>
        </p:txBody>
      </p:sp>
    </p:spTree>
    <p:extLst>
      <p:ext uri="{BB962C8B-B14F-4D97-AF65-F5344CB8AC3E}">
        <p14:creationId xmlns:p14="http://schemas.microsoft.com/office/powerpoint/2010/main" val="3320192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Integer Programming 2005</a:t>
            </a: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CCD439BF-7FAE-48CB-B9E5-ACC6FE80DA79}" type="slidenum">
              <a:rPr lang="en-US" altLang="ko-KR"/>
              <a:pPr>
                <a:defRPr/>
              </a:pPr>
              <a:t>‹#›</a:t>
            </a:fld>
            <a:endParaRPr lang="en-US" altLang="ko-KR"/>
          </a:p>
        </p:txBody>
      </p:sp>
    </p:spTree>
    <p:extLst>
      <p:ext uri="{BB962C8B-B14F-4D97-AF65-F5344CB8AC3E}">
        <p14:creationId xmlns:p14="http://schemas.microsoft.com/office/powerpoint/2010/main" val="3939085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Integer Programming 2005</a:t>
            </a: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794ABD74-7951-443E-A75B-8C6849DA460E}" type="slidenum">
              <a:rPr lang="en-US" altLang="ko-KR"/>
              <a:pPr>
                <a:defRPr/>
              </a:pPr>
              <a:t>‹#›</a:t>
            </a:fld>
            <a:endParaRPr lang="en-US" altLang="ko-KR"/>
          </a:p>
        </p:txBody>
      </p:sp>
    </p:spTree>
    <p:extLst>
      <p:ext uri="{BB962C8B-B14F-4D97-AF65-F5344CB8AC3E}">
        <p14:creationId xmlns:p14="http://schemas.microsoft.com/office/powerpoint/2010/main" val="101161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53213" y="152400"/>
            <a:ext cx="2097087" cy="266065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357188" y="152400"/>
            <a:ext cx="6143625" cy="266065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Integer Programming 2005</a:t>
            </a: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568CCA39-0DE6-4393-9860-9907C220BC74}" type="slidenum">
              <a:rPr lang="en-US" altLang="ko-KR"/>
              <a:pPr>
                <a:defRPr/>
              </a:pPr>
              <a:t>‹#›</a:t>
            </a:fld>
            <a:endParaRPr lang="en-US" altLang="ko-KR"/>
          </a:p>
        </p:txBody>
      </p:sp>
    </p:spTree>
    <p:extLst>
      <p:ext uri="{BB962C8B-B14F-4D97-AF65-F5344CB8AC3E}">
        <p14:creationId xmlns:p14="http://schemas.microsoft.com/office/powerpoint/2010/main" val="2291658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357188" y="876300"/>
            <a:ext cx="8393112" cy="1838965"/>
          </a:xfrm>
        </p:spPr>
        <p:txBody>
          <a:bodyPr/>
          <a:lstStyle>
            <a:lvl1pPr>
              <a:defRPr b="0">
                <a:latin typeface="+mj-lt"/>
              </a:defRPr>
            </a:lvl1pPr>
            <a:lvl2pPr>
              <a:defRPr sz="1800" b="0">
                <a:latin typeface="Times New Roman" pitchFamily="18" charset="0"/>
                <a:cs typeface="Times New Roman" pitchFamily="18" charset="0"/>
              </a:defRPr>
            </a:lvl2pPr>
            <a:lvl3pPr>
              <a:defRPr sz="1800" b="0">
                <a:latin typeface="Times New Roman" pitchFamily="18" charset="0"/>
                <a:cs typeface="Times New Roman" pitchFamily="18" charset="0"/>
              </a:defRPr>
            </a:lvl3pPr>
            <a:lvl4pPr>
              <a:defRPr sz="1800" b="0">
                <a:latin typeface="Times New Roman" pitchFamily="18" charset="0"/>
                <a:cs typeface="Times New Roman" pitchFamily="18" charset="0"/>
              </a:defRPr>
            </a:lvl4pPr>
            <a:lvl5pPr>
              <a:defRPr sz="1800" b="0">
                <a:latin typeface="Times New Roman" pitchFamily="18" charset="0"/>
                <a:cs typeface="Times New Roman" pitchFamily="18" charset="0"/>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b="0">
                <a:latin typeface="Times New Roman" pitchFamily="18" charset="0"/>
                <a:cs typeface="Times New Roman" pitchFamily="18" charset="0"/>
              </a:defRPr>
            </a:lvl1pPr>
          </a:lstStyle>
          <a:p>
            <a:pPr>
              <a:defRPr/>
            </a:pPr>
            <a:r>
              <a:rPr lang="en-US" altLang="ko-KR" dirty="0" smtClean="0"/>
              <a:t>Integer Programming 2018</a:t>
            </a:r>
            <a:endParaRPr lang="en-US" altLang="ko-KR" dirty="0"/>
          </a:p>
        </p:txBody>
      </p:sp>
      <p:sp>
        <p:nvSpPr>
          <p:cNvPr id="5" name="바닥글 개체 틀 4"/>
          <p:cNvSpPr>
            <a:spLocks noGrp="1"/>
          </p:cNvSpPr>
          <p:nvPr>
            <p:ph type="ftr" sz="quarter" idx="11"/>
          </p:nvPr>
        </p:nvSpPr>
        <p:spPr/>
        <p:txBody>
          <a:bodyPr/>
          <a:lstStyle>
            <a:lvl1pPr>
              <a:defRPr/>
            </a:lvl1pPr>
          </a:lstStyle>
          <a:p>
            <a:pPr>
              <a:defRPr/>
            </a:pPr>
            <a:endParaRPr lang="ko-KR" altLang="ko-KR"/>
          </a:p>
        </p:txBody>
      </p:sp>
      <p:sp>
        <p:nvSpPr>
          <p:cNvPr id="6" name="슬라이드 번호 개체 틀 5"/>
          <p:cNvSpPr>
            <a:spLocks noGrp="1"/>
          </p:cNvSpPr>
          <p:nvPr>
            <p:ph type="sldNum" sz="quarter" idx="12"/>
          </p:nvPr>
        </p:nvSpPr>
        <p:spPr/>
        <p:txBody>
          <a:bodyPr/>
          <a:lstStyle>
            <a:lvl1pPr>
              <a:defRPr>
                <a:latin typeface="Times New Roman" pitchFamily="18" charset="0"/>
                <a:cs typeface="Times New Roman" pitchFamily="18" charset="0"/>
              </a:defRPr>
            </a:lvl1pPr>
          </a:lstStyle>
          <a:p>
            <a:pPr>
              <a:defRPr/>
            </a:pPr>
            <a:fld id="{3DEF2B05-1862-4882-9E57-BB4A48363904}" type="slidenum">
              <a:rPr lang="en-US" altLang="ko-KR"/>
              <a:pPr>
                <a:defRPr/>
              </a:pPr>
              <a:t>‹#›</a:t>
            </a:fld>
            <a:endParaRPr lang="en-US" altLang="ko-KR" dirty="0"/>
          </a:p>
        </p:txBody>
      </p:sp>
    </p:spTree>
    <p:extLst>
      <p:ext uri="{BB962C8B-B14F-4D97-AF65-F5344CB8AC3E}">
        <p14:creationId xmlns:p14="http://schemas.microsoft.com/office/powerpoint/2010/main" val="85476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Integer Programming 2005</a:t>
            </a: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FEDC1888-8F07-4F65-823D-D0F8BB55A6D3}" type="slidenum">
              <a:rPr lang="en-US" altLang="ko-KR"/>
              <a:pPr>
                <a:defRPr/>
              </a:pPr>
              <a:t>‹#›</a:t>
            </a:fld>
            <a:endParaRPr lang="en-US" altLang="ko-KR"/>
          </a:p>
        </p:txBody>
      </p:sp>
    </p:spTree>
    <p:extLst>
      <p:ext uri="{BB962C8B-B14F-4D97-AF65-F5344CB8AC3E}">
        <p14:creationId xmlns:p14="http://schemas.microsoft.com/office/powerpoint/2010/main" val="465166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357188" y="876300"/>
            <a:ext cx="4119562" cy="1936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29150" y="876300"/>
            <a:ext cx="4121150" cy="1936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Integer Programming 2005</a:t>
            </a:r>
          </a:p>
        </p:txBody>
      </p:sp>
      <p:sp>
        <p:nvSpPr>
          <p:cNvPr id="6"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7" name="Rectangle 6"/>
          <p:cNvSpPr>
            <a:spLocks noGrp="1" noChangeArrowheads="1"/>
          </p:cNvSpPr>
          <p:nvPr>
            <p:ph type="sldNum" sz="quarter" idx="12"/>
          </p:nvPr>
        </p:nvSpPr>
        <p:spPr>
          <a:ln/>
        </p:spPr>
        <p:txBody>
          <a:bodyPr/>
          <a:lstStyle>
            <a:lvl1pPr>
              <a:defRPr/>
            </a:lvl1pPr>
          </a:lstStyle>
          <a:p>
            <a:pPr>
              <a:defRPr/>
            </a:pPr>
            <a:fld id="{95197085-9B42-4971-AD01-47678158534F}" type="slidenum">
              <a:rPr lang="en-US" altLang="ko-KR"/>
              <a:pPr>
                <a:defRPr/>
              </a:pPr>
              <a:t>‹#›</a:t>
            </a:fld>
            <a:endParaRPr lang="en-US" altLang="ko-KR"/>
          </a:p>
        </p:txBody>
      </p:sp>
    </p:spTree>
    <p:extLst>
      <p:ext uri="{BB962C8B-B14F-4D97-AF65-F5344CB8AC3E}">
        <p14:creationId xmlns:p14="http://schemas.microsoft.com/office/powerpoint/2010/main" val="934998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Integer Programming 2005</a:t>
            </a:r>
          </a:p>
        </p:txBody>
      </p:sp>
      <p:sp>
        <p:nvSpPr>
          <p:cNvPr id="8"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9" name="Rectangle 6"/>
          <p:cNvSpPr>
            <a:spLocks noGrp="1" noChangeArrowheads="1"/>
          </p:cNvSpPr>
          <p:nvPr>
            <p:ph type="sldNum" sz="quarter" idx="12"/>
          </p:nvPr>
        </p:nvSpPr>
        <p:spPr>
          <a:ln/>
        </p:spPr>
        <p:txBody>
          <a:bodyPr/>
          <a:lstStyle>
            <a:lvl1pPr>
              <a:defRPr/>
            </a:lvl1pPr>
          </a:lstStyle>
          <a:p>
            <a:pPr>
              <a:defRPr/>
            </a:pPr>
            <a:fld id="{403F682A-1551-4685-BEF5-CA63E8AC1816}" type="slidenum">
              <a:rPr lang="en-US" altLang="ko-KR"/>
              <a:pPr>
                <a:defRPr/>
              </a:pPr>
              <a:t>‹#›</a:t>
            </a:fld>
            <a:endParaRPr lang="en-US" altLang="ko-KR"/>
          </a:p>
        </p:txBody>
      </p:sp>
    </p:spTree>
    <p:extLst>
      <p:ext uri="{BB962C8B-B14F-4D97-AF65-F5344CB8AC3E}">
        <p14:creationId xmlns:p14="http://schemas.microsoft.com/office/powerpoint/2010/main" val="3058211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Integer Programming 2005</a:t>
            </a:r>
          </a:p>
        </p:txBody>
      </p:sp>
      <p:sp>
        <p:nvSpPr>
          <p:cNvPr id="4"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5" name="Rectangle 6"/>
          <p:cNvSpPr>
            <a:spLocks noGrp="1" noChangeArrowheads="1"/>
          </p:cNvSpPr>
          <p:nvPr>
            <p:ph type="sldNum" sz="quarter" idx="12"/>
          </p:nvPr>
        </p:nvSpPr>
        <p:spPr>
          <a:ln/>
        </p:spPr>
        <p:txBody>
          <a:bodyPr/>
          <a:lstStyle>
            <a:lvl1pPr>
              <a:defRPr/>
            </a:lvl1pPr>
          </a:lstStyle>
          <a:p>
            <a:pPr>
              <a:defRPr/>
            </a:pPr>
            <a:fld id="{FA446669-2D4C-47D5-B9BD-7871B232406A}" type="slidenum">
              <a:rPr lang="en-US" altLang="ko-KR"/>
              <a:pPr>
                <a:defRPr/>
              </a:pPr>
              <a:t>‹#›</a:t>
            </a:fld>
            <a:endParaRPr lang="en-US" altLang="ko-KR"/>
          </a:p>
        </p:txBody>
      </p:sp>
    </p:spTree>
    <p:extLst>
      <p:ext uri="{BB962C8B-B14F-4D97-AF65-F5344CB8AC3E}">
        <p14:creationId xmlns:p14="http://schemas.microsoft.com/office/powerpoint/2010/main" val="937925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Integer Programming 2005</a:t>
            </a:r>
          </a:p>
        </p:txBody>
      </p:sp>
      <p:sp>
        <p:nvSpPr>
          <p:cNvPr id="3"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4" name="Rectangle 6"/>
          <p:cNvSpPr>
            <a:spLocks noGrp="1" noChangeArrowheads="1"/>
          </p:cNvSpPr>
          <p:nvPr>
            <p:ph type="sldNum" sz="quarter" idx="12"/>
          </p:nvPr>
        </p:nvSpPr>
        <p:spPr>
          <a:ln/>
        </p:spPr>
        <p:txBody>
          <a:bodyPr/>
          <a:lstStyle>
            <a:lvl1pPr>
              <a:defRPr/>
            </a:lvl1pPr>
          </a:lstStyle>
          <a:p>
            <a:pPr>
              <a:defRPr/>
            </a:pPr>
            <a:fld id="{80DE4B57-CE6D-42A6-A517-E2189A91F4C6}" type="slidenum">
              <a:rPr lang="en-US" altLang="ko-KR"/>
              <a:pPr>
                <a:defRPr/>
              </a:pPr>
              <a:t>‹#›</a:t>
            </a:fld>
            <a:endParaRPr lang="en-US" altLang="ko-KR"/>
          </a:p>
        </p:txBody>
      </p:sp>
    </p:spTree>
    <p:extLst>
      <p:ext uri="{BB962C8B-B14F-4D97-AF65-F5344CB8AC3E}">
        <p14:creationId xmlns:p14="http://schemas.microsoft.com/office/powerpoint/2010/main" val="2330861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Integer Programming 2005</a:t>
            </a:r>
          </a:p>
        </p:txBody>
      </p:sp>
      <p:sp>
        <p:nvSpPr>
          <p:cNvPr id="6"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7" name="Rectangle 6"/>
          <p:cNvSpPr>
            <a:spLocks noGrp="1" noChangeArrowheads="1"/>
          </p:cNvSpPr>
          <p:nvPr>
            <p:ph type="sldNum" sz="quarter" idx="12"/>
          </p:nvPr>
        </p:nvSpPr>
        <p:spPr>
          <a:ln/>
        </p:spPr>
        <p:txBody>
          <a:bodyPr/>
          <a:lstStyle>
            <a:lvl1pPr>
              <a:defRPr/>
            </a:lvl1pPr>
          </a:lstStyle>
          <a:p>
            <a:pPr>
              <a:defRPr/>
            </a:pPr>
            <a:fld id="{B56A0C20-0A01-40E8-AB1E-9DA581FF81BB}" type="slidenum">
              <a:rPr lang="en-US" altLang="ko-KR"/>
              <a:pPr>
                <a:defRPr/>
              </a:pPr>
              <a:t>‹#›</a:t>
            </a:fld>
            <a:endParaRPr lang="en-US" altLang="ko-KR"/>
          </a:p>
        </p:txBody>
      </p:sp>
    </p:spTree>
    <p:extLst>
      <p:ext uri="{BB962C8B-B14F-4D97-AF65-F5344CB8AC3E}">
        <p14:creationId xmlns:p14="http://schemas.microsoft.com/office/powerpoint/2010/main" val="3923474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Integer Programming 2005</a:t>
            </a:r>
          </a:p>
        </p:txBody>
      </p:sp>
      <p:sp>
        <p:nvSpPr>
          <p:cNvPr id="6"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7" name="Rectangle 6"/>
          <p:cNvSpPr>
            <a:spLocks noGrp="1" noChangeArrowheads="1"/>
          </p:cNvSpPr>
          <p:nvPr>
            <p:ph type="sldNum" sz="quarter" idx="12"/>
          </p:nvPr>
        </p:nvSpPr>
        <p:spPr>
          <a:ln/>
        </p:spPr>
        <p:txBody>
          <a:bodyPr/>
          <a:lstStyle>
            <a:lvl1pPr>
              <a:defRPr/>
            </a:lvl1pPr>
          </a:lstStyle>
          <a:p>
            <a:pPr>
              <a:defRPr/>
            </a:pPr>
            <a:fld id="{02E2C49E-DBCF-484A-AA1E-FE62B16C42C9}" type="slidenum">
              <a:rPr lang="en-US" altLang="ko-KR"/>
              <a:pPr>
                <a:defRPr/>
              </a:pPr>
              <a:t>‹#›</a:t>
            </a:fld>
            <a:endParaRPr lang="en-US" altLang="ko-KR"/>
          </a:p>
        </p:txBody>
      </p:sp>
    </p:spTree>
    <p:extLst>
      <p:ext uri="{BB962C8B-B14F-4D97-AF65-F5344CB8AC3E}">
        <p14:creationId xmlns:p14="http://schemas.microsoft.com/office/powerpoint/2010/main" val="2023118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dirty="0" smtClean="0"/>
              <a:t>마스터 제목 스타일 편집</a:t>
            </a:r>
          </a:p>
        </p:txBody>
      </p:sp>
      <p:sp>
        <p:nvSpPr>
          <p:cNvPr id="1027" name="Rectangle 3"/>
          <p:cNvSpPr>
            <a:spLocks noGrp="1" noChangeArrowheads="1"/>
          </p:cNvSpPr>
          <p:nvPr>
            <p:ph type="body" idx="1"/>
          </p:nvPr>
        </p:nvSpPr>
        <p:spPr bwMode="auto">
          <a:xfrm>
            <a:off x="357188" y="876300"/>
            <a:ext cx="8393112" cy="1838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p>
        </p:txBody>
      </p:sp>
      <p:sp>
        <p:nvSpPr>
          <p:cNvPr id="1028" name="Rectangle 4"/>
          <p:cNvSpPr>
            <a:spLocks noGrp="1" noChangeArrowheads="1"/>
          </p:cNvSpPr>
          <p:nvPr>
            <p:ph type="dt" sz="half" idx="2"/>
          </p:nvPr>
        </p:nvSpPr>
        <p:spPr bwMode="auto">
          <a:xfrm>
            <a:off x="468313" y="6362700"/>
            <a:ext cx="251936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baseline="0">
                <a:latin typeface="Times New Roman" panose="02020603050405020304" pitchFamily="18" charset="0"/>
                <a:ea typeface="굴림" pitchFamily="50" charset="-127"/>
                <a:cs typeface="Times New Roman" panose="02020603050405020304" pitchFamily="18" charset="0"/>
              </a:defRPr>
            </a:lvl1pPr>
          </a:lstStyle>
          <a:p>
            <a:pPr>
              <a:defRPr/>
            </a:pPr>
            <a:r>
              <a:rPr lang="en-US" altLang="ko-KR" dirty="0" smtClean="0"/>
              <a:t>Integer Programming 2018</a:t>
            </a:r>
            <a:endParaRPr lang="en-US" altLang="ko-KR"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aseline="0">
                <a:latin typeface="굴림" pitchFamily="50" charset="-127"/>
                <a:ea typeface="굴림" pitchFamily="50" charset="-127"/>
              </a:defRPr>
            </a:lvl1pPr>
          </a:lstStyle>
          <a:p>
            <a:pPr>
              <a:defRPr/>
            </a:pPr>
            <a:endParaRPr lang="ko-KR" altLang="ko-KR"/>
          </a:p>
        </p:txBody>
      </p:sp>
      <p:sp>
        <p:nvSpPr>
          <p:cNvPr id="1030" name="Rectangle 6"/>
          <p:cNvSpPr>
            <a:spLocks noGrp="1" noChangeArrowheads="1"/>
          </p:cNvSpPr>
          <p:nvPr>
            <p:ph type="sldNum" sz="quarter" idx="4"/>
          </p:nvPr>
        </p:nvSpPr>
        <p:spPr bwMode="auto">
          <a:xfrm>
            <a:off x="7767638" y="6288088"/>
            <a:ext cx="93345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aseline="0">
                <a:latin typeface="Times New Roman" panose="02020603050405020304" pitchFamily="18" charset="0"/>
                <a:ea typeface="굴림" pitchFamily="50" charset="-127"/>
                <a:cs typeface="Times New Roman" panose="02020603050405020304" pitchFamily="18" charset="0"/>
              </a:defRPr>
            </a:lvl1pPr>
          </a:lstStyle>
          <a:p>
            <a:pPr>
              <a:defRPr/>
            </a:pPr>
            <a:fld id="{DDBF3A06-ADF2-4FD2-942B-0154B0DA8AC7}" type="slidenum">
              <a:rPr lang="en-US" altLang="ko-KR" smtClean="0"/>
              <a:pPr>
                <a:defRPr/>
              </a:pPr>
              <a:t>‹#›</a:t>
            </a:fld>
            <a:endParaRPr lang="en-US" altLang="ko-KR" dirty="0"/>
          </a:p>
        </p:txBody>
      </p:sp>
    </p:spTree>
  </p:cSld>
  <p:clrMap bg1="lt1" tx1="dk1" bg2="lt2" tx2="dk2" accent1="accent1" accent2="accent2" accent3="accent3" accent4="accent4" accent5="accent5" accent6="accent6" hlink="hlink" folHlink="folHlink"/>
  <p:sldLayoutIdLst>
    <p:sldLayoutId id="2147483757" r:id="rId1"/>
    <p:sldLayoutId id="214748376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ftr="0"/>
  <p:txStyles>
    <p:titleStyle>
      <a:lvl1pPr algn="ctr" rtl="0" eaLnBrk="0" fontAlgn="base" latinLnBrk="1" hangingPunct="0">
        <a:spcBef>
          <a:spcPct val="0"/>
        </a:spcBef>
        <a:spcAft>
          <a:spcPct val="0"/>
        </a:spcAft>
        <a:defRPr kumimoji="1" sz="2800" b="0">
          <a:solidFill>
            <a:srgbClr val="0000FF"/>
          </a:solidFill>
          <a:latin typeface="+mj-lt"/>
          <a:ea typeface="+mj-ea"/>
          <a:cs typeface="+mj-cs"/>
        </a:defRPr>
      </a:lvl1pPr>
      <a:lvl2pPr algn="ctr" rtl="0" eaLnBrk="0" fontAlgn="base" latinLnBrk="1" hangingPunct="0">
        <a:spcBef>
          <a:spcPct val="0"/>
        </a:spcBef>
        <a:spcAft>
          <a:spcPct val="0"/>
        </a:spcAft>
        <a:defRPr kumimoji="1" sz="2800" b="1">
          <a:solidFill>
            <a:srgbClr val="0000FF"/>
          </a:solidFill>
          <a:latin typeface="Times New Roman" pitchFamily="18" charset="0"/>
          <a:ea typeface="굴림" pitchFamily="50" charset="-127"/>
        </a:defRPr>
      </a:lvl2pPr>
      <a:lvl3pPr algn="ctr" rtl="0" eaLnBrk="0" fontAlgn="base" latinLnBrk="1" hangingPunct="0">
        <a:spcBef>
          <a:spcPct val="0"/>
        </a:spcBef>
        <a:spcAft>
          <a:spcPct val="0"/>
        </a:spcAft>
        <a:defRPr kumimoji="1" sz="2800" b="1">
          <a:solidFill>
            <a:srgbClr val="0000FF"/>
          </a:solidFill>
          <a:latin typeface="Times New Roman" pitchFamily="18" charset="0"/>
          <a:ea typeface="굴림" pitchFamily="50" charset="-127"/>
        </a:defRPr>
      </a:lvl3pPr>
      <a:lvl4pPr algn="ctr" rtl="0" eaLnBrk="0" fontAlgn="base" latinLnBrk="1" hangingPunct="0">
        <a:spcBef>
          <a:spcPct val="0"/>
        </a:spcBef>
        <a:spcAft>
          <a:spcPct val="0"/>
        </a:spcAft>
        <a:defRPr kumimoji="1" sz="2800" b="1">
          <a:solidFill>
            <a:srgbClr val="0000FF"/>
          </a:solidFill>
          <a:latin typeface="Times New Roman" pitchFamily="18" charset="0"/>
          <a:ea typeface="굴림" pitchFamily="50" charset="-127"/>
        </a:defRPr>
      </a:lvl4pPr>
      <a:lvl5pPr algn="ctr" rtl="0" eaLnBrk="0" fontAlgn="base" latinLnBrk="1" hangingPunct="0">
        <a:spcBef>
          <a:spcPct val="0"/>
        </a:spcBef>
        <a:spcAft>
          <a:spcPct val="0"/>
        </a:spcAft>
        <a:defRPr kumimoji="1" sz="2800" b="1">
          <a:solidFill>
            <a:srgbClr val="0000FF"/>
          </a:solidFill>
          <a:latin typeface="Times New Roman" pitchFamily="18" charset="0"/>
          <a:ea typeface="굴림" pitchFamily="50" charset="-127"/>
        </a:defRPr>
      </a:lvl5pPr>
      <a:lvl6pPr marL="457200" algn="ctr" rtl="0" fontAlgn="base" latinLnBrk="1">
        <a:spcBef>
          <a:spcPct val="0"/>
        </a:spcBef>
        <a:spcAft>
          <a:spcPct val="0"/>
        </a:spcAft>
        <a:defRPr kumimoji="1" sz="2800" b="1">
          <a:solidFill>
            <a:srgbClr val="0000FF"/>
          </a:solidFill>
          <a:latin typeface="Times New Roman" pitchFamily="18" charset="0"/>
          <a:ea typeface="굴림" pitchFamily="50" charset="-127"/>
        </a:defRPr>
      </a:lvl6pPr>
      <a:lvl7pPr marL="914400" algn="ctr" rtl="0" fontAlgn="base" latinLnBrk="1">
        <a:spcBef>
          <a:spcPct val="0"/>
        </a:spcBef>
        <a:spcAft>
          <a:spcPct val="0"/>
        </a:spcAft>
        <a:defRPr kumimoji="1" sz="2800" b="1">
          <a:solidFill>
            <a:srgbClr val="0000FF"/>
          </a:solidFill>
          <a:latin typeface="Times New Roman" pitchFamily="18" charset="0"/>
          <a:ea typeface="굴림" pitchFamily="50" charset="-127"/>
        </a:defRPr>
      </a:lvl7pPr>
      <a:lvl8pPr marL="1371600" algn="ctr" rtl="0" fontAlgn="base" latinLnBrk="1">
        <a:spcBef>
          <a:spcPct val="0"/>
        </a:spcBef>
        <a:spcAft>
          <a:spcPct val="0"/>
        </a:spcAft>
        <a:defRPr kumimoji="1" sz="2800" b="1">
          <a:solidFill>
            <a:srgbClr val="0000FF"/>
          </a:solidFill>
          <a:latin typeface="Times New Roman" pitchFamily="18" charset="0"/>
          <a:ea typeface="굴림" pitchFamily="50" charset="-127"/>
        </a:defRPr>
      </a:lvl8pPr>
      <a:lvl9pPr marL="1828800" algn="ctr" rtl="0" fontAlgn="base" latinLnBrk="1">
        <a:spcBef>
          <a:spcPct val="0"/>
        </a:spcBef>
        <a:spcAft>
          <a:spcPct val="0"/>
        </a:spcAft>
        <a:defRPr kumimoji="1" sz="2800" b="1">
          <a:solidFill>
            <a:srgbClr val="0000FF"/>
          </a:solidFill>
          <a:latin typeface="Times New Roman" pitchFamily="18" charset="0"/>
          <a:ea typeface="굴림" pitchFamily="50" charset="-127"/>
        </a:defRPr>
      </a:lvl9pPr>
    </p:titleStyle>
    <p:bodyStyle>
      <a:lvl1pPr marL="282575" indent="-282575" algn="just" rtl="0" eaLnBrk="0" fontAlgn="base" latinLnBrk="1" hangingPunct="0">
        <a:lnSpc>
          <a:spcPct val="105000"/>
        </a:lnSpc>
        <a:spcBef>
          <a:spcPct val="20000"/>
        </a:spcBef>
        <a:spcAft>
          <a:spcPct val="0"/>
        </a:spcAft>
        <a:buClr>
          <a:schemeClr val="accent2"/>
        </a:buClr>
        <a:buFont typeface="Wingdings" pitchFamily="2" charset="2"/>
        <a:buChar char="q"/>
        <a:defRPr kumimoji="1" sz="2000" b="0">
          <a:solidFill>
            <a:schemeClr val="tx1"/>
          </a:solidFill>
          <a:latin typeface="Times New Roman" panose="02020603050405020304" pitchFamily="18" charset="0"/>
          <a:ea typeface="+mn-ea"/>
          <a:cs typeface="Times New Roman" panose="02020603050405020304" pitchFamily="18" charset="0"/>
        </a:defRPr>
      </a:lvl1pPr>
      <a:lvl2pPr marL="669925" indent="-196850" algn="just" rtl="0" eaLnBrk="0" fontAlgn="base" latinLnBrk="1" hangingPunct="0">
        <a:lnSpc>
          <a:spcPct val="105000"/>
        </a:lnSpc>
        <a:spcBef>
          <a:spcPct val="20000"/>
        </a:spcBef>
        <a:spcAft>
          <a:spcPct val="0"/>
        </a:spcAft>
        <a:buClr>
          <a:schemeClr val="accent2"/>
        </a:buClr>
        <a:buFont typeface="Wingdings" pitchFamily="2" charset="2"/>
        <a:buChar char="Ø"/>
        <a:defRPr kumimoji="1" sz="1800" b="0">
          <a:solidFill>
            <a:schemeClr val="tx1"/>
          </a:solidFill>
          <a:latin typeface="Times New Roman" panose="02020603050405020304" pitchFamily="18" charset="0"/>
          <a:ea typeface="+mn-ea"/>
          <a:cs typeface="Times New Roman" panose="02020603050405020304" pitchFamily="18" charset="0"/>
        </a:defRPr>
      </a:lvl2pPr>
      <a:lvl3pPr marL="1044575" indent="-184150" algn="just" rtl="0" eaLnBrk="0" fontAlgn="base" latinLnBrk="1" hangingPunct="0">
        <a:lnSpc>
          <a:spcPct val="105000"/>
        </a:lnSpc>
        <a:spcBef>
          <a:spcPct val="20000"/>
        </a:spcBef>
        <a:spcAft>
          <a:spcPct val="0"/>
        </a:spcAft>
        <a:buChar char="•"/>
        <a:defRPr kumimoji="1" sz="1800" b="0">
          <a:solidFill>
            <a:schemeClr val="tx1"/>
          </a:solidFill>
          <a:latin typeface="Times New Roman" panose="02020603050405020304" pitchFamily="18" charset="0"/>
          <a:ea typeface="+mn-ea"/>
          <a:cs typeface="Times New Roman" panose="02020603050405020304" pitchFamily="18" charset="0"/>
        </a:defRPr>
      </a:lvl3pPr>
      <a:lvl4pPr marL="1417638" indent="-182563" algn="l" rtl="0" eaLnBrk="0" fontAlgn="base" latinLnBrk="1" hangingPunct="0">
        <a:lnSpc>
          <a:spcPct val="105000"/>
        </a:lnSpc>
        <a:spcBef>
          <a:spcPct val="20000"/>
        </a:spcBef>
        <a:spcAft>
          <a:spcPct val="0"/>
        </a:spcAft>
        <a:buChar char="–"/>
        <a:defRPr kumimoji="1" sz="1800" b="0">
          <a:solidFill>
            <a:schemeClr val="tx1"/>
          </a:solidFill>
          <a:latin typeface="Times New Roman" panose="02020603050405020304" pitchFamily="18" charset="0"/>
          <a:ea typeface="+mn-ea"/>
          <a:cs typeface="Times New Roman" panose="02020603050405020304" pitchFamily="18" charset="0"/>
        </a:defRPr>
      </a:lvl4pPr>
      <a:lvl5pPr marL="1804988" indent="-196850" algn="l" rtl="0" eaLnBrk="0" fontAlgn="base" latinLnBrk="1" hangingPunct="0">
        <a:lnSpc>
          <a:spcPct val="105000"/>
        </a:lnSpc>
        <a:spcBef>
          <a:spcPct val="20000"/>
        </a:spcBef>
        <a:spcAft>
          <a:spcPct val="0"/>
        </a:spcAft>
        <a:buChar char="»"/>
        <a:defRPr kumimoji="1" sz="1800" b="0">
          <a:solidFill>
            <a:schemeClr val="tx1"/>
          </a:solidFill>
          <a:latin typeface="Times New Roman" panose="02020603050405020304" pitchFamily="18" charset="0"/>
          <a:ea typeface="+mn-ea"/>
          <a:cs typeface="Times New Roman" panose="02020603050405020304" pitchFamily="18" charset="0"/>
        </a:defRPr>
      </a:lvl5pPr>
      <a:lvl6pPr marL="2262188" indent="-196850" algn="l" rtl="0" fontAlgn="base" latinLnBrk="1">
        <a:lnSpc>
          <a:spcPct val="105000"/>
        </a:lnSpc>
        <a:spcBef>
          <a:spcPct val="20000"/>
        </a:spcBef>
        <a:spcAft>
          <a:spcPct val="0"/>
        </a:spcAft>
        <a:buChar char="»"/>
        <a:defRPr kumimoji="1" sz="2000" b="1">
          <a:solidFill>
            <a:schemeClr val="tx1"/>
          </a:solidFill>
          <a:latin typeface="+mn-ea"/>
          <a:ea typeface="+mn-ea"/>
        </a:defRPr>
      </a:lvl6pPr>
      <a:lvl7pPr marL="2719388" indent="-196850" algn="l" rtl="0" fontAlgn="base" latinLnBrk="1">
        <a:lnSpc>
          <a:spcPct val="105000"/>
        </a:lnSpc>
        <a:spcBef>
          <a:spcPct val="20000"/>
        </a:spcBef>
        <a:spcAft>
          <a:spcPct val="0"/>
        </a:spcAft>
        <a:buChar char="»"/>
        <a:defRPr kumimoji="1" sz="2000" b="1">
          <a:solidFill>
            <a:schemeClr val="tx1"/>
          </a:solidFill>
          <a:latin typeface="+mn-ea"/>
          <a:ea typeface="+mn-ea"/>
        </a:defRPr>
      </a:lvl7pPr>
      <a:lvl8pPr marL="3176588" indent="-196850" algn="l" rtl="0" fontAlgn="base" latinLnBrk="1">
        <a:lnSpc>
          <a:spcPct val="105000"/>
        </a:lnSpc>
        <a:spcBef>
          <a:spcPct val="20000"/>
        </a:spcBef>
        <a:spcAft>
          <a:spcPct val="0"/>
        </a:spcAft>
        <a:buChar char="»"/>
        <a:defRPr kumimoji="1" sz="2000" b="1">
          <a:solidFill>
            <a:schemeClr val="tx1"/>
          </a:solidFill>
          <a:latin typeface="+mn-ea"/>
          <a:ea typeface="+mn-ea"/>
        </a:defRPr>
      </a:lvl8pPr>
      <a:lvl9pPr marL="3633788" indent="-196850" algn="l" rtl="0" fontAlgn="base" latinLnBrk="1">
        <a:lnSpc>
          <a:spcPct val="105000"/>
        </a:lnSpc>
        <a:spcBef>
          <a:spcPct val="20000"/>
        </a:spcBef>
        <a:spcAft>
          <a:spcPct val="0"/>
        </a:spcAft>
        <a:buChar char="»"/>
        <a:defRPr kumimoji="1" sz="2000" b="1">
          <a:solidFill>
            <a:schemeClr val="tx1"/>
          </a:solidFill>
          <a:latin typeface="+mn-ea"/>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1"/>
          <p:cNvSpPr>
            <a:spLocks noGrp="1"/>
          </p:cNvSpPr>
          <p:nvPr>
            <p:ph type="title"/>
          </p:nvPr>
        </p:nvSpPr>
        <p:spPr/>
        <p:txBody>
          <a:bodyPr/>
          <a:lstStyle/>
          <a:p>
            <a:r>
              <a:rPr lang="en-US" altLang="ko-KR" smtClean="0"/>
              <a:t>Stabilized column generation</a:t>
            </a:r>
            <a:endParaRPr lang="ko-KR" altLang="en-US" smtClean="0"/>
          </a:p>
        </p:txBody>
      </p:sp>
      <p:sp>
        <p:nvSpPr>
          <p:cNvPr id="3" name="내용 개체 틀 2"/>
          <p:cNvSpPr>
            <a:spLocks noGrp="1"/>
          </p:cNvSpPr>
          <p:nvPr>
            <p:ph idx="1"/>
          </p:nvPr>
        </p:nvSpPr>
        <p:spPr>
          <a:xfrm>
            <a:off x="357188" y="876300"/>
            <a:ext cx="8393112" cy="3113160"/>
          </a:xfrm>
        </p:spPr>
        <p:txBody>
          <a:bodyPr/>
          <a:lstStyle/>
          <a:p>
            <a:pPr>
              <a:defRPr/>
            </a:pPr>
            <a:r>
              <a:rPr lang="en-US" altLang="ko-KR" dirty="0" smtClean="0"/>
              <a:t>Classical column generation often very slow.</a:t>
            </a:r>
          </a:p>
          <a:p>
            <a:pPr lvl="1">
              <a:defRPr/>
            </a:pPr>
            <a:r>
              <a:rPr lang="en-US" altLang="ko-KR" dirty="0" smtClean="0"/>
              <a:t>Slow convergence (tailing-off effect)</a:t>
            </a:r>
          </a:p>
          <a:p>
            <a:pPr lvl="1">
              <a:defRPr/>
            </a:pPr>
            <a:r>
              <a:rPr lang="en-US" altLang="ko-KR" dirty="0" smtClean="0"/>
              <a:t>Poor columns in initial stages (head-in effect)</a:t>
            </a:r>
          </a:p>
          <a:p>
            <a:pPr lvl="1">
              <a:defRPr/>
            </a:pPr>
            <a:r>
              <a:rPr lang="en-US" altLang="ko-KR" dirty="0" smtClean="0"/>
              <a:t>Due to the degeneracy, optimal value of the restricted master problem remains the same during many iterations (plateau effect)</a:t>
            </a:r>
          </a:p>
          <a:p>
            <a:pPr lvl="1">
              <a:defRPr/>
            </a:pPr>
            <a:r>
              <a:rPr lang="en-US" altLang="ko-KR" dirty="0" smtClean="0"/>
              <a:t>Dual solutions are jumping from one extreme point to another (bang-bang effect)</a:t>
            </a:r>
          </a:p>
          <a:p>
            <a:pPr lvl="1">
              <a:defRPr/>
            </a:pPr>
            <a:r>
              <a:rPr lang="en-US" altLang="ko-KR" dirty="0" smtClean="0"/>
              <a:t>Intermediate </a:t>
            </a:r>
            <a:r>
              <a:rPr lang="en-US" altLang="ko-KR" dirty="0" err="1" smtClean="0"/>
              <a:t>Lagrangian</a:t>
            </a:r>
            <a:r>
              <a:rPr lang="en-US" altLang="ko-KR" dirty="0" smtClean="0"/>
              <a:t> dual bounds do not converge monotonically (yo-yo </a:t>
            </a:r>
            <a:r>
              <a:rPr lang="en-US" altLang="ko-KR" smtClean="0"/>
              <a:t>effect)</a:t>
            </a:r>
            <a:endParaRPr lang="en-US" altLang="ko-KR" dirty="0" smtClean="0"/>
          </a:p>
          <a:p>
            <a:pPr>
              <a:defRPr/>
            </a:pPr>
            <a:endParaRPr lang="en-US" altLang="ko-KR" dirty="0" smtClean="0"/>
          </a:p>
        </p:txBody>
      </p:sp>
      <p:sp>
        <p:nvSpPr>
          <p:cNvPr id="3076" name="날짜 개체 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aseline="-25000">
                <a:solidFill>
                  <a:schemeClr val="tx1"/>
                </a:solidFill>
                <a:latin typeface="굴림" charset="-127"/>
                <a:ea typeface="굴림" charset="-127"/>
              </a:defRPr>
            </a:lvl1pPr>
            <a:lvl2pPr marL="742950" indent="-285750" eaLnBrk="0" hangingPunct="0">
              <a:defRPr kumimoji="1" sz="2400" baseline="-25000">
                <a:solidFill>
                  <a:schemeClr val="tx1"/>
                </a:solidFill>
                <a:latin typeface="굴림" charset="-127"/>
                <a:ea typeface="굴림" charset="-127"/>
              </a:defRPr>
            </a:lvl2pPr>
            <a:lvl3pPr marL="1143000" indent="-228600" eaLnBrk="0" hangingPunct="0">
              <a:defRPr kumimoji="1" sz="2400" baseline="-25000">
                <a:solidFill>
                  <a:schemeClr val="tx1"/>
                </a:solidFill>
                <a:latin typeface="굴림" charset="-127"/>
                <a:ea typeface="굴림" charset="-127"/>
              </a:defRPr>
            </a:lvl3pPr>
            <a:lvl4pPr marL="1600200" indent="-228600" eaLnBrk="0" hangingPunct="0">
              <a:defRPr kumimoji="1" sz="2400" baseline="-25000">
                <a:solidFill>
                  <a:schemeClr val="tx1"/>
                </a:solidFill>
                <a:latin typeface="굴림" charset="-127"/>
                <a:ea typeface="굴림" charset="-127"/>
              </a:defRPr>
            </a:lvl4pPr>
            <a:lvl5pPr marL="2057400" indent="-228600" eaLnBrk="0" hangingPunct="0">
              <a:defRPr kumimoji="1" sz="2400" baseline="-25000">
                <a:solidFill>
                  <a:schemeClr val="tx1"/>
                </a:solidFill>
                <a:latin typeface="굴림" charset="-127"/>
                <a:ea typeface="굴림" charset="-127"/>
              </a:defRPr>
            </a:lvl5pPr>
            <a:lvl6pPr marL="2514600" indent="-228600" eaLnBrk="0" fontAlgn="base" hangingPunct="0">
              <a:spcBef>
                <a:spcPct val="0"/>
              </a:spcBef>
              <a:spcAft>
                <a:spcPct val="0"/>
              </a:spcAft>
              <a:defRPr kumimoji="1" sz="2400" baseline="-25000">
                <a:solidFill>
                  <a:schemeClr val="tx1"/>
                </a:solidFill>
                <a:latin typeface="굴림" charset="-127"/>
                <a:ea typeface="굴림" charset="-127"/>
              </a:defRPr>
            </a:lvl6pPr>
            <a:lvl7pPr marL="2971800" indent="-228600" eaLnBrk="0" fontAlgn="base" hangingPunct="0">
              <a:spcBef>
                <a:spcPct val="0"/>
              </a:spcBef>
              <a:spcAft>
                <a:spcPct val="0"/>
              </a:spcAft>
              <a:defRPr kumimoji="1" sz="2400" baseline="-25000">
                <a:solidFill>
                  <a:schemeClr val="tx1"/>
                </a:solidFill>
                <a:latin typeface="굴림" charset="-127"/>
                <a:ea typeface="굴림" charset="-127"/>
              </a:defRPr>
            </a:lvl7pPr>
            <a:lvl8pPr marL="3429000" indent="-228600" eaLnBrk="0" fontAlgn="base" hangingPunct="0">
              <a:spcBef>
                <a:spcPct val="0"/>
              </a:spcBef>
              <a:spcAft>
                <a:spcPct val="0"/>
              </a:spcAft>
              <a:defRPr kumimoji="1" sz="2400" baseline="-25000">
                <a:solidFill>
                  <a:schemeClr val="tx1"/>
                </a:solidFill>
                <a:latin typeface="굴림" charset="-127"/>
                <a:ea typeface="굴림" charset="-127"/>
              </a:defRPr>
            </a:lvl8pPr>
            <a:lvl9pPr marL="3886200" indent="-228600" eaLnBrk="0" fontAlgn="base" hangingPunct="0">
              <a:spcBef>
                <a:spcPct val="0"/>
              </a:spcBef>
              <a:spcAft>
                <a:spcPct val="0"/>
              </a:spcAft>
              <a:defRPr kumimoji="1" sz="2400" baseline="-25000">
                <a:solidFill>
                  <a:schemeClr val="tx1"/>
                </a:solidFill>
                <a:latin typeface="굴림" charset="-127"/>
                <a:ea typeface="굴림" charset="-127"/>
              </a:defRPr>
            </a:lvl9pPr>
          </a:lstStyle>
          <a:p>
            <a:pPr eaLnBrk="1" hangingPunct="1"/>
            <a:r>
              <a:rPr lang="en-US" altLang="ko-KR" sz="1400" baseline="0" dirty="0" smtClean="0">
                <a:latin typeface="Times New Roman" pitchFamily="18" charset="0"/>
              </a:rPr>
              <a:t>Integer Programming 2018</a:t>
            </a:r>
            <a:endParaRPr lang="en-US" altLang="ko-KR" sz="1400" baseline="0" dirty="0" smtClean="0">
              <a:latin typeface="Times New Roman" pitchFamily="18" charset="0"/>
            </a:endParaRPr>
          </a:p>
        </p:txBody>
      </p:sp>
      <p:sp>
        <p:nvSpPr>
          <p:cNvPr id="3077"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aseline="-25000">
                <a:solidFill>
                  <a:schemeClr val="tx1"/>
                </a:solidFill>
                <a:latin typeface="굴림" charset="-127"/>
                <a:ea typeface="굴림" charset="-127"/>
              </a:defRPr>
            </a:lvl1pPr>
            <a:lvl2pPr marL="742950" indent="-285750" eaLnBrk="0" hangingPunct="0">
              <a:defRPr kumimoji="1" sz="2400" baseline="-25000">
                <a:solidFill>
                  <a:schemeClr val="tx1"/>
                </a:solidFill>
                <a:latin typeface="굴림" charset="-127"/>
                <a:ea typeface="굴림" charset="-127"/>
              </a:defRPr>
            </a:lvl2pPr>
            <a:lvl3pPr marL="1143000" indent="-228600" eaLnBrk="0" hangingPunct="0">
              <a:defRPr kumimoji="1" sz="2400" baseline="-25000">
                <a:solidFill>
                  <a:schemeClr val="tx1"/>
                </a:solidFill>
                <a:latin typeface="굴림" charset="-127"/>
                <a:ea typeface="굴림" charset="-127"/>
              </a:defRPr>
            </a:lvl3pPr>
            <a:lvl4pPr marL="1600200" indent="-228600" eaLnBrk="0" hangingPunct="0">
              <a:defRPr kumimoji="1" sz="2400" baseline="-25000">
                <a:solidFill>
                  <a:schemeClr val="tx1"/>
                </a:solidFill>
                <a:latin typeface="굴림" charset="-127"/>
                <a:ea typeface="굴림" charset="-127"/>
              </a:defRPr>
            </a:lvl4pPr>
            <a:lvl5pPr marL="2057400" indent="-228600" eaLnBrk="0" hangingPunct="0">
              <a:defRPr kumimoji="1" sz="2400" baseline="-25000">
                <a:solidFill>
                  <a:schemeClr val="tx1"/>
                </a:solidFill>
                <a:latin typeface="굴림" charset="-127"/>
                <a:ea typeface="굴림" charset="-127"/>
              </a:defRPr>
            </a:lvl5pPr>
            <a:lvl6pPr marL="2514600" indent="-228600" eaLnBrk="0" fontAlgn="base" hangingPunct="0">
              <a:spcBef>
                <a:spcPct val="0"/>
              </a:spcBef>
              <a:spcAft>
                <a:spcPct val="0"/>
              </a:spcAft>
              <a:defRPr kumimoji="1" sz="2400" baseline="-25000">
                <a:solidFill>
                  <a:schemeClr val="tx1"/>
                </a:solidFill>
                <a:latin typeface="굴림" charset="-127"/>
                <a:ea typeface="굴림" charset="-127"/>
              </a:defRPr>
            </a:lvl6pPr>
            <a:lvl7pPr marL="2971800" indent="-228600" eaLnBrk="0" fontAlgn="base" hangingPunct="0">
              <a:spcBef>
                <a:spcPct val="0"/>
              </a:spcBef>
              <a:spcAft>
                <a:spcPct val="0"/>
              </a:spcAft>
              <a:defRPr kumimoji="1" sz="2400" baseline="-25000">
                <a:solidFill>
                  <a:schemeClr val="tx1"/>
                </a:solidFill>
                <a:latin typeface="굴림" charset="-127"/>
                <a:ea typeface="굴림" charset="-127"/>
              </a:defRPr>
            </a:lvl7pPr>
            <a:lvl8pPr marL="3429000" indent="-228600" eaLnBrk="0" fontAlgn="base" hangingPunct="0">
              <a:spcBef>
                <a:spcPct val="0"/>
              </a:spcBef>
              <a:spcAft>
                <a:spcPct val="0"/>
              </a:spcAft>
              <a:defRPr kumimoji="1" sz="2400" baseline="-25000">
                <a:solidFill>
                  <a:schemeClr val="tx1"/>
                </a:solidFill>
                <a:latin typeface="굴림" charset="-127"/>
                <a:ea typeface="굴림" charset="-127"/>
              </a:defRPr>
            </a:lvl8pPr>
            <a:lvl9pPr marL="3886200" indent="-228600" eaLnBrk="0" fontAlgn="base" hangingPunct="0">
              <a:spcBef>
                <a:spcPct val="0"/>
              </a:spcBef>
              <a:spcAft>
                <a:spcPct val="0"/>
              </a:spcAft>
              <a:defRPr kumimoji="1" sz="2400" baseline="-25000">
                <a:solidFill>
                  <a:schemeClr val="tx1"/>
                </a:solidFill>
                <a:latin typeface="굴림" charset="-127"/>
                <a:ea typeface="굴림" charset="-127"/>
              </a:defRPr>
            </a:lvl9pPr>
          </a:lstStyle>
          <a:p>
            <a:pPr eaLnBrk="1" hangingPunct="1"/>
            <a:fld id="{84D26C86-BFCE-43C7-9C18-D55222DBBEA9}" type="slidenum">
              <a:rPr lang="en-US" altLang="ko-KR" sz="1400" baseline="0" smtClean="0">
                <a:latin typeface="Times New Roman" pitchFamily="18" charset="0"/>
              </a:rPr>
              <a:pPr eaLnBrk="1" hangingPunct="1"/>
              <a:t>1</a:t>
            </a:fld>
            <a:endParaRPr lang="en-US" altLang="ko-KR" sz="1400" baseline="0" smtClean="0">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제목 1"/>
          <p:cNvSpPr>
            <a:spLocks noGrp="1"/>
          </p:cNvSpPr>
          <p:nvPr>
            <p:ph type="title"/>
          </p:nvPr>
        </p:nvSpPr>
        <p:spPr/>
        <p:txBody>
          <a:bodyPr/>
          <a:lstStyle/>
          <a:p>
            <a:endParaRPr lang="ko-KR" altLang="en-US" smtClean="0"/>
          </a:p>
        </p:txBody>
      </p:sp>
      <p:sp>
        <p:nvSpPr>
          <p:cNvPr id="4099" name="날짜 개체 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aseline="-25000">
                <a:solidFill>
                  <a:schemeClr val="tx1"/>
                </a:solidFill>
                <a:latin typeface="굴림" charset="-127"/>
                <a:ea typeface="굴림" charset="-127"/>
              </a:defRPr>
            </a:lvl1pPr>
            <a:lvl2pPr marL="742950" indent="-285750" eaLnBrk="0" hangingPunct="0">
              <a:defRPr kumimoji="1" sz="2400" baseline="-25000">
                <a:solidFill>
                  <a:schemeClr val="tx1"/>
                </a:solidFill>
                <a:latin typeface="굴림" charset="-127"/>
                <a:ea typeface="굴림" charset="-127"/>
              </a:defRPr>
            </a:lvl2pPr>
            <a:lvl3pPr marL="1143000" indent="-228600" eaLnBrk="0" hangingPunct="0">
              <a:defRPr kumimoji="1" sz="2400" baseline="-25000">
                <a:solidFill>
                  <a:schemeClr val="tx1"/>
                </a:solidFill>
                <a:latin typeface="굴림" charset="-127"/>
                <a:ea typeface="굴림" charset="-127"/>
              </a:defRPr>
            </a:lvl3pPr>
            <a:lvl4pPr marL="1600200" indent="-228600" eaLnBrk="0" hangingPunct="0">
              <a:defRPr kumimoji="1" sz="2400" baseline="-25000">
                <a:solidFill>
                  <a:schemeClr val="tx1"/>
                </a:solidFill>
                <a:latin typeface="굴림" charset="-127"/>
                <a:ea typeface="굴림" charset="-127"/>
              </a:defRPr>
            </a:lvl4pPr>
            <a:lvl5pPr marL="2057400" indent="-228600" eaLnBrk="0" hangingPunct="0">
              <a:defRPr kumimoji="1" sz="2400" baseline="-25000">
                <a:solidFill>
                  <a:schemeClr val="tx1"/>
                </a:solidFill>
                <a:latin typeface="굴림" charset="-127"/>
                <a:ea typeface="굴림" charset="-127"/>
              </a:defRPr>
            </a:lvl5pPr>
            <a:lvl6pPr marL="2514600" indent="-228600" eaLnBrk="0" fontAlgn="base" hangingPunct="0">
              <a:spcBef>
                <a:spcPct val="0"/>
              </a:spcBef>
              <a:spcAft>
                <a:spcPct val="0"/>
              </a:spcAft>
              <a:defRPr kumimoji="1" sz="2400" baseline="-25000">
                <a:solidFill>
                  <a:schemeClr val="tx1"/>
                </a:solidFill>
                <a:latin typeface="굴림" charset="-127"/>
                <a:ea typeface="굴림" charset="-127"/>
              </a:defRPr>
            </a:lvl6pPr>
            <a:lvl7pPr marL="2971800" indent="-228600" eaLnBrk="0" fontAlgn="base" hangingPunct="0">
              <a:spcBef>
                <a:spcPct val="0"/>
              </a:spcBef>
              <a:spcAft>
                <a:spcPct val="0"/>
              </a:spcAft>
              <a:defRPr kumimoji="1" sz="2400" baseline="-25000">
                <a:solidFill>
                  <a:schemeClr val="tx1"/>
                </a:solidFill>
                <a:latin typeface="굴림" charset="-127"/>
                <a:ea typeface="굴림" charset="-127"/>
              </a:defRPr>
            </a:lvl7pPr>
            <a:lvl8pPr marL="3429000" indent="-228600" eaLnBrk="0" fontAlgn="base" hangingPunct="0">
              <a:spcBef>
                <a:spcPct val="0"/>
              </a:spcBef>
              <a:spcAft>
                <a:spcPct val="0"/>
              </a:spcAft>
              <a:defRPr kumimoji="1" sz="2400" baseline="-25000">
                <a:solidFill>
                  <a:schemeClr val="tx1"/>
                </a:solidFill>
                <a:latin typeface="굴림" charset="-127"/>
                <a:ea typeface="굴림" charset="-127"/>
              </a:defRPr>
            </a:lvl8pPr>
            <a:lvl9pPr marL="3886200" indent="-228600" eaLnBrk="0" fontAlgn="base" hangingPunct="0">
              <a:spcBef>
                <a:spcPct val="0"/>
              </a:spcBef>
              <a:spcAft>
                <a:spcPct val="0"/>
              </a:spcAft>
              <a:defRPr kumimoji="1" sz="2400" baseline="-25000">
                <a:solidFill>
                  <a:schemeClr val="tx1"/>
                </a:solidFill>
                <a:latin typeface="굴림" charset="-127"/>
                <a:ea typeface="굴림" charset="-127"/>
              </a:defRPr>
            </a:lvl9pPr>
          </a:lstStyle>
          <a:p>
            <a:pPr eaLnBrk="1" hangingPunct="1"/>
            <a:r>
              <a:rPr lang="en-US" altLang="ko-KR" sz="1400" baseline="0" dirty="0" smtClean="0">
                <a:latin typeface="Times New Roman" pitchFamily="18" charset="0"/>
              </a:rPr>
              <a:t>Integer Programming 2018</a:t>
            </a:r>
            <a:endParaRPr lang="en-US" altLang="ko-KR" sz="1400" baseline="0" dirty="0" smtClean="0">
              <a:latin typeface="Times New Roman" pitchFamily="18" charset="0"/>
            </a:endParaRPr>
          </a:p>
        </p:txBody>
      </p:sp>
      <p:sp>
        <p:nvSpPr>
          <p:cNvPr id="4100"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aseline="-25000">
                <a:solidFill>
                  <a:schemeClr val="tx1"/>
                </a:solidFill>
                <a:latin typeface="굴림" charset="-127"/>
                <a:ea typeface="굴림" charset="-127"/>
              </a:defRPr>
            </a:lvl1pPr>
            <a:lvl2pPr marL="742950" indent="-285750" eaLnBrk="0" hangingPunct="0">
              <a:defRPr kumimoji="1" sz="2400" baseline="-25000">
                <a:solidFill>
                  <a:schemeClr val="tx1"/>
                </a:solidFill>
                <a:latin typeface="굴림" charset="-127"/>
                <a:ea typeface="굴림" charset="-127"/>
              </a:defRPr>
            </a:lvl2pPr>
            <a:lvl3pPr marL="1143000" indent="-228600" eaLnBrk="0" hangingPunct="0">
              <a:defRPr kumimoji="1" sz="2400" baseline="-25000">
                <a:solidFill>
                  <a:schemeClr val="tx1"/>
                </a:solidFill>
                <a:latin typeface="굴림" charset="-127"/>
                <a:ea typeface="굴림" charset="-127"/>
              </a:defRPr>
            </a:lvl3pPr>
            <a:lvl4pPr marL="1600200" indent="-228600" eaLnBrk="0" hangingPunct="0">
              <a:defRPr kumimoji="1" sz="2400" baseline="-25000">
                <a:solidFill>
                  <a:schemeClr val="tx1"/>
                </a:solidFill>
                <a:latin typeface="굴림" charset="-127"/>
                <a:ea typeface="굴림" charset="-127"/>
              </a:defRPr>
            </a:lvl4pPr>
            <a:lvl5pPr marL="2057400" indent="-228600" eaLnBrk="0" hangingPunct="0">
              <a:defRPr kumimoji="1" sz="2400" baseline="-25000">
                <a:solidFill>
                  <a:schemeClr val="tx1"/>
                </a:solidFill>
                <a:latin typeface="굴림" charset="-127"/>
                <a:ea typeface="굴림" charset="-127"/>
              </a:defRPr>
            </a:lvl5pPr>
            <a:lvl6pPr marL="2514600" indent="-228600" eaLnBrk="0" fontAlgn="base" hangingPunct="0">
              <a:spcBef>
                <a:spcPct val="0"/>
              </a:spcBef>
              <a:spcAft>
                <a:spcPct val="0"/>
              </a:spcAft>
              <a:defRPr kumimoji="1" sz="2400" baseline="-25000">
                <a:solidFill>
                  <a:schemeClr val="tx1"/>
                </a:solidFill>
                <a:latin typeface="굴림" charset="-127"/>
                <a:ea typeface="굴림" charset="-127"/>
              </a:defRPr>
            </a:lvl6pPr>
            <a:lvl7pPr marL="2971800" indent="-228600" eaLnBrk="0" fontAlgn="base" hangingPunct="0">
              <a:spcBef>
                <a:spcPct val="0"/>
              </a:spcBef>
              <a:spcAft>
                <a:spcPct val="0"/>
              </a:spcAft>
              <a:defRPr kumimoji="1" sz="2400" baseline="-25000">
                <a:solidFill>
                  <a:schemeClr val="tx1"/>
                </a:solidFill>
                <a:latin typeface="굴림" charset="-127"/>
                <a:ea typeface="굴림" charset="-127"/>
              </a:defRPr>
            </a:lvl7pPr>
            <a:lvl8pPr marL="3429000" indent="-228600" eaLnBrk="0" fontAlgn="base" hangingPunct="0">
              <a:spcBef>
                <a:spcPct val="0"/>
              </a:spcBef>
              <a:spcAft>
                <a:spcPct val="0"/>
              </a:spcAft>
              <a:defRPr kumimoji="1" sz="2400" baseline="-25000">
                <a:solidFill>
                  <a:schemeClr val="tx1"/>
                </a:solidFill>
                <a:latin typeface="굴림" charset="-127"/>
                <a:ea typeface="굴림" charset="-127"/>
              </a:defRPr>
            </a:lvl8pPr>
            <a:lvl9pPr marL="3886200" indent="-228600" eaLnBrk="0" fontAlgn="base" hangingPunct="0">
              <a:spcBef>
                <a:spcPct val="0"/>
              </a:spcBef>
              <a:spcAft>
                <a:spcPct val="0"/>
              </a:spcAft>
              <a:defRPr kumimoji="1" sz="2400" baseline="-25000">
                <a:solidFill>
                  <a:schemeClr val="tx1"/>
                </a:solidFill>
                <a:latin typeface="굴림" charset="-127"/>
                <a:ea typeface="굴림" charset="-127"/>
              </a:defRPr>
            </a:lvl9pPr>
          </a:lstStyle>
          <a:p>
            <a:pPr eaLnBrk="1" hangingPunct="1"/>
            <a:fld id="{6FDFAC85-BE2F-467E-85DE-DA379D22D193}" type="slidenum">
              <a:rPr lang="en-US" altLang="ko-KR" sz="1400" baseline="0" smtClean="0">
                <a:latin typeface="Times New Roman" pitchFamily="18" charset="0"/>
              </a:rPr>
              <a:pPr eaLnBrk="1" hangingPunct="1"/>
              <a:t>2</a:t>
            </a:fld>
            <a:endParaRPr lang="en-US" altLang="ko-KR" sz="1400" baseline="0" smtClean="0">
              <a:latin typeface="Times New Roman" pitchFamily="18" charset="0"/>
            </a:endParaRPr>
          </a:p>
        </p:txBody>
      </p:sp>
      <p:pic>
        <p:nvPicPr>
          <p:cNvPr id="4101" name="Picture 2" descr="D:\My Data\발표논문\이충목\2009_08_ISMP-Chicago_발표자료\vanderbeck.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57313" y="571500"/>
            <a:ext cx="6572250" cy="4538663"/>
          </a:xfrm>
          <a:noFill/>
        </p:spPr>
      </p:pic>
      <p:sp>
        <p:nvSpPr>
          <p:cNvPr id="4102" name="직사각형 6"/>
          <p:cNvSpPr>
            <a:spLocks noChangeArrowheads="1"/>
          </p:cNvSpPr>
          <p:nvPr/>
        </p:nvSpPr>
        <p:spPr bwMode="auto">
          <a:xfrm>
            <a:off x="1293813" y="5322888"/>
            <a:ext cx="72151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ko-KR" dirty="0">
                <a:latin typeface="Times New Roman" panose="02020603050405020304" pitchFamily="18" charset="0"/>
                <a:cs typeface="Times New Roman" panose="02020603050405020304" pitchFamily="18" charset="0"/>
              </a:rPr>
              <a:t>(</a:t>
            </a:r>
            <a:r>
              <a:rPr lang="en-US" altLang="ko-KR" dirty="0" err="1">
                <a:latin typeface="Times New Roman" panose="02020603050405020304" pitchFamily="18" charset="0"/>
                <a:cs typeface="Times New Roman" panose="02020603050405020304" pitchFamily="18" charset="0"/>
              </a:rPr>
              <a:t>Vanderbeck</a:t>
            </a:r>
            <a:r>
              <a:rPr lang="en-US" altLang="ko-KR" dirty="0">
                <a:latin typeface="Times New Roman" panose="02020603050405020304" pitchFamily="18" charset="0"/>
                <a:cs typeface="Times New Roman" panose="02020603050405020304" pitchFamily="18" charset="0"/>
              </a:rPr>
              <a:t>, F., 2005, “Implementing mixed integer column generation”, Column Generation, Kluwer Academic Publishers, Boston, MA.)</a:t>
            </a:r>
            <a:endParaRPr lang="ko-KR" alt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357188" y="332656"/>
            <a:ext cx="8393112" cy="5893921"/>
          </a:xfrm>
        </p:spPr>
        <p:txBody>
          <a:bodyPr/>
          <a:lstStyle/>
          <a:p>
            <a:pPr>
              <a:defRPr/>
            </a:pPr>
            <a:r>
              <a:rPr lang="en-US" altLang="ko-KR" dirty="0"/>
              <a:t>If we </a:t>
            </a:r>
            <a:r>
              <a:rPr lang="en-US" altLang="ko-KR" dirty="0" smtClean="0"/>
              <a:t>use the </a:t>
            </a:r>
            <a:r>
              <a:rPr lang="en-US" altLang="ko-KR" dirty="0"/>
              <a:t>optimal dual solution as dual variable values in the column generation, the convergence will be fast.  Obtaining optimal dual solution (or close approximation) is important.  </a:t>
            </a:r>
          </a:p>
          <a:p>
            <a:pPr marL="284400" indent="0">
              <a:buNone/>
              <a:defRPr/>
            </a:pPr>
            <a:r>
              <a:rPr lang="en-US" altLang="ko-KR" dirty="0"/>
              <a:t>In dual perspective, column generation is cutting plane method in dual space.  We cut off an extreme point in each iteration, which makes the dual solution changes abruptly and makes the convergence slow in the dual space (Kelly’s cutting plane method for convex optimization.)</a:t>
            </a:r>
            <a:endParaRPr lang="en-US" altLang="ko-KR" dirty="0" smtClean="0"/>
          </a:p>
          <a:p>
            <a:pPr>
              <a:defRPr/>
            </a:pPr>
            <a:r>
              <a:rPr lang="en-US" altLang="ko-KR" dirty="0" smtClean="0"/>
              <a:t>Any </a:t>
            </a:r>
            <a:r>
              <a:rPr lang="en-US" altLang="ko-KR" dirty="0"/>
              <a:t>improved method for convex optimization can be used for column generation to obtain dual vector.  Idea is to give penalty for the distance of the current best dual solution and the new solution so that the new solution does not deviate much from the current best solution (stabilization).</a:t>
            </a:r>
          </a:p>
          <a:p>
            <a:pPr>
              <a:defRPr/>
            </a:pPr>
            <a:r>
              <a:rPr lang="en-US" altLang="ko-KR" dirty="0" smtClean="0"/>
              <a:t>Remedy</a:t>
            </a:r>
            <a:r>
              <a:rPr lang="en-US" altLang="ko-KR" dirty="0"/>
              <a:t>: stabilized column generation</a:t>
            </a:r>
          </a:p>
          <a:p>
            <a:pPr>
              <a:buNone/>
              <a:defRPr/>
            </a:pPr>
            <a:r>
              <a:rPr lang="en-US" altLang="ko-KR" dirty="0"/>
              <a:t>	(du Merle, Villeneuve, </a:t>
            </a:r>
            <a:r>
              <a:rPr lang="en-US" altLang="ko-KR" dirty="0" err="1"/>
              <a:t>Desrosiers</a:t>
            </a:r>
            <a:r>
              <a:rPr lang="en-US" altLang="ko-KR" dirty="0"/>
              <a:t>, Hansen, 1999, Stabilized column generation, Discrete Mathematics, 194, 229-237.   and many others</a:t>
            </a:r>
            <a:r>
              <a:rPr lang="en-US" altLang="ko-KR" dirty="0" smtClean="0"/>
              <a:t>)</a:t>
            </a:r>
          </a:p>
          <a:p>
            <a:pPr>
              <a:buNone/>
              <a:defRPr/>
            </a:pPr>
            <a:r>
              <a:rPr lang="en-US" altLang="ko-KR" dirty="0" smtClean="0"/>
              <a:t>	(See “M. </a:t>
            </a:r>
            <a:r>
              <a:rPr lang="en-US" altLang="ko-KR" dirty="0" err="1" smtClean="0"/>
              <a:t>L</a:t>
            </a:r>
            <a:r>
              <a:rPr lang="en-US" altLang="ko-KR" dirty="0" err="1" smtClean="0">
                <a:latin typeface="Times New Roman"/>
                <a:cs typeface="Times New Roman"/>
              </a:rPr>
              <a:t>übbecke</a:t>
            </a:r>
            <a:r>
              <a:rPr lang="en-US" altLang="ko-KR" dirty="0" smtClean="0">
                <a:latin typeface="Times New Roman"/>
                <a:cs typeface="Times New Roman"/>
              </a:rPr>
              <a:t>, J. </a:t>
            </a:r>
            <a:r>
              <a:rPr lang="en-US" altLang="ko-KR" dirty="0" err="1" smtClean="0">
                <a:latin typeface="Times New Roman"/>
                <a:cs typeface="Times New Roman"/>
              </a:rPr>
              <a:t>Desrosiers</a:t>
            </a:r>
            <a:r>
              <a:rPr lang="en-US" altLang="ko-KR" dirty="0" smtClean="0">
                <a:latin typeface="Times New Roman"/>
                <a:cs typeface="Times New Roman"/>
              </a:rPr>
              <a:t>, 2005, Selected Topics in Column Generation, </a:t>
            </a:r>
            <a:r>
              <a:rPr lang="en-US" altLang="ko-KR" smtClean="0">
                <a:latin typeface="Times New Roman"/>
                <a:cs typeface="Times New Roman"/>
              </a:rPr>
              <a:t>Operations Research, </a:t>
            </a:r>
            <a:r>
              <a:rPr lang="en-US" altLang="ko-KR" dirty="0" smtClean="0">
                <a:latin typeface="Times New Roman"/>
                <a:cs typeface="Times New Roman"/>
              </a:rPr>
              <a:t>Vol.53, No. 6, pp. 1007-1023” for review of Col. Gen.)</a:t>
            </a:r>
            <a:endParaRPr lang="ko-KR" altLang="en-US" dirty="0"/>
          </a:p>
        </p:txBody>
      </p:sp>
      <p:sp>
        <p:nvSpPr>
          <p:cNvPr id="4" name="날짜 개체 틀 3"/>
          <p:cNvSpPr>
            <a:spLocks noGrp="1"/>
          </p:cNvSpPr>
          <p:nvPr>
            <p:ph type="dt" sz="half" idx="10"/>
          </p:nvPr>
        </p:nvSpPr>
        <p:spPr/>
        <p:txBody>
          <a:bodyPr/>
          <a:lstStyle/>
          <a:p>
            <a:pPr>
              <a:defRPr/>
            </a:pPr>
            <a:r>
              <a:rPr lang="en-US" altLang="ko-KR" dirty="0" smtClean="0"/>
              <a:t>Integer Programming 2018</a:t>
            </a:r>
            <a:endParaRPr lang="en-US" altLang="ko-KR" dirty="0"/>
          </a:p>
        </p:txBody>
      </p:sp>
      <p:sp>
        <p:nvSpPr>
          <p:cNvPr id="5" name="슬라이드 번호 개체 틀 4"/>
          <p:cNvSpPr>
            <a:spLocks noGrp="1"/>
          </p:cNvSpPr>
          <p:nvPr>
            <p:ph type="sldNum" sz="quarter" idx="12"/>
          </p:nvPr>
        </p:nvSpPr>
        <p:spPr/>
        <p:txBody>
          <a:bodyPr/>
          <a:lstStyle/>
          <a:p>
            <a:pPr>
              <a:defRPr/>
            </a:pPr>
            <a:fld id="{3DEF2B05-1862-4882-9E57-BB4A48363904}" type="slidenum">
              <a:rPr lang="en-US" altLang="ko-KR" smtClean="0"/>
              <a:pPr>
                <a:defRPr/>
              </a:pPr>
              <a:t>3</a:t>
            </a:fld>
            <a:endParaRPr lang="en-US" altLang="ko-KR" dirty="0"/>
          </a:p>
        </p:txBody>
      </p:sp>
    </p:spTree>
    <p:extLst>
      <p:ext uri="{BB962C8B-B14F-4D97-AF65-F5344CB8AC3E}">
        <p14:creationId xmlns:p14="http://schemas.microsoft.com/office/powerpoint/2010/main" val="1827260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endParaRPr lang="ko-KR" altLang="en-US" smtClean="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357188" y="876300"/>
                <a:ext cx="8393112" cy="5355312"/>
              </a:xfrm>
            </p:spPr>
            <p:txBody>
              <a:bodyPr/>
              <a:lstStyle/>
              <a:p>
                <a:pPr>
                  <a:defRPr/>
                </a:pPr>
                <a:r>
                  <a:rPr lang="en-US" altLang="ko-KR" dirty="0" smtClean="0"/>
                  <a:t>(</a:t>
                </a:r>
                <a14:m>
                  <m:oMath xmlns:m="http://schemas.openxmlformats.org/officeDocument/2006/math">
                    <m:r>
                      <a:rPr lang="en-US" altLang="ko-KR" i="1" dirty="0" smtClean="0">
                        <a:latin typeface="Cambria Math"/>
                      </a:rPr>
                      <m:t>𝑃</m:t>
                    </m:r>
                  </m:oMath>
                </a14:m>
                <a:r>
                  <a:rPr lang="en-US" altLang="ko-KR" dirty="0" smtClean="0"/>
                  <a:t>)	</a:t>
                </a:r>
                <a14:m>
                  <m:oMath xmlns:m="http://schemas.openxmlformats.org/officeDocument/2006/math">
                    <m:func>
                      <m:funcPr>
                        <m:ctrlPr>
                          <a:rPr lang="en-US" altLang="ko-KR" b="0" i="1" smtClean="0">
                            <a:latin typeface="Cambria Math" panose="02040503050406030204" pitchFamily="18" charset="0"/>
                          </a:rPr>
                        </m:ctrlPr>
                      </m:funcPr>
                      <m:fName>
                        <m:r>
                          <m:rPr>
                            <m:sty m:val="p"/>
                          </m:rPr>
                          <a:rPr lang="en-US" altLang="ko-KR" b="0" i="0" smtClean="0">
                            <a:latin typeface="Cambria Math"/>
                          </a:rPr>
                          <m:t>min</m:t>
                        </m:r>
                      </m:fName>
                      <m:e>
                        <m:sSup>
                          <m:sSupPr>
                            <m:ctrlPr>
                              <a:rPr lang="en-US" altLang="ko-KR" b="0" i="1" smtClean="0">
                                <a:latin typeface="Cambria Math" panose="02040503050406030204" pitchFamily="18" charset="0"/>
                              </a:rPr>
                            </m:ctrlPr>
                          </m:sSupPr>
                          <m:e>
                            <m:r>
                              <a:rPr lang="en-US" altLang="ko-KR" b="0" i="1" smtClean="0">
                                <a:latin typeface="Cambria Math"/>
                              </a:rPr>
                              <m:t>𝑐</m:t>
                            </m:r>
                          </m:e>
                          <m:sup>
                            <m:r>
                              <a:rPr lang="en-US" altLang="ko-KR" b="0" i="1" smtClean="0">
                                <a:latin typeface="Cambria Math"/>
                              </a:rPr>
                              <m:t>𝑇</m:t>
                            </m:r>
                          </m:sup>
                        </m:sSup>
                        <m:r>
                          <a:rPr lang="en-US" altLang="ko-KR" b="0" i="1" smtClean="0">
                            <a:latin typeface="Cambria Math"/>
                          </a:rPr>
                          <m:t>𝑥</m:t>
                        </m:r>
                      </m:e>
                    </m:func>
                  </m:oMath>
                </a14:m>
                <a:r>
                  <a:rPr lang="en-US" altLang="ko-KR" dirty="0" smtClean="0"/>
                  <a:t>   		(</a:t>
                </a:r>
                <a14:m>
                  <m:oMath xmlns:m="http://schemas.openxmlformats.org/officeDocument/2006/math">
                    <m:r>
                      <a:rPr lang="en-US" altLang="ko-KR" i="1" dirty="0" smtClean="0">
                        <a:latin typeface="Cambria Math"/>
                      </a:rPr>
                      <m:t>𝐷</m:t>
                    </m:r>
                  </m:oMath>
                </a14:m>
                <a:r>
                  <a:rPr lang="en-US" altLang="ko-KR" dirty="0" smtClean="0"/>
                  <a:t>)       </a:t>
                </a:r>
                <a14:m>
                  <m:oMath xmlns:m="http://schemas.openxmlformats.org/officeDocument/2006/math">
                    <m:func>
                      <m:funcPr>
                        <m:ctrlPr>
                          <a:rPr lang="en-US" altLang="ko-KR" b="0" i="1" smtClean="0">
                            <a:latin typeface="Cambria Math" panose="02040503050406030204" pitchFamily="18" charset="0"/>
                          </a:rPr>
                        </m:ctrlPr>
                      </m:funcPr>
                      <m:fName>
                        <m:r>
                          <m:rPr>
                            <m:sty m:val="p"/>
                          </m:rPr>
                          <a:rPr lang="en-US" altLang="ko-KR" b="0" i="0" smtClean="0">
                            <a:latin typeface="Cambria Math"/>
                          </a:rPr>
                          <m:t>max</m:t>
                        </m:r>
                      </m:fName>
                      <m:e>
                        <m:sSup>
                          <m:sSupPr>
                            <m:ctrlPr>
                              <a:rPr lang="en-US" altLang="ko-KR" b="0" i="1" smtClean="0">
                                <a:latin typeface="Cambria Math" panose="02040503050406030204" pitchFamily="18" charset="0"/>
                              </a:rPr>
                            </m:ctrlPr>
                          </m:sSupPr>
                          <m:e>
                            <m:r>
                              <a:rPr lang="en-US" altLang="ko-KR" b="0" i="1" smtClean="0">
                                <a:latin typeface="Cambria Math"/>
                              </a:rPr>
                              <m:t>𝑏</m:t>
                            </m:r>
                          </m:e>
                          <m:sup>
                            <m:r>
                              <a:rPr lang="en-US" altLang="ko-KR" b="0" i="1" smtClean="0">
                                <a:latin typeface="Cambria Math"/>
                              </a:rPr>
                              <m:t>𝑇</m:t>
                            </m:r>
                          </m:sup>
                        </m:sSup>
                        <m:r>
                          <a:rPr lang="ko-KR" altLang="en-US" b="0" i="1" smtClean="0">
                            <a:latin typeface="Cambria Math"/>
                          </a:rPr>
                          <m:t>𝜋</m:t>
                        </m:r>
                      </m:e>
                    </m:func>
                  </m:oMath>
                </a14:m>
                <a:endParaRPr lang="en-US" altLang="ko-KR" dirty="0" smtClean="0"/>
              </a:p>
              <a:p>
                <a:pPr>
                  <a:buFont typeface="Wingdings" pitchFamily="2" charset="2"/>
                  <a:buNone/>
                  <a:defRPr/>
                </a:pPr>
                <a:r>
                  <a:rPr lang="en-US" altLang="ko-KR" dirty="0" smtClean="0"/>
                  <a:t>		</a:t>
                </a:r>
                <a:r>
                  <a:rPr lang="en-US" altLang="ko-KR" dirty="0" err="1" smtClean="0"/>
                  <a:t>s.t.</a:t>
                </a:r>
                <a:r>
                  <a:rPr lang="en-US" altLang="ko-KR" dirty="0" smtClean="0"/>
                  <a:t>   </a:t>
                </a:r>
                <a14:m>
                  <m:oMath xmlns:m="http://schemas.openxmlformats.org/officeDocument/2006/math">
                    <m:r>
                      <a:rPr lang="en-US" altLang="ko-KR" b="0" i="1" smtClean="0">
                        <a:latin typeface="Cambria Math"/>
                      </a:rPr>
                      <m:t>𝐴𝑥</m:t>
                    </m:r>
                    <m:r>
                      <a:rPr lang="en-US" altLang="ko-KR" b="0" i="1" smtClean="0">
                        <a:latin typeface="Cambria Math"/>
                      </a:rPr>
                      <m:t>=</m:t>
                    </m:r>
                    <m:r>
                      <a:rPr lang="en-US" altLang="ko-KR" b="0" i="1" smtClean="0">
                        <a:latin typeface="Cambria Math"/>
                      </a:rPr>
                      <m:t>𝑏</m:t>
                    </m:r>
                  </m:oMath>
                </a14:m>
                <a:r>
                  <a:rPr lang="en-US" altLang="ko-KR" dirty="0" smtClean="0"/>
                  <a:t>			</a:t>
                </a:r>
                <a:r>
                  <a:rPr lang="en-US" altLang="ko-KR" dirty="0" err="1" smtClean="0"/>
                  <a:t>s.t.</a:t>
                </a:r>
                <a:r>
                  <a:rPr lang="en-US" altLang="ko-KR" dirty="0" smtClean="0"/>
                  <a:t>  </a:t>
                </a:r>
                <a14:m>
                  <m:oMath xmlns:m="http://schemas.openxmlformats.org/officeDocument/2006/math">
                    <m:sSup>
                      <m:sSupPr>
                        <m:ctrlPr>
                          <a:rPr lang="en-US" altLang="ko-KR" i="1" smtClean="0">
                            <a:latin typeface="Cambria Math" panose="02040503050406030204" pitchFamily="18" charset="0"/>
                          </a:rPr>
                        </m:ctrlPr>
                      </m:sSupPr>
                      <m:e>
                        <m:r>
                          <a:rPr lang="ko-KR" altLang="en-US" i="1" smtClean="0">
                            <a:latin typeface="Cambria Math"/>
                          </a:rPr>
                          <m:t>𝜋</m:t>
                        </m:r>
                      </m:e>
                      <m:sup>
                        <m:r>
                          <a:rPr lang="en-US" altLang="ko-KR" b="0" i="1" smtClean="0">
                            <a:latin typeface="Cambria Math"/>
                          </a:rPr>
                          <m:t>𝑇</m:t>
                        </m:r>
                      </m:sup>
                    </m:sSup>
                    <m:r>
                      <a:rPr lang="en-US" altLang="ko-KR" b="0" i="1" smtClean="0">
                        <a:latin typeface="Cambria Math"/>
                      </a:rPr>
                      <m:t>𝐴</m:t>
                    </m:r>
                    <m:r>
                      <a:rPr lang="en-US" altLang="ko-KR" b="0" i="1" smtClean="0">
                        <a:latin typeface="Cambria Math"/>
                      </a:rPr>
                      <m:t>≤</m:t>
                    </m:r>
                    <m:sSup>
                      <m:sSupPr>
                        <m:ctrlPr>
                          <a:rPr lang="en-US" altLang="ko-KR" b="0" i="1" smtClean="0">
                            <a:latin typeface="Cambria Math" panose="02040503050406030204" pitchFamily="18" charset="0"/>
                          </a:rPr>
                        </m:ctrlPr>
                      </m:sSupPr>
                      <m:e>
                        <m:r>
                          <a:rPr lang="en-US" altLang="ko-KR" b="0" i="1" smtClean="0">
                            <a:latin typeface="Cambria Math"/>
                          </a:rPr>
                          <m:t>𝑐</m:t>
                        </m:r>
                      </m:e>
                      <m:sup>
                        <m:r>
                          <a:rPr lang="en-US" altLang="ko-KR" b="0" i="1" smtClean="0">
                            <a:latin typeface="Cambria Math"/>
                          </a:rPr>
                          <m:t>𝑇</m:t>
                        </m:r>
                      </m:sup>
                    </m:sSup>
                  </m:oMath>
                </a14:m>
                <a:endParaRPr lang="en-US" altLang="ko-KR" dirty="0" smtClean="0"/>
              </a:p>
              <a:p>
                <a:pPr>
                  <a:buFont typeface="Wingdings" pitchFamily="2" charset="2"/>
                  <a:buNone/>
                  <a:defRPr/>
                </a:pPr>
                <a:r>
                  <a:rPr lang="en-US" altLang="ko-KR" dirty="0" smtClean="0"/>
                  <a:t>		          </a:t>
                </a:r>
                <a14:m>
                  <m:oMath xmlns:m="http://schemas.openxmlformats.org/officeDocument/2006/math">
                    <m:r>
                      <a:rPr lang="en-US" altLang="ko-KR" b="0" i="1" smtClean="0">
                        <a:latin typeface="Cambria Math"/>
                      </a:rPr>
                      <m:t>𝑥</m:t>
                    </m:r>
                    <m:r>
                      <a:rPr lang="en-US" altLang="ko-KR" b="0" i="1" smtClean="0">
                        <a:latin typeface="Cambria Math"/>
                      </a:rPr>
                      <m:t>≥0</m:t>
                    </m:r>
                  </m:oMath>
                </a14:m>
                <a:endParaRPr lang="en-US" altLang="ko-KR" dirty="0" smtClean="0"/>
              </a:p>
              <a:p>
                <a:pPr>
                  <a:buFont typeface="Wingdings" pitchFamily="2" charset="2"/>
                  <a:buNone/>
                  <a:defRPr/>
                </a:pPr>
                <a:endParaRPr lang="en-US" altLang="ko-KR" dirty="0" smtClean="0"/>
              </a:p>
              <a:p>
                <a:pPr>
                  <a:defRPr/>
                </a:pPr>
                <a:r>
                  <a:rPr lang="en-US" altLang="ko-KR" dirty="0" smtClean="0"/>
                  <a:t>To overcome degeneracy, may use perturbation.</a:t>
                </a:r>
              </a:p>
              <a:p>
                <a:pPr>
                  <a:buFont typeface="Wingdings" pitchFamily="2" charset="2"/>
                  <a:buNone/>
                  <a:defRPr/>
                </a:pPr>
                <a:r>
                  <a:rPr lang="en-US" altLang="ko-KR" dirty="0" smtClean="0"/>
                  <a:t>	(</a:t>
                </a:r>
                <a14:m>
                  <m:oMath xmlns:m="http://schemas.openxmlformats.org/officeDocument/2006/math">
                    <m:sSub>
                      <m:sSubPr>
                        <m:ctrlPr>
                          <a:rPr lang="en-US" altLang="ko-KR" i="1" smtClean="0">
                            <a:latin typeface="Cambria Math" panose="02040503050406030204" pitchFamily="18" charset="0"/>
                          </a:rPr>
                        </m:ctrlPr>
                      </m:sSubPr>
                      <m:e>
                        <m:r>
                          <a:rPr lang="en-US" altLang="ko-KR" b="0" i="1" smtClean="0">
                            <a:latin typeface="Cambria Math"/>
                          </a:rPr>
                          <m:t>𝑃</m:t>
                        </m:r>
                      </m:e>
                      <m:sub>
                        <m:r>
                          <a:rPr lang="ko-KR" altLang="en-US" i="1" smtClean="0">
                            <a:latin typeface="Cambria Math"/>
                          </a:rPr>
                          <m:t>𝜀</m:t>
                        </m:r>
                      </m:sub>
                    </m:sSub>
                  </m:oMath>
                </a14:m>
                <a:r>
                  <a:rPr lang="en-US" altLang="ko-KR" dirty="0" smtClean="0"/>
                  <a:t>)	</a:t>
                </a:r>
                <a14:m>
                  <m:oMath xmlns:m="http://schemas.openxmlformats.org/officeDocument/2006/math">
                    <m:func>
                      <m:funcPr>
                        <m:ctrlPr>
                          <a:rPr lang="en-US" altLang="ko-KR" b="0" i="1" smtClean="0">
                            <a:latin typeface="Cambria Math" panose="02040503050406030204" pitchFamily="18" charset="0"/>
                          </a:rPr>
                        </m:ctrlPr>
                      </m:funcPr>
                      <m:fName>
                        <m:r>
                          <m:rPr>
                            <m:sty m:val="p"/>
                          </m:rPr>
                          <a:rPr lang="en-US" altLang="ko-KR" b="0" i="0" smtClean="0">
                            <a:latin typeface="Cambria Math"/>
                          </a:rPr>
                          <m:t>min</m:t>
                        </m:r>
                      </m:fName>
                      <m:e>
                        <m:sSup>
                          <m:sSupPr>
                            <m:ctrlPr>
                              <a:rPr lang="en-US" altLang="ko-KR" b="0" i="1" smtClean="0">
                                <a:latin typeface="Cambria Math" panose="02040503050406030204" pitchFamily="18" charset="0"/>
                              </a:rPr>
                            </m:ctrlPr>
                          </m:sSupPr>
                          <m:e>
                            <m:r>
                              <a:rPr lang="en-US" altLang="ko-KR" b="0" i="1" smtClean="0">
                                <a:latin typeface="Cambria Math"/>
                              </a:rPr>
                              <m:t>𝑐</m:t>
                            </m:r>
                          </m:e>
                          <m:sup>
                            <m:r>
                              <a:rPr lang="en-US" altLang="ko-KR" b="0" i="1" smtClean="0">
                                <a:latin typeface="Cambria Math"/>
                              </a:rPr>
                              <m:t>𝑇</m:t>
                            </m:r>
                          </m:sup>
                        </m:sSup>
                        <m:r>
                          <a:rPr lang="en-US" altLang="ko-KR" b="0" i="1" smtClean="0">
                            <a:latin typeface="Cambria Math"/>
                          </a:rPr>
                          <m:t>𝑥</m:t>
                        </m:r>
                      </m:e>
                    </m:func>
                  </m:oMath>
                </a14:m>
                <a:r>
                  <a:rPr lang="en-US" altLang="ko-KR" dirty="0" smtClean="0"/>
                  <a:t>   		</a:t>
                </a:r>
              </a:p>
              <a:p>
                <a:pPr>
                  <a:buFont typeface="Wingdings" pitchFamily="2" charset="2"/>
                  <a:buNone/>
                  <a:defRPr/>
                </a:pPr>
                <a:r>
                  <a:rPr lang="en-US" altLang="ko-KR" dirty="0" smtClean="0"/>
                  <a:t>		</a:t>
                </a:r>
                <a:r>
                  <a:rPr lang="en-US" altLang="ko-KR" dirty="0" err="1" smtClean="0"/>
                  <a:t>s.t.</a:t>
                </a:r>
                <a:r>
                  <a:rPr lang="en-US" altLang="ko-KR" dirty="0" smtClean="0"/>
                  <a:t>   </a:t>
                </a:r>
                <a14:m>
                  <m:oMath xmlns:m="http://schemas.openxmlformats.org/officeDocument/2006/math">
                    <m:r>
                      <a:rPr lang="en-US" altLang="ko-KR" b="0" i="1" smtClean="0">
                        <a:latin typeface="Cambria Math"/>
                      </a:rPr>
                      <m:t>𝐴𝑥</m:t>
                    </m:r>
                    <m:r>
                      <a:rPr lang="en-US" altLang="ko-KR" b="0" i="1" smtClean="0">
                        <a:latin typeface="Cambria Math"/>
                      </a:rPr>
                      <m:t>−</m:t>
                    </m:r>
                    <m:sSub>
                      <m:sSubPr>
                        <m:ctrlPr>
                          <a:rPr lang="en-US" altLang="ko-KR" b="0"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r>
                      <a:rPr lang="en-US" altLang="ko-KR" b="0" i="1" smtClean="0">
                        <a:latin typeface="Cambria Math"/>
                      </a:rPr>
                      <m:t>+</m:t>
                    </m:r>
                    <m:sSub>
                      <m:sSubPr>
                        <m:ctrlPr>
                          <a:rPr lang="en-US" altLang="ko-KR" b="0"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r>
                      <a:rPr lang="en-US" altLang="ko-KR" b="0" i="1" smtClean="0">
                        <a:latin typeface="Cambria Math"/>
                      </a:rPr>
                      <m:t>=</m:t>
                    </m:r>
                    <m:r>
                      <a:rPr lang="en-US" altLang="ko-KR" b="0" i="1" smtClean="0">
                        <a:latin typeface="Cambria Math"/>
                      </a:rPr>
                      <m:t>𝑏</m:t>
                    </m:r>
                    <m:r>
                      <a:rPr lang="en-US" altLang="ko-KR" b="0" i="1" smtClean="0">
                        <a:latin typeface="Cambria Math"/>
                      </a:rPr>
                      <m:t>,</m:t>
                    </m:r>
                  </m:oMath>
                </a14:m>
                <a:r>
                  <a:rPr lang="en-US" altLang="ko-KR" dirty="0" smtClean="0"/>
                  <a:t>    </a:t>
                </a:r>
                <a14:m>
                  <m:oMath xmlns:m="http://schemas.openxmlformats.org/officeDocument/2006/math">
                    <m:sSub>
                      <m:sSubPr>
                        <m:ctrlPr>
                          <a:rPr lang="en-US" altLang="ko-KR" i="1" dirty="0" smtClean="0">
                            <a:latin typeface="Cambria Math" panose="02040503050406030204" pitchFamily="18" charset="0"/>
                          </a:rPr>
                        </m:ctrlPr>
                      </m:sSubPr>
                      <m:e>
                        <m:r>
                          <a:rPr lang="en-US" altLang="ko-KR" b="0" i="1" dirty="0" smtClean="0">
                            <a:latin typeface="Cambria Math"/>
                          </a:rPr>
                          <m:t>𝑦</m:t>
                        </m:r>
                      </m:e>
                      <m:sub>
                        <m:r>
                          <a:rPr lang="en-US" altLang="ko-KR" b="0" i="1" dirty="0" smtClean="0">
                            <a:latin typeface="Cambria Math"/>
                          </a:rPr>
                          <m:t>−</m:t>
                        </m:r>
                      </m:sub>
                    </m:sSub>
                    <m:r>
                      <a:rPr lang="en-US" altLang="ko-KR" b="0" i="1" dirty="0" smtClean="0">
                        <a:latin typeface="Cambria Math"/>
                      </a:rPr>
                      <m:t>≤</m:t>
                    </m:r>
                    <m:sSub>
                      <m:sSubPr>
                        <m:ctrlPr>
                          <a:rPr lang="en-US" altLang="ko-KR" b="0" i="1" dirty="0" smtClean="0">
                            <a:latin typeface="Cambria Math" panose="02040503050406030204" pitchFamily="18" charset="0"/>
                          </a:rPr>
                        </m:ctrlPr>
                      </m:sSubPr>
                      <m:e>
                        <m:r>
                          <a:rPr lang="ko-KR" altLang="en-US" b="0" i="1" dirty="0" smtClean="0">
                            <a:latin typeface="Cambria Math"/>
                          </a:rPr>
                          <m:t>𝜀</m:t>
                        </m:r>
                      </m:e>
                      <m:sub>
                        <m:r>
                          <a:rPr lang="en-US" altLang="ko-KR" b="0" i="1" dirty="0" smtClean="0">
                            <a:latin typeface="Cambria Math"/>
                          </a:rPr>
                          <m:t>−</m:t>
                        </m:r>
                      </m:sub>
                    </m:sSub>
                    <m:r>
                      <a:rPr lang="en-US" altLang="ko-KR" b="0" i="1" dirty="0" smtClean="0">
                        <a:latin typeface="Cambria Math"/>
                      </a:rPr>
                      <m:t>,</m:t>
                    </m:r>
                  </m:oMath>
                </a14:m>
                <a:r>
                  <a:rPr lang="en-US" altLang="ko-KR" dirty="0" smtClean="0">
                    <a:sym typeface="Symbol"/>
                  </a:rPr>
                  <a:t>   </a:t>
                </a:r>
                <a14:m>
                  <m:oMath xmlns:m="http://schemas.openxmlformats.org/officeDocument/2006/math">
                    <m:sSub>
                      <m:sSubPr>
                        <m:ctrlPr>
                          <a:rPr lang="en-US" altLang="ko-KR" i="1" dirty="0" smtClean="0">
                            <a:latin typeface="Cambria Math" panose="02040503050406030204" pitchFamily="18" charset="0"/>
                            <a:sym typeface="Symbol"/>
                          </a:rPr>
                        </m:ctrlPr>
                      </m:sSubPr>
                      <m:e>
                        <m:r>
                          <a:rPr lang="en-US" altLang="ko-KR" b="0" i="1" dirty="0" smtClean="0">
                            <a:latin typeface="Cambria Math"/>
                            <a:sym typeface="Symbol"/>
                          </a:rPr>
                          <m:t>𝑦</m:t>
                        </m:r>
                      </m:e>
                      <m:sub>
                        <m:r>
                          <a:rPr lang="en-US" altLang="ko-KR" b="0" i="1" dirty="0" smtClean="0">
                            <a:latin typeface="Cambria Math"/>
                            <a:sym typeface="Symbol"/>
                          </a:rPr>
                          <m:t>+</m:t>
                        </m:r>
                      </m:sub>
                    </m:sSub>
                    <m:r>
                      <a:rPr lang="en-US" altLang="ko-KR" b="0" i="1" dirty="0" smtClean="0">
                        <a:latin typeface="Cambria Math"/>
                        <a:sym typeface="Symbol"/>
                      </a:rPr>
                      <m:t>≤</m:t>
                    </m:r>
                    <m:sSub>
                      <m:sSubPr>
                        <m:ctrlPr>
                          <a:rPr lang="en-US" altLang="ko-KR" b="0" i="1" dirty="0" smtClean="0">
                            <a:latin typeface="Cambria Math" panose="02040503050406030204" pitchFamily="18" charset="0"/>
                            <a:sym typeface="Symbol"/>
                          </a:rPr>
                        </m:ctrlPr>
                      </m:sSubPr>
                      <m:e>
                        <m:r>
                          <a:rPr lang="ko-KR" altLang="en-US" b="0" i="1" dirty="0" smtClean="0">
                            <a:latin typeface="Cambria Math"/>
                            <a:sym typeface="Symbol"/>
                          </a:rPr>
                          <m:t>𝜀</m:t>
                        </m:r>
                      </m:e>
                      <m:sub>
                        <m:r>
                          <a:rPr lang="en-US" altLang="ko-KR" b="0" i="1" dirty="0" smtClean="0">
                            <a:latin typeface="Cambria Math"/>
                            <a:sym typeface="Symbol"/>
                          </a:rPr>
                          <m:t>+</m:t>
                        </m:r>
                      </m:sub>
                    </m:sSub>
                  </m:oMath>
                </a14:m>
                <a:r>
                  <a:rPr lang="en-US" altLang="ko-KR" dirty="0" smtClean="0">
                    <a:sym typeface="Symbol"/>
                  </a:rPr>
                  <a:t>  </a:t>
                </a:r>
                <a:r>
                  <a:rPr lang="en-US" altLang="ko-KR" dirty="0" smtClean="0"/>
                  <a:t>  				</a:t>
                </a:r>
                <a14:m>
                  <m:oMath xmlns:m="http://schemas.openxmlformats.org/officeDocument/2006/math">
                    <m:r>
                      <a:rPr lang="en-US" altLang="ko-KR" b="0" i="1" smtClean="0">
                        <a:latin typeface="Cambria Math"/>
                      </a:rPr>
                      <m:t>𝑥</m:t>
                    </m:r>
                    <m:r>
                      <a:rPr lang="en-US" altLang="ko-KR" b="0" i="1" smtClean="0">
                        <a:latin typeface="Cambria Math"/>
                      </a:rPr>
                      <m:t>, </m:t>
                    </m:r>
                    <m:sSub>
                      <m:sSubPr>
                        <m:ctrlPr>
                          <a:rPr lang="en-US" altLang="ko-KR" b="0"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r>
                      <a:rPr lang="en-US" altLang="ko-KR" b="0" i="1" smtClean="0">
                        <a:latin typeface="Cambria Math"/>
                      </a:rPr>
                      <m:t>, </m:t>
                    </m:r>
                    <m:sSub>
                      <m:sSubPr>
                        <m:ctrlPr>
                          <a:rPr lang="en-US" altLang="ko-KR" b="0"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r>
                      <a:rPr lang="en-US" altLang="ko-KR" b="0" i="1" smtClean="0">
                        <a:latin typeface="Cambria Math"/>
                      </a:rPr>
                      <m:t>≥0</m:t>
                    </m:r>
                  </m:oMath>
                </a14:m>
                <a:endParaRPr lang="en-US" altLang="ko-KR" dirty="0" smtClean="0"/>
              </a:p>
              <a:p>
                <a:pPr>
                  <a:buFont typeface="Wingdings" pitchFamily="2" charset="2"/>
                  <a:buNone/>
                  <a:defRPr/>
                </a:pPr>
                <a:endParaRPr lang="en-US" altLang="ko-KR" dirty="0" smtClean="0"/>
              </a:p>
              <a:p>
                <a:pPr>
                  <a:defRPr/>
                </a:pPr>
                <a:r>
                  <a:rPr lang="en-US" altLang="ko-KR" dirty="0" smtClean="0"/>
                  <a:t>Or may use exact penalty  (</a:t>
                </a:r>
                <a14:m>
                  <m:oMath xmlns:m="http://schemas.openxmlformats.org/officeDocument/2006/math">
                    <m:r>
                      <a:rPr lang="ko-KR" altLang="en-US" i="1" smtClean="0">
                        <a:latin typeface="Cambria Math"/>
                      </a:rPr>
                      <m:t>𝛿</m:t>
                    </m:r>
                    <m:r>
                      <a:rPr lang="en-US" altLang="ko-KR" b="0" i="1" smtClean="0">
                        <a:latin typeface="Cambria Math"/>
                      </a:rPr>
                      <m:t>≥0</m:t>
                    </m:r>
                  </m:oMath>
                </a14:m>
                <a:r>
                  <a:rPr lang="en-US" altLang="ko-KR" dirty="0" smtClean="0">
                    <a:sym typeface="Symbol"/>
                  </a:rPr>
                  <a:t>)</a:t>
                </a:r>
                <a:endParaRPr lang="en-US" altLang="ko-KR" dirty="0" smtClean="0"/>
              </a:p>
              <a:p>
                <a:pPr>
                  <a:buFont typeface="Wingdings" pitchFamily="2" charset="2"/>
                  <a:buNone/>
                  <a:defRPr/>
                </a:pPr>
                <a:r>
                  <a:rPr lang="en-US" altLang="ko-KR" dirty="0" smtClean="0"/>
                  <a:t>	(</a:t>
                </a:r>
                <a14:m>
                  <m:oMath xmlns:m="http://schemas.openxmlformats.org/officeDocument/2006/math">
                    <m:sSub>
                      <m:sSubPr>
                        <m:ctrlPr>
                          <a:rPr lang="en-US" altLang="ko-KR" i="1" smtClean="0">
                            <a:latin typeface="Cambria Math" panose="02040503050406030204" pitchFamily="18" charset="0"/>
                          </a:rPr>
                        </m:ctrlPr>
                      </m:sSubPr>
                      <m:e>
                        <m:r>
                          <a:rPr lang="en-US" altLang="ko-KR" b="0" i="1" smtClean="0">
                            <a:latin typeface="Cambria Math"/>
                          </a:rPr>
                          <m:t>𝑃</m:t>
                        </m:r>
                      </m:e>
                      <m:sub>
                        <m:r>
                          <a:rPr lang="ko-KR" altLang="en-US" i="1" smtClean="0">
                            <a:latin typeface="Cambria Math"/>
                          </a:rPr>
                          <m:t>𝛿</m:t>
                        </m:r>
                      </m:sub>
                    </m:sSub>
                  </m:oMath>
                </a14:m>
                <a:r>
                  <a:rPr lang="en-US" altLang="ko-KR" dirty="0" smtClean="0"/>
                  <a:t>)	</a:t>
                </a:r>
                <a14:m>
                  <m:oMath xmlns:m="http://schemas.openxmlformats.org/officeDocument/2006/math">
                    <m:func>
                      <m:funcPr>
                        <m:ctrlPr>
                          <a:rPr lang="en-US" altLang="ko-KR" b="0" i="1" smtClean="0">
                            <a:latin typeface="Cambria Math" panose="02040503050406030204" pitchFamily="18" charset="0"/>
                          </a:rPr>
                        </m:ctrlPr>
                      </m:funcPr>
                      <m:fName>
                        <m:r>
                          <m:rPr>
                            <m:sty m:val="p"/>
                          </m:rPr>
                          <a:rPr lang="en-US" altLang="ko-KR" b="0" i="0" smtClean="0">
                            <a:latin typeface="Cambria Math"/>
                          </a:rPr>
                          <m:t>min</m:t>
                        </m:r>
                      </m:fName>
                      <m:e>
                        <m:sSup>
                          <m:sSupPr>
                            <m:ctrlPr>
                              <a:rPr lang="en-US" altLang="ko-KR" b="0" i="1" smtClean="0">
                                <a:latin typeface="Cambria Math" panose="02040503050406030204" pitchFamily="18" charset="0"/>
                              </a:rPr>
                            </m:ctrlPr>
                          </m:sSupPr>
                          <m:e>
                            <m:r>
                              <a:rPr lang="en-US" altLang="ko-KR" b="0" i="1" smtClean="0">
                                <a:latin typeface="Cambria Math"/>
                              </a:rPr>
                              <m:t>𝑐</m:t>
                            </m:r>
                          </m:e>
                          <m:sup>
                            <m:r>
                              <a:rPr lang="en-US" altLang="ko-KR" b="0" i="1" smtClean="0">
                                <a:latin typeface="Cambria Math"/>
                              </a:rPr>
                              <m:t>𝑇</m:t>
                            </m:r>
                          </m:sup>
                        </m:sSup>
                        <m:r>
                          <a:rPr lang="en-US" altLang="ko-KR" b="0" i="1" smtClean="0">
                            <a:latin typeface="Cambria Math"/>
                          </a:rPr>
                          <m:t>𝑥</m:t>
                        </m:r>
                        <m:r>
                          <a:rPr lang="en-US" altLang="ko-KR" b="0" i="1" smtClean="0">
                            <a:latin typeface="Cambria Math"/>
                          </a:rPr>
                          <m:t>+</m:t>
                        </m:r>
                        <m:r>
                          <a:rPr lang="ko-KR" altLang="en-US" b="0" i="1" smtClean="0">
                            <a:latin typeface="Cambria Math"/>
                          </a:rPr>
                          <m:t>𝛿</m:t>
                        </m:r>
                        <m:sSub>
                          <m:sSubPr>
                            <m:ctrlPr>
                              <a:rPr lang="en-US" altLang="ko-KR" b="0"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r>
                          <a:rPr lang="en-US" altLang="ko-KR" b="0" i="1" smtClean="0">
                            <a:latin typeface="Cambria Math"/>
                          </a:rPr>
                          <m:t>+</m:t>
                        </m:r>
                        <m:r>
                          <a:rPr lang="ko-KR" altLang="en-US" b="0" i="1" smtClean="0">
                            <a:latin typeface="Cambria Math"/>
                          </a:rPr>
                          <m:t>𝛿</m:t>
                        </m:r>
                        <m:sSub>
                          <m:sSubPr>
                            <m:ctrlPr>
                              <a:rPr lang="en-US" altLang="ko-KR" b="0"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e>
                    </m:func>
                  </m:oMath>
                </a14:m>
                <a:r>
                  <a:rPr lang="en-US" altLang="ko-KR" dirty="0" smtClean="0"/>
                  <a:t>     		</a:t>
                </a:r>
              </a:p>
              <a:p>
                <a:pPr>
                  <a:buFont typeface="Wingdings" pitchFamily="2" charset="2"/>
                  <a:buNone/>
                  <a:defRPr/>
                </a:pPr>
                <a:r>
                  <a:rPr lang="en-US" altLang="ko-KR" dirty="0" smtClean="0"/>
                  <a:t>		</a:t>
                </a:r>
                <a:r>
                  <a:rPr lang="en-US" altLang="ko-KR" dirty="0" err="1" smtClean="0"/>
                  <a:t>s.t.</a:t>
                </a:r>
                <a:r>
                  <a:rPr lang="en-US" altLang="ko-KR" dirty="0" smtClean="0"/>
                  <a:t>   </a:t>
                </a:r>
                <a14:m>
                  <m:oMath xmlns:m="http://schemas.openxmlformats.org/officeDocument/2006/math">
                    <m:r>
                      <a:rPr lang="en-US" altLang="ko-KR" b="0" i="1" smtClean="0">
                        <a:latin typeface="Cambria Math"/>
                      </a:rPr>
                      <m:t>𝐴𝑥</m:t>
                    </m:r>
                    <m:r>
                      <a:rPr lang="en-US" altLang="ko-KR" b="0" i="1" smtClean="0">
                        <a:latin typeface="Cambria Math"/>
                      </a:rPr>
                      <m:t>−</m:t>
                    </m:r>
                    <m:sSub>
                      <m:sSubPr>
                        <m:ctrlPr>
                          <a:rPr lang="en-US" altLang="ko-KR" b="0"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r>
                      <a:rPr lang="en-US" altLang="ko-KR" b="0" i="1" smtClean="0">
                        <a:latin typeface="Cambria Math"/>
                      </a:rPr>
                      <m:t>+</m:t>
                    </m:r>
                    <m:sSub>
                      <m:sSubPr>
                        <m:ctrlPr>
                          <a:rPr lang="en-US" altLang="ko-KR" b="0"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r>
                      <a:rPr lang="en-US" altLang="ko-KR" b="0" i="1" smtClean="0">
                        <a:latin typeface="Cambria Math"/>
                      </a:rPr>
                      <m:t>=</m:t>
                    </m:r>
                    <m:r>
                      <a:rPr lang="en-US" altLang="ko-KR" b="0" i="1" smtClean="0">
                        <a:latin typeface="Cambria Math"/>
                      </a:rPr>
                      <m:t>𝑏</m:t>
                    </m:r>
                    <m:r>
                      <a:rPr lang="en-US" altLang="ko-KR" b="0" i="1" smtClean="0">
                        <a:latin typeface="Cambria Math"/>
                      </a:rPr>
                      <m:t>,</m:t>
                    </m:r>
                  </m:oMath>
                </a14:m>
                <a:r>
                  <a:rPr lang="en-US" altLang="ko-KR" dirty="0" smtClean="0"/>
                  <a:t> 			</a:t>
                </a:r>
              </a:p>
              <a:p>
                <a:pPr>
                  <a:buFont typeface="Wingdings" pitchFamily="2" charset="2"/>
                  <a:buNone/>
                  <a:defRPr/>
                </a:pPr>
                <a:r>
                  <a:rPr lang="en-US" altLang="ko-KR" dirty="0" smtClean="0"/>
                  <a:t>		           </a:t>
                </a:r>
                <a14:m>
                  <m:oMath xmlns:m="http://schemas.openxmlformats.org/officeDocument/2006/math">
                    <m:r>
                      <a:rPr lang="en-US" altLang="ko-KR" b="0" i="1" smtClean="0">
                        <a:latin typeface="Cambria Math"/>
                      </a:rPr>
                      <m:t>𝑥</m:t>
                    </m:r>
                    <m:r>
                      <a:rPr lang="en-US" altLang="ko-KR" b="0" i="1" smtClean="0">
                        <a:latin typeface="Cambria Math"/>
                      </a:rPr>
                      <m:t>, </m:t>
                    </m:r>
                    <m:sSub>
                      <m:sSubPr>
                        <m:ctrlPr>
                          <a:rPr lang="en-US" altLang="ko-KR" b="0"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r>
                      <a:rPr lang="en-US" altLang="ko-KR" b="0" i="1" smtClean="0">
                        <a:latin typeface="Cambria Math"/>
                      </a:rPr>
                      <m:t>, </m:t>
                    </m:r>
                    <m:sSub>
                      <m:sSubPr>
                        <m:ctrlPr>
                          <a:rPr lang="en-US" altLang="ko-KR" b="0"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r>
                      <a:rPr lang="en-US" altLang="ko-KR" b="0" i="1" smtClean="0">
                        <a:latin typeface="Cambria Math"/>
                      </a:rPr>
                      <m:t>≥0</m:t>
                    </m:r>
                  </m:oMath>
                </a14:m>
                <a:endParaRPr lang="en-US" altLang="ko-KR" dirty="0" smtClean="0"/>
              </a:p>
              <a:p>
                <a:pPr>
                  <a:buFont typeface="Wingdings" pitchFamily="2" charset="2"/>
                  <a:buNone/>
                  <a:defRPr/>
                </a:pPr>
                <a:r>
                  <a:rPr lang="en-US" altLang="ko-KR" dirty="0" smtClean="0"/>
                  <a:t>	In the dual,  dual variables restricted in [</a:t>
                </a:r>
                <a14:m>
                  <m:oMath xmlns:m="http://schemas.openxmlformats.org/officeDocument/2006/math">
                    <m:r>
                      <a:rPr lang="en-US" altLang="ko-KR" b="0" i="1" smtClean="0">
                        <a:latin typeface="Cambria Math"/>
                      </a:rPr>
                      <m:t>−</m:t>
                    </m:r>
                    <m:r>
                      <a:rPr lang="ko-KR" altLang="en-US" b="0" i="1" smtClean="0">
                        <a:latin typeface="Cambria Math"/>
                      </a:rPr>
                      <m:t>𝛿</m:t>
                    </m:r>
                    <m:r>
                      <a:rPr lang="en-US" altLang="ko-KR" b="0" i="1" smtClean="0">
                        <a:latin typeface="Cambria Math"/>
                      </a:rPr>
                      <m:t>𝑒</m:t>
                    </m:r>
                    <m:r>
                      <a:rPr lang="en-US" altLang="ko-KR" b="0" i="1" smtClean="0">
                        <a:latin typeface="Cambria Math"/>
                      </a:rPr>
                      <m:t>,</m:t>
                    </m:r>
                    <m:r>
                      <a:rPr lang="ko-KR" altLang="en-US" b="0" i="1" smtClean="0">
                        <a:latin typeface="Cambria Math"/>
                      </a:rPr>
                      <m:t>𝛿</m:t>
                    </m:r>
                    <m:r>
                      <a:rPr lang="en-US" altLang="ko-KR" b="0" i="1" smtClean="0">
                        <a:latin typeface="Cambria Math"/>
                      </a:rPr>
                      <m:t>𝑒</m:t>
                    </m:r>
                  </m:oMath>
                </a14:m>
                <a:r>
                  <a:rPr lang="en-US" altLang="ko-KR" dirty="0" smtClean="0">
                    <a:sym typeface="Symbol"/>
                  </a:rPr>
                  <a:t>] : prevent bang-bang </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357188" y="876300"/>
                <a:ext cx="8393112" cy="5355312"/>
              </a:xfrm>
              <a:blipFill rotWithShape="1">
                <a:blip r:embed="rId2"/>
                <a:stretch>
                  <a:fillRect l="-654" t="-683" b="-797"/>
                </a:stretch>
              </a:blipFill>
            </p:spPr>
            <p:txBody>
              <a:bodyPr/>
              <a:lstStyle/>
              <a:p>
                <a:r>
                  <a:rPr lang="ko-KR" altLang="en-US">
                    <a:noFill/>
                  </a:rPr>
                  <a:t> </a:t>
                </a:r>
              </a:p>
            </p:txBody>
          </p:sp>
        </mc:Fallback>
      </mc:AlternateContent>
      <p:sp>
        <p:nvSpPr>
          <p:cNvPr id="5124" name="날짜 개체 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aseline="-25000">
                <a:solidFill>
                  <a:schemeClr val="tx1"/>
                </a:solidFill>
                <a:latin typeface="굴림" charset="-127"/>
                <a:ea typeface="굴림" charset="-127"/>
              </a:defRPr>
            </a:lvl1pPr>
            <a:lvl2pPr marL="742950" indent="-285750" eaLnBrk="0" hangingPunct="0">
              <a:defRPr kumimoji="1" sz="2400" baseline="-25000">
                <a:solidFill>
                  <a:schemeClr val="tx1"/>
                </a:solidFill>
                <a:latin typeface="굴림" charset="-127"/>
                <a:ea typeface="굴림" charset="-127"/>
              </a:defRPr>
            </a:lvl2pPr>
            <a:lvl3pPr marL="1143000" indent="-228600" eaLnBrk="0" hangingPunct="0">
              <a:defRPr kumimoji="1" sz="2400" baseline="-25000">
                <a:solidFill>
                  <a:schemeClr val="tx1"/>
                </a:solidFill>
                <a:latin typeface="굴림" charset="-127"/>
                <a:ea typeface="굴림" charset="-127"/>
              </a:defRPr>
            </a:lvl3pPr>
            <a:lvl4pPr marL="1600200" indent="-228600" eaLnBrk="0" hangingPunct="0">
              <a:defRPr kumimoji="1" sz="2400" baseline="-25000">
                <a:solidFill>
                  <a:schemeClr val="tx1"/>
                </a:solidFill>
                <a:latin typeface="굴림" charset="-127"/>
                <a:ea typeface="굴림" charset="-127"/>
              </a:defRPr>
            </a:lvl4pPr>
            <a:lvl5pPr marL="2057400" indent="-228600" eaLnBrk="0" hangingPunct="0">
              <a:defRPr kumimoji="1" sz="2400" baseline="-25000">
                <a:solidFill>
                  <a:schemeClr val="tx1"/>
                </a:solidFill>
                <a:latin typeface="굴림" charset="-127"/>
                <a:ea typeface="굴림" charset="-127"/>
              </a:defRPr>
            </a:lvl5pPr>
            <a:lvl6pPr marL="2514600" indent="-228600" eaLnBrk="0" fontAlgn="base" hangingPunct="0">
              <a:spcBef>
                <a:spcPct val="0"/>
              </a:spcBef>
              <a:spcAft>
                <a:spcPct val="0"/>
              </a:spcAft>
              <a:defRPr kumimoji="1" sz="2400" baseline="-25000">
                <a:solidFill>
                  <a:schemeClr val="tx1"/>
                </a:solidFill>
                <a:latin typeface="굴림" charset="-127"/>
                <a:ea typeface="굴림" charset="-127"/>
              </a:defRPr>
            </a:lvl6pPr>
            <a:lvl7pPr marL="2971800" indent="-228600" eaLnBrk="0" fontAlgn="base" hangingPunct="0">
              <a:spcBef>
                <a:spcPct val="0"/>
              </a:spcBef>
              <a:spcAft>
                <a:spcPct val="0"/>
              </a:spcAft>
              <a:defRPr kumimoji="1" sz="2400" baseline="-25000">
                <a:solidFill>
                  <a:schemeClr val="tx1"/>
                </a:solidFill>
                <a:latin typeface="굴림" charset="-127"/>
                <a:ea typeface="굴림" charset="-127"/>
              </a:defRPr>
            </a:lvl7pPr>
            <a:lvl8pPr marL="3429000" indent="-228600" eaLnBrk="0" fontAlgn="base" hangingPunct="0">
              <a:spcBef>
                <a:spcPct val="0"/>
              </a:spcBef>
              <a:spcAft>
                <a:spcPct val="0"/>
              </a:spcAft>
              <a:defRPr kumimoji="1" sz="2400" baseline="-25000">
                <a:solidFill>
                  <a:schemeClr val="tx1"/>
                </a:solidFill>
                <a:latin typeface="굴림" charset="-127"/>
                <a:ea typeface="굴림" charset="-127"/>
              </a:defRPr>
            </a:lvl8pPr>
            <a:lvl9pPr marL="3886200" indent="-228600" eaLnBrk="0" fontAlgn="base" hangingPunct="0">
              <a:spcBef>
                <a:spcPct val="0"/>
              </a:spcBef>
              <a:spcAft>
                <a:spcPct val="0"/>
              </a:spcAft>
              <a:defRPr kumimoji="1" sz="2400" baseline="-25000">
                <a:solidFill>
                  <a:schemeClr val="tx1"/>
                </a:solidFill>
                <a:latin typeface="굴림" charset="-127"/>
                <a:ea typeface="굴림" charset="-127"/>
              </a:defRPr>
            </a:lvl9pPr>
          </a:lstStyle>
          <a:p>
            <a:pPr eaLnBrk="1" hangingPunct="1"/>
            <a:r>
              <a:rPr lang="en-US" altLang="ko-KR" sz="1400" baseline="0" dirty="0" smtClean="0">
                <a:latin typeface="Times New Roman" pitchFamily="18" charset="0"/>
              </a:rPr>
              <a:t>Integer Programming 2018</a:t>
            </a:r>
            <a:endParaRPr lang="en-US" altLang="ko-KR" sz="1400" baseline="0" dirty="0" smtClean="0">
              <a:latin typeface="Times New Roman" pitchFamily="18" charset="0"/>
            </a:endParaRPr>
          </a:p>
        </p:txBody>
      </p:sp>
      <p:sp>
        <p:nvSpPr>
          <p:cNvPr id="5125"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aseline="-25000">
                <a:solidFill>
                  <a:schemeClr val="tx1"/>
                </a:solidFill>
                <a:latin typeface="굴림" charset="-127"/>
                <a:ea typeface="굴림" charset="-127"/>
              </a:defRPr>
            </a:lvl1pPr>
            <a:lvl2pPr marL="742950" indent="-285750" eaLnBrk="0" hangingPunct="0">
              <a:defRPr kumimoji="1" sz="2400" baseline="-25000">
                <a:solidFill>
                  <a:schemeClr val="tx1"/>
                </a:solidFill>
                <a:latin typeface="굴림" charset="-127"/>
                <a:ea typeface="굴림" charset="-127"/>
              </a:defRPr>
            </a:lvl2pPr>
            <a:lvl3pPr marL="1143000" indent="-228600" eaLnBrk="0" hangingPunct="0">
              <a:defRPr kumimoji="1" sz="2400" baseline="-25000">
                <a:solidFill>
                  <a:schemeClr val="tx1"/>
                </a:solidFill>
                <a:latin typeface="굴림" charset="-127"/>
                <a:ea typeface="굴림" charset="-127"/>
              </a:defRPr>
            </a:lvl3pPr>
            <a:lvl4pPr marL="1600200" indent="-228600" eaLnBrk="0" hangingPunct="0">
              <a:defRPr kumimoji="1" sz="2400" baseline="-25000">
                <a:solidFill>
                  <a:schemeClr val="tx1"/>
                </a:solidFill>
                <a:latin typeface="굴림" charset="-127"/>
                <a:ea typeface="굴림" charset="-127"/>
              </a:defRPr>
            </a:lvl4pPr>
            <a:lvl5pPr marL="2057400" indent="-228600" eaLnBrk="0" hangingPunct="0">
              <a:defRPr kumimoji="1" sz="2400" baseline="-25000">
                <a:solidFill>
                  <a:schemeClr val="tx1"/>
                </a:solidFill>
                <a:latin typeface="굴림" charset="-127"/>
                <a:ea typeface="굴림" charset="-127"/>
              </a:defRPr>
            </a:lvl5pPr>
            <a:lvl6pPr marL="2514600" indent="-228600" eaLnBrk="0" fontAlgn="base" hangingPunct="0">
              <a:spcBef>
                <a:spcPct val="0"/>
              </a:spcBef>
              <a:spcAft>
                <a:spcPct val="0"/>
              </a:spcAft>
              <a:defRPr kumimoji="1" sz="2400" baseline="-25000">
                <a:solidFill>
                  <a:schemeClr val="tx1"/>
                </a:solidFill>
                <a:latin typeface="굴림" charset="-127"/>
                <a:ea typeface="굴림" charset="-127"/>
              </a:defRPr>
            </a:lvl6pPr>
            <a:lvl7pPr marL="2971800" indent="-228600" eaLnBrk="0" fontAlgn="base" hangingPunct="0">
              <a:spcBef>
                <a:spcPct val="0"/>
              </a:spcBef>
              <a:spcAft>
                <a:spcPct val="0"/>
              </a:spcAft>
              <a:defRPr kumimoji="1" sz="2400" baseline="-25000">
                <a:solidFill>
                  <a:schemeClr val="tx1"/>
                </a:solidFill>
                <a:latin typeface="굴림" charset="-127"/>
                <a:ea typeface="굴림" charset="-127"/>
              </a:defRPr>
            </a:lvl7pPr>
            <a:lvl8pPr marL="3429000" indent="-228600" eaLnBrk="0" fontAlgn="base" hangingPunct="0">
              <a:spcBef>
                <a:spcPct val="0"/>
              </a:spcBef>
              <a:spcAft>
                <a:spcPct val="0"/>
              </a:spcAft>
              <a:defRPr kumimoji="1" sz="2400" baseline="-25000">
                <a:solidFill>
                  <a:schemeClr val="tx1"/>
                </a:solidFill>
                <a:latin typeface="굴림" charset="-127"/>
                <a:ea typeface="굴림" charset="-127"/>
              </a:defRPr>
            </a:lvl8pPr>
            <a:lvl9pPr marL="3886200" indent="-228600" eaLnBrk="0" fontAlgn="base" hangingPunct="0">
              <a:spcBef>
                <a:spcPct val="0"/>
              </a:spcBef>
              <a:spcAft>
                <a:spcPct val="0"/>
              </a:spcAft>
              <a:defRPr kumimoji="1" sz="2400" baseline="-25000">
                <a:solidFill>
                  <a:schemeClr val="tx1"/>
                </a:solidFill>
                <a:latin typeface="굴림" charset="-127"/>
                <a:ea typeface="굴림" charset="-127"/>
              </a:defRPr>
            </a:lvl9pPr>
          </a:lstStyle>
          <a:p>
            <a:pPr eaLnBrk="1" hangingPunct="1"/>
            <a:fld id="{04F3E68E-1064-4CC5-95EF-D001C2E0E8E8}" type="slidenum">
              <a:rPr lang="en-US" altLang="ko-KR" sz="1400" baseline="0" smtClean="0">
                <a:latin typeface="Times New Roman" pitchFamily="18" charset="0"/>
              </a:rPr>
              <a:pPr eaLnBrk="1" hangingPunct="1"/>
              <a:t>4</a:t>
            </a:fld>
            <a:endParaRPr lang="en-US" altLang="ko-KR" sz="1400" baseline="0" smtClean="0">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251520" y="285750"/>
                <a:ext cx="8712968" cy="3097515"/>
              </a:xfrm>
            </p:spPr>
            <p:txBody>
              <a:bodyPr/>
              <a:lstStyle/>
              <a:p>
                <a:pPr>
                  <a:defRPr/>
                </a:pPr>
                <a:r>
                  <a:rPr lang="en-US" altLang="ko-KR" dirty="0" smtClean="0"/>
                  <a:t>General form:</a:t>
                </a:r>
              </a:p>
              <a:p>
                <a:pPr>
                  <a:buFont typeface="Wingdings" pitchFamily="2" charset="2"/>
                  <a:buNone/>
                  <a:defRPr/>
                </a:pPr>
                <a:r>
                  <a:rPr lang="en-US" altLang="ko-KR" dirty="0" smtClean="0"/>
                  <a:t>	(</a:t>
                </a:r>
                <a14:m>
                  <m:oMath xmlns:m="http://schemas.openxmlformats.org/officeDocument/2006/math">
                    <m:acc>
                      <m:accPr>
                        <m:chr m:val="̃"/>
                        <m:ctrlPr>
                          <a:rPr lang="en-US" altLang="ko-KR" i="1" smtClean="0">
                            <a:latin typeface="Cambria Math" panose="02040503050406030204" pitchFamily="18" charset="0"/>
                          </a:rPr>
                        </m:ctrlPr>
                      </m:accPr>
                      <m:e>
                        <m:r>
                          <a:rPr lang="en-US" altLang="ko-KR" b="0" i="1" smtClean="0">
                            <a:latin typeface="Cambria Math"/>
                          </a:rPr>
                          <m:t>𝑃</m:t>
                        </m:r>
                      </m:e>
                    </m:acc>
                  </m:oMath>
                </a14:m>
                <a:r>
                  <a:rPr lang="en-US" altLang="ko-KR" dirty="0" smtClean="0"/>
                  <a:t>)	</a:t>
                </a:r>
                <a14:m>
                  <m:oMath xmlns:m="http://schemas.openxmlformats.org/officeDocument/2006/math">
                    <m:func>
                      <m:funcPr>
                        <m:ctrlPr>
                          <a:rPr lang="en-US" altLang="ko-KR" b="0" i="1" smtClean="0">
                            <a:latin typeface="Cambria Math" panose="02040503050406030204" pitchFamily="18" charset="0"/>
                          </a:rPr>
                        </m:ctrlPr>
                      </m:funcPr>
                      <m:fName>
                        <m:r>
                          <m:rPr>
                            <m:sty m:val="p"/>
                          </m:rPr>
                          <a:rPr lang="en-US" altLang="ko-KR" b="0" i="0" smtClean="0">
                            <a:latin typeface="Cambria Math"/>
                          </a:rPr>
                          <m:t>min</m:t>
                        </m:r>
                      </m:fName>
                      <m:e>
                        <m:sSup>
                          <m:sSupPr>
                            <m:ctrlPr>
                              <a:rPr lang="en-US" altLang="ko-KR" b="0" i="1" smtClean="0">
                                <a:latin typeface="Cambria Math" panose="02040503050406030204" pitchFamily="18" charset="0"/>
                              </a:rPr>
                            </m:ctrlPr>
                          </m:sSupPr>
                          <m:e>
                            <m:r>
                              <a:rPr lang="en-US" altLang="ko-KR" b="0" i="1" smtClean="0">
                                <a:latin typeface="Cambria Math"/>
                              </a:rPr>
                              <m:t>𝑐</m:t>
                            </m:r>
                          </m:e>
                          <m:sup>
                            <m:r>
                              <a:rPr lang="en-US" altLang="ko-KR" b="0" i="1" smtClean="0">
                                <a:latin typeface="Cambria Math"/>
                              </a:rPr>
                              <m:t>𝑇</m:t>
                            </m:r>
                          </m:sup>
                        </m:sSup>
                        <m:acc>
                          <m:accPr>
                            <m:chr m:val="̃"/>
                            <m:ctrlPr>
                              <a:rPr lang="en-US" altLang="ko-KR" b="0" i="1" smtClean="0">
                                <a:latin typeface="Cambria Math" panose="02040503050406030204" pitchFamily="18" charset="0"/>
                              </a:rPr>
                            </m:ctrlPr>
                          </m:accPr>
                          <m:e>
                            <m:r>
                              <a:rPr lang="en-US" altLang="ko-KR" b="0" i="1" smtClean="0">
                                <a:latin typeface="Cambria Math"/>
                              </a:rPr>
                              <m:t>𝑥</m:t>
                            </m:r>
                          </m:e>
                        </m:acc>
                        <m:r>
                          <a:rPr lang="en-US" altLang="ko-KR" b="0" i="1" smtClean="0">
                            <a:latin typeface="Cambria Math"/>
                          </a:rPr>
                          <m:t>−</m:t>
                        </m:r>
                        <m:sSubSup>
                          <m:sSubSupPr>
                            <m:ctrlPr>
                              <a:rPr lang="en-US" altLang="ko-KR" b="0" i="1" smtClean="0">
                                <a:latin typeface="Cambria Math" panose="02040503050406030204" pitchFamily="18" charset="0"/>
                              </a:rPr>
                            </m:ctrlPr>
                          </m:sSubSupPr>
                          <m:e>
                            <m:r>
                              <a:rPr lang="ko-KR" altLang="en-US" b="0" i="1" smtClean="0">
                                <a:latin typeface="Cambria Math"/>
                              </a:rPr>
                              <m:t>𝛿</m:t>
                            </m:r>
                          </m:e>
                          <m:sub>
                            <m:r>
                              <a:rPr lang="en-US" altLang="ko-KR" b="0" i="1" smtClean="0">
                                <a:latin typeface="Cambria Math"/>
                              </a:rPr>
                              <m:t>−</m:t>
                            </m:r>
                          </m:sub>
                          <m:sup>
                            <m:r>
                              <a:rPr lang="en-US" altLang="ko-KR" b="0" i="1" smtClean="0">
                                <a:latin typeface="Cambria Math"/>
                              </a:rPr>
                              <m:t>𝑇</m:t>
                            </m:r>
                          </m:sup>
                        </m:sSubSup>
                        <m:sSub>
                          <m:sSubPr>
                            <m:ctrlPr>
                              <a:rPr lang="en-US" altLang="ko-KR" b="0"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r>
                          <a:rPr lang="en-US" altLang="ko-KR" b="0" i="1" smtClean="0">
                            <a:latin typeface="Cambria Math"/>
                          </a:rPr>
                          <m:t>+</m:t>
                        </m:r>
                        <m:sSubSup>
                          <m:sSubSupPr>
                            <m:ctrlPr>
                              <a:rPr lang="en-US" altLang="ko-KR" b="0" i="1" smtClean="0">
                                <a:latin typeface="Cambria Math" panose="02040503050406030204" pitchFamily="18" charset="0"/>
                              </a:rPr>
                            </m:ctrlPr>
                          </m:sSubSupPr>
                          <m:e>
                            <m:r>
                              <a:rPr lang="ko-KR" altLang="en-US" b="0" i="1" smtClean="0">
                                <a:latin typeface="Cambria Math"/>
                              </a:rPr>
                              <m:t>𝛿</m:t>
                            </m:r>
                          </m:e>
                          <m:sub>
                            <m:r>
                              <a:rPr lang="en-US" altLang="ko-KR" b="0" i="1" smtClean="0">
                                <a:latin typeface="Cambria Math"/>
                              </a:rPr>
                              <m:t>+</m:t>
                            </m:r>
                          </m:sub>
                          <m:sup>
                            <m:r>
                              <a:rPr lang="en-US" altLang="ko-KR" b="0" i="1" smtClean="0">
                                <a:latin typeface="Cambria Math"/>
                              </a:rPr>
                              <m:t>𝑇</m:t>
                            </m:r>
                          </m:sup>
                        </m:sSubSup>
                        <m:sSub>
                          <m:sSubPr>
                            <m:ctrlPr>
                              <a:rPr lang="en-US" altLang="ko-KR" b="0"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e>
                    </m:func>
                  </m:oMath>
                </a14:m>
                <a:r>
                  <a:rPr lang="en-US" altLang="ko-KR" dirty="0" smtClean="0">
                    <a:sym typeface="Symbol"/>
                  </a:rPr>
                  <a:t>  </a:t>
                </a:r>
                <a:r>
                  <a:rPr lang="en-US" altLang="ko-KR" dirty="0" smtClean="0"/>
                  <a:t>  	(</a:t>
                </a:r>
                <a14:m>
                  <m:oMath xmlns:m="http://schemas.openxmlformats.org/officeDocument/2006/math">
                    <m:acc>
                      <m:accPr>
                        <m:chr m:val="̃"/>
                        <m:ctrlPr>
                          <a:rPr lang="en-US" altLang="ko-KR" i="1" smtClean="0">
                            <a:latin typeface="Cambria Math" panose="02040503050406030204" pitchFamily="18" charset="0"/>
                          </a:rPr>
                        </m:ctrlPr>
                      </m:accPr>
                      <m:e>
                        <m:r>
                          <a:rPr lang="en-US" altLang="ko-KR" b="0" i="1" smtClean="0">
                            <a:latin typeface="Cambria Math"/>
                          </a:rPr>
                          <m:t>𝐷</m:t>
                        </m:r>
                      </m:e>
                    </m:acc>
                  </m:oMath>
                </a14:m>
                <a:r>
                  <a:rPr lang="en-US" altLang="ko-KR" dirty="0" smtClean="0"/>
                  <a:t>)    </a:t>
                </a:r>
                <a14:m>
                  <m:oMath xmlns:m="http://schemas.openxmlformats.org/officeDocument/2006/math">
                    <m:func>
                      <m:funcPr>
                        <m:ctrlPr>
                          <a:rPr lang="en-US" altLang="ko-KR" b="0" i="1" dirty="0" smtClean="0">
                            <a:latin typeface="Cambria Math" panose="02040503050406030204" pitchFamily="18" charset="0"/>
                          </a:rPr>
                        </m:ctrlPr>
                      </m:funcPr>
                      <m:fName>
                        <m:r>
                          <m:rPr>
                            <m:sty m:val="p"/>
                          </m:rPr>
                          <a:rPr lang="en-US" altLang="ko-KR" b="0" i="0" dirty="0" smtClean="0">
                            <a:latin typeface="Cambria Math"/>
                          </a:rPr>
                          <m:t>max</m:t>
                        </m:r>
                      </m:fName>
                      <m:e>
                        <m:sSup>
                          <m:sSupPr>
                            <m:ctrlPr>
                              <a:rPr lang="en-US" altLang="ko-KR" b="0" i="1" dirty="0" smtClean="0">
                                <a:latin typeface="Cambria Math" panose="02040503050406030204" pitchFamily="18" charset="0"/>
                              </a:rPr>
                            </m:ctrlPr>
                          </m:sSupPr>
                          <m:e>
                            <m:r>
                              <a:rPr lang="en-US" altLang="ko-KR" b="0" i="1" dirty="0" smtClean="0">
                                <a:latin typeface="Cambria Math"/>
                              </a:rPr>
                              <m:t>𝑏</m:t>
                            </m:r>
                          </m:e>
                          <m:sup>
                            <m:r>
                              <a:rPr lang="en-US" altLang="ko-KR" b="0" i="1" dirty="0" smtClean="0">
                                <a:latin typeface="Cambria Math"/>
                              </a:rPr>
                              <m:t>𝑇</m:t>
                            </m:r>
                          </m:sup>
                        </m:sSup>
                        <m:acc>
                          <m:accPr>
                            <m:chr m:val="̃"/>
                            <m:ctrlPr>
                              <a:rPr lang="en-US" altLang="ko-KR" b="0" i="1" dirty="0" smtClean="0">
                                <a:latin typeface="Cambria Math" panose="02040503050406030204" pitchFamily="18" charset="0"/>
                              </a:rPr>
                            </m:ctrlPr>
                          </m:accPr>
                          <m:e>
                            <m:r>
                              <a:rPr lang="ko-KR" altLang="en-US" b="0" i="1" dirty="0" smtClean="0">
                                <a:latin typeface="Cambria Math"/>
                              </a:rPr>
                              <m:t>𝜋</m:t>
                            </m:r>
                          </m:e>
                        </m:acc>
                        <m:r>
                          <a:rPr lang="en-US" altLang="ko-KR" b="0" i="1" dirty="0" smtClean="0">
                            <a:latin typeface="Cambria Math"/>
                          </a:rPr>
                          <m:t>−</m:t>
                        </m:r>
                        <m:sSubSup>
                          <m:sSubSupPr>
                            <m:ctrlPr>
                              <a:rPr lang="en-US" altLang="ko-KR" b="0" i="1" dirty="0" smtClean="0">
                                <a:latin typeface="Cambria Math" panose="02040503050406030204" pitchFamily="18" charset="0"/>
                              </a:rPr>
                            </m:ctrlPr>
                          </m:sSubSupPr>
                          <m:e>
                            <m:r>
                              <a:rPr lang="ko-KR" altLang="en-US" b="0" i="1" dirty="0" smtClean="0">
                                <a:latin typeface="Cambria Math"/>
                              </a:rPr>
                              <m:t>𝜀</m:t>
                            </m:r>
                          </m:e>
                          <m:sub>
                            <m:r>
                              <a:rPr lang="en-US" altLang="ko-KR" b="0" i="1" dirty="0" smtClean="0">
                                <a:latin typeface="Cambria Math"/>
                              </a:rPr>
                              <m:t>−</m:t>
                            </m:r>
                          </m:sub>
                          <m:sup>
                            <m:r>
                              <a:rPr lang="en-US" altLang="ko-KR" b="0" i="1" dirty="0" smtClean="0">
                                <a:latin typeface="Cambria Math"/>
                              </a:rPr>
                              <m:t>𝑇</m:t>
                            </m:r>
                          </m:sup>
                        </m:sSubSup>
                        <m:sSub>
                          <m:sSubPr>
                            <m:ctrlPr>
                              <a:rPr lang="en-US" altLang="ko-KR" b="0" i="1" dirty="0" smtClean="0">
                                <a:latin typeface="Cambria Math" panose="02040503050406030204" pitchFamily="18" charset="0"/>
                              </a:rPr>
                            </m:ctrlPr>
                          </m:sSubPr>
                          <m:e>
                            <m:r>
                              <a:rPr lang="en-US" altLang="ko-KR" b="0" i="1" dirty="0" smtClean="0">
                                <a:latin typeface="Cambria Math"/>
                              </a:rPr>
                              <m:t>𝑤</m:t>
                            </m:r>
                          </m:e>
                          <m:sub>
                            <m:r>
                              <a:rPr lang="en-US" altLang="ko-KR" b="0" i="1" dirty="0" smtClean="0">
                                <a:latin typeface="Cambria Math"/>
                              </a:rPr>
                              <m:t>−</m:t>
                            </m:r>
                          </m:sub>
                        </m:sSub>
                        <m:r>
                          <a:rPr lang="en-US" altLang="ko-KR" b="0" i="1" dirty="0" smtClean="0">
                            <a:latin typeface="Cambria Math"/>
                          </a:rPr>
                          <m:t>−</m:t>
                        </m:r>
                        <m:sSubSup>
                          <m:sSubSupPr>
                            <m:ctrlPr>
                              <a:rPr lang="en-US" altLang="ko-KR" b="0" i="1" dirty="0" smtClean="0">
                                <a:latin typeface="Cambria Math" panose="02040503050406030204" pitchFamily="18" charset="0"/>
                              </a:rPr>
                            </m:ctrlPr>
                          </m:sSubSupPr>
                          <m:e>
                            <m:r>
                              <a:rPr lang="ko-KR" altLang="en-US" b="0" i="1" dirty="0" smtClean="0">
                                <a:latin typeface="Cambria Math"/>
                              </a:rPr>
                              <m:t>𝜀</m:t>
                            </m:r>
                          </m:e>
                          <m:sub>
                            <m:r>
                              <a:rPr lang="en-US" altLang="ko-KR" b="0" i="1" dirty="0" smtClean="0">
                                <a:latin typeface="Cambria Math"/>
                              </a:rPr>
                              <m:t>+</m:t>
                            </m:r>
                          </m:sub>
                          <m:sup>
                            <m:r>
                              <a:rPr lang="en-US" altLang="ko-KR" b="0" i="1" dirty="0" smtClean="0">
                                <a:latin typeface="Cambria Math"/>
                              </a:rPr>
                              <m:t>𝑇</m:t>
                            </m:r>
                          </m:sup>
                        </m:sSubSup>
                        <m:sSub>
                          <m:sSubPr>
                            <m:ctrlPr>
                              <a:rPr lang="en-US" altLang="ko-KR" b="0" i="1" dirty="0" smtClean="0">
                                <a:latin typeface="Cambria Math" panose="02040503050406030204" pitchFamily="18" charset="0"/>
                              </a:rPr>
                            </m:ctrlPr>
                          </m:sSubPr>
                          <m:e>
                            <m:r>
                              <a:rPr lang="en-US" altLang="ko-KR" b="0" i="1" dirty="0" smtClean="0">
                                <a:latin typeface="Cambria Math"/>
                              </a:rPr>
                              <m:t>𝑤</m:t>
                            </m:r>
                          </m:e>
                          <m:sub>
                            <m:r>
                              <a:rPr lang="en-US" altLang="ko-KR" b="0" i="1" dirty="0" smtClean="0">
                                <a:latin typeface="Cambria Math"/>
                              </a:rPr>
                              <m:t>+</m:t>
                            </m:r>
                          </m:sub>
                        </m:sSub>
                      </m:e>
                    </m:func>
                  </m:oMath>
                </a14:m>
                <a:endParaRPr lang="en-US" altLang="ko-KR" dirty="0" smtClean="0"/>
              </a:p>
              <a:p>
                <a:pPr>
                  <a:buFont typeface="Wingdings" pitchFamily="2" charset="2"/>
                  <a:buNone/>
                  <a:defRPr/>
                </a:pPr>
                <a:r>
                  <a:rPr lang="en-US" altLang="ko-KR" dirty="0" smtClean="0"/>
                  <a:t>		</a:t>
                </a:r>
                <a:r>
                  <a:rPr lang="en-US" altLang="ko-KR" dirty="0" err="1" smtClean="0"/>
                  <a:t>s.t.</a:t>
                </a:r>
                <a:r>
                  <a:rPr lang="en-US" altLang="ko-KR" dirty="0" smtClean="0"/>
                  <a:t>   </a:t>
                </a:r>
                <a14:m>
                  <m:oMath xmlns:m="http://schemas.openxmlformats.org/officeDocument/2006/math">
                    <m:r>
                      <a:rPr lang="en-US" altLang="ko-KR" b="0" i="1" smtClean="0">
                        <a:latin typeface="Cambria Math"/>
                      </a:rPr>
                      <m:t>𝐴</m:t>
                    </m:r>
                    <m:acc>
                      <m:accPr>
                        <m:chr m:val="̃"/>
                        <m:ctrlPr>
                          <a:rPr lang="en-US" altLang="ko-KR" b="0" i="1" smtClean="0">
                            <a:latin typeface="Cambria Math" panose="02040503050406030204" pitchFamily="18" charset="0"/>
                          </a:rPr>
                        </m:ctrlPr>
                      </m:accPr>
                      <m:e>
                        <m:r>
                          <a:rPr lang="en-US" altLang="ko-KR" b="0" i="1" smtClean="0">
                            <a:latin typeface="Cambria Math"/>
                          </a:rPr>
                          <m:t>𝑥</m:t>
                        </m:r>
                      </m:e>
                    </m:acc>
                    <m:r>
                      <a:rPr lang="en-US" altLang="ko-KR" b="0" i="1" smtClean="0">
                        <a:latin typeface="Cambria Math"/>
                      </a:rPr>
                      <m:t>−</m:t>
                    </m:r>
                    <m:sSub>
                      <m:sSubPr>
                        <m:ctrlPr>
                          <a:rPr lang="en-US" altLang="ko-KR" b="0"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r>
                      <a:rPr lang="en-US" altLang="ko-KR" b="0" i="1" smtClean="0">
                        <a:latin typeface="Cambria Math"/>
                      </a:rPr>
                      <m:t>+</m:t>
                    </m:r>
                    <m:sSub>
                      <m:sSubPr>
                        <m:ctrlPr>
                          <a:rPr lang="en-US" altLang="ko-KR" b="0"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r>
                      <a:rPr lang="en-US" altLang="ko-KR" b="0" i="1" smtClean="0">
                        <a:latin typeface="Cambria Math"/>
                      </a:rPr>
                      <m:t>=</m:t>
                    </m:r>
                    <m:r>
                      <a:rPr lang="en-US" altLang="ko-KR" b="0" i="1" smtClean="0">
                        <a:latin typeface="Cambria Math"/>
                      </a:rPr>
                      <m:t>𝑏</m:t>
                    </m:r>
                    <m:r>
                      <a:rPr lang="en-US" altLang="ko-KR" b="0" i="1" smtClean="0">
                        <a:latin typeface="Cambria Math"/>
                      </a:rPr>
                      <m:t>,</m:t>
                    </m:r>
                  </m:oMath>
                </a14:m>
                <a:r>
                  <a:rPr lang="en-US" altLang="ko-KR" dirty="0" smtClean="0"/>
                  <a:t> 	            	           </a:t>
                </a:r>
                <a:r>
                  <a:rPr lang="en-US" altLang="ko-KR" dirty="0" err="1" smtClean="0"/>
                  <a:t>s.t.</a:t>
                </a:r>
                <a:r>
                  <a:rPr lang="en-US" altLang="ko-KR" dirty="0" smtClean="0"/>
                  <a:t>  </a:t>
                </a:r>
                <a14:m>
                  <m:oMath xmlns:m="http://schemas.openxmlformats.org/officeDocument/2006/math">
                    <m:sSup>
                      <m:sSupPr>
                        <m:ctrlPr>
                          <a:rPr lang="en-US" altLang="ko-KR" i="1" smtClean="0">
                            <a:latin typeface="Cambria Math" panose="02040503050406030204" pitchFamily="18" charset="0"/>
                          </a:rPr>
                        </m:ctrlPr>
                      </m:sSupPr>
                      <m:e>
                        <m:acc>
                          <m:accPr>
                            <m:chr m:val="̃"/>
                            <m:ctrlPr>
                              <a:rPr lang="en-US" altLang="ko-KR" i="1" smtClean="0">
                                <a:latin typeface="Cambria Math" panose="02040503050406030204" pitchFamily="18" charset="0"/>
                              </a:rPr>
                            </m:ctrlPr>
                          </m:accPr>
                          <m:e>
                            <m:r>
                              <a:rPr lang="ko-KR" altLang="en-US" i="1" smtClean="0">
                                <a:latin typeface="Cambria Math"/>
                              </a:rPr>
                              <m:t>𝜋</m:t>
                            </m:r>
                          </m:e>
                        </m:acc>
                      </m:e>
                      <m:sup>
                        <m:r>
                          <a:rPr lang="en-US" altLang="ko-KR" b="0" i="1" smtClean="0">
                            <a:latin typeface="Cambria Math"/>
                          </a:rPr>
                          <m:t>𝑇</m:t>
                        </m:r>
                      </m:sup>
                    </m:sSup>
                    <m:r>
                      <a:rPr lang="en-US" altLang="ko-KR" b="0" i="1" smtClean="0">
                        <a:latin typeface="Cambria Math"/>
                      </a:rPr>
                      <m:t>𝐴</m:t>
                    </m:r>
                  </m:oMath>
                </a14:m>
                <a:r>
                  <a:rPr lang="en-US" altLang="ko-KR" dirty="0" smtClean="0">
                    <a:sym typeface="Symbol"/>
                  </a:rPr>
                  <a:t>                        </a:t>
                </a:r>
                <a14:m>
                  <m:oMath xmlns:m="http://schemas.openxmlformats.org/officeDocument/2006/math">
                    <m:r>
                      <a:rPr lang="en-US" altLang="ko-KR" b="0" i="1" dirty="0" smtClean="0">
                        <a:latin typeface="Cambria Math"/>
                        <a:sym typeface="Symbol"/>
                      </a:rPr>
                      <m:t>≤</m:t>
                    </m:r>
                    <m:sSup>
                      <m:sSupPr>
                        <m:ctrlPr>
                          <a:rPr lang="en-US" altLang="ko-KR" b="0" i="1" dirty="0" smtClean="0">
                            <a:latin typeface="Cambria Math" panose="02040503050406030204" pitchFamily="18" charset="0"/>
                            <a:sym typeface="Symbol"/>
                          </a:rPr>
                        </m:ctrlPr>
                      </m:sSupPr>
                      <m:e>
                        <m:r>
                          <a:rPr lang="en-US" altLang="ko-KR" b="0" i="1" dirty="0" smtClean="0">
                            <a:latin typeface="Cambria Math"/>
                            <a:sym typeface="Symbol"/>
                          </a:rPr>
                          <m:t>𝑐</m:t>
                        </m:r>
                      </m:e>
                      <m:sup>
                        <m:r>
                          <a:rPr lang="en-US" altLang="ko-KR" b="0" i="1" dirty="0" smtClean="0">
                            <a:latin typeface="Cambria Math"/>
                            <a:sym typeface="Symbol"/>
                          </a:rPr>
                          <m:t>𝑇</m:t>
                        </m:r>
                      </m:sup>
                    </m:sSup>
                  </m:oMath>
                </a14:m>
                <a:endParaRPr lang="en-US" altLang="ko-KR" dirty="0" smtClean="0"/>
              </a:p>
              <a:p>
                <a:pPr algn="l">
                  <a:buFont typeface="Wingdings" pitchFamily="2" charset="2"/>
                  <a:buNone/>
                  <a:defRPr/>
                </a:pPr>
                <a:r>
                  <a:rPr lang="en-US" altLang="ko-KR" dirty="0" smtClean="0"/>
                  <a:t>		                 </a:t>
                </a:r>
                <a14:m>
                  <m:oMath xmlns:m="http://schemas.openxmlformats.org/officeDocument/2006/math">
                    <m:sSub>
                      <m:sSubPr>
                        <m:ctrlPr>
                          <a:rPr lang="en-US" altLang="ko-KR"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oMath>
                </a14:m>
                <a:r>
                  <a:rPr lang="en-US" altLang="ko-KR" dirty="0" smtClean="0"/>
                  <a:t> 	   </a:t>
                </a:r>
                <a14:m>
                  <m:oMath xmlns:m="http://schemas.openxmlformats.org/officeDocument/2006/math">
                    <m:r>
                      <a:rPr lang="en-US" altLang="ko-KR" b="0" i="1" smtClean="0">
                        <a:latin typeface="Cambria Math"/>
                      </a:rPr>
                      <m:t>≤</m:t>
                    </m:r>
                    <m:sSub>
                      <m:sSubPr>
                        <m:ctrlPr>
                          <a:rPr lang="en-US" altLang="ko-KR" b="0" i="1" smtClean="0">
                            <a:latin typeface="Cambria Math" panose="02040503050406030204" pitchFamily="18" charset="0"/>
                          </a:rPr>
                        </m:ctrlPr>
                      </m:sSubPr>
                      <m:e>
                        <m:r>
                          <a:rPr lang="ko-KR" altLang="en-US" b="0" i="1" smtClean="0">
                            <a:latin typeface="Cambria Math"/>
                          </a:rPr>
                          <m:t>𝜀</m:t>
                        </m:r>
                      </m:e>
                      <m:sub>
                        <m:r>
                          <a:rPr lang="en-US" altLang="ko-KR" b="0" i="1" smtClean="0">
                            <a:latin typeface="Cambria Math"/>
                          </a:rPr>
                          <m:t>−</m:t>
                        </m:r>
                      </m:sub>
                    </m:sSub>
                    <m:r>
                      <a:rPr lang="en-US" altLang="ko-KR" b="0" i="1" smtClean="0">
                        <a:latin typeface="Cambria Math"/>
                      </a:rPr>
                      <m:t>,</m:t>
                    </m:r>
                  </m:oMath>
                </a14:m>
                <a:r>
                  <a:rPr lang="en-US" altLang="ko-KR" dirty="0" smtClean="0">
                    <a:sym typeface="Symbol"/>
                  </a:rPr>
                  <a:t> 	           </a:t>
                </a:r>
                <a:r>
                  <a:rPr lang="en-US" altLang="ko-KR" dirty="0" smtClean="0"/>
                  <a:t>        	  </a:t>
                </a:r>
                <a14:m>
                  <m:oMath xmlns:m="http://schemas.openxmlformats.org/officeDocument/2006/math">
                    <m:r>
                      <a:rPr lang="en-US" altLang="ko-KR" b="0" i="1" smtClean="0">
                        <a:latin typeface="Cambria Math"/>
                      </a:rPr>
                      <m:t>−</m:t>
                    </m:r>
                    <m:acc>
                      <m:accPr>
                        <m:chr m:val="̃"/>
                        <m:ctrlPr>
                          <a:rPr lang="en-US" altLang="ko-KR" b="0" i="1" smtClean="0">
                            <a:latin typeface="Cambria Math" panose="02040503050406030204" pitchFamily="18" charset="0"/>
                          </a:rPr>
                        </m:ctrlPr>
                      </m:accPr>
                      <m:e>
                        <m:r>
                          <a:rPr lang="ko-KR" altLang="en-US" b="0" i="1" smtClean="0">
                            <a:latin typeface="Cambria Math"/>
                          </a:rPr>
                          <m:t>𝜋</m:t>
                        </m:r>
                      </m:e>
                    </m:acc>
                  </m:oMath>
                </a14:m>
                <a:r>
                  <a:rPr lang="en-US" altLang="ko-KR" dirty="0" smtClean="0">
                    <a:sym typeface="Symbol"/>
                  </a:rPr>
                  <a:t>      </a:t>
                </a:r>
                <a14:m>
                  <m:oMath xmlns:m="http://schemas.openxmlformats.org/officeDocument/2006/math">
                    <m:r>
                      <a:rPr lang="en-US" altLang="ko-KR" b="0" i="1" dirty="0" smtClean="0">
                        <a:latin typeface="Cambria Math"/>
                        <a:sym typeface="Symbol"/>
                      </a:rPr>
                      <m:t>−</m:t>
                    </m:r>
                    <m:sSub>
                      <m:sSubPr>
                        <m:ctrlPr>
                          <a:rPr lang="en-US" altLang="ko-KR" b="0" i="1" dirty="0" smtClean="0">
                            <a:latin typeface="Cambria Math" panose="02040503050406030204" pitchFamily="18" charset="0"/>
                            <a:sym typeface="Symbol"/>
                          </a:rPr>
                        </m:ctrlPr>
                      </m:sSubPr>
                      <m:e>
                        <m:r>
                          <a:rPr lang="en-US" altLang="ko-KR" b="0" i="1" dirty="0" smtClean="0">
                            <a:latin typeface="Cambria Math"/>
                            <a:sym typeface="Symbol"/>
                          </a:rPr>
                          <m:t>𝑤</m:t>
                        </m:r>
                      </m:e>
                      <m:sub>
                        <m:r>
                          <a:rPr lang="en-US" altLang="ko-KR" b="0" i="1" dirty="0" smtClean="0">
                            <a:latin typeface="Cambria Math"/>
                            <a:sym typeface="Symbol"/>
                          </a:rPr>
                          <m:t>−</m:t>
                        </m:r>
                      </m:sub>
                    </m:sSub>
                  </m:oMath>
                </a14:m>
                <a:r>
                  <a:rPr lang="en-US" altLang="ko-KR" baseline="-25000" dirty="0" smtClean="0">
                    <a:sym typeface="Symbol"/>
                  </a:rPr>
                  <a:t> </a:t>
                </a:r>
                <a:r>
                  <a:rPr lang="en-US" altLang="ko-KR" dirty="0" smtClean="0">
                    <a:sym typeface="Symbol"/>
                  </a:rPr>
                  <a:t>             </a:t>
                </a:r>
                <a14:m>
                  <m:oMath xmlns:m="http://schemas.openxmlformats.org/officeDocument/2006/math">
                    <m:r>
                      <a:rPr lang="en-US" altLang="ko-KR" b="0" i="1" dirty="0" smtClean="0">
                        <a:latin typeface="Cambria Math"/>
                        <a:sym typeface="Symbol"/>
                      </a:rPr>
                      <m:t>≤−</m:t>
                    </m:r>
                    <m:sSub>
                      <m:sSubPr>
                        <m:ctrlPr>
                          <a:rPr lang="en-US" altLang="ko-KR" b="0" i="1" dirty="0" smtClean="0">
                            <a:latin typeface="Cambria Math" panose="02040503050406030204" pitchFamily="18" charset="0"/>
                            <a:sym typeface="Symbol"/>
                          </a:rPr>
                        </m:ctrlPr>
                      </m:sSubPr>
                      <m:e>
                        <m:r>
                          <a:rPr lang="ko-KR" altLang="en-US" b="0" i="1" dirty="0" smtClean="0">
                            <a:latin typeface="Cambria Math"/>
                            <a:sym typeface="Symbol"/>
                          </a:rPr>
                          <m:t>𝛿</m:t>
                        </m:r>
                      </m:e>
                      <m:sub>
                        <m:r>
                          <a:rPr lang="en-US" altLang="ko-KR" b="0" i="1" dirty="0" smtClean="0">
                            <a:latin typeface="Cambria Math"/>
                            <a:sym typeface="Symbol"/>
                          </a:rPr>
                          <m:t>−</m:t>
                        </m:r>
                      </m:sub>
                    </m:sSub>
                  </m:oMath>
                </a14:m>
                <a:endParaRPr lang="en-US" altLang="ko-KR" dirty="0" smtClean="0">
                  <a:sym typeface="Symbol"/>
                </a:endParaRPr>
              </a:p>
              <a:p>
                <a:pPr>
                  <a:buFont typeface="Wingdings" pitchFamily="2" charset="2"/>
                  <a:buNone/>
                  <a:defRPr/>
                </a:pPr>
                <a:r>
                  <a:rPr lang="en-US" altLang="ko-KR" dirty="0" smtClean="0">
                    <a:sym typeface="Symbol"/>
                  </a:rPr>
                  <a:t>		                          </a:t>
                </a:r>
                <a14:m>
                  <m:oMath xmlns:m="http://schemas.openxmlformats.org/officeDocument/2006/math">
                    <m:sSub>
                      <m:sSubPr>
                        <m:ctrlPr>
                          <a:rPr lang="en-US" altLang="ko-KR" i="1" smtClean="0">
                            <a:latin typeface="Cambria Math" panose="02040503050406030204" pitchFamily="18" charset="0"/>
                            <a:sym typeface="Symbol"/>
                          </a:rPr>
                        </m:ctrlPr>
                      </m:sSubPr>
                      <m:e>
                        <m:r>
                          <a:rPr lang="en-US" altLang="ko-KR" b="0" i="1" smtClean="0">
                            <a:latin typeface="Cambria Math"/>
                            <a:sym typeface="Symbol"/>
                          </a:rPr>
                          <m:t>𝑦</m:t>
                        </m:r>
                      </m:e>
                      <m:sub>
                        <m:r>
                          <a:rPr lang="en-US" altLang="ko-KR" b="0" i="1" smtClean="0">
                            <a:latin typeface="Cambria Math"/>
                            <a:sym typeface="Symbol"/>
                          </a:rPr>
                          <m:t>+</m:t>
                        </m:r>
                      </m:sub>
                    </m:sSub>
                    <m:r>
                      <a:rPr lang="en-US" altLang="ko-KR" b="0" i="1" smtClean="0">
                        <a:latin typeface="Cambria Math"/>
                        <a:sym typeface="Symbol"/>
                      </a:rPr>
                      <m:t>≤</m:t>
                    </m:r>
                    <m:sSub>
                      <m:sSubPr>
                        <m:ctrlPr>
                          <a:rPr lang="en-US" altLang="ko-KR" b="0" i="1" smtClean="0">
                            <a:latin typeface="Cambria Math" panose="02040503050406030204" pitchFamily="18" charset="0"/>
                            <a:sym typeface="Symbol"/>
                          </a:rPr>
                        </m:ctrlPr>
                      </m:sSubPr>
                      <m:e>
                        <m:r>
                          <a:rPr lang="ko-KR" altLang="en-US" b="0" i="1" smtClean="0">
                            <a:latin typeface="Cambria Math"/>
                            <a:sym typeface="Symbol"/>
                          </a:rPr>
                          <m:t>𝜀</m:t>
                        </m:r>
                      </m:e>
                      <m:sub>
                        <m:r>
                          <a:rPr lang="en-US" altLang="ko-KR" b="0" i="1" smtClean="0">
                            <a:latin typeface="Cambria Math"/>
                            <a:sym typeface="Symbol"/>
                          </a:rPr>
                          <m:t>+</m:t>
                        </m:r>
                      </m:sub>
                    </m:sSub>
                    <m:r>
                      <a:rPr lang="en-US" altLang="ko-KR" b="0" i="1" smtClean="0">
                        <a:latin typeface="Cambria Math"/>
                        <a:sym typeface="Symbol"/>
                      </a:rPr>
                      <m:t>,</m:t>
                    </m:r>
                  </m:oMath>
                </a14:m>
                <a:r>
                  <a:rPr lang="en-US" altLang="ko-KR" dirty="0" smtClean="0">
                    <a:sym typeface="Symbol"/>
                  </a:rPr>
                  <a:t>  </a:t>
                </a:r>
                <a:r>
                  <a:rPr lang="en-US" altLang="ko-KR" dirty="0" smtClean="0"/>
                  <a:t>  		     </a:t>
                </a:r>
                <a14:m>
                  <m:oMath xmlns:m="http://schemas.openxmlformats.org/officeDocument/2006/math">
                    <m:acc>
                      <m:accPr>
                        <m:chr m:val="̃"/>
                        <m:ctrlPr>
                          <a:rPr lang="en-US" altLang="ko-KR" i="1" smtClean="0">
                            <a:latin typeface="Cambria Math" panose="02040503050406030204" pitchFamily="18" charset="0"/>
                          </a:rPr>
                        </m:ctrlPr>
                      </m:accPr>
                      <m:e>
                        <m:r>
                          <a:rPr lang="ko-KR" altLang="en-US" i="1" smtClean="0">
                            <a:latin typeface="Cambria Math"/>
                          </a:rPr>
                          <m:t>𝜋</m:t>
                        </m:r>
                      </m:e>
                    </m:acc>
                  </m:oMath>
                </a14:m>
                <a:r>
                  <a:rPr lang="en-US" altLang="ko-KR" dirty="0" smtClean="0">
                    <a:sym typeface="Symbol"/>
                  </a:rPr>
                  <a:t>                  </a:t>
                </a:r>
                <a14:m>
                  <m:oMath xmlns:m="http://schemas.openxmlformats.org/officeDocument/2006/math">
                    <m:r>
                      <a:rPr lang="en-US" altLang="ko-KR" b="0" i="1" dirty="0" smtClean="0">
                        <a:latin typeface="Cambria Math"/>
                        <a:sym typeface="Symbol"/>
                      </a:rPr>
                      <m:t>−</m:t>
                    </m:r>
                    <m:sSub>
                      <m:sSubPr>
                        <m:ctrlPr>
                          <a:rPr lang="en-US" altLang="ko-KR" b="0" i="1" dirty="0" smtClean="0">
                            <a:latin typeface="Cambria Math" panose="02040503050406030204" pitchFamily="18" charset="0"/>
                            <a:sym typeface="Symbol"/>
                          </a:rPr>
                        </m:ctrlPr>
                      </m:sSubPr>
                      <m:e>
                        <m:r>
                          <a:rPr lang="en-US" altLang="ko-KR" b="0" i="1" dirty="0" smtClean="0">
                            <a:latin typeface="Cambria Math"/>
                            <a:sym typeface="Symbol"/>
                          </a:rPr>
                          <m:t>𝑤</m:t>
                        </m:r>
                      </m:e>
                      <m:sub>
                        <m:r>
                          <a:rPr lang="en-US" altLang="ko-KR" b="0" i="1" dirty="0" smtClean="0">
                            <a:latin typeface="Cambria Math"/>
                            <a:sym typeface="Symbol"/>
                          </a:rPr>
                          <m:t>+</m:t>
                        </m:r>
                      </m:sub>
                    </m:sSub>
                    <m:r>
                      <a:rPr lang="en-US" altLang="ko-KR" b="0" i="1" dirty="0" smtClean="0">
                        <a:latin typeface="Cambria Math"/>
                        <a:sym typeface="Symbol"/>
                      </a:rPr>
                      <m:t>≤</m:t>
                    </m:r>
                    <m:sSub>
                      <m:sSubPr>
                        <m:ctrlPr>
                          <a:rPr lang="en-US" altLang="ko-KR" b="0" i="1" dirty="0" smtClean="0">
                            <a:latin typeface="Cambria Math" panose="02040503050406030204" pitchFamily="18" charset="0"/>
                            <a:sym typeface="Symbol"/>
                          </a:rPr>
                        </m:ctrlPr>
                      </m:sSubPr>
                      <m:e>
                        <m:r>
                          <a:rPr lang="ko-KR" altLang="en-US" b="0" i="1" dirty="0" smtClean="0">
                            <a:latin typeface="Cambria Math"/>
                            <a:sym typeface="Symbol"/>
                          </a:rPr>
                          <m:t>𝛿</m:t>
                        </m:r>
                      </m:e>
                      <m:sub>
                        <m:r>
                          <a:rPr lang="en-US" altLang="ko-KR" b="0" i="1" dirty="0" smtClean="0">
                            <a:latin typeface="Cambria Math"/>
                            <a:sym typeface="Symbol"/>
                          </a:rPr>
                          <m:t>+</m:t>
                        </m:r>
                      </m:sub>
                    </m:sSub>
                  </m:oMath>
                </a14:m>
                <a:endParaRPr lang="en-US" altLang="ko-KR" dirty="0" smtClean="0"/>
              </a:p>
              <a:p>
                <a:pPr>
                  <a:buFont typeface="Wingdings" pitchFamily="2" charset="2"/>
                  <a:buNone/>
                  <a:defRPr/>
                </a:pPr>
                <a:r>
                  <a:rPr lang="en-US" altLang="ko-KR" dirty="0" smtClean="0"/>
                  <a:t>		             </a:t>
                </a:r>
                <a14:m>
                  <m:oMath xmlns:m="http://schemas.openxmlformats.org/officeDocument/2006/math">
                    <m:acc>
                      <m:accPr>
                        <m:chr m:val="̃"/>
                        <m:ctrlPr>
                          <a:rPr lang="en-US" altLang="ko-KR" i="1" smtClean="0">
                            <a:latin typeface="Cambria Math" panose="02040503050406030204" pitchFamily="18" charset="0"/>
                          </a:rPr>
                        </m:ctrlPr>
                      </m:accPr>
                      <m:e>
                        <m:r>
                          <a:rPr lang="en-US" altLang="ko-KR" b="0" i="1" smtClean="0">
                            <a:latin typeface="Cambria Math"/>
                          </a:rPr>
                          <m:t>𝑥</m:t>
                        </m:r>
                      </m:e>
                    </m:acc>
                    <m:r>
                      <a:rPr lang="en-US" altLang="ko-KR" b="0" i="1" smtClean="0">
                        <a:latin typeface="Cambria Math"/>
                      </a:rPr>
                      <m:t>,</m:t>
                    </m:r>
                    <m:sSub>
                      <m:sSubPr>
                        <m:ctrlPr>
                          <a:rPr lang="en-US" altLang="ko-KR" b="0"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r>
                      <a:rPr lang="en-US" altLang="ko-KR" b="0" i="1" smtClean="0">
                        <a:latin typeface="Cambria Math"/>
                      </a:rPr>
                      <m:t>,</m:t>
                    </m:r>
                    <m:sSub>
                      <m:sSubPr>
                        <m:ctrlPr>
                          <a:rPr lang="en-US" altLang="ko-KR" b="0" i="1" smtClean="0">
                            <a:latin typeface="Cambria Math" panose="02040503050406030204" pitchFamily="18" charset="0"/>
                          </a:rPr>
                        </m:ctrlPr>
                      </m:sSubPr>
                      <m:e>
                        <m:r>
                          <a:rPr lang="en-US" altLang="ko-KR" b="0" i="1" smtClean="0">
                            <a:latin typeface="Cambria Math"/>
                          </a:rPr>
                          <m:t>𝑦</m:t>
                        </m:r>
                      </m:e>
                      <m:sub>
                        <m:r>
                          <a:rPr lang="en-US" altLang="ko-KR" b="0" i="1" smtClean="0">
                            <a:latin typeface="Cambria Math"/>
                          </a:rPr>
                          <m:t>+</m:t>
                        </m:r>
                      </m:sub>
                    </m:sSub>
                    <m:r>
                      <a:rPr lang="en-US" altLang="ko-KR" b="0" i="1" smtClean="0">
                        <a:latin typeface="Cambria Math"/>
                      </a:rPr>
                      <m:t>≥0</m:t>
                    </m:r>
                  </m:oMath>
                </a14:m>
                <a:r>
                  <a:rPr lang="en-US" altLang="ko-KR" dirty="0" smtClean="0"/>
                  <a:t> 			        </a:t>
                </a:r>
                <a:r>
                  <a:rPr lang="en-US" altLang="ko-KR" dirty="0" smtClean="0">
                    <a:sym typeface="Symbol"/>
                  </a:rPr>
                  <a:t> </a:t>
                </a:r>
                <a14:m>
                  <m:oMath xmlns:m="http://schemas.openxmlformats.org/officeDocument/2006/math">
                    <m:sSub>
                      <m:sSubPr>
                        <m:ctrlPr>
                          <a:rPr lang="en-US" altLang="ko-KR" i="1" smtClean="0">
                            <a:latin typeface="Cambria Math" panose="02040503050406030204" pitchFamily="18" charset="0"/>
                            <a:sym typeface="Symbol"/>
                          </a:rPr>
                        </m:ctrlPr>
                      </m:sSubPr>
                      <m:e>
                        <m:r>
                          <a:rPr lang="en-US" altLang="ko-KR" b="0" i="1" smtClean="0">
                            <a:latin typeface="Cambria Math"/>
                            <a:sym typeface="Symbol"/>
                          </a:rPr>
                          <m:t>𝑤</m:t>
                        </m:r>
                      </m:e>
                      <m:sub>
                        <m:r>
                          <a:rPr lang="en-US" altLang="ko-KR" b="0" i="1" smtClean="0">
                            <a:latin typeface="Cambria Math"/>
                            <a:sym typeface="Symbol"/>
                          </a:rPr>
                          <m:t>−</m:t>
                        </m:r>
                      </m:sub>
                    </m:sSub>
                    <m:r>
                      <a:rPr lang="en-US" altLang="ko-KR" b="0" i="1" smtClean="0">
                        <a:latin typeface="Cambria Math"/>
                        <a:sym typeface="Symbol"/>
                      </a:rPr>
                      <m:t>,</m:t>
                    </m:r>
                    <m:sSub>
                      <m:sSubPr>
                        <m:ctrlPr>
                          <a:rPr lang="en-US" altLang="ko-KR" b="0" i="1" smtClean="0">
                            <a:latin typeface="Cambria Math" panose="02040503050406030204" pitchFamily="18" charset="0"/>
                            <a:sym typeface="Symbol"/>
                          </a:rPr>
                        </m:ctrlPr>
                      </m:sSubPr>
                      <m:e>
                        <m:r>
                          <a:rPr lang="en-US" altLang="ko-KR" b="0" i="1" smtClean="0">
                            <a:latin typeface="Cambria Math"/>
                            <a:sym typeface="Symbol"/>
                          </a:rPr>
                          <m:t>𝑤</m:t>
                        </m:r>
                      </m:e>
                      <m:sub>
                        <m:r>
                          <a:rPr lang="en-US" altLang="ko-KR" b="0" i="1" smtClean="0">
                            <a:latin typeface="Cambria Math"/>
                            <a:sym typeface="Symbol"/>
                          </a:rPr>
                          <m:t>+</m:t>
                        </m:r>
                      </m:sub>
                    </m:sSub>
                    <m:r>
                      <a:rPr lang="en-US" altLang="ko-KR" b="0" i="1" smtClean="0">
                        <a:latin typeface="Cambria Math"/>
                        <a:sym typeface="Symbol"/>
                      </a:rPr>
                      <m:t>≥0</m:t>
                    </m:r>
                  </m:oMath>
                </a14:m>
                <a:endParaRPr lang="en-US" altLang="ko-KR" dirty="0" smtClean="0"/>
              </a:p>
              <a:p>
                <a:pPr>
                  <a:buFont typeface="Wingdings" pitchFamily="2" charset="2"/>
                  <a:buNone/>
                  <a:defRPr/>
                </a:pPr>
                <a:r>
                  <a:rPr lang="en-US" altLang="ko-KR" dirty="0" smtClean="0"/>
                  <a:t>							(</a:t>
                </a:r>
                <a14:m>
                  <m:oMath xmlns:m="http://schemas.openxmlformats.org/officeDocument/2006/math">
                    <m:sSub>
                      <m:sSubPr>
                        <m:ctrlPr>
                          <a:rPr lang="en-US" altLang="ko-KR" i="1" smtClean="0">
                            <a:latin typeface="Cambria Math" panose="02040503050406030204" pitchFamily="18" charset="0"/>
                          </a:rPr>
                        </m:ctrlPr>
                      </m:sSubPr>
                      <m:e>
                        <m:r>
                          <a:rPr lang="ko-KR" altLang="en-US" i="1" smtClean="0">
                            <a:latin typeface="Cambria Math"/>
                          </a:rPr>
                          <m:t>𝛿</m:t>
                        </m:r>
                      </m:e>
                      <m:sub>
                        <m:r>
                          <a:rPr lang="en-US" altLang="ko-KR" b="0" i="1" smtClean="0">
                            <a:latin typeface="Cambria Math"/>
                          </a:rPr>
                          <m:t>−</m:t>
                        </m:r>
                      </m:sub>
                    </m:sSub>
                    <m:r>
                      <a:rPr lang="en-US" altLang="ko-KR" b="0" i="1" smtClean="0">
                        <a:latin typeface="Cambria Math"/>
                      </a:rPr>
                      <m:t>−</m:t>
                    </m:r>
                    <m:sSub>
                      <m:sSubPr>
                        <m:ctrlPr>
                          <a:rPr lang="en-US" altLang="ko-KR" b="0" i="1" smtClean="0">
                            <a:latin typeface="Cambria Math" panose="02040503050406030204" pitchFamily="18" charset="0"/>
                          </a:rPr>
                        </m:ctrlPr>
                      </m:sSubPr>
                      <m:e>
                        <m:r>
                          <a:rPr lang="en-US" altLang="ko-KR" b="0" i="1" smtClean="0">
                            <a:latin typeface="Cambria Math"/>
                          </a:rPr>
                          <m:t>𝑤</m:t>
                        </m:r>
                      </m:e>
                      <m:sub>
                        <m:r>
                          <a:rPr lang="en-US" altLang="ko-KR" b="0" i="1" smtClean="0">
                            <a:latin typeface="Cambria Math"/>
                          </a:rPr>
                          <m:t>−</m:t>
                        </m:r>
                      </m:sub>
                    </m:sSub>
                    <m:r>
                      <a:rPr lang="en-US" altLang="ko-KR" b="0" i="1" smtClean="0">
                        <a:latin typeface="Cambria Math"/>
                      </a:rPr>
                      <m:t>≤</m:t>
                    </m:r>
                    <m:acc>
                      <m:accPr>
                        <m:chr m:val="̃"/>
                        <m:ctrlPr>
                          <a:rPr lang="en-US" altLang="ko-KR" b="0" i="1" smtClean="0">
                            <a:latin typeface="Cambria Math" panose="02040503050406030204" pitchFamily="18" charset="0"/>
                          </a:rPr>
                        </m:ctrlPr>
                      </m:accPr>
                      <m:e>
                        <m:r>
                          <a:rPr lang="ko-KR" altLang="en-US" b="0" i="1" smtClean="0">
                            <a:latin typeface="Cambria Math"/>
                          </a:rPr>
                          <m:t>𝜋</m:t>
                        </m:r>
                      </m:e>
                    </m:acc>
                    <m:r>
                      <a:rPr lang="en-US" altLang="ko-KR" b="0" i="1" smtClean="0">
                        <a:latin typeface="Cambria Math"/>
                      </a:rPr>
                      <m:t>≤</m:t>
                    </m:r>
                    <m:sSub>
                      <m:sSubPr>
                        <m:ctrlPr>
                          <a:rPr lang="en-US" altLang="ko-KR" b="0" i="1" smtClean="0">
                            <a:latin typeface="Cambria Math" panose="02040503050406030204" pitchFamily="18" charset="0"/>
                          </a:rPr>
                        </m:ctrlPr>
                      </m:sSubPr>
                      <m:e>
                        <m:r>
                          <a:rPr lang="ko-KR" altLang="en-US" b="0" i="1" smtClean="0">
                            <a:latin typeface="Cambria Math"/>
                          </a:rPr>
                          <m:t>𝛿</m:t>
                        </m:r>
                      </m:e>
                      <m:sub>
                        <m:r>
                          <a:rPr lang="en-US" altLang="ko-KR" b="0" i="1" smtClean="0">
                            <a:latin typeface="Cambria Math"/>
                          </a:rPr>
                          <m:t>+</m:t>
                        </m:r>
                      </m:sub>
                    </m:sSub>
                    <m:r>
                      <a:rPr lang="en-US" altLang="ko-KR" b="0" i="1" smtClean="0">
                        <a:latin typeface="Cambria Math"/>
                      </a:rPr>
                      <m:t>+</m:t>
                    </m:r>
                    <m:sSub>
                      <m:sSubPr>
                        <m:ctrlPr>
                          <a:rPr lang="en-US" altLang="ko-KR" b="0" i="1" smtClean="0">
                            <a:latin typeface="Cambria Math" panose="02040503050406030204" pitchFamily="18" charset="0"/>
                          </a:rPr>
                        </m:ctrlPr>
                      </m:sSubPr>
                      <m:e>
                        <m:r>
                          <a:rPr lang="en-US" altLang="ko-KR" b="0" i="1" smtClean="0">
                            <a:latin typeface="Cambria Math"/>
                          </a:rPr>
                          <m:t>𝑤</m:t>
                        </m:r>
                      </m:e>
                      <m:sub>
                        <m:r>
                          <a:rPr lang="en-US" altLang="ko-KR" b="0" i="1" smtClean="0">
                            <a:latin typeface="Cambria Math"/>
                          </a:rPr>
                          <m:t>+</m:t>
                        </m:r>
                      </m:sub>
                    </m:sSub>
                  </m:oMath>
                </a14:m>
                <a:r>
                  <a:rPr lang="en-US" altLang="ko-KR" dirty="0" smtClean="0">
                    <a:sym typeface="Symbol"/>
                  </a:rPr>
                  <a:t>)   </a:t>
                </a:r>
              </a:p>
              <a:p>
                <a:pPr>
                  <a:defRPr/>
                </a:pPr>
                <a:r>
                  <a:rPr lang="en-US" altLang="ko-KR" dirty="0" smtClean="0">
                    <a:sym typeface="Symbol"/>
                  </a:rPr>
                  <a:t>In the dual space,</a:t>
                </a: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251520" y="285750"/>
                <a:ext cx="8712968" cy="3097515"/>
              </a:xfrm>
              <a:blipFill rotWithShape="1">
                <a:blip r:embed="rId2"/>
                <a:stretch>
                  <a:fillRect l="-559" t="-1181" b="-2559"/>
                </a:stretch>
              </a:blipFill>
            </p:spPr>
            <p:txBody>
              <a:bodyPr/>
              <a:lstStyle/>
              <a:p>
                <a:r>
                  <a:rPr lang="ko-KR" altLang="en-US">
                    <a:noFill/>
                  </a:rPr>
                  <a:t> </a:t>
                </a:r>
              </a:p>
            </p:txBody>
          </p:sp>
        </mc:Fallback>
      </mc:AlternateContent>
      <p:sp>
        <p:nvSpPr>
          <p:cNvPr id="6147" name="날짜 개체 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aseline="-25000">
                <a:solidFill>
                  <a:schemeClr val="tx1"/>
                </a:solidFill>
                <a:latin typeface="굴림" charset="-127"/>
                <a:ea typeface="굴림" charset="-127"/>
              </a:defRPr>
            </a:lvl1pPr>
            <a:lvl2pPr marL="742950" indent="-285750" eaLnBrk="0" hangingPunct="0">
              <a:defRPr kumimoji="1" sz="2400" baseline="-25000">
                <a:solidFill>
                  <a:schemeClr val="tx1"/>
                </a:solidFill>
                <a:latin typeface="굴림" charset="-127"/>
                <a:ea typeface="굴림" charset="-127"/>
              </a:defRPr>
            </a:lvl2pPr>
            <a:lvl3pPr marL="1143000" indent="-228600" eaLnBrk="0" hangingPunct="0">
              <a:defRPr kumimoji="1" sz="2400" baseline="-25000">
                <a:solidFill>
                  <a:schemeClr val="tx1"/>
                </a:solidFill>
                <a:latin typeface="굴림" charset="-127"/>
                <a:ea typeface="굴림" charset="-127"/>
              </a:defRPr>
            </a:lvl3pPr>
            <a:lvl4pPr marL="1600200" indent="-228600" eaLnBrk="0" hangingPunct="0">
              <a:defRPr kumimoji="1" sz="2400" baseline="-25000">
                <a:solidFill>
                  <a:schemeClr val="tx1"/>
                </a:solidFill>
                <a:latin typeface="굴림" charset="-127"/>
                <a:ea typeface="굴림" charset="-127"/>
              </a:defRPr>
            </a:lvl4pPr>
            <a:lvl5pPr marL="2057400" indent="-228600" eaLnBrk="0" hangingPunct="0">
              <a:defRPr kumimoji="1" sz="2400" baseline="-25000">
                <a:solidFill>
                  <a:schemeClr val="tx1"/>
                </a:solidFill>
                <a:latin typeface="굴림" charset="-127"/>
                <a:ea typeface="굴림" charset="-127"/>
              </a:defRPr>
            </a:lvl5pPr>
            <a:lvl6pPr marL="2514600" indent="-228600" eaLnBrk="0" fontAlgn="base" hangingPunct="0">
              <a:spcBef>
                <a:spcPct val="0"/>
              </a:spcBef>
              <a:spcAft>
                <a:spcPct val="0"/>
              </a:spcAft>
              <a:defRPr kumimoji="1" sz="2400" baseline="-25000">
                <a:solidFill>
                  <a:schemeClr val="tx1"/>
                </a:solidFill>
                <a:latin typeface="굴림" charset="-127"/>
                <a:ea typeface="굴림" charset="-127"/>
              </a:defRPr>
            </a:lvl6pPr>
            <a:lvl7pPr marL="2971800" indent="-228600" eaLnBrk="0" fontAlgn="base" hangingPunct="0">
              <a:spcBef>
                <a:spcPct val="0"/>
              </a:spcBef>
              <a:spcAft>
                <a:spcPct val="0"/>
              </a:spcAft>
              <a:defRPr kumimoji="1" sz="2400" baseline="-25000">
                <a:solidFill>
                  <a:schemeClr val="tx1"/>
                </a:solidFill>
                <a:latin typeface="굴림" charset="-127"/>
                <a:ea typeface="굴림" charset="-127"/>
              </a:defRPr>
            </a:lvl7pPr>
            <a:lvl8pPr marL="3429000" indent="-228600" eaLnBrk="0" fontAlgn="base" hangingPunct="0">
              <a:spcBef>
                <a:spcPct val="0"/>
              </a:spcBef>
              <a:spcAft>
                <a:spcPct val="0"/>
              </a:spcAft>
              <a:defRPr kumimoji="1" sz="2400" baseline="-25000">
                <a:solidFill>
                  <a:schemeClr val="tx1"/>
                </a:solidFill>
                <a:latin typeface="굴림" charset="-127"/>
                <a:ea typeface="굴림" charset="-127"/>
              </a:defRPr>
            </a:lvl8pPr>
            <a:lvl9pPr marL="3886200" indent="-228600" eaLnBrk="0" fontAlgn="base" hangingPunct="0">
              <a:spcBef>
                <a:spcPct val="0"/>
              </a:spcBef>
              <a:spcAft>
                <a:spcPct val="0"/>
              </a:spcAft>
              <a:defRPr kumimoji="1" sz="2400" baseline="-25000">
                <a:solidFill>
                  <a:schemeClr val="tx1"/>
                </a:solidFill>
                <a:latin typeface="굴림" charset="-127"/>
                <a:ea typeface="굴림" charset="-127"/>
              </a:defRPr>
            </a:lvl9pPr>
          </a:lstStyle>
          <a:p>
            <a:pPr eaLnBrk="1" hangingPunct="1"/>
            <a:r>
              <a:rPr lang="en-US" altLang="ko-KR" sz="1400" baseline="0" dirty="0" smtClean="0">
                <a:latin typeface="Times New Roman" pitchFamily="18" charset="0"/>
              </a:rPr>
              <a:t>Integer Programming 2018</a:t>
            </a:r>
            <a:endParaRPr lang="en-US" altLang="ko-KR" sz="1400" baseline="0" dirty="0" smtClean="0">
              <a:latin typeface="Times New Roman" pitchFamily="18" charset="0"/>
            </a:endParaRPr>
          </a:p>
        </p:txBody>
      </p:sp>
      <p:sp>
        <p:nvSpPr>
          <p:cNvPr id="6148"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aseline="-25000">
                <a:solidFill>
                  <a:schemeClr val="tx1"/>
                </a:solidFill>
                <a:latin typeface="굴림" charset="-127"/>
                <a:ea typeface="굴림" charset="-127"/>
              </a:defRPr>
            </a:lvl1pPr>
            <a:lvl2pPr marL="742950" indent="-285750" eaLnBrk="0" hangingPunct="0">
              <a:defRPr kumimoji="1" sz="2400" baseline="-25000">
                <a:solidFill>
                  <a:schemeClr val="tx1"/>
                </a:solidFill>
                <a:latin typeface="굴림" charset="-127"/>
                <a:ea typeface="굴림" charset="-127"/>
              </a:defRPr>
            </a:lvl2pPr>
            <a:lvl3pPr marL="1143000" indent="-228600" eaLnBrk="0" hangingPunct="0">
              <a:defRPr kumimoji="1" sz="2400" baseline="-25000">
                <a:solidFill>
                  <a:schemeClr val="tx1"/>
                </a:solidFill>
                <a:latin typeface="굴림" charset="-127"/>
                <a:ea typeface="굴림" charset="-127"/>
              </a:defRPr>
            </a:lvl3pPr>
            <a:lvl4pPr marL="1600200" indent="-228600" eaLnBrk="0" hangingPunct="0">
              <a:defRPr kumimoji="1" sz="2400" baseline="-25000">
                <a:solidFill>
                  <a:schemeClr val="tx1"/>
                </a:solidFill>
                <a:latin typeface="굴림" charset="-127"/>
                <a:ea typeface="굴림" charset="-127"/>
              </a:defRPr>
            </a:lvl4pPr>
            <a:lvl5pPr marL="2057400" indent="-228600" eaLnBrk="0" hangingPunct="0">
              <a:defRPr kumimoji="1" sz="2400" baseline="-25000">
                <a:solidFill>
                  <a:schemeClr val="tx1"/>
                </a:solidFill>
                <a:latin typeface="굴림" charset="-127"/>
                <a:ea typeface="굴림" charset="-127"/>
              </a:defRPr>
            </a:lvl5pPr>
            <a:lvl6pPr marL="2514600" indent="-228600" eaLnBrk="0" fontAlgn="base" hangingPunct="0">
              <a:spcBef>
                <a:spcPct val="0"/>
              </a:spcBef>
              <a:spcAft>
                <a:spcPct val="0"/>
              </a:spcAft>
              <a:defRPr kumimoji="1" sz="2400" baseline="-25000">
                <a:solidFill>
                  <a:schemeClr val="tx1"/>
                </a:solidFill>
                <a:latin typeface="굴림" charset="-127"/>
                <a:ea typeface="굴림" charset="-127"/>
              </a:defRPr>
            </a:lvl6pPr>
            <a:lvl7pPr marL="2971800" indent="-228600" eaLnBrk="0" fontAlgn="base" hangingPunct="0">
              <a:spcBef>
                <a:spcPct val="0"/>
              </a:spcBef>
              <a:spcAft>
                <a:spcPct val="0"/>
              </a:spcAft>
              <a:defRPr kumimoji="1" sz="2400" baseline="-25000">
                <a:solidFill>
                  <a:schemeClr val="tx1"/>
                </a:solidFill>
                <a:latin typeface="굴림" charset="-127"/>
                <a:ea typeface="굴림" charset="-127"/>
              </a:defRPr>
            </a:lvl7pPr>
            <a:lvl8pPr marL="3429000" indent="-228600" eaLnBrk="0" fontAlgn="base" hangingPunct="0">
              <a:spcBef>
                <a:spcPct val="0"/>
              </a:spcBef>
              <a:spcAft>
                <a:spcPct val="0"/>
              </a:spcAft>
              <a:defRPr kumimoji="1" sz="2400" baseline="-25000">
                <a:solidFill>
                  <a:schemeClr val="tx1"/>
                </a:solidFill>
                <a:latin typeface="굴림" charset="-127"/>
                <a:ea typeface="굴림" charset="-127"/>
              </a:defRPr>
            </a:lvl8pPr>
            <a:lvl9pPr marL="3886200" indent="-228600" eaLnBrk="0" fontAlgn="base" hangingPunct="0">
              <a:spcBef>
                <a:spcPct val="0"/>
              </a:spcBef>
              <a:spcAft>
                <a:spcPct val="0"/>
              </a:spcAft>
              <a:defRPr kumimoji="1" sz="2400" baseline="-25000">
                <a:solidFill>
                  <a:schemeClr val="tx1"/>
                </a:solidFill>
                <a:latin typeface="굴림" charset="-127"/>
                <a:ea typeface="굴림" charset="-127"/>
              </a:defRPr>
            </a:lvl9pPr>
          </a:lstStyle>
          <a:p>
            <a:pPr eaLnBrk="1" hangingPunct="1"/>
            <a:fld id="{5DEE1B13-1B56-40A9-8D09-4D5555B61BEF}" type="slidenum">
              <a:rPr lang="en-US" altLang="ko-KR" sz="1400" baseline="0" smtClean="0">
                <a:latin typeface="Times New Roman" pitchFamily="18" charset="0"/>
              </a:rPr>
              <a:pPr eaLnBrk="1" hangingPunct="1"/>
              <a:t>5</a:t>
            </a:fld>
            <a:endParaRPr lang="en-US" altLang="ko-KR" sz="1400" baseline="0" smtClean="0">
              <a:latin typeface="Times New Roman" pitchFamily="18" charset="0"/>
            </a:endParaRPr>
          </a:p>
        </p:txBody>
      </p:sp>
      <p:cxnSp>
        <p:nvCxnSpPr>
          <p:cNvPr id="6149" name="직선 화살표 연결선 6"/>
          <p:cNvCxnSpPr>
            <a:cxnSpLocks noChangeShapeType="1"/>
          </p:cNvCxnSpPr>
          <p:nvPr/>
        </p:nvCxnSpPr>
        <p:spPr bwMode="auto">
          <a:xfrm rot="5400000" flipH="1" flipV="1">
            <a:off x="464343" y="5107782"/>
            <a:ext cx="2500313"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50" name="직선 화살표 연결선 8"/>
          <p:cNvCxnSpPr>
            <a:cxnSpLocks noChangeShapeType="1"/>
          </p:cNvCxnSpPr>
          <p:nvPr/>
        </p:nvCxnSpPr>
        <p:spPr bwMode="auto">
          <a:xfrm flipV="1">
            <a:off x="1714500" y="4714875"/>
            <a:ext cx="6000750" cy="7143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51" name="직선 연결선 10"/>
          <p:cNvCxnSpPr>
            <a:cxnSpLocks noChangeShapeType="1"/>
          </p:cNvCxnSpPr>
          <p:nvPr/>
        </p:nvCxnSpPr>
        <p:spPr bwMode="auto">
          <a:xfrm rot="5400000" flipH="1" flipV="1">
            <a:off x="2250282" y="5107781"/>
            <a:ext cx="1428750" cy="785813"/>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6152" name="직선 연결선 13"/>
          <p:cNvCxnSpPr>
            <a:cxnSpLocks noChangeShapeType="1"/>
          </p:cNvCxnSpPr>
          <p:nvPr/>
        </p:nvCxnSpPr>
        <p:spPr bwMode="auto">
          <a:xfrm rot="16200000" flipH="1">
            <a:off x="5771357" y="5056981"/>
            <a:ext cx="1316038" cy="714375"/>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6153" name="직선 연결선 15"/>
          <p:cNvCxnSpPr>
            <a:cxnSpLocks noChangeShapeType="1"/>
          </p:cNvCxnSpPr>
          <p:nvPr/>
        </p:nvCxnSpPr>
        <p:spPr bwMode="auto">
          <a:xfrm flipV="1">
            <a:off x="3357563" y="4714875"/>
            <a:ext cx="2714625" cy="71438"/>
          </a:xfrm>
          <a:prstGeom prst="line">
            <a:avLst/>
          </a:prstGeom>
          <a:noFill/>
          <a:ln w="31750" algn="ctr">
            <a:solidFill>
              <a:schemeClr val="tx1"/>
            </a:solidFill>
            <a:round/>
            <a:headEnd/>
            <a:tailEnd/>
          </a:ln>
          <a:extLst>
            <a:ext uri="{909E8E84-426E-40DD-AFC4-6F175D3DCCD1}">
              <a14:hiddenFill xmlns:a14="http://schemas.microsoft.com/office/drawing/2010/main">
                <a:noFill/>
              </a14:hiddenFill>
            </a:ext>
          </a:extLst>
        </p:spPr>
      </p:cxnSp>
      <p:cxnSp>
        <p:nvCxnSpPr>
          <p:cNvPr id="6154" name="직선 연결선 17"/>
          <p:cNvCxnSpPr>
            <a:cxnSpLocks noChangeShapeType="1"/>
          </p:cNvCxnSpPr>
          <p:nvPr/>
        </p:nvCxnSpPr>
        <p:spPr bwMode="auto">
          <a:xfrm rot="5400000" flipH="1" flipV="1">
            <a:off x="2928938" y="4071938"/>
            <a:ext cx="85725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155" name="직선 연결선 19"/>
          <p:cNvCxnSpPr>
            <a:cxnSpLocks noChangeShapeType="1"/>
          </p:cNvCxnSpPr>
          <p:nvPr/>
        </p:nvCxnSpPr>
        <p:spPr bwMode="auto">
          <a:xfrm rot="5400000" flipH="1" flipV="1">
            <a:off x="5679281" y="4107657"/>
            <a:ext cx="785813"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156" name="직선 화살표 연결선 22"/>
          <p:cNvCxnSpPr>
            <a:cxnSpLocks noChangeShapeType="1"/>
          </p:cNvCxnSpPr>
          <p:nvPr/>
        </p:nvCxnSpPr>
        <p:spPr bwMode="auto">
          <a:xfrm rot="10800000">
            <a:off x="2428875" y="3929063"/>
            <a:ext cx="928688" cy="15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57" name="직선 화살표 연결선 25"/>
          <p:cNvCxnSpPr>
            <a:cxnSpLocks noChangeShapeType="1"/>
          </p:cNvCxnSpPr>
          <p:nvPr/>
        </p:nvCxnSpPr>
        <p:spPr bwMode="auto">
          <a:xfrm rot="10800000" flipH="1">
            <a:off x="6092825" y="3929063"/>
            <a:ext cx="928688" cy="15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mc:AlternateContent xmlns:mc="http://schemas.openxmlformats.org/markup-compatibility/2006" xmlns:a14="http://schemas.microsoft.com/office/drawing/2010/main">
        <mc:Choice Requires="a14">
          <p:sp>
            <p:nvSpPr>
              <p:cNvPr id="15" name="TextBox 14"/>
              <p:cNvSpPr txBox="1"/>
              <p:nvPr/>
            </p:nvSpPr>
            <p:spPr>
              <a:xfrm>
                <a:off x="3267075" y="4848225"/>
                <a:ext cx="526041" cy="400110"/>
              </a:xfrm>
              <a:prstGeom prst="rect">
                <a:avLst/>
              </a:prstGeom>
              <a:noFill/>
            </p:spPr>
            <p:txBody>
              <a:bodyPr wrap="none">
                <a:spAutoFit/>
              </a:bodyPr>
              <a:lstStyle/>
              <a:p>
                <a:pPr>
                  <a:defRPr/>
                </a:pPr>
                <a14:m>
                  <m:oMathPara xmlns:m="http://schemas.openxmlformats.org/officeDocument/2006/math">
                    <m:oMathParaPr>
                      <m:jc m:val="centerGroup"/>
                    </m:oMathParaPr>
                    <m:oMath xmlns:m="http://schemas.openxmlformats.org/officeDocument/2006/math">
                      <m:sSub>
                        <m:sSubPr>
                          <m:ctrlPr>
                            <a:rPr lang="en-US" altLang="ko-KR" sz="2000" i="1" baseline="0" smtClean="0">
                              <a:latin typeface="Cambria Math" panose="02040503050406030204" pitchFamily="18" charset="0"/>
                              <a:sym typeface="Symbol"/>
                            </a:rPr>
                          </m:ctrlPr>
                        </m:sSubPr>
                        <m:e>
                          <m:r>
                            <a:rPr lang="ko-KR" altLang="en-US" sz="2000" i="1" baseline="0" smtClean="0">
                              <a:latin typeface="Cambria Math"/>
                              <a:sym typeface="Symbol"/>
                            </a:rPr>
                            <m:t>𝛿</m:t>
                          </m:r>
                        </m:e>
                        <m:sub>
                          <m:r>
                            <a:rPr lang="en-US" altLang="ko-KR" sz="2000" b="0" i="1" baseline="0" smtClean="0">
                              <a:latin typeface="Cambria Math"/>
                              <a:sym typeface="Symbol"/>
                            </a:rPr>
                            <m:t>−</m:t>
                          </m:r>
                        </m:sub>
                      </m:sSub>
                    </m:oMath>
                  </m:oMathPara>
                </a14:m>
                <a:endParaRPr lang="ko-KR" altLang="en-US" sz="2000" baseline="0" dirty="0">
                  <a:latin typeface="+mj-lt"/>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3267075" y="4848225"/>
                <a:ext cx="526041" cy="400110"/>
              </a:xfrm>
              <a:prstGeom prst="rect">
                <a:avLst/>
              </a:prstGeom>
              <a:blipFill rotWithShape="1">
                <a:blip r:embed="rId3"/>
                <a:stretch>
                  <a:fillRect/>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5768977" y="4797897"/>
                <a:ext cx="526041" cy="400110"/>
              </a:xfrm>
              <a:prstGeom prst="rect">
                <a:avLst/>
              </a:prstGeom>
              <a:noFill/>
            </p:spPr>
            <p:txBody>
              <a:bodyPr wrap="none">
                <a:spAutoFit/>
              </a:bodyPr>
              <a:lstStyle/>
              <a:p>
                <a:pPr>
                  <a:defRPr/>
                </a:pPr>
                <a14:m>
                  <m:oMathPara xmlns:m="http://schemas.openxmlformats.org/officeDocument/2006/math">
                    <m:oMathParaPr>
                      <m:jc m:val="centerGroup"/>
                    </m:oMathParaPr>
                    <m:oMath xmlns:m="http://schemas.openxmlformats.org/officeDocument/2006/math">
                      <m:sSub>
                        <m:sSubPr>
                          <m:ctrlPr>
                            <a:rPr lang="en-US" altLang="ko-KR" sz="2000" i="1" baseline="0" smtClean="0">
                              <a:latin typeface="Cambria Math" panose="02040503050406030204" pitchFamily="18" charset="0"/>
                              <a:sym typeface="Symbol"/>
                            </a:rPr>
                          </m:ctrlPr>
                        </m:sSubPr>
                        <m:e>
                          <m:r>
                            <a:rPr lang="ko-KR" altLang="en-US" sz="2000" i="1" baseline="0" smtClean="0">
                              <a:latin typeface="Cambria Math"/>
                              <a:sym typeface="Symbol"/>
                            </a:rPr>
                            <m:t>𝛿</m:t>
                          </m:r>
                        </m:e>
                        <m:sub>
                          <m:r>
                            <a:rPr lang="en-US" altLang="ko-KR" sz="2000" b="0" i="1" baseline="0" smtClean="0">
                              <a:latin typeface="Cambria Math"/>
                              <a:sym typeface="Symbol"/>
                            </a:rPr>
                            <m:t>+</m:t>
                          </m:r>
                        </m:sub>
                      </m:sSub>
                    </m:oMath>
                  </m:oMathPara>
                </a14:m>
                <a:endParaRPr lang="ko-KR" altLang="en-US" sz="2000" baseline="0" dirty="0">
                  <a:latin typeface="+mj-lt"/>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5768977" y="4797897"/>
                <a:ext cx="526041" cy="400110"/>
              </a:xfrm>
              <a:prstGeom prst="rect">
                <a:avLst/>
              </a:prstGeom>
              <a:blipFill rotWithShape="1">
                <a:blip r:embed="rId4"/>
                <a:stretch>
                  <a:fillRect/>
                </a:stretch>
              </a:blipFill>
            </p:spPr>
            <p:txBody>
              <a:bodyPr/>
              <a:lstStyle/>
              <a:p>
                <a:r>
                  <a:rPr lang="ko-KR" altLang="en-US">
                    <a:noFill/>
                  </a:rPr>
                  <a:t> </a:t>
                </a:r>
              </a:p>
            </p:txBody>
          </p:sp>
        </mc:Fallback>
      </mc:AlternateContent>
      <p:sp>
        <p:nvSpPr>
          <p:cNvPr id="6160" name="타원 16"/>
          <p:cNvSpPr>
            <a:spLocks noChangeArrowheads="1"/>
          </p:cNvSpPr>
          <p:nvPr/>
        </p:nvSpPr>
        <p:spPr bwMode="auto">
          <a:xfrm>
            <a:off x="4429125" y="4672013"/>
            <a:ext cx="142875" cy="142875"/>
          </a:xfrm>
          <a:prstGeom prst="ellipse">
            <a:avLst/>
          </a:prstGeom>
          <a:solidFill>
            <a:schemeClr val="accent1"/>
          </a:solidFill>
          <a:ln w="9525" algn="ctr">
            <a:solidFill>
              <a:schemeClr val="tx1"/>
            </a:solidFill>
            <a:round/>
            <a:headEnd/>
            <a:tailEnd/>
          </a:ln>
        </p:spPr>
        <p:txBody>
          <a:bodyPr/>
          <a:lstStyle/>
          <a:p>
            <a:endParaRPr lang="ko-KR" altLang="en-US"/>
          </a:p>
        </p:txBody>
      </p:sp>
      <mc:AlternateContent xmlns:mc="http://schemas.openxmlformats.org/markup-compatibility/2006" xmlns:a14="http://schemas.microsoft.com/office/drawing/2010/main">
        <mc:Choice Requires="a14">
          <p:sp>
            <p:nvSpPr>
              <p:cNvPr id="18" name="TextBox 17"/>
              <p:cNvSpPr txBox="1"/>
              <p:nvPr/>
            </p:nvSpPr>
            <p:spPr>
              <a:xfrm>
                <a:off x="2867025" y="5643563"/>
                <a:ext cx="508216" cy="400110"/>
              </a:xfrm>
              <a:prstGeom prst="rect">
                <a:avLst/>
              </a:prstGeom>
              <a:noFill/>
            </p:spPr>
            <p:txBody>
              <a:bodyPr wrap="none">
                <a:spAutoFit/>
              </a:bodyPr>
              <a:lstStyle/>
              <a:p>
                <a:pPr>
                  <a:defRPr/>
                </a:pPr>
                <a14:m>
                  <m:oMathPara xmlns:m="http://schemas.openxmlformats.org/officeDocument/2006/math">
                    <m:oMathParaPr>
                      <m:jc m:val="centerGroup"/>
                    </m:oMathParaPr>
                    <m:oMath xmlns:m="http://schemas.openxmlformats.org/officeDocument/2006/math">
                      <m:sSub>
                        <m:sSubPr>
                          <m:ctrlPr>
                            <a:rPr lang="en-US" altLang="ko-KR" sz="2000" i="1" baseline="0" smtClean="0">
                              <a:latin typeface="Cambria Math" panose="02040503050406030204" pitchFamily="18" charset="0"/>
                              <a:sym typeface="Symbol"/>
                            </a:rPr>
                          </m:ctrlPr>
                        </m:sSubPr>
                        <m:e>
                          <m:r>
                            <a:rPr lang="ko-KR" altLang="en-US" sz="2000" i="1" baseline="0" smtClean="0">
                              <a:latin typeface="Cambria Math"/>
                              <a:sym typeface="Symbol"/>
                            </a:rPr>
                            <m:t>𝜀</m:t>
                          </m:r>
                        </m:e>
                        <m:sub>
                          <m:r>
                            <a:rPr lang="en-US" altLang="ko-KR" sz="2000" b="0" i="1" baseline="0" smtClean="0">
                              <a:latin typeface="Cambria Math"/>
                              <a:sym typeface="Symbol"/>
                            </a:rPr>
                            <m:t>−</m:t>
                          </m:r>
                        </m:sub>
                      </m:sSub>
                    </m:oMath>
                  </m:oMathPara>
                </a14:m>
                <a:endParaRPr lang="ko-KR" altLang="en-US" sz="2000" baseline="0" dirty="0">
                  <a:latin typeface="+mj-lt"/>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2867025" y="5643563"/>
                <a:ext cx="508216" cy="400110"/>
              </a:xfrm>
              <a:prstGeom prst="rect">
                <a:avLst/>
              </a:prstGeom>
              <a:blipFill rotWithShape="1">
                <a:blip r:embed="rId5"/>
                <a:stretch>
                  <a:fillRect/>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6013558" y="5600700"/>
                <a:ext cx="700576" cy="400110"/>
              </a:xfrm>
              <a:prstGeom prst="rect">
                <a:avLst/>
              </a:prstGeom>
              <a:noFill/>
            </p:spPr>
            <p:txBody>
              <a:bodyPr wrap="none">
                <a:spAutoFit/>
              </a:bodyPr>
              <a:lstStyle/>
              <a:p>
                <a:pPr>
                  <a:defRPr/>
                </a:pPr>
                <a14:m>
                  <m:oMathPara xmlns:m="http://schemas.openxmlformats.org/officeDocument/2006/math">
                    <m:oMathParaPr>
                      <m:jc m:val="centerGroup"/>
                    </m:oMathParaPr>
                    <m:oMath xmlns:m="http://schemas.openxmlformats.org/officeDocument/2006/math">
                      <m:r>
                        <a:rPr lang="en-US" altLang="ko-KR" sz="2000" b="0" i="1" baseline="0" smtClean="0">
                          <a:latin typeface="Cambria Math"/>
                          <a:sym typeface="Symbol"/>
                        </a:rPr>
                        <m:t>−</m:t>
                      </m:r>
                      <m:sSub>
                        <m:sSubPr>
                          <m:ctrlPr>
                            <a:rPr lang="en-US" altLang="ko-KR" sz="2000" b="0" i="1" baseline="0" smtClean="0">
                              <a:latin typeface="Cambria Math" panose="02040503050406030204" pitchFamily="18" charset="0"/>
                              <a:sym typeface="Symbol"/>
                            </a:rPr>
                          </m:ctrlPr>
                        </m:sSubPr>
                        <m:e>
                          <m:r>
                            <a:rPr lang="ko-KR" altLang="en-US" sz="2000" b="0" i="1" baseline="0" smtClean="0">
                              <a:latin typeface="Cambria Math"/>
                              <a:sym typeface="Symbol"/>
                            </a:rPr>
                            <m:t>𝜀</m:t>
                          </m:r>
                        </m:e>
                        <m:sub>
                          <m:r>
                            <a:rPr lang="en-US" altLang="ko-KR" sz="2000" b="0" i="1" baseline="0" smtClean="0">
                              <a:latin typeface="Cambria Math"/>
                              <a:sym typeface="Symbol"/>
                            </a:rPr>
                            <m:t>+</m:t>
                          </m:r>
                        </m:sub>
                      </m:sSub>
                    </m:oMath>
                  </m:oMathPara>
                </a14:m>
                <a:endParaRPr lang="ko-KR" altLang="en-US" sz="2000" baseline="0" dirty="0">
                  <a:latin typeface="+mj-lt"/>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6013558" y="5600700"/>
                <a:ext cx="700576" cy="400110"/>
              </a:xfrm>
              <a:prstGeom prst="rect">
                <a:avLst/>
              </a:prstGeom>
              <a:blipFill rotWithShape="1">
                <a:blip r:embed="rId6"/>
                <a:stretch>
                  <a:fillRect b="-1538"/>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4295775" y="4171950"/>
                <a:ext cx="535018" cy="400110"/>
              </a:xfrm>
              <a:prstGeom prst="rect">
                <a:avLst/>
              </a:prstGeom>
              <a:noFill/>
            </p:spPr>
            <p:txBody>
              <a:bodyPr wrap="none">
                <a:spAutoFit/>
              </a:bodyPr>
              <a:lstStyle/>
              <a:p>
                <a:pPr>
                  <a:defRPr/>
                </a:pPr>
                <a14:m>
                  <m:oMathPara xmlns:m="http://schemas.openxmlformats.org/officeDocument/2006/math">
                    <m:oMathParaPr>
                      <m:jc m:val="centerGroup"/>
                    </m:oMathParaPr>
                    <m:oMath xmlns:m="http://schemas.openxmlformats.org/officeDocument/2006/math">
                      <m:sSup>
                        <m:sSupPr>
                          <m:ctrlPr>
                            <a:rPr lang="en-US" altLang="ko-KR" sz="2000" i="1" baseline="0" smtClean="0">
                              <a:latin typeface="Cambria Math" panose="02040503050406030204" pitchFamily="18" charset="0"/>
                            </a:rPr>
                          </m:ctrlPr>
                        </m:sSupPr>
                        <m:e>
                          <m:acc>
                            <m:accPr>
                              <m:chr m:val="̃"/>
                              <m:ctrlPr>
                                <a:rPr lang="en-US" altLang="ko-KR" sz="2000" i="1" baseline="0" smtClean="0">
                                  <a:latin typeface="Cambria Math" panose="02040503050406030204" pitchFamily="18" charset="0"/>
                                </a:rPr>
                              </m:ctrlPr>
                            </m:accPr>
                            <m:e>
                              <m:r>
                                <a:rPr lang="ko-KR" altLang="en-US" sz="2000" i="1" baseline="0" smtClean="0">
                                  <a:latin typeface="Cambria Math"/>
                                </a:rPr>
                                <m:t>𝜋</m:t>
                              </m:r>
                            </m:e>
                          </m:acc>
                        </m:e>
                        <m:sup>
                          <m:r>
                            <a:rPr lang="en-US" altLang="ko-KR" sz="2000" b="0" i="1" baseline="0" smtClean="0">
                              <a:latin typeface="Cambria Math"/>
                            </a:rPr>
                            <m:t>0</m:t>
                          </m:r>
                        </m:sup>
                      </m:sSup>
                    </m:oMath>
                  </m:oMathPara>
                </a14:m>
                <a:endParaRPr lang="ko-KR" altLang="en-US" sz="2000" baseline="0" dirty="0">
                  <a:latin typeface="+mj-lt"/>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4295775" y="4171950"/>
                <a:ext cx="535018" cy="400110"/>
              </a:xfrm>
              <a:prstGeom prst="rect">
                <a:avLst/>
              </a:prstGeom>
              <a:blipFill rotWithShape="1">
                <a:blip r:embed="rId7"/>
                <a:stretch>
                  <a:fillRect r="-11494"/>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2555776" y="3886200"/>
                <a:ext cx="760914" cy="400110"/>
              </a:xfrm>
              <a:prstGeom prst="rect">
                <a:avLst/>
              </a:prstGeom>
              <a:noFill/>
            </p:spPr>
            <p:txBody>
              <a:bodyPr wrap="none">
                <a:spAutoFit/>
              </a:bodyPr>
              <a:lstStyle/>
              <a:p>
                <a:pPr>
                  <a:defRPr/>
                </a:pPr>
                <a14:m>
                  <m:oMathPara xmlns:m="http://schemas.openxmlformats.org/officeDocument/2006/math">
                    <m:oMathParaPr>
                      <m:jc m:val="centerGroup"/>
                    </m:oMathParaPr>
                    <m:oMath xmlns:m="http://schemas.openxmlformats.org/officeDocument/2006/math">
                      <m:r>
                        <a:rPr lang="en-US" altLang="ko-KR" sz="2000" b="0" i="1" baseline="0" smtClean="0">
                          <a:latin typeface="Cambria Math"/>
                          <a:sym typeface="Symbol"/>
                        </a:rPr>
                        <m:t>−</m:t>
                      </m:r>
                      <m:sSub>
                        <m:sSubPr>
                          <m:ctrlPr>
                            <a:rPr lang="en-US" altLang="ko-KR" sz="2000" b="0" i="1" baseline="0" smtClean="0">
                              <a:latin typeface="Cambria Math" panose="02040503050406030204" pitchFamily="18" charset="0"/>
                              <a:sym typeface="Symbol"/>
                            </a:rPr>
                          </m:ctrlPr>
                        </m:sSubPr>
                        <m:e>
                          <m:r>
                            <a:rPr lang="en-US" altLang="ko-KR" sz="2000" b="0" i="1" baseline="0" smtClean="0">
                              <a:latin typeface="Cambria Math"/>
                              <a:sym typeface="Symbol"/>
                            </a:rPr>
                            <m:t>𝑤</m:t>
                          </m:r>
                        </m:e>
                        <m:sub>
                          <m:r>
                            <a:rPr lang="en-US" altLang="ko-KR" sz="2000" b="0" i="1" baseline="0" smtClean="0">
                              <a:latin typeface="Cambria Math"/>
                              <a:sym typeface="Symbol"/>
                            </a:rPr>
                            <m:t>−</m:t>
                          </m:r>
                        </m:sub>
                      </m:sSub>
                    </m:oMath>
                  </m:oMathPara>
                </a14:m>
                <a:endParaRPr lang="ko-KR" altLang="en-US" sz="2000" baseline="0" dirty="0">
                  <a:latin typeface="+mj-lt"/>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2555776" y="3886200"/>
                <a:ext cx="760914" cy="400110"/>
              </a:xfrm>
              <a:prstGeom prst="rect">
                <a:avLst/>
              </a:prstGeom>
              <a:blipFill rotWithShape="1">
                <a:blip r:embed="rId8"/>
                <a:stretch>
                  <a:fillRect/>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6208713" y="3886200"/>
                <a:ext cx="576312" cy="400110"/>
              </a:xfrm>
              <a:prstGeom prst="rect">
                <a:avLst/>
              </a:prstGeom>
              <a:noFill/>
            </p:spPr>
            <p:txBody>
              <a:bodyPr wrap="none">
                <a:spAutoFit/>
              </a:bodyPr>
              <a:lstStyle/>
              <a:p>
                <a:pPr>
                  <a:defRPr/>
                </a:pPr>
                <a14:m>
                  <m:oMathPara xmlns:m="http://schemas.openxmlformats.org/officeDocument/2006/math">
                    <m:oMathParaPr>
                      <m:jc m:val="centerGroup"/>
                    </m:oMathParaPr>
                    <m:oMath xmlns:m="http://schemas.openxmlformats.org/officeDocument/2006/math">
                      <m:sSub>
                        <m:sSubPr>
                          <m:ctrlPr>
                            <a:rPr lang="en-US" altLang="ko-KR" sz="2000" i="1" baseline="0" smtClean="0">
                              <a:latin typeface="Cambria Math" panose="02040503050406030204" pitchFamily="18" charset="0"/>
                              <a:sym typeface="Symbol"/>
                            </a:rPr>
                          </m:ctrlPr>
                        </m:sSubPr>
                        <m:e>
                          <m:r>
                            <a:rPr lang="en-US" altLang="ko-KR" sz="2000" b="0" i="1" baseline="0" smtClean="0">
                              <a:latin typeface="Cambria Math"/>
                              <a:sym typeface="Symbol"/>
                            </a:rPr>
                            <m:t>𝑤</m:t>
                          </m:r>
                        </m:e>
                        <m:sub>
                          <m:r>
                            <a:rPr lang="en-US" altLang="ko-KR" sz="2000" b="0" i="1" baseline="0" smtClean="0">
                              <a:latin typeface="Cambria Math"/>
                              <a:sym typeface="Symbol"/>
                            </a:rPr>
                            <m:t>+</m:t>
                          </m:r>
                        </m:sub>
                      </m:sSub>
                    </m:oMath>
                  </m:oMathPara>
                </a14:m>
                <a:endParaRPr lang="ko-KR" altLang="en-US" sz="2000" baseline="0" dirty="0">
                  <a:latin typeface="+mj-lt"/>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6208713" y="3886200"/>
                <a:ext cx="576312" cy="400110"/>
              </a:xfrm>
              <a:prstGeom prst="rect">
                <a:avLst/>
              </a:prstGeom>
              <a:blipFill rotWithShape="1">
                <a:blip r:embed="rId9"/>
                <a:stretch>
                  <a:fillRect/>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7769225" y="4493912"/>
                <a:ext cx="406586" cy="400110"/>
              </a:xfrm>
              <a:prstGeom prst="rect">
                <a:avLst/>
              </a:prstGeom>
              <a:noFill/>
            </p:spPr>
            <p:txBody>
              <a:bodyPr wrap="none">
                <a:spAutoFit/>
              </a:bodyPr>
              <a:lstStyle/>
              <a:p>
                <a:pPr>
                  <a:defRPr/>
                </a:pPr>
                <a14:m>
                  <m:oMathPara xmlns:m="http://schemas.openxmlformats.org/officeDocument/2006/math">
                    <m:oMathParaPr>
                      <m:jc m:val="centerGroup"/>
                    </m:oMathParaPr>
                    <m:oMath xmlns:m="http://schemas.openxmlformats.org/officeDocument/2006/math">
                      <m:acc>
                        <m:accPr>
                          <m:chr m:val="̃"/>
                          <m:ctrlPr>
                            <a:rPr lang="ko-KR" altLang="en-US" sz="2000" i="1" baseline="0" smtClean="0">
                              <a:latin typeface="Cambria Math" panose="02040503050406030204" pitchFamily="18" charset="0"/>
                              <a:sym typeface="Symbol"/>
                            </a:rPr>
                          </m:ctrlPr>
                        </m:accPr>
                        <m:e>
                          <m:r>
                            <a:rPr lang="ko-KR" altLang="en-US" sz="2000" i="1" baseline="0" smtClean="0">
                              <a:latin typeface="Cambria Math"/>
                              <a:sym typeface="Symbol"/>
                            </a:rPr>
                            <m:t>𝜋</m:t>
                          </m:r>
                        </m:e>
                      </m:acc>
                    </m:oMath>
                  </m:oMathPara>
                </a14:m>
                <a:endParaRPr lang="ko-KR" altLang="en-US" sz="2000" baseline="0" dirty="0">
                  <a:latin typeface="+mj-lt"/>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7769225" y="4493912"/>
                <a:ext cx="406586" cy="400110"/>
              </a:xfrm>
              <a:prstGeom prst="rect">
                <a:avLst/>
              </a:prstGeom>
              <a:blipFill rotWithShape="1">
                <a:blip r:embed="rId10"/>
                <a:stretch>
                  <a:fillRect r="-11940"/>
                </a:stretch>
              </a:blipFill>
            </p:spPr>
            <p:txBody>
              <a:bodyPr/>
              <a:lstStyle/>
              <a:p>
                <a:r>
                  <a:rPr lang="ko-KR" altLang="en-US">
                    <a:noFill/>
                  </a:rPr>
                  <a:t> </a:t>
                </a:r>
              </a:p>
            </p:txBody>
          </p:sp>
        </mc:Fallback>
      </mc:AlternateContent>
      <p:cxnSp>
        <p:nvCxnSpPr>
          <p:cNvPr id="6167" name="직선 연결선 24"/>
          <p:cNvCxnSpPr>
            <a:cxnSpLocks noChangeShapeType="1"/>
          </p:cNvCxnSpPr>
          <p:nvPr/>
        </p:nvCxnSpPr>
        <p:spPr bwMode="auto">
          <a:xfrm rot="5400000">
            <a:off x="4536281" y="3750469"/>
            <a:ext cx="642938" cy="0"/>
          </a:xfrm>
          <a:prstGeom prst="line">
            <a:avLst/>
          </a:prstGeom>
          <a:noFill/>
          <a:ln w="9525" algn="ctr">
            <a:solidFill>
              <a:schemeClr val="tx1"/>
            </a:solidFill>
            <a:round/>
            <a:headEnd/>
            <a:tailEnd/>
          </a:ln>
        </p:spPr>
      </p:cxnSp>
      <p:cxnSp>
        <p:nvCxnSpPr>
          <p:cNvPr id="6168" name="직선 화살표 연결선 26"/>
          <p:cNvCxnSpPr>
            <a:cxnSpLocks noChangeShapeType="1"/>
          </p:cNvCxnSpPr>
          <p:nvPr/>
        </p:nvCxnSpPr>
        <p:spPr bwMode="auto">
          <a:xfrm>
            <a:off x="4857750" y="3786188"/>
            <a:ext cx="928688" cy="1587"/>
          </a:xfrm>
          <a:prstGeom prst="straightConnector1">
            <a:avLst/>
          </a:prstGeom>
          <a:noFill/>
          <a:ln w="9525" algn="ctr">
            <a:solidFill>
              <a:schemeClr val="tx1"/>
            </a:solidFill>
            <a:round/>
            <a:headEnd/>
            <a:tailEnd type="arrow" w="med" len="med"/>
          </a:ln>
        </p:spPr>
      </p:cxnSp>
      <mc:AlternateContent xmlns:mc="http://schemas.openxmlformats.org/markup-compatibility/2006" xmlns:a14="http://schemas.microsoft.com/office/drawing/2010/main">
        <mc:Choice Requires="a14">
          <p:sp>
            <p:nvSpPr>
              <p:cNvPr id="28" name="TextBox 27"/>
              <p:cNvSpPr txBox="1"/>
              <p:nvPr/>
            </p:nvSpPr>
            <p:spPr>
              <a:xfrm>
                <a:off x="5063010" y="3356992"/>
                <a:ext cx="869790" cy="400110"/>
              </a:xfrm>
              <a:prstGeom prst="rect">
                <a:avLst/>
              </a:prstGeom>
              <a:noFill/>
            </p:spPr>
            <p:txBody>
              <a:bodyPr wrap="none">
                <a:spAutoFit/>
              </a:bodyPr>
              <a:lstStyle/>
              <a:p>
                <a:pPr>
                  <a:defRPr/>
                </a:pPr>
                <a14:m>
                  <m:oMathPara xmlns:m="http://schemas.openxmlformats.org/officeDocument/2006/math">
                    <m:oMathParaPr>
                      <m:jc m:val="centerGroup"/>
                    </m:oMathParaPr>
                    <m:oMath xmlns:m="http://schemas.openxmlformats.org/officeDocument/2006/math">
                      <m:r>
                        <a:rPr lang="en-US" altLang="ko-KR" sz="2000" b="0" i="1" baseline="0" smtClean="0">
                          <a:latin typeface="Cambria Math"/>
                          <a:sym typeface="Symbol"/>
                        </a:rPr>
                        <m:t>𝑏</m:t>
                      </m:r>
                      <m:r>
                        <a:rPr lang="en-US" altLang="ko-KR" sz="2000" b="0" i="1" baseline="0" smtClean="0">
                          <a:latin typeface="Cambria Math"/>
                          <a:sym typeface="Symbol"/>
                        </a:rPr>
                        <m:t>&gt;0</m:t>
                      </m:r>
                    </m:oMath>
                  </m:oMathPara>
                </a14:m>
                <a:endParaRPr lang="ko-KR" altLang="en-US" sz="2000" baseline="0" dirty="0">
                  <a:latin typeface="+mj-lt"/>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5063010" y="3356992"/>
                <a:ext cx="869790" cy="400110"/>
              </a:xfrm>
              <a:prstGeom prst="rect">
                <a:avLst/>
              </a:prstGeom>
              <a:blipFill rotWithShape="1">
                <a:blip r:embed="rId11"/>
                <a:stretch>
                  <a:fillRect/>
                </a:stretch>
              </a:blipFill>
            </p:spPr>
            <p:txBody>
              <a:bodyPr/>
              <a:lstStyle/>
              <a:p>
                <a:r>
                  <a:rPr lang="ko-KR" altLang="en-US">
                    <a:noFill/>
                  </a:rPr>
                  <a:t> </a:t>
                </a:r>
              </a:p>
            </p:txBody>
          </p:sp>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endParaRPr lang="ko-KR" altLang="en-US" smtClean="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357188" y="876300"/>
                <a:ext cx="8393112" cy="4194290"/>
              </a:xfrm>
            </p:spPr>
            <p:txBody>
              <a:bodyPr/>
              <a:lstStyle/>
              <a:p>
                <a:pPr>
                  <a:defRPr/>
                </a:pPr>
                <a:r>
                  <a:rPr lang="en-US" altLang="ko-KR" dirty="0" smtClean="0"/>
                  <a:t>Let </a:t>
                </a:r>
                <a14:m>
                  <m:oMath xmlns:m="http://schemas.openxmlformats.org/officeDocument/2006/math">
                    <m:sSup>
                      <m:sSupPr>
                        <m:ctrlPr>
                          <a:rPr lang="en-US" altLang="ko-KR" i="1" smtClean="0">
                            <a:latin typeface="Cambria Math" panose="02040503050406030204" pitchFamily="18" charset="0"/>
                          </a:rPr>
                        </m:ctrlPr>
                      </m:sSupPr>
                      <m:e>
                        <m:r>
                          <a:rPr lang="en-US" altLang="ko-KR" b="0" i="1" smtClean="0">
                            <a:latin typeface="Cambria Math"/>
                          </a:rPr>
                          <m:t>𝑥</m:t>
                        </m:r>
                      </m:e>
                      <m:sup>
                        <m:r>
                          <a:rPr lang="en-US" altLang="ko-KR" b="0" i="1" smtClean="0">
                            <a:latin typeface="Cambria Math"/>
                          </a:rPr>
                          <m:t>∗</m:t>
                        </m:r>
                      </m:sup>
                    </m:sSup>
                    <m:r>
                      <a:rPr lang="en-US" altLang="ko-KR" b="0" i="1" smtClean="0">
                        <a:latin typeface="Cambria Math"/>
                      </a:rPr>
                      <m:t>,</m:t>
                    </m:r>
                    <m:sSup>
                      <m:sSupPr>
                        <m:ctrlPr>
                          <a:rPr lang="en-US" altLang="ko-KR" b="0" i="1" smtClean="0">
                            <a:latin typeface="Cambria Math" panose="02040503050406030204" pitchFamily="18" charset="0"/>
                          </a:rPr>
                        </m:ctrlPr>
                      </m:sSupPr>
                      <m:e>
                        <m:r>
                          <a:rPr lang="ko-KR" altLang="en-US" b="0" i="1" smtClean="0">
                            <a:latin typeface="Cambria Math"/>
                          </a:rPr>
                          <m:t>𝜋</m:t>
                        </m:r>
                      </m:e>
                      <m:sup>
                        <m:r>
                          <a:rPr lang="en-US" altLang="ko-KR" b="0" i="1" smtClean="0">
                            <a:latin typeface="Cambria Math"/>
                          </a:rPr>
                          <m:t>∗</m:t>
                        </m:r>
                      </m:sup>
                    </m:sSup>
                    <m:r>
                      <a:rPr lang="en-US" altLang="ko-KR" b="0" i="1" smtClean="0">
                        <a:latin typeface="Cambria Math"/>
                      </a:rPr>
                      <m:t>,</m:t>
                    </m:r>
                    <m:d>
                      <m:dPr>
                        <m:ctrlPr>
                          <a:rPr lang="en-US" altLang="ko-KR" b="0" i="1" smtClean="0">
                            <a:latin typeface="Cambria Math" panose="02040503050406030204" pitchFamily="18" charset="0"/>
                          </a:rPr>
                        </m:ctrlPr>
                      </m:dPr>
                      <m:e>
                        <m:sSup>
                          <m:sSupPr>
                            <m:ctrlPr>
                              <a:rPr lang="en-US" altLang="ko-KR" b="0" i="1" smtClean="0">
                                <a:latin typeface="Cambria Math" panose="02040503050406030204" pitchFamily="18" charset="0"/>
                              </a:rPr>
                            </m:ctrlPr>
                          </m:sSupPr>
                          <m:e>
                            <m:acc>
                              <m:accPr>
                                <m:chr m:val="̃"/>
                                <m:ctrlPr>
                                  <a:rPr lang="en-US" altLang="ko-KR" b="0" i="1" smtClean="0">
                                    <a:latin typeface="Cambria Math" panose="02040503050406030204" pitchFamily="18" charset="0"/>
                                  </a:rPr>
                                </m:ctrlPr>
                              </m:accPr>
                              <m:e>
                                <m:r>
                                  <a:rPr lang="en-US" altLang="ko-KR" b="0" i="1" smtClean="0">
                                    <a:latin typeface="Cambria Math"/>
                                  </a:rPr>
                                  <m:t>𝑥</m:t>
                                </m:r>
                              </m:e>
                            </m:acc>
                          </m:e>
                          <m:sup>
                            <m:r>
                              <a:rPr lang="en-US" altLang="ko-KR" b="0" i="1" smtClean="0">
                                <a:latin typeface="Cambria Math"/>
                              </a:rPr>
                              <m:t>∗</m:t>
                            </m:r>
                          </m:sup>
                        </m:sSup>
                        <m:r>
                          <a:rPr lang="en-US" altLang="ko-KR" b="0" i="1" smtClean="0">
                            <a:latin typeface="Cambria Math"/>
                          </a:rPr>
                          <m:t>,</m:t>
                        </m:r>
                        <m:sSubSup>
                          <m:sSubSupPr>
                            <m:ctrlPr>
                              <a:rPr lang="en-US" altLang="ko-KR" b="0" i="1" smtClean="0">
                                <a:latin typeface="Cambria Math" panose="02040503050406030204" pitchFamily="18" charset="0"/>
                              </a:rPr>
                            </m:ctrlPr>
                          </m:sSubSupPr>
                          <m:e>
                            <m:r>
                              <a:rPr lang="en-US" altLang="ko-KR" b="0" i="1" smtClean="0">
                                <a:latin typeface="Cambria Math"/>
                              </a:rPr>
                              <m:t>𝑦</m:t>
                            </m:r>
                          </m:e>
                          <m:sub>
                            <m:r>
                              <a:rPr lang="en-US" altLang="ko-KR" b="0" i="1" smtClean="0">
                                <a:latin typeface="Cambria Math"/>
                              </a:rPr>
                              <m:t>−</m:t>
                            </m:r>
                          </m:sub>
                          <m:sup>
                            <m:r>
                              <a:rPr lang="en-US" altLang="ko-KR" b="0" i="1" smtClean="0">
                                <a:latin typeface="Cambria Math"/>
                              </a:rPr>
                              <m:t>∗</m:t>
                            </m:r>
                          </m:sup>
                        </m:sSubSup>
                        <m:r>
                          <a:rPr lang="en-US" altLang="ko-KR" b="0" i="1" smtClean="0">
                            <a:latin typeface="Cambria Math"/>
                          </a:rPr>
                          <m:t>,</m:t>
                        </m:r>
                        <m:sSubSup>
                          <m:sSubSupPr>
                            <m:ctrlPr>
                              <a:rPr lang="en-US" altLang="ko-KR" b="0" i="1" smtClean="0">
                                <a:latin typeface="Cambria Math" panose="02040503050406030204" pitchFamily="18" charset="0"/>
                              </a:rPr>
                            </m:ctrlPr>
                          </m:sSubSupPr>
                          <m:e>
                            <m:r>
                              <a:rPr lang="en-US" altLang="ko-KR" b="0" i="1" smtClean="0">
                                <a:latin typeface="Cambria Math"/>
                              </a:rPr>
                              <m:t>𝑦</m:t>
                            </m:r>
                          </m:e>
                          <m:sub>
                            <m:r>
                              <a:rPr lang="en-US" altLang="ko-KR" b="0" i="1" smtClean="0">
                                <a:latin typeface="Cambria Math"/>
                              </a:rPr>
                              <m:t>+</m:t>
                            </m:r>
                          </m:sub>
                          <m:sup>
                            <m:r>
                              <a:rPr lang="en-US" altLang="ko-KR" b="0" i="1" smtClean="0">
                                <a:latin typeface="Cambria Math"/>
                              </a:rPr>
                              <m:t>∗</m:t>
                            </m:r>
                          </m:sup>
                        </m:sSubSup>
                      </m:e>
                    </m:d>
                    <m:r>
                      <a:rPr lang="en-US" altLang="ko-KR" b="0" i="1" smtClean="0">
                        <a:latin typeface="Cambria Math"/>
                      </a:rPr>
                      <m:t>,(</m:t>
                    </m:r>
                    <m:sSup>
                      <m:sSupPr>
                        <m:ctrlPr>
                          <a:rPr lang="en-US" altLang="ko-KR" b="0" i="1" smtClean="0">
                            <a:latin typeface="Cambria Math" panose="02040503050406030204" pitchFamily="18" charset="0"/>
                          </a:rPr>
                        </m:ctrlPr>
                      </m:sSupPr>
                      <m:e>
                        <m:acc>
                          <m:accPr>
                            <m:chr m:val="̃"/>
                            <m:ctrlPr>
                              <a:rPr lang="en-US" altLang="ko-KR" b="0" i="1" smtClean="0">
                                <a:latin typeface="Cambria Math" panose="02040503050406030204" pitchFamily="18" charset="0"/>
                              </a:rPr>
                            </m:ctrlPr>
                          </m:accPr>
                          <m:e>
                            <m:r>
                              <a:rPr lang="ko-KR" altLang="en-US" b="0" i="1" smtClean="0">
                                <a:latin typeface="Cambria Math"/>
                              </a:rPr>
                              <m:t>𝜋</m:t>
                            </m:r>
                          </m:e>
                        </m:acc>
                      </m:e>
                      <m:sup>
                        <m:r>
                          <a:rPr lang="en-US" altLang="ko-KR" b="0" i="1" smtClean="0">
                            <a:latin typeface="Cambria Math"/>
                          </a:rPr>
                          <m:t>∗</m:t>
                        </m:r>
                      </m:sup>
                    </m:sSup>
                    <m:r>
                      <a:rPr lang="en-US" altLang="ko-KR" b="0" i="1" smtClean="0">
                        <a:latin typeface="Cambria Math"/>
                      </a:rPr>
                      <m:t>,</m:t>
                    </m:r>
                    <m:sSubSup>
                      <m:sSubSupPr>
                        <m:ctrlPr>
                          <a:rPr lang="en-US" altLang="ko-KR" b="0" i="1" smtClean="0">
                            <a:latin typeface="Cambria Math" panose="02040503050406030204" pitchFamily="18" charset="0"/>
                          </a:rPr>
                        </m:ctrlPr>
                      </m:sSubSupPr>
                      <m:e>
                        <m:r>
                          <a:rPr lang="en-US" altLang="ko-KR" b="0" i="1" smtClean="0">
                            <a:latin typeface="Cambria Math"/>
                          </a:rPr>
                          <m:t>𝑤</m:t>
                        </m:r>
                      </m:e>
                      <m:sub>
                        <m:r>
                          <a:rPr lang="en-US" altLang="ko-KR" b="0" i="1" smtClean="0">
                            <a:latin typeface="Cambria Math"/>
                          </a:rPr>
                          <m:t>−</m:t>
                        </m:r>
                      </m:sub>
                      <m:sup>
                        <m:r>
                          <a:rPr lang="en-US" altLang="ko-KR" b="0" i="1" smtClean="0">
                            <a:latin typeface="Cambria Math"/>
                          </a:rPr>
                          <m:t>∗</m:t>
                        </m:r>
                      </m:sup>
                    </m:sSubSup>
                    <m:r>
                      <a:rPr lang="en-US" altLang="ko-KR" b="0" i="1" smtClean="0">
                        <a:latin typeface="Cambria Math"/>
                      </a:rPr>
                      <m:t>,</m:t>
                    </m:r>
                    <m:sSubSup>
                      <m:sSubSupPr>
                        <m:ctrlPr>
                          <a:rPr lang="en-US" altLang="ko-KR" b="0" i="1" smtClean="0">
                            <a:latin typeface="Cambria Math" panose="02040503050406030204" pitchFamily="18" charset="0"/>
                          </a:rPr>
                        </m:ctrlPr>
                      </m:sSubSupPr>
                      <m:e>
                        <m:r>
                          <a:rPr lang="en-US" altLang="ko-KR" b="0" i="1" smtClean="0">
                            <a:latin typeface="Cambria Math"/>
                          </a:rPr>
                          <m:t>𝑤</m:t>
                        </m:r>
                      </m:e>
                      <m:sub>
                        <m:r>
                          <a:rPr lang="en-US" altLang="ko-KR" b="0" i="1" smtClean="0">
                            <a:latin typeface="Cambria Math"/>
                          </a:rPr>
                          <m:t>+</m:t>
                        </m:r>
                      </m:sub>
                      <m:sup>
                        <m:r>
                          <a:rPr lang="en-US" altLang="ko-KR" b="0" i="1" smtClean="0">
                            <a:latin typeface="Cambria Math"/>
                          </a:rPr>
                          <m:t>∗</m:t>
                        </m:r>
                      </m:sup>
                    </m:sSubSup>
                    <m:r>
                      <a:rPr lang="en-US" altLang="ko-KR" b="0" i="1" smtClean="0">
                        <a:latin typeface="Cambria Math"/>
                      </a:rPr>
                      <m:t>)</m:t>
                    </m:r>
                  </m:oMath>
                </a14:m>
                <a:r>
                  <a:rPr lang="en-US" altLang="ko-KR" dirty="0" smtClean="0"/>
                  <a:t> be optimal solutions to (P), (D), (</a:t>
                </a:r>
                <a14:m>
                  <m:oMath xmlns:m="http://schemas.openxmlformats.org/officeDocument/2006/math">
                    <m:acc>
                      <m:accPr>
                        <m:chr m:val="̃"/>
                        <m:ctrlPr>
                          <a:rPr lang="en-US" altLang="ko-KR" i="1" smtClean="0">
                            <a:latin typeface="Cambria Math" panose="02040503050406030204" pitchFamily="18" charset="0"/>
                          </a:rPr>
                        </m:ctrlPr>
                      </m:accPr>
                      <m:e>
                        <m:r>
                          <a:rPr lang="en-US" altLang="ko-KR" b="0" i="1" smtClean="0">
                            <a:latin typeface="Cambria Math"/>
                          </a:rPr>
                          <m:t>𝑃</m:t>
                        </m:r>
                      </m:e>
                    </m:acc>
                  </m:oMath>
                </a14:m>
                <a:r>
                  <a:rPr lang="en-US" altLang="ko-KR" dirty="0" smtClean="0"/>
                  <a:t>), (</a:t>
                </a:r>
                <a14:m>
                  <m:oMath xmlns:m="http://schemas.openxmlformats.org/officeDocument/2006/math">
                    <m:acc>
                      <m:accPr>
                        <m:chr m:val="̃"/>
                        <m:ctrlPr>
                          <a:rPr lang="en-US" altLang="ko-KR" i="1" dirty="0" smtClean="0">
                            <a:latin typeface="Cambria Math" panose="02040503050406030204" pitchFamily="18" charset="0"/>
                          </a:rPr>
                        </m:ctrlPr>
                      </m:accPr>
                      <m:e>
                        <m:r>
                          <a:rPr lang="en-US" altLang="ko-KR" b="0" i="1" dirty="0" smtClean="0">
                            <a:latin typeface="Cambria Math"/>
                          </a:rPr>
                          <m:t>𝐷</m:t>
                        </m:r>
                      </m:e>
                    </m:acc>
                  </m:oMath>
                </a14:m>
                <a:r>
                  <a:rPr lang="en-US" altLang="ko-KR" dirty="0" smtClean="0"/>
                  <a:t>) respectively and </a:t>
                </a:r>
                <a14:m>
                  <m:oMath xmlns:m="http://schemas.openxmlformats.org/officeDocument/2006/math">
                    <m:r>
                      <a:rPr lang="en-US" altLang="ko-KR" i="1" dirty="0" smtClean="0">
                        <a:latin typeface="Cambria Math"/>
                      </a:rPr>
                      <m:t>𝑣</m:t>
                    </m:r>
                    <m:r>
                      <a:rPr lang="en-US" altLang="ko-KR" i="1" dirty="0" smtClean="0">
                        <a:latin typeface="Cambria Math"/>
                      </a:rPr>
                      <m:t>(.)</m:t>
                    </m:r>
                  </m:oMath>
                </a14:m>
                <a:r>
                  <a:rPr lang="en-US" altLang="ko-KR" dirty="0" smtClean="0"/>
                  <a:t> be the optimal value of problem (.). </a:t>
                </a:r>
              </a:p>
              <a:p>
                <a:pPr>
                  <a:buFont typeface="Wingdings" pitchFamily="2" charset="2"/>
                  <a:buNone/>
                  <a:defRPr/>
                </a:pPr>
                <a:endParaRPr lang="en-US" altLang="ko-KR" dirty="0" smtClean="0"/>
              </a:p>
              <a:p>
                <a:pPr>
                  <a:buFont typeface="Wingdings" pitchFamily="2" charset="2"/>
                  <a:buNone/>
                  <a:defRPr/>
                </a:pPr>
                <a:r>
                  <a:rPr lang="en-US" altLang="ko-KR" dirty="0" smtClean="0"/>
                  <a:t>	Then (</a:t>
                </a:r>
                <a14:m>
                  <m:oMath xmlns:m="http://schemas.openxmlformats.org/officeDocument/2006/math">
                    <m:r>
                      <a:rPr lang="en-US" altLang="ko-KR" i="1" dirty="0" smtClean="0">
                        <a:latin typeface="Cambria Math"/>
                      </a:rPr>
                      <m:t>𝑃</m:t>
                    </m:r>
                  </m:oMath>
                </a14:m>
                <a:r>
                  <a:rPr lang="en-US" altLang="ko-KR" dirty="0" smtClean="0"/>
                  <a:t>) </a:t>
                </a:r>
                <a14:m>
                  <m:oMath xmlns:m="http://schemas.openxmlformats.org/officeDocument/2006/math">
                    <m:r>
                      <a:rPr lang="en-US" altLang="ko-KR" i="1" smtClean="0">
                        <a:latin typeface="Cambria Math"/>
                        <a:ea typeface="Cambria Math"/>
                      </a:rPr>
                      <m:t>≡</m:t>
                    </m:r>
                  </m:oMath>
                </a14:m>
                <a:r>
                  <a:rPr lang="en-US" altLang="ko-KR" dirty="0" smtClean="0">
                    <a:sym typeface="Symbol"/>
                  </a:rPr>
                  <a:t> (</a:t>
                </a:r>
                <a14:m>
                  <m:oMath xmlns:m="http://schemas.openxmlformats.org/officeDocument/2006/math">
                    <m:acc>
                      <m:accPr>
                        <m:chr m:val="̃"/>
                        <m:ctrlPr>
                          <a:rPr lang="en-US" altLang="ko-KR" i="1" dirty="0" smtClean="0">
                            <a:latin typeface="Cambria Math" panose="02040503050406030204" pitchFamily="18" charset="0"/>
                            <a:sym typeface="Symbol"/>
                          </a:rPr>
                        </m:ctrlPr>
                      </m:accPr>
                      <m:e>
                        <m:r>
                          <a:rPr lang="en-US" altLang="ko-KR" b="0" i="1" dirty="0" smtClean="0">
                            <a:latin typeface="Cambria Math"/>
                            <a:sym typeface="Symbol"/>
                          </a:rPr>
                          <m:t>𝑃</m:t>
                        </m:r>
                      </m:e>
                    </m:acc>
                  </m:oMath>
                </a14:m>
                <a:r>
                  <a:rPr lang="en-US" altLang="ko-KR" dirty="0" smtClean="0">
                    <a:sym typeface="Symbol"/>
                  </a:rPr>
                  <a:t>) (i.e., </a:t>
                </a:r>
                <a14:m>
                  <m:oMath xmlns:m="http://schemas.openxmlformats.org/officeDocument/2006/math">
                    <m:sSubSup>
                      <m:sSubSupPr>
                        <m:ctrlPr>
                          <a:rPr lang="en-US" altLang="ko-KR" i="1" smtClean="0">
                            <a:latin typeface="Cambria Math" panose="02040503050406030204" pitchFamily="18" charset="0"/>
                            <a:sym typeface="Symbol"/>
                          </a:rPr>
                        </m:ctrlPr>
                      </m:sSubSupPr>
                      <m:e>
                        <m:r>
                          <a:rPr lang="en-US" altLang="ko-KR" b="0" i="1" smtClean="0">
                            <a:latin typeface="Cambria Math"/>
                            <a:sym typeface="Symbol"/>
                          </a:rPr>
                          <m:t>𝑦</m:t>
                        </m:r>
                      </m:e>
                      <m:sub>
                        <m:r>
                          <a:rPr lang="en-US" altLang="ko-KR" b="0" i="1" smtClean="0">
                            <a:latin typeface="Cambria Math"/>
                            <a:sym typeface="Symbol"/>
                          </a:rPr>
                          <m:t>−</m:t>
                        </m:r>
                      </m:sub>
                      <m:sup>
                        <m:r>
                          <a:rPr lang="en-US" altLang="ko-KR" b="0" i="1" smtClean="0">
                            <a:latin typeface="Cambria Math"/>
                            <a:sym typeface="Symbol"/>
                          </a:rPr>
                          <m:t>∗</m:t>
                        </m:r>
                      </m:sup>
                    </m:sSubSup>
                    <m:r>
                      <a:rPr lang="en-US" altLang="ko-KR" b="0" i="1" smtClean="0">
                        <a:latin typeface="Cambria Math"/>
                        <a:sym typeface="Symbol"/>
                      </a:rPr>
                      <m:t>=</m:t>
                    </m:r>
                    <m:sSubSup>
                      <m:sSubSupPr>
                        <m:ctrlPr>
                          <a:rPr lang="en-US" altLang="ko-KR" b="0" i="1" smtClean="0">
                            <a:latin typeface="Cambria Math" panose="02040503050406030204" pitchFamily="18" charset="0"/>
                            <a:sym typeface="Symbol"/>
                          </a:rPr>
                        </m:ctrlPr>
                      </m:sSubSupPr>
                      <m:e>
                        <m:r>
                          <a:rPr lang="en-US" altLang="ko-KR" b="0" i="1" smtClean="0">
                            <a:latin typeface="Cambria Math"/>
                            <a:sym typeface="Symbol"/>
                          </a:rPr>
                          <m:t>𝑦</m:t>
                        </m:r>
                      </m:e>
                      <m:sub>
                        <m:r>
                          <a:rPr lang="en-US" altLang="ko-KR" b="0" i="1" smtClean="0">
                            <a:latin typeface="Cambria Math"/>
                            <a:sym typeface="Symbol"/>
                          </a:rPr>
                          <m:t>+</m:t>
                        </m:r>
                      </m:sub>
                      <m:sup>
                        <m:r>
                          <a:rPr lang="en-US" altLang="ko-KR" b="0" i="1" smtClean="0">
                            <a:latin typeface="Cambria Math"/>
                            <a:sym typeface="Symbol"/>
                          </a:rPr>
                          <m:t>∗</m:t>
                        </m:r>
                      </m:sup>
                    </m:sSubSup>
                    <m:r>
                      <a:rPr lang="en-US" altLang="ko-KR" b="0" i="1" smtClean="0">
                        <a:latin typeface="Cambria Math"/>
                        <a:sym typeface="Symbol"/>
                      </a:rPr>
                      <m:t>=0</m:t>
                    </m:r>
                  </m:oMath>
                </a14:m>
                <a:r>
                  <a:rPr lang="en-US" altLang="ko-KR" dirty="0" smtClean="0"/>
                  <a:t>) if one of the following conditions met:</a:t>
                </a:r>
              </a:p>
              <a:p>
                <a:pPr>
                  <a:buFont typeface="Wingdings" pitchFamily="2" charset="2"/>
                  <a:buNone/>
                  <a:defRPr/>
                </a:pPr>
                <a:r>
                  <a:rPr lang="en-US" altLang="ko-KR" dirty="0" smtClean="0"/>
                  <a:t>	(stopping criteria)</a:t>
                </a:r>
              </a:p>
              <a:p>
                <a:pPr>
                  <a:buFont typeface="Wingdings" pitchFamily="2" charset="2"/>
                  <a:buNone/>
                  <a:defRPr/>
                </a:pPr>
                <a:r>
                  <a:rPr lang="en-US" altLang="ko-KR" dirty="0" smtClean="0"/>
                  <a:t>	(</a:t>
                </a:r>
                <a:r>
                  <a:rPr lang="en-US" altLang="ko-KR" dirty="0" err="1" smtClean="0"/>
                  <a:t>i</a:t>
                </a:r>
                <a:r>
                  <a:rPr lang="en-US" altLang="ko-KR" dirty="0" smtClean="0"/>
                  <a:t>)    </a:t>
                </a:r>
                <a14:m>
                  <m:oMath xmlns:m="http://schemas.openxmlformats.org/officeDocument/2006/math">
                    <m:sSub>
                      <m:sSubPr>
                        <m:ctrlPr>
                          <a:rPr lang="en-US" altLang="ko-KR" i="1" smtClean="0">
                            <a:latin typeface="Cambria Math" panose="02040503050406030204" pitchFamily="18" charset="0"/>
                          </a:rPr>
                        </m:ctrlPr>
                      </m:sSubPr>
                      <m:e>
                        <m:r>
                          <a:rPr lang="ko-KR" altLang="en-US" i="1" smtClean="0">
                            <a:latin typeface="Cambria Math"/>
                          </a:rPr>
                          <m:t>𝜀</m:t>
                        </m:r>
                      </m:e>
                      <m:sub>
                        <m:r>
                          <a:rPr lang="en-US" altLang="ko-KR" b="0" i="1" smtClean="0">
                            <a:latin typeface="Cambria Math"/>
                          </a:rPr>
                          <m:t>−</m:t>
                        </m:r>
                      </m:sub>
                    </m:sSub>
                    <m:r>
                      <a:rPr lang="en-US" altLang="ko-KR" b="0" i="1" smtClean="0">
                        <a:latin typeface="Cambria Math"/>
                      </a:rPr>
                      <m:t>=</m:t>
                    </m:r>
                    <m:sSub>
                      <m:sSubPr>
                        <m:ctrlPr>
                          <a:rPr lang="en-US" altLang="ko-KR" b="0" i="1" smtClean="0">
                            <a:latin typeface="Cambria Math" panose="02040503050406030204" pitchFamily="18" charset="0"/>
                          </a:rPr>
                        </m:ctrlPr>
                      </m:sSubPr>
                      <m:e>
                        <m:r>
                          <a:rPr lang="ko-KR" altLang="en-US" b="0" i="1" smtClean="0">
                            <a:latin typeface="Cambria Math"/>
                          </a:rPr>
                          <m:t>𝜀</m:t>
                        </m:r>
                      </m:e>
                      <m:sub>
                        <m:r>
                          <a:rPr lang="en-US" altLang="ko-KR" b="0" i="1" smtClean="0">
                            <a:latin typeface="Cambria Math"/>
                          </a:rPr>
                          <m:t>+</m:t>
                        </m:r>
                      </m:sub>
                    </m:sSub>
                    <m:r>
                      <a:rPr lang="en-US" altLang="ko-KR" b="0" i="1" smtClean="0">
                        <a:latin typeface="Cambria Math"/>
                      </a:rPr>
                      <m:t>=0</m:t>
                    </m:r>
                  </m:oMath>
                </a14:m>
                <a:endParaRPr lang="en-US" altLang="ko-KR" dirty="0" smtClean="0">
                  <a:sym typeface="Symbol"/>
                </a:endParaRPr>
              </a:p>
              <a:p>
                <a:pPr>
                  <a:buFont typeface="Wingdings" pitchFamily="2" charset="2"/>
                  <a:buNone/>
                  <a:defRPr/>
                </a:pPr>
                <a:r>
                  <a:rPr lang="en-US" altLang="ko-KR" dirty="0" smtClean="0">
                    <a:sym typeface="Symbol"/>
                  </a:rPr>
                  <a:t>	(ii)   </a:t>
                </a:r>
                <a14:m>
                  <m:oMath xmlns:m="http://schemas.openxmlformats.org/officeDocument/2006/math">
                    <m:sSub>
                      <m:sSubPr>
                        <m:ctrlPr>
                          <a:rPr lang="en-US" altLang="ko-KR" i="1" smtClean="0">
                            <a:latin typeface="Cambria Math" panose="02040503050406030204" pitchFamily="18" charset="0"/>
                            <a:sym typeface="Symbol"/>
                          </a:rPr>
                        </m:ctrlPr>
                      </m:sSubPr>
                      <m:e>
                        <m:r>
                          <a:rPr lang="ko-KR" altLang="en-US" i="1" smtClean="0">
                            <a:latin typeface="Cambria Math"/>
                            <a:sym typeface="Symbol"/>
                          </a:rPr>
                          <m:t>𝛿</m:t>
                        </m:r>
                      </m:e>
                      <m:sub>
                        <m:r>
                          <a:rPr lang="en-US" altLang="ko-KR" b="0" i="1" smtClean="0">
                            <a:latin typeface="Cambria Math"/>
                            <a:sym typeface="Symbol"/>
                          </a:rPr>
                          <m:t>−</m:t>
                        </m:r>
                      </m:sub>
                    </m:sSub>
                    <m:r>
                      <a:rPr lang="en-US" altLang="ko-KR" b="0" i="1" smtClean="0">
                        <a:latin typeface="Cambria Math"/>
                        <a:sym typeface="Symbol"/>
                      </a:rPr>
                      <m:t>&lt;</m:t>
                    </m:r>
                    <m:sSup>
                      <m:sSupPr>
                        <m:ctrlPr>
                          <a:rPr lang="en-US" altLang="ko-KR" b="0" i="1" smtClean="0">
                            <a:latin typeface="Cambria Math" panose="02040503050406030204" pitchFamily="18" charset="0"/>
                            <a:sym typeface="Symbol"/>
                          </a:rPr>
                        </m:ctrlPr>
                      </m:sSupPr>
                      <m:e>
                        <m:acc>
                          <m:accPr>
                            <m:chr m:val="̃"/>
                            <m:ctrlPr>
                              <a:rPr lang="en-US" altLang="ko-KR" b="0" i="1" smtClean="0">
                                <a:latin typeface="Cambria Math" panose="02040503050406030204" pitchFamily="18" charset="0"/>
                                <a:sym typeface="Symbol"/>
                              </a:rPr>
                            </m:ctrlPr>
                          </m:accPr>
                          <m:e>
                            <m:r>
                              <a:rPr lang="ko-KR" altLang="en-US" b="0" i="1" smtClean="0">
                                <a:latin typeface="Cambria Math"/>
                                <a:sym typeface="Symbol"/>
                              </a:rPr>
                              <m:t>𝜋</m:t>
                            </m:r>
                          </m:e>
                        </m:acc>
                      </m:e>
                      <m:sup>
                        <m:r>
                          <a:rPr lang="en-US" altLang="ko-KR" b="0" i="1" smtClean="0">
                            <a:latin typeface="Cambria Math"/>
                            <a:sym typeface="Symbol"/>
                          </a:rPr>
                          <m:t>∗</m:t>
                        </m:r>
                      </m:sup>
                    </m:sSup>
                    <m:r>
                      <a:rPr lang="en-US" altLang="ko-KR" b="0" i="1" smtClean="0">
                        <a:latin typeface="Cambria Math"/>
                        <a:sym typeface="Symbol"/>
                      </a:rPr>
                      <m:t>&lt;</m:t>
                    </m:r>
                    <m:sSub>
                      <m:sSubPr>
                        <m:ctrlPr>
                          <a:rPr lang="en-US" altLang="ko-KR" b="0" i="1" smtClean="0">
                            <a:latin typeface="Cambria Math" panose="02040503050406030204" pitchFamily="18" charset="0"/>
                            <a:sym typeface="Symbol"/>
                          </a:rPr>
                        </m:ctrlPr>
                      </m:sSubPr>
                      <m:e>
                        <m:r>
                          <a:rPr lang="ko-KR" altLang="en-US" b="0" i="1" smtClean="0">
                            <a:latin typeface="Cambria Math"/>
                            <a:sym typeface="Symbol"/>
                          </a:rPr>
                          <m:t>𝛿</m:t>
                        </m:r>
                      </m:e>
                      <m:sub>
                        <m:r>
                          <a:rPr lang="en-US" altLang="ko-KR" b="0" i="1" smtClean="0">
                            <a:latin typeface="Cambria Math"/>
                            <a:sym typeface="Symbol"/>
                          </a:rPr>
                          <m:t>+</m:t>
                        </m:r>
                      </m:sub>
                    </m:sSub>
                  </m:oMath>
                </a14:m>
                <a:endParaRPr lang="en-US" altLang="ko-KR" dirty="0" smtClean="0">
                  <a:sym typeface="Symbol"/>
                </a:endParaRPr>
              </a:p>
              <a:p>
                <a:pPr>
                  <a:buFont typeface="Wingdings" pitchFamily="2" charset="2"/>
                  <a:buNone/>
                  <a:defRPr/>
                </a:pPr>
                <a:endParaRPr lang="en-US" altLang="ko-KR" dirty="0" smtClean="0">
                  <a:sym typeface="Symbol"/>
                </a:endParaRPr>
              </a:p>
              <a:p>
                <a:pPr>
                  <a:defRPr/>
                </a:pPr>
                <a:r>
                  <a:rPr lang="en-US" altLang="ko-KR" dirty="0" smtClean="0">
                    <a:sym typeface="Symbol"/>
                  </a:rPr>
                  <a:t>(iii)  </a:t>
                </a:r>
                <a14:m>
                  <m:oMath xmlns:m="http://schemas.openxmlformats.org/officeDocument/2006/math">
                    <m:r>
                      <a:rPr lang="en-US" altLang="ko-KR" b="0" i="1" smtClean="0">
                        <a:latin typeface="Cambria Math"/>
                        <a:sym typeface="Symbol"/>
                      </a:rPr>
                      <m:t>𝑣</m:t>
                    </m:r>
                    <m:d>
                      <m:dPr>
                        <m:ctrlPr>
                          <a:rPr lang="en-US" altLang="ko-KR" b="0" i="1" smtClean="0">
                            <a:latin typeface="Cambria Math" panose="02040503050406030204" pitchFamily="18" charset="0"/>
                            <a:sym typeface="Symbol"/>
                          </a:rPr>
                        </m:ctrlPr>
                      </m:dPr>
                      <m:e>
                        <m:acc>
                          <m:accPr>
                            <m:chr m:val="̃"/>
                            <m:ctrlPr>
                              <a:rPr lang="en-US" altLang="ko-KR" b="0" i="1" smtClean="0">
                                <a:latin typeface="Cambria Math" panose="02040503050406030204" pitchFamily="18" charset="0"/>
                                <a:sym typeface="Symbol"/>
                              </a:rPr>
                            </m:ctrlPr>
                          </m:accPr>
                          <m:e>
                            <m:r>
                              <a:rPr lang="en-US" altLang="ko-KR" b="0" i="1" smtClean="0">
                                <a:latin typeface="Cambria Math"/>
                                <a:sym typeface="Symbol"/>
                              </a:rPr>
                              <m:t>𝑃</m:t>
                            </m:r>
                          </m:e>
                        </m:acc>
                      </m:e>
                    </m:d>
                    <m:r>
                      <a:rPr lang="en-US" altLang="ko-KR" b="0" i="1" smtClean="0">
                        <a:latin typeface="Cambria Math"/>
                        <a:sym typeface="Symbol"/>
                      </a:rPr>
                      <m:t>≤</m:t>
                    </m:r>
                    <m:sSup>
                      <m:sSupPr>
                        <m:ctrlPr>
                          <a:rPr lang="en-US" altLang="ko-KR" b="0" i="1" smtClean="0">
                            <a:latin typeface="Cambria Math" panose="02040503050406030204" pitchFamily="18" charset="0"/>
                            <a:sym typeface="Symbol"/>
                          </a:rPr>
                        </m:ctrlPr>
                      </m:sSupPr>
                      <m:e>
                        <m:r>
                          <a:rPr lang="en-US" altLang="ko-KR" b="0" i="1" smtClean="0">
                            <a:latin typeface="Cambria Math"/>
                            <a:sym typeface="Symbol"/>
                          </a:rPr>
                          <m:t>𝑏</m:t>
                        </m:r>
                      </m:e>
                      <m:sup>
                        <m:r>
                          <a:rPr lang="en-US" altLang="ko-KR" b="0" i="1" smtClean="0">
                            <a:latin typeface="Cambria Math"/>
                            <a:sym typeface="Symbol"/>
                          </a:rPr>
                          <m:t>𝑇</m:t>
                        </m:r>
                      </m:sup>
                    </m:sSup>
                    <m:sSup>
                      <m:sSupPr>
                        <m:ctrlPr>
                          <a:rPr lang="en-US" altLang="ko-KR" b="0" i="1" smtClean="0">
                            <a:latin typeface="Cambria Math" panose="02040503050406030204" pitchFamily="18" charset="0"/>
                            <a:sym typeface="Symbol"/>
                          </a:rPr>
                        </m:ctrlPr>
                      </m:sSupPr>
                      <m:e>
                        <m:acc>
                          <m:accPr>
                            <m:chr m:val="̃"/>
                            <m:ctrlPr>
                              <a:rPr lang="en-US" altLang="ko-KR" b="0" i="1" smtClean="0">
                                <a:latin typeface="Cambria Math" panose="02040503050406030204" pitchFamily="18" charset="0"/>
                                <a:sym typeface="Symbol"/>
                              </a:rPr>
                            </m:ctrlPr>
                          </m:accPr>
                          <m:e>
                            <m:r>
                              <a:rPr lang="ko-KR" altLang="en-US" b="0" i="1" smtClean="0">
                                <a:latin typeface="Cambria Math"/>
                                <a:sym typeface="Symbol"/>
                              </a:rPr>
                              <m:t>𝜋</m:t>
                            </m:r>
                          </m:e>
                        </m:acc>
                      </m:e>
                      <m:sup>
                        <m:r>
                          <a:rPr lang="en-US" altLang="ko-KR" b="0" i="1" smtClean="0">
                            <a:latin typeface="Cambria Math"/>
                            <a:sym typeface="Symbol"/>
                          </a:rPr>
                          <m:t>∗</m:t>
                        </m:r>
                      </m:sup>
                    </m:sSup>
                    <m:r>
                      <a:rPr lang="en-US" altLang="ko-KR" b="0" i="1" smtClean="0">
                        <a:latin typeface="Cambria Math"/>
                        <a:sym typeface="Symbol"/>
                      </a:rPr>
                      <m:t>≤</m:t>
                    </m:r>
                    <m:r>
                      <a:rPr lang="en-US" altLang="ko-KR" b="0" i="1" smtClean="0">
                        <a:latin typeface="Cambria Math"/>
                        <a:sym typeface="Symbol"/>
                      </a:rPr>
                      <m:t>𝑣</m:t>
                    </m:r>
                    <m:d>
                      <m:dPr>
                        <m:ctrlPr>
                          <a:rPr lang="en-US" altLang="ko-KR" b="0" i="1" smtClean="0">
                            <a:latin typeface="Cambria Math" panose="02040503050406030204" pitchFamily="18" charset="0"/>
                            <a:sym typeface="Symbol"/>
                          </a:rPr>
                        </m:ctrlPr>
                      </m:dPr>
                      <m:e>
                        <m:r>
                          <a:rPr lang="en-US" altLang="ko-KR" b="0" i="1" smtClean="0">
                            <a:latin typeface="Cambria Math"/>
                            <a:sym typeface="Symbol"/>
                          </a:rPr>
                          <m:t>𝑃</m:t>
                        </m:r>
                      </m:e>
                    </m:d>
                    <m:r>
                      <a:rPr lang="en-US" altLang="ko-KR" b="0" i="1" smtClean="0">
                        <a:latin typeface="Cambria Math"/>
                        <a:sym typeface="Symbol"/>
                      </a:rPr>
                      <m:t>,</m:t>
                    </m:r>
                  </m:oMath>
                </a14:m>
                <a:r>
                  <a:rPr lang="en-US" altLang="ko-KR" dirty="0" smtClean="0">
                    <a:sym typeface="Symbol"/>
                  </a:rPr>
                  <a:t> hence </a:t>
                </a:r>
                <a14:m>
                  <m:oMath xmlns:m="http://schemas.openxmlformats.org/officeDocument/2006/math">
                    <m:sSup>
                      <m:sSupPr>
                        <m:ctrlPr>
                          <a:rPr lang="en-US" altLang="ko-KR" i="1" smtClean="0">
                            <a:latin typeface="Cambria Math" panose="02040503050406030204" pitchFamily="18" charset="0"/>
                            <a:sym typeface="Symbol"/>
                          </a:rPr>
                        </m:ctrlPr>
                      </m:sSupPr>
                      <m:e>
                        <m:r>
                          <a:rPr lang="en-US" altLang="ko-KR" b="0" i="1" smtClean="0">
                            <a:latin typeface="Cambria Math"/>
                            <a:sym typeface="Symbol"/>
                          </a:rPr>
                          <m:t>𝑏</m:t>
                        </m:r>
                      </m:e>
                      <m:sup>
                        <m:r>
                          <a:rPr lang="en-US" altLang="ko-KR" b="0" i="1" smtClean="0">
                            <a:latin typeface="Cambria Math"/>
                            <a:sym typeface="Symbol"/>
                          </a:rPr>
                          <m:t>𝑇</m:t>
                        </m:r>
                      </m:sup>
                    </m:sSup>
                    <m:sSup>
                      <m:sSupPr>
                        <m:ctrlPr>
                          <a:rPr lang="en-US" altLang="ko-KR" i="1" smtClean="0">
                            <a:latin typeface="Cambria Math" panose="02040503050406030204" pitchFamily="18" charset="0"/>
                            <a:sym typeface="Symbol"/>
                          </a:rPr>
                        </m:ctrlPr>
                      </m:sSupPr>
                      <m:e>
                        <m:acc>
                          <m:accPr>
                            <m:chr m:val="̃"/>
                            <m:ctrlPr>
                              <a:rPr lang="en-US" altLang="ko-KR" i="1" smtClean="0">
                                <a:latin typeface="Cambria Math" panose="02040503050406030204" pitchFamily="18" charset="0"/>
                                <a:sym typeface="Symbol"/>
                              </a:rPr>
                            </m:ctrlPr>
                          </m:accPr>
                          <m:e>
                            <m:r>
                              <a:rPr lang="ko-KR" altLang="en-US" i="1" smtClean="0">
                                <a:latin typeface="Cambria Math"/>
                                <a:sym typeface="Symbol"/>
                              </a:rPr>
                              <m:t>𝜋</m:t>
                            </m:r>
                          </m:e>
                        </m:acc>
                      </m:e>
                      <m:sup>
                        <m:r>
                          <a:rPr lang="en-US" altLang="ko-KR" b="0" i="1" smtClean="0">
                            <a:latin typeface="Cambria Math"/>
                            <a:sym typeface="Symbol"/>
                          </a:rPr>
                          <m:t>∗</m:t>
                        </m:r>
                      </m:sup>
                    </m:sSup>
                  </m:oMath>
                </a14:m>
                <a:r>
                  <a:rPr lang="en-US" altLang="ko-KR" dirty="0" smtClean="0">
                    <a:sym typeface="Symbol"/>
                  </a:rPr>
                  <a:t> provides better lower bound than </a:t>
                </a:r>
                <a14:m>
                  <m:oMath xmlns:m="http://schemas.openxmlformats.org/officeDocument/2006/math">
                    <m:r>
                      <a:rPr lang="en-US" altLang="ko-KR" b="0" i="1" smtClean="0">
                        <a:latin typeface="Cambria Math"/>
                        <a:sym typeface="Symbol"/>
                      </a:rPr>
                      <m:t>𝑣</m:t>
                    </m:r>
                    <m:r>
                      <a:rPr lang="en-US" altLang="ko-KR" b="0" i="1" smtClean="0">
                        <a:latin typeface="Cambria Math"/>
                        <a:sym typeface="Symbol"/>
                      </a:rPr>
                      <m:t>(</m:t>
                    </m:r>
                    <m:acc>
                      <m:accPr>
                        <m:chr m:val="̃"/>
                        <m:ctrlPr>
                          <a:rPr lang="en-US" altLang="ko-KR" b="0" i="1" smtClean="0">
                            <a:latin typeface="Cambria Math" panose="02040503050406030204" pitchFamily="18" charset="0"/>
                            <a:sym typeface="Symbol"/>
                          </a:rPr>
                        </m:ctrlPr>
                      </m:accPr>
                      <m:e>
                        <m:r>
                          <a:rPr lang="en-US" altLang="ko-KR" b="0" i="1" smtClean="0">
                            <a:latin typeface="Cambria Math"/>
                            <a:sym typeface="Symbol"/>
                          </a:rPr>
                          <m:t>𝑃</m:t>
                        </m:r>
                      </m:e>
                    </m:acc>
                    <m:r>
                      <a:rPr lang="en-US" altLang="ko-KR" b="0" i="1" smtClean="0">
                        <a:latin typeface="Cambria Math"/>
                        <a:sym typeface="Symbol"/>
                      </a:rPr>
                      <m:t>)</m:t>
                    </m:r>
                  </m:oMath>
                </a14:m>
                <a:r>
                  <a:rPr lang="en-US" altLang="ko-KR" dirty="0" smtClean="0">
                    <a:sym typeface="Symbol"/>
                  </a:rPr>
                  <a:t>.</a:t>
                </a:r>
              </a:p>
              <a:p>
                <a:pPr>
                  <a:buFont typeface="Wingdings" pitchFamily="2" charset="2"/>
                  <a:buNone/>
                  <a:defRPr/>
                </a:pPr>
                <a:r>
                  <a:rPr lang="en-US" altLang="ko-KR" dirty="0" smtClean="0">
                    <a:sym typeface="Symbol"/>
                  </a:rPr>
                  <a:t>	( </a:t>
                </a:r>
                <a14:m>
                  <m:oMath xmlns:m="http://schemas.openxmlformats.org/officeDocument/2006/math">
                    <m:acc>
                      <m:accPr>
                        <m:chr m:val="̃"/>
                        <m:ctrlPr>
                          <a:rPr lang="en-US" altLang="ko-KR" i="1" smtClean="0">
                            <a:latin typeface="Cambria Math" panose="02040503050406030204" pitchFamily="18" charset="0"/>
                            <a:sym typeface="Symbol"/>
                          </a:rPr>
                        </m:ctrlPr>
                      </m:accPr>
                      <m:e>
                        <m:r>
                          <a:rPr lang="en-US" altLang="ko-KR" b="0" i="1" smtClean="0">
                            <a:latin typeface="Cambria Math"/>
                            <a:sym typeface="Symbol"/>
                          </a:rPr>
                          <m:t>𝑃</m:t>
                        </m:r>
                      </m:e>
                    </m:acc>
                  </m:oMath>
                </a14:m>
                <a:r>
                  <a:rPr lang="en-US" altLang="ko-KR" dirty="0" smtClean="0">
                    <a:sym typeface="Symbol"/>
                  </a:rPr>
                  <a:t> is a relaxation of </a:t>
                </a:r>
                <a14:m>
                  <m:oMath xmlns:m="http://schemas.openxmlformats.org/officeDocument/2006/math">
                    <m:r>
                      <a:rPr lang="en-US" altLang="ko-KR" i="1" dirty="0" smtClean="0">
                        <a:latin typeface="Cambria Math"/>
                        <a:sym typeface="Symbol"/>
                      </a:rPr>
                      <m:t>𝑃</m:t>
                    </m:r>
                  </m:oMath>
                </a14:m>
                <a:r>
                  <a:rPr lang="en-US" altLang="ko-KR" dirty="0" smtClean="0">
                    <a:sym typeface="Symbol"/>
                  </a:rPr>
                  <a:t>, and </a:t>
                </a:r>
                <a14:m>
                  <m:oMath xmlns:m="http://schemas.openxmlformats.org/officeDocument/2006/math">
                    <m:sSup>
                      <m:sSupPr>
                        <m:ctrlPr>
                          <a:rPr lang="en-US" altLang="ko-KR" i="1" smtClean="0">
                            <a:latin typeface="Cambria Math" panose="02040503050406030204" pitchFamily="18" charset="0"/>
                            <a:sym typeface="Symbol"/>
                          </a:rPr>
                        </m:ctrlPr>
                      </m:sSupPr>
                      <m:e>
                        <m:acc>
                          <m:accPr>
                            <m:chr m:val="̃"/>
                            <m:ctrlPr>
                              <a:rPr lang="en-US" altLang="ko-KR" i="1" smtClean="0">
                                <a:latin typeface="Cambria Math" panose="02040503050406030204" pitchFamily="18" charset="0"/>
                                <a:sym typeface="Symbol"/>
                              </a:rPr>
                            </m:ctrlPr>
                          </m:accPr>
                          <m:e>
                            <m:r>
                              <a:rPr lang="ko-KR" altLang="en-US" i="1" smtClean="0">
                                <a:latin typeface="Cambria Math"/>
                                <a:sym typeface="Symbol"/>
                              </a:rPr>
                              <m:t>𝜋</m:t>
                            </m:r>
                          </m:e>
                        </m:acc>
                      </m:e>
                      <m:sup>
                        <m:r>
                          <a:rPr lang="en-US" altLang="ko-KR" b="0" i="1" smtClean="0">
                            <a:latin typeface="Cambria Math"/>
                            <a:sym typeface="Symbol"/>
                          </a:rPr>
                          <m:t>∗</m:t>
                        </m:r>
                      </m:sup>
                    </m:sSup>
                  </m:oMath>
                </a14:m>
                <a:r>
                  <a:rPr lang="en-US" altLang="ko-KR" dirty="0" smtClean="0">
                    <a:sym typeface="Symbol"/>
                  </a:rPr>
                  <a:t> is a feasible solution to (</a:t>
                </a:r>
                <a14:m>
                  <m:oMath xmlns:m="http://schemas.openxmlformats.org/officeDocument/2006/math">
                    <m:r>
                      <a:rPr lang="en-US" altLang="ko-KR" i="1" dirty="0" smtClean="0">
                        <a:latin typeface="Cambria Math"/>
                        <a:sym typeface="Symbol"/>
                      </a:rPr>
                      <m:t>𝐷</m:t>
                    </m:r>
                  </m:oMath>
                </a14:m>
                <a:r>
                  <a:rPr lang="en-US" altLang="ko-KR" dirty="0" smtClean="0">
                    <a:sym typeface="Symbol"/>
                  </a:rPr>
                  <a:t>). )  </a:t>
                </a:r>
                <a:r>
                  <a:rPr lang="en-US" altLang="ko-KR" dirty="0" smtClean="0"/>
                  <a:t>   </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357188" y="876300"/>
                <a:ext cx="8393112" cy="4194290"/>
              </a:xfrm>
              <a:blipFill rotWithShape="1">
                <a:blip r:embed="rId2"/>
                <a:stretch>
                  <a:fillRect l="-654" t="-1017" r="-4070" b="-1744"/>
                </a:stretch>
              </a:blipFill>
            </p:spPr>
            <p:txBody>
              <a:bodyPr/>
              <a:lstStyle/>
              <a:p>
                <a:r>
                  <a:rPr lang="ko-KR" altLang="en-US">
                    <a:noFill/>
                  </a:rPr>
                  <a:t> </a:t>
                </a:r>
              </a:p>
            </p:txBody>
          </p:sp>
        </mc:Fallback>
      </mc:AlternateContent>
      <p:sp>
        <p:nvSpPr>
          <p:cNvPr id="7172" name="날짜 개체 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aseline="-25000">
                <a:solidFill>
                  <a:schemeClr val="tx1"/>
                </a:solidFill>
                <a:latin typeface="굴림" charset="-127"/>
                <a:ea typeface="굴림" charset="-127"/>
              </a:defRPr>
            </a:lvl1pPr>
            <a:lvl2pPr marL="742950" indent="-285750" eaLnBrk="0" hangingPunct="0">
              <a:defRPr kumimoji="1" sz="2400" baseline="-25000">
                <a:solidFill>
                  <a:schemeClr val="tx1"/>
                </a:solidFill>
                <a:latin typeface="굴림" charset="-127"/>
                <a:ea typeface="굴림" charset="-127"/>
              </a:defRPr>
            </a:lvl2pPr>
            <a:lvl3pPr marL="1143000" indent="-228600" eaLnBrk="0" hangingPunct="0">
              <a:defRPr kumimoji="1" sz="2400" baseline="-25000">
                <a:solidFill>
                  <a:schemeClr val="tx1"/>
                </a:solidFill>
                <a:latin typeface="굴림" charset="-127"/>
                <a:ea typeface="굴림" charset="-127"/>
              </a:defRPr>
            </a:lvl3pPr>
            <a:lvl4pPr marL="1600200" indent="-228600" eaLnBrk="0" hangingPunct="0">
              <a:defRPr kumimoji="1" sz="2400" baseline="-25000">
                <a:solidFill>
                  <a:schemeClr val="tx1"/>
                </a:solidFill>
                <a:latin typeface="굴림" charset="-127"/>
                <a:ea typeface="굴림" charset="-127"/>
              </a:defRPr>
            </a:lvl4pPr>
            <a:lvl5pPr marL="2057400" indent="-228600" eaLnBrk="0" hangingPunct="0">
              <a:defRPr kumimoji="1" sz="2400" baseline="-25000">
                <a:solidFill>
                  <a:schemeClr val="tx1"/>
                </a:solidFill>
                <a:latin typeface="굴림" charset="-127"/>
                <a:ea typeface="굴림" charset="-127"/>
              </a:defRPr>
            </a:lvl5pPr>
            <a:lvl6pPr marL="2514600" indent="-228600" eaLnBrk="0" fontAlgn="base" hangingPunct="0">
              <a:spcBef>
                <a:spcPct val="0"/>
              </a:spcBef>
              <a:spcAft>
                <a:spcPct val="0"/>
              </a:spcAft>
              <a:defRPr kumimoji="1" sz="2400" baseline="-25000">
                <a:solidFill>
                  <a:schemeClr val="tx1"/>
                </a:solidFill>
                <a:latin typeface="굴림" charset="-127"/>
                <a:ea typeface="굴림" charset="-127"/>
              </a:defRPr>
            </a:lvl6pPr>
            <a:lvl7pPr marL="2971800" indent="-228600" eaLnBrk="0" fontAlgn="base" hangingPunct="0">
              <a:spcBef>
                <a:spcPct val="0"/>
              </a:spcBef>
              <a:spcAft>
                <a:spcPct val="0"/>
              </a:spcAft>
              <a:defRPr kumimoji="1" sz="2400" baseline="-25000">
                <a:solidFill>
                  <a:schemeClr val="tx1"/>
                </a:solidFill>
                <a:latin typeface="굴림" charset="-127"/>
                <a:ea typeface="굴림" charset="-127"/>
              </a:defRPr>
            </a:lvl7pPr>
            <a:lvl8pPr marL="3429000" indent="-228600" eaLnBrk="0" fontAlgn="base" hangingPunct="0">
              <a:spcBef>
                <a:spcPct val="0"/>
              </a:spcBef>
              <a:spcAft>
                <a:spcPct val="0"/>
              </a:spcAft>
              <a:defRPr kumimoji="1" sz="2400" baseline="-25000">
                <a:solidFill>
                  <a:schemeClr val="tx1"/>
                </a:solidFill>
                <a:latin typeface="굴림" charset="-127"/>
                <a:ea typeface="굴림" charset="-127"/>
              </a:defRPr>
            </a:lvl8pPr>
            <a:lvl9pPr marL="3886200" indent="-228600" eaLnBrk="0" fontAlgn="base" hangingPunct="0">
              <a:spcBef>
                <a:spcPct val="0"/>
              </a:spcBef>
              <a:spcAft>
                <a:spcPct val="0"/>
              </a:spcAft>
              <a:defRPr kumimoji="1" sz="2400" baseline="-25000">
                <a:solidFill>
                  <a:schemeClr val="tx1"/>
                </a:solidFill>
                <a:latin typeface="굴림" charset="-127"/>
                <a:ea typeface="굴림" charset="-127"/>
              </a:defRPr>
            </a:lvl9pPr>
          </a:lstStyle>
          <a:p>
            <a:pPr eaLnBrk="1" hangingPunct="1"/>
            <a:r>
              <a:rPr lang="en-US" altLang="ko-KR" sz="1400" baseline="0" dirty="0" smtClean="0">
                <a:latin typeface="Times New Roman" pitchFamily="18" charset="0"/>
              </a:rPr>
              <a:t>Integer Programming 2018</a:t>
            </a:r>
            <a:endParaRPr lang="en-US" altLang="ko-KR" sz="1400" baseline="0" dirty="0" smtClean="0">
              <a:latin typeface="Times New Roman" pitchFamily="18" charset="0"/>
            </a:endParaRPr>
          </a:p>
        </p:txBody>
      </p:sp>
      <p:sp>
        <p:nvSpPr>
          <p:cNvPr id="7173"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aseline="-25000">
                <a:solidFill>
                  <a:schemeClr val="tx1"/>
                </a:solidFill>
                <a:latin typeface="굴림" charset="-127"/>
                <a:ea typeface="굴림" charset="-127"/>
              </a:defRPr>
            </a:lvl1pPr>
            <a:lvl2pPr marL="742950" indent="-285750" eaLnBrk="0" hangingPunct="0">
              <a:defRPr kumimoji="1" sz="2400" baseline="-25000">
                <a:solidFill>
                  <a:schemeClr val="tx1"/>
                </a:solidFill>
                <a:latin typeface="굴림" charset="-127"/>
                <a:ea typeface="굴림" charset="-127"/>
              </a:defRPr>
            </a:lvl2pPr>
            <a:lvl3pPr marL="1143000" indent="-228600" eaLnBrk="0" hangingPunct="0">
              <a:defRPr kumimoji="1" sz="2400" baseline="-25000">
                <a:solidFill>
                  <a:schemeClr val="tx1"/>
                </a:solidFill>
                <a:latin typeface="굴림" charset="-127"/>
                <a:ea typeface="굴림" charset="-127"/>
              </a:defRPr>
            </a:lvl3pPr>
            <a:lvl4pPr marL="1600200" indent="-228600" eaLnBrk="0" hangingPunct="0">
              <a:defRPr kumimoji="1" sz="2400" baseline="-25000">
                <a:solidFill>
                  <a:schemeClr val="tx1"/>
                </a:solidFill>
                <a:latin typeface="굴림" charset="-127"/>
                <a:ea typeface="굴림" charset="-127"/>
              </a:defRPr>
            </a:lvl4pPr>
            <a:lvl5pPr marL="2057400" indent="-228600" eaLnBrk="0" hangingPunct="0">
              <a:defRPr kumimoji="1" sz="2400" baseline="-25000">
                <a:solidFill>
                  <a:schemeClr val="tx1"/>
                </a:solidFill>
                <a:latin typeface="굴림" charset="-127"/>
                <a:ea typeface="굴림" charset="-127"/>
              </a:defRPr>
            </a:lvl5pPr>
            <a:lvl6pPr marL="2514600" indent="-228600" eaLnBrk="0" fontAlgn="base" hangingPunct="0">
              <a:spcBef>
                <a:spcPct val="0"/>
              </a:spcBef>
              <a:spcAft>
                <a:spcPct val="0"/>
              </a:spcAft>
              <a:defRPr kumimoji="1" sz="2400" baseline="-25000">
                <a:solidFill>
                  <a:schemeClr val="tx1"/>
                </a:solidFill>
                <a:latin typeface="굴림" charset="-127"/>
                <a:ea typeface="굴림" charset="-127"/>
              </a:defRPr>
            </a:lvl6pPr>
            <a:lvl7pPr marL="2971800" indent="-228600" eaLnBrk="0" fontAlgn="base" hangingPunct="0">
              <a:spcBef>
                <a:spcPct val="0"/>
              </a:spcBef>
              <a:spcAft>
                <a:spcPct val="0"/>
              </a:spcAft>
              <a:defRPr kumimoji="1" sz="2400" baseline="-25000">
                <a:solidFill>
                  <a:schemeClr val="tx1"/>
                </a:solidFill>
                <a:latin typeface="굴림" charset="-127"/>
                <a:ea typeface="굴림" charset="-127"/>
              </a:defRPr>
            </a:lvl7pPr>
            <a:lvl8pPr marL="3429000" indent="-228600" eaLnBrk="0" fontAlgn="base" hangingPunct="0">
              <a:spcBef>
                <a:spcPct val="0"/>
              </a:spcBef>
              <a:spcAft>
                <a:spcPct val="0"/>
              </a:spcAft>
              <a:defRPr kumimoji="1" sz="2400" baseline="-25000">
                <a:solidFill>
                  <a:schemeClr val="tx1"/>
                </a:solidFill>
                <a:latin typeface="굴림" charset="-127"/>
                <a:ea typeface="굴림" charset="-127"/>
              </a:defRPr>
            </a:lvl8pPr>
            <a:lvl9pPr marL="3886200" indent="-228600" eaLnBrk="0" fontAlgn="base" hangingPunct="0">
              <a:spcBef>
                <a:spcPct val="0"/>
              </a:spcBef>
              <a:spcAft>
                <a:spcPct val="0"/>
              </a:spcAft>
              <a:defRPr kumimoji="1" sz="2400" baseline="-25000">
                <a:solidFill>
                  <a:schemeClr val="tx1"/>
                </a:solidFill>
                <a:latin typeface="굴림" charset="-127"/>
                <a:ea typeface="굴림" charset="-127"/>
              </a:defRPr>
            </a:lvl9pPr>
          </a:lstStyle>
          <a:p>
            <a:pPr eaLnBrk="1" hangingPunct="1"/>
            <a:fld id="{62FA337B-78B6-411C-83A4-BB302639B1E1}" type="slidenum">
              <a:rPr lang="en-US" altLang="ko-KR" sz="1400" baseline="0" smtClean="0">
                <a:latin typeface="Times New Roman" pitchFamily="18" charset="0"/>
              </a:rPr>
              <a:pPr eaLnBrk="1" hangingPunct="1"/>
              <a:t>6</a:t>
            </a:fld>
            <a:endParaRPr lang="en-US" altLang="ko-KR" sz="1400" baseline="0" smtClean="0">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p:txBody>
          <a:bodyPr/>
          <a:lstStyle/>
          <a:p>
            <a:endParaRPr lang="ko-KR" altLang="en-US" smtClean="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357188" y="876300"/>
                <a:ext cx="8393112" cy="2132059"/>
              </a:xfrm>
            </p:spPr>
            <p:txBody>
              <a:bodyPr/>
              <a:lstStyle/>
              <a:p>
                <a:pPr>
                  <a:defRPr/>
                </a:pPr>
                <a:r>
                  <a:rPr lang="en-US" altLang="ko-KR" dirty="0" smtClean="0"/>
                  <a:t>Parameter adjustment (there can be some variants)</a:t>
                </a:r>
              </a:p>
              <a:p>
                <a:pPr lvl="1">
                  <a:defRPr/>
                </a:pPr>
                <a:r>
                  <a:rPr lang="en-US" altLang="ko-KR" dirty="0" smtClean="0"/>
                  <a:t>If the dual value is too small ( </a:t>
                </a:r>
                <a14:m>
                  <m:oMath xmlns:m="http://schemas.openxmlformats.org/officeDocument/2006/math">
                    <m:acc>
                      <m:accPr>
                        <m:chr m:val="̃"/>
                        <m:ctrlPr>
                          <a:rPr lang="en-US" altLang="ko-KR" i="1" smtClean="0">
                            <a:latin typeface="Cambria Math" panose="02040503050406030204" pitchFamily="18" charset="0"/>
                          </a:rPr>
                        </m:ctrlPr>
                      </m:accPr>
                      <m:e>
                        <m:r>
                          <a:rPr lang="ko-KR" altLang="en-US" i="1" smtClean="0">
                            <a:latin typeface="Cambria Math"/>
                          </a:rPr>
                          <m:t>𝜋</m:t>
                        </m:r>
                      </m:e>
                    </m:acc>
                    <m:r>
                      <a:rPr lang="en-US" altLang="ko-KR" b="0" i="1" smtClean="0">
                        <a:latin typeface="Cambria Math"/>
                      </a:rPr>
                      <m:t>&lt;</m:t>
                    </m:r>
                    <m:sSub>
                      <m:sSubPr>
                        <m:ctrlPr>
                          <a:rPr lang="en-US" altLang="ko-KR" b="0" i="1" smtClean="0">
                            <a:latin typeface="Cambria Math" panose="02040503050406030204" pitchFamily="18" charset="0"/>
                          </a:rPr>
                        </m:ctrlPr>
                      </m:sSubPr>
                      <m:e>
                        <m:r>
                          <a:rPr lang="ko-KR" altLang="en-US" b="0" i="1" smtClean="0">
                            <a:latin typeface="Cambria Math"/>
                          </a:rPr>
                          <m:t>𝛿</m:t>
                        </m:r>
                      </m:e>
                      <m:sub>
                        <m:r>
                          <a:rPr lang="en-US" altLang="ko-KR" b="0" i="1" smtClean="0">
                            <a:latin typeface="Cambria Math"/>
                          </a:rPr>
                          <m:t>−</m:t>
                        </m:r>
                      </m:sub>
                    </m:sSub>
                  </m:oMath>
                </a14:m>
                <a:r>
                  <a:rPr lang="en-US" altLang="ko-KR" dirty="0" smtClean="0">
                    <a:sym typeface="Symbol"/>
                  </a:rPr>
                  <a:t> ), re-center and enlarge the interval.</a:t>
                </a:r>
              </a:p>
              <a:p>
                <a:pPr lvl="1">
                  <a:defRPr/>
                </a:pPr>
                <a:r>
                  <a:rPr lang="en-US" altLang="ko-KR" dirty="0" smtClean="0">
                    <a:sym typeface="Symbol"/>
                  </a:rPr>
                  <a:t>If the dual value is within the interval ( </a:t>
                </a:r>
                <a14:m>
                  <m:oMath xmlns:m="http://schemas.openxmlformats.org/officeDocument/2006/math">
                    <m:sSub>
                      <m:sSubPr>
                        <m:ctrlPr>
                          <a:rPr lang="en-US" altLang="ko-KR" i="1" smtClean="0">
                            <a:latin typeface="Cambria Math" panose="02040503050406030204" pitchFamily="18" charset="0"/>
                            <a:sym typeface="Symbol"/>
                          </a:rPr>
                        </m:ctrlPr>
                      </m:sSubPr>
                      <m:e>
                        <m:r>
                          <a:rPr lang="ko-KR" altLang="en-US" i="1" smtClean="0">
                            <a:latin typeface="Cambria Math"/>
                            <a:sym typeface="Symbol"/>
                          </a:rPr>
                          <m:t>𝛿</m:t>
                        </m:r>
                      </m:e>
                      <m:sub>
                        <m:r>
                          <a:rPr lang="en-US" altLang="ko-KR" b="0" i="1" smtClean="0">
                            <a:latin typeface="Cambria Math"/>
                            <a:sym typeface="Symbol"/>
                          </a:rPr>
                          <m:t>−</m:t>
                        </m:r>
                      </m:sub>
                    </m:sSub>
                    <m:r>
                      <a:rPr lang="en-US" altLang="ko-KR" b="0" i="1" smtClean="0">
                        <a:latin typeface="Cambria Math"/>
                        <a:sym typeface="Symbol"/>
                      </a:rPr>
                      <m:t>≤</m:t>
                    </m:r>
                    <m:acc>
                      <m:accPr>
                        <m:chr m:val="̃"/>
                        <m:ctrlPr>
                          <a:rPr lang="en-US" altLang="ko-KR" b="0" i="1" smtClean="0">
                            <a:latin typeface="Cambria Math" panose="02040503050406030204" pitchFamily="18" charset="0"/>
                            <a:sym typeface="Symbol"/>
                          </a:rPr>
                        </m:ctrlPr>
                      </m:accPr>
                      <m:e>
                        <m:r>
                          <a:rPr lang="ko-KR" altLang="en-US" b="0" i="1" smtClean="0">
                            <a:latin typeface="Cambria Math"/>
                            <a:sym typeface="Symbol"/>
                          </a:rPr>
                          <m:t>𝜋</m:t>
                        </m:r>
                      </m:e>
                    </m:acc>
                    <m:r>
                      <a:rPr lang="en-US" altLang="ko-KR" b="0" i="1" smtClean="0">
                        <a:latin typeface="Cambria Math"/>
                        <a:sym typeface="Symbol"/>
                      </a:rPr>
                      <m:t>≤</m:t>
                    </m:r>
                    <m:sSub>
                      <m:sSubPr>
                        <m:ctrlPr>
                          <a:rPr lang="en-US" altLang="ko-KR" b="0" i="1" smtClean="0">
                            <a:latin typeface="Cambria Math" panose="02040503050406030204" pitchFamily="18" charset="0"/>
                            <a:sym typeface="Symbol"/>
                          </a:rPr>
                        </m:ctrlPr>
                      </m:sSubPr>
                      <m:e>
                        <m:r>
                          <a:rPr lang="ko-KR" altLang="en-US" b="0" i="1" smtClean="0">
                            <a:latin typeface="Cambria Math"/>
                            <a:sym typeface="Symbol"/>
                          </a:rPr>
                          <m:t>𝛿</m:t>
                        </m:r>
                      </m:e>
                      <m:sub>
                        <m:r>
                          <a:rPr lang="en-US" altLang="ko-KR" b="0" i="1" smtClean="0">
                            <a:latin typeface="Cambria Math"/>
                            <a:sym typeface="Symbol"/>
                          </a:rPr>
                          <m:t>+</m:t>
                        </m:r>
                      </m:sub>
                    </m:sSub>
                  </m:oMath>
                </a14:m>
                <a:r>
                  <a:rPr lang="en-US" altLang="ko-KR" dirty="0" smtClean="0">
                    <a:sym typeface="Symbol"/>
                  </a:rPr>
                  <a:t> ), re-center and reduce the interval.</a:t>
                </a:r>
              </a:p>
              <a:p>
                <a:pPr lvl="1">
                  <a:defRPr/>
                </a:pPr>
                <a:r>
                  <a:rPr lang="en-US" altLang="ko-KR" dirty="0" smtClean="0">
                    <a:sym typeface="Symbol"/>
                  </a:rPr>
                  <a:t>If the dual value is too large </a:t>
                </a:r>
                <a:r>
                  <a:rPr lang="en-US" altLang="ko-KR" dirty="0" smtClean="0"/>
                  <a:t>( </a:t>
                </a:r>
                <a14:m>
                  <m:oMath xmlns:m="http://schemas.openxmlformats.org/officeDocument/2006/math">
                    <m:acc>
                      <m:accPr>
                        <m:chr m:val="̃"/>
                        <m:ctrlPr>
                          <a:rPr lang="en-US" altLang="ko-KR" i="1" smtClean="0">
                            <a:latin typeface="Cambria Math" panose="02040503050406030204" pitchFamily="18" charset="0"/>
                          </a:rPr>
                        </m:ctrlPr>
                      </m:accPr>
                      <m:e>
                        <m:r>
                          <a:rPr lang="ko-KR" altLang="en-US" i="1" smtClean="0">
                            <a:latin typeface="Cambria Math"/>
                          </a:rPr>
                          <m:t>𝜋</m:t>
                        </m:r>
                      </m:e>
                    </m:acc>
                    <m:r>
                      <a:rPr lang="en-US" altLang="ko-KR" b="0" i="1" smtClean="0">
                        <a:latin typeface="Cambria Math"/>
                      </a:rPr>
                      <m:t>&gt;</m:t>
                    </m:r>
                    <m:sSub>
                      <m:sSubPr>
                        <m:ctrlPr>
                          <a:rPr lang="en-US" altLang="ko-KR" b="0" i="1" smtClean="0">
                            <a:latin typeface="Cambria Math" panose="02040503050406030204" pitchFamily="18" charset="0"/>
                          </a:rPr>
                        </m:ctrlPr>
                      </m:sSubPr>
                      <m:e>
                        <m:r>
                          <a:rPr lang="ko-KR" altLang="en-US" b="0" i="1" smtClean="0">
                            <a:latin typeface="Cambria Math"/>
                          </a:rPr>
                          <m:t>𝛿</m:t>
                        </m:r>
                      </m:e>
                      <m:sub>
                        <m:r>
                          <a:rPr lang="en-US" altLang="ko-KR" b="0" i="1" smtClean="0">
                            <a:latin typeface="Cambria Math"/>
                          </a:rPr>
                          <m:t>+</m:t>
                        </m:r>
                      </m:sub>
                    </m:sSub>
                  </m:oMath>
                </a14:m>
                <a:r>
                  <a:rPr lang="en-US" altLang="ko-KR" dirty="0" smtClean="0">
                    <a:sym typeface="Symbol"/>
                  </a:rPr>
                  <a:t> ), re-center and enlarge the interval. </a:t>
                </a:r>
              </a:p>
              <a:p>
                <a:pPr marL="473075" lvl="1" indent="0">
                  <a:buNone/>
                  <a:defRPr/>
                </a:pPr>
                <a:endParaRPr lang="en-US" altLang="ko-KR" dirty="0" smtClean="0">
                  <a:sym typeface="Symbol"/>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357188" y="876300"/>
                <a:ext cx="8393112" cy="2132059"/>
              </a:xfrm>
              <a:blipFill rotWithShape="1">
                <a:blip r:embed="rId2"/>
                <a:stretch>
                  <a:fillRect l="-654" t="-1719" r="-654"/>
                </a:stretch>
              </a:blipFill>
            </p:spPr>
            <p:txBody>
              <a:bodyPr/>
              <a:lstStyle/>
              <a:p>
                <a:r>
                  <a:rPr lang="ko-KR" altLang="en-US">
                    <a:noFill/>
                  </a:rPr>
                  <a:t> </a:t>
                </a:r>
              </a:p>
            </p:txBody>
          </p:sp>
        </mc:Fallback>
      </mc:AlternateContent>
      <p:sp>
        <p:nvSpPr>
          <p:cNvPr id="8196" name="날짜 개체 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aseline="-25000">
                <a:solidFill>
                  <a:schemeClr val="tx1"/>
                </a:solidFill>
                <a:latin typeface="굴림" charset="-127"/>
                <a:ea typeface="굴림" charset="-127"/>
              </a:defRPr>
            </a:lvl1pPr>
            <a:lvl2pPr marL="742950" indent="-285750" eaLnBrk="0" hangingPunct="0">
              <a:defRPr kumimoji="1" sz="2400" baseline="-25000">
                <a:solidFill>
                  <a:schemeClr val="tx1"/>
                </a:solidFill>
                <a:latin typeface="굴림" charset="-127"/>
                <a:ea typeface="굴림" charset="-127"/>
              </a:defRPr>
            </a:lvl2pPr>
            <a:lvl3pPr marL="1143000" indent="-228600" eaLnBrk="0" hangingPunct="0">
              <a:defRPr kumimoji="1" sz="2400" baseline="-25000">
                <a:solidFill>
                  <a:schemeClr val="tx1"/>
                </a:solidFill>
                <a:latin typeface="굴림" charset="-127"/>
                <a:ea typeface="굴림" charset="-127"/>
              </a:defRPr>
            </a:lvl3pPr>
            <a:lvl4pPr marL="1600200" indent="-228600" eaLnBrk="0" hangingPunct="0">
              <a:defRPr kumimoji="1" sz="2400" baseline="-25000">
                <a:solidFill>
                  <a:schemeClr val="tx1"/>
                </a:solidFill>
                <a:latin typeface="굴림" charset="-127"/>
                <a:ea typeface="굴림" charset="-127"/>
              </a:defRPr>
            </a:lvl4pPr>
            <a:lvl5pPr marL="2057400" indent="-228600" eaLnBrk="0" hangingPunct="0">
              <a:defRPr kumimoji="1" sz="2400" baseline="-25000">
                <a:solidFill>
                  <a:schemeClr val="tx1"/>
                </a:solidFill>
                <a:latin typeface="굴림" charset="-127"/>
                <a:ea typeface="굴림" charset="-127"/>
              </a:defRPr>
            </a:lvl5pPr>
            <a:lvl6pPr marL="2514600" indent="-228600" eaLnBrk="0" fontAlgn="base" hangingPunct="0">
              <a:spcBef>
                <a:spcPct val="0"/>
              </a:spcBef>
              <a:spcAft>
                <a:spcPct val="0"/>
              </a:spcAft>
              <a:defRPr kumimoji="1" sz="2400" baseline="-25000">
                <a:solidFill>
                  <a:schemeClr val="tx1"/>
                </a:solidFill>
                <a:latin typeface="굴림" charset="-127"/>
                <a:ea typeface="굴림" charset="-127"/>
              </a:defRPr>
            </a:lvl6pPr>
            <a:lvl7pPr marL="2971800" indent="-228600" eaLnBrk="0" fontAlgn="base" hangingPunct="0">
              <a:spcBef>
                <a:spcPct val="0"/>
              </a:spcBef>
              <a:spcAft>
                <a:spcPct val="0"/>
              </a:spcAft>
              <a:defRPr kumimoji="1" sz="2400" baseline="-25000">
                <a:solidFill>
                  <a:schemeClr val="tx1"/>
                </a:solidFill>
                <a:latin typeface="굴림" charset="-127"/>
                <a:ea typeface="굴림" charset="-127"/>
              </a:defRPr>
            </a:lvl7pPr>
            <a:lvl8pPr marL="3429000" indent="-228600" eaLnBrk="0" fontAlgn="base" hangingPunct="0">
              <a:spcBef>
                <a:spcPct val="0"/>
              </a:spcBef>
              <a:spcAft>
                <a:spcPct val="0"/>
              </a:spcAft>
              <a:defRPr kumimoji="1" sz="2400" baseline="-25000">
                <a:solidFill>
                  <a:schemeClr val="tx1"/>
                </a:solidFill>
                <a:latin typeface="굴림" charset="-127"/>
                <a:ea typeface="굴림" charset="-127"/>
              </a:defRPr>
            </a:lvl8pPr>
            <a:lvl9pPr marL="3886200" indent="-228600" eaLnBrk="0" fontAlgn="base" hangingPunct="0">
              <a:spcBef>
                <a:spcPct val="0"/>
              </a:spcBef>
              <a:spcAft>
                <a:spcPct val="0"/>
              </a:spcAft>
              <a:defRPr kumimoji="1" sz="2400" baseline="-25000">
                <a:solidFill>
                  <a:schemeClr val="tx1"/>
                </a:solidFill>
                <a:latin typeface="굴림" charset="-127"/>
                <a:ea typeface="굴림" charset="-127"/>
              </a:defRPr>
            </a:lvl9pPr>
          </a:lstStyle>
          <a:p>
            <a:pPr eaLnBrk="1" hangingPunct="1"/>
            <a:r>
              <a:rPr lang="en-US" altLang="ko-KR" sz="1400" baseline="0" dirty="0" smtClean="0">
                <a:latin typeface="Times New Roman" pitchFamily="18" charset="0"/>
              </a:rPr>
              <a:t>Integer Programming 2018</a:t>
            </a:r>
            <a:endParaRPr lang="en-US" altLang="ko-KR" sz="1400" baseline="0" dirty="0" smtClean="0">
              <a:latin typeface="Times New Roman" pitchFamily="18" charset="0"/>
            </a:endParaRPr>
          </a:p>
        </p:txBody>
      </p:sp>
      <p:sp>
        <p:nvSpPr>
          <p:cNvPr id="8197" name="슬라이드 번호 개체 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baseline="-25000">
                <a:solidFill>
                  <a:schemeClr val="tx1"/>
                </a:solidFill>
                <a:latin typeface="굴림" charset="-127"/>
                <a:ea typeface="굴림" charset="-127"/>
              </a:defRPr>
            </a:lvl1pPr>
            <a:lvl2pPr marL="742950" indent="-285750" eaLnBrk="0" hangingPunct="0">
              <a:defRPr kumimoji="1" sz="2400" baseline="-25000">
                <a:solidFill>
                  <a:schemeClr val="tx1"/>
                </a:solidFill>
                <a:latin typeface="굴림" charset="-127"/>
                <a:ea typeface="굴림" charset="-127"/>
              </a:defRPr>
            </a:lvl2pPr>
            <a:lvl3pPr marL="1143000" indent="-228600" eaLnBrk="0" hangingPunct="0">
              <a:defRPr kumimoji="1" sz="2400" baseline="-25000">
                <a:solidFill>
                  <a:schemeClr val="tx1"/>
                </a:solidFill>
                <a:latin typeface="굴림" charset="-127"/>
                <a:ea typeface="굴림" charset="-127"/>
              </a:defRPr>
            </a:lvl3pPr>
            <a:lvl4pPr marL="1600200" indent="-228600" eaLnBrk="0" hangingPunct="0">
              <a:defRPr kumimoji="1" sz="2400" baseline="-25000">
                <a:solidFill>
                  <a:schemeClr val="tx1"/>
                </a:solidFill>
                <a:latin typeface="굴림" charset="-127"/>
                <a:ea typeface="굴림" charset="-127"/>
              </a:defRPr>
            </a:lvl4pPr>
            <a:lvl5pPr marL="2057400" indent="-228600" eaLnBrk="0" hangingPunct="0">
              <a:defRPr kumimoji="1" sz="2400" baseline="-25000">
                <a:solidFill>
                  <a:schemeClr val="tx1"/>
                </a:solidFill>
                <a:latin typeface="굴림" charset="-127"/>
                <a:ea typeface="굴림" charset="-127"/>
              </a:defRPr>
            </a:lvl5pPr>
            <a:lvl6pPr marL="2514600" indent="-228600" eaLnBrk="0" fontAlgn="base" hangingPunct="0">
              <a:spcBef>
                <a:spcPct val="0"/>
              </a:spcBef>
              <a:spcAft>
                <a:spcPct val="0"/>
              </a:spcAft>
              <a:defRPr kumimoji="1" sz="2400" baseline="-25000">
                <a:solidFill>
                  <a:schemeClr val="tx1"/>
                </a:solidFill>
                <a:latin typeface="굴림" charset="-127"/>
                <a:ea typeface="굴림" charset="-127"/>
              </a:defRPr>
            </a:lvl6pPr>
            <a:lvl7pPr marL="2971800" indent="-228600" eaLnBrk="0" fontAlgn="base" hangingPunct="0">
              <a:spcBef>
                <a:spcPct val="0"/>
              </a:spcBef>
              <a:spcAft>
                <a:spcPct val="0"/>
              </a:spcAft>
              <a:defRPr kumimoji="1" sz="2400" baseline="-25000">
                <a:solidFill>
                  <a:schemeClr val="tx1"/>
                </a:solidFill>
                <a:latin typeface="굴림" charset="-127"/>
                <a:ea typeface="굴림" charset="-127"/>
              </a:defRPr>
            </a:lvl7pPr>
            <a:lvl8pPr marL="3429000" indent="-228600" eaLnBrk="0" fontAlgn="base" hangingPunct="0">
              <a:spcBef>
                <a:spcPct val="0"/>
              </a:spcBef>
              <a:spcAft>
                <a:spcPct val="0"/>
              </a:spcAft>
              <a:defRPr kumimoji="1" sz="2400" baseline="-25000">
                <a:solidFill>
                  <a:schemeClr val="tx1"/>
                </a:solidFill>
                <a:latin typeface="굴림" charset="-127"/>
                <a:ea typeface="굴림" charset="-127"/>
              </a:defRPr>
            </a:lvl8pPr>
            <a:lvl9pPr marL="3886200" indent="-228600" eaLnBrk="0" fontAlgn="base" hangingPunct="0">
              <a:spcBef>
                <a:spcPct val="0"/>
              </a:spcBef>
              <a:spcAft>
                <a:spcPct val="0"/>
              </a:spcAft>
              <a:defRPr kumimoji="1" sz="2400" baseline="-25000">
                <a:solidFill>
                  <a:schemeClr val="tx1"/>
                </a:solidFill>
                <a:latin typeface="굴림" charset="-127"/>
                <a:ea typeface="굴림" charset="-127"/>
              </a:defRPr>
            </a:lvl9pPr>
          </a:lstStyle>
          <a:p>
            <a:pPr eaLnBrk="1" hangingPunct="1"/>
            <a:fld id="{C4069D7F-C165-4866-960B-8F48122503B9}" type="slidenum">
              <a:rPr lang="en-US" altLang="ko-KR" sz="1400" baseline="0" smtClean="0">
                <a:latin typeface="Times New Roman" pitchFamily="18" charset="0"/>
              </a:rPr>
              <a:pPr eaLnBrk="1" hangingPunct="1"/>
              <a:t>7</a:t>
            </a:fld>
            <a:endParaRPr lang="en-US" altLang="ko-KR" sz="1400" baseline="0" smtClean="0">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Chebyshev</a:t>
            </a:r>
            <a:r>
              <a:rPr lang="en-US" altLang="ko-KR" dirty="0" smtClean="0"/>
              <a:t> Center Based Column Generation</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357188" y="876300"/>
                <a:ext cx="8393112" cy="5473101"/>
              </a:xfrm>
            </p:spPr>
            <p:txBody>
              <a:bodyPr/>
              <a:lstStyle/>
              <a:p>
                <a:r>
                  <a:rPr lang="en-US" altLang="ko-KR" dirty="0" err="1" smtClean="0"/>
                  <a:t>Chungmok</a:t>
                </a:r>
                <a:r>
                  <a:rPr lang="en-US" altLang="ko-KR" dirty="0" smtClean="0"/>
                  <a:t> Lee, </a:t>
                </a:r>
                <a:r>
                  <a:rPr lang="en-US" altLang="ko-KR" dirty="0" err="1" smtClean="0"/>
                  <a:t>Sungsoo</a:t>
                </a:r>
                <a:r>
                  <a:rPr lang="en-US" altLang="ko-KR" dirty="0" smtClean="0"/>
                  <a:t> Park, 2011, </a:t>
                </a:r>
                <a:r>
                  <a:rPr lang="en-US" altLang="ko-KR" dirty="0" err="1" smtClean="0"/>
                  <a:t>Chebyshev</a:t>
                </a:r>
                <a:r>
                  <a:rPr lang="en-US" altLang="ko-KR" dirty="0" smtClean="0"/>
                  <a:t> center based column generation, Discrete Applied Mathematics 159, 2251-2265.</a:t>
                </a:r>
              </a:p>
              <a:p>
                <a:endParaRPr lang="en-US" altLang="ko-KR" dirty="0"/>
              </a:p>
              <a:p>
                <a:r>
                  <a:rPr lang="en-US" altLang="ko-KR" dirty="0" err="1" smtClean="0">
                    <a:solidFill>
                      <a:srgbClr val="FF0000"/>
                    </a:solidFill>
                  </a:rPr>
                  <a:t>Chebyshev</a:t>
                </a:r>
                <a:r>
                  <a:rPr lang="en-US" altLang="ko-KR" dirty="0" smtClean="0">
                    <a:solidFill>
                      <a:srgbClr val="FF0000"/>
                    </a:solidFill>
                  </a:rPr>
                  <a:t> center</a:t>
                </a:r>
                <a:r>
                  <a:rPr lang="en-US" altLang="ko-KR" dirty="0" smtClean="0"/>
                  <a:t>: Find the largest Euclidean ball that lies in a polyhedron </a:t>
                </a:r>
                <a14:m>
                  <m:oMath xmlns:m="http://schemas.openxmlformats.org/officeDocument/2006/math">
                    <m:r>
                      <a:rPr lang="en-US" altLang="ko-KR" b="0" i="1" smtClean="0">
                        <a:latin typeface="Cambria Math"/>
                      </a:rPr>
                      <m:t>𝑃</m:t>
                    </m:r>
                    <m:r>
                      <a:rPr lang="en-US" altLang="ko-KR" b="0" i="1" smtClean="0">
                        <a:latin typeface="Cambria Math"/>
                      </a:rPr>
                      <m:t>={</m:t>
                    </m:r>
                    <m:r>
                      <a:rPr lang="en-US" altLang="ko-KR" b="0" i="1" smtClean="0">
                        <a:latin typeface="Cambria Math"/>
                      </a:rPr>
                      <m:t>𝑥</m:t>
                    </m:r>
                    <m:r>
                      <a:rPr lang="en-US" altLang="ko-KR" b="0" i="1" smtClean="0">
                        <a:latin typeface="Cambria Math"/>
                        <a:ea typeface="Cambria Math"/>
                      </a:rPr>
                      <m:t>∈</m:t>
                    </m:r>
                    <m:sSup>
                      <m:sSupPr>
                        <m:ctrlPr>
                          <a:rPr lang="en-US" altLang="ko-KR" b="0" i="1" smtClean="0">
                            <a:latin typeface="Cambria Math" panose="02040503050406030204" pitchFamily="18" charset="0"/>
                            <a:ea typeface="Cambria Math"/>
                          </a:rPr>
                        </m:ctrlPr>
                      </m:sSupPr>
                      <m:e>
                        <m:r>
                          <a:rPr lang="en-US" altLang="ko-KR" b="0" i="1" smtClean="0">
                            <a:latin typeface="Cambria Math"/>
                            <a:ea typeface="Cambria Math"/>
                          </a:rPr>
                          <m:t>𝑅</m:t>
                        </m:r>
                      </m:e>
                      <m:sup>
                        <m:r>
                          <a:rPr lang="en-US" altLang="ko-KR" b="0" i="1" smtClean="0">
                            <a:latin typeface="Cambria Math"/>
                            <a:ea typeface="Cambria Math"/>
                          </a:rPr>
                          <m:t>𝑛</m:t>
                        </m:r>
                      </m:sup>
                    </m:sSup>
                    <m:r>
                      <a:rPr lang="en-US" altLang="ko-KR" b="0" i="1" smtClean="0">
                        <a:latin typeface="Cambria Math"/>
                        <a:ea typeface="Cambria Math"/>
                      </a:rPr>
                      <m:t>:</m:t>
                    </m:r>
                    <m:sSub>
                      <m:sSubPr>
                        <m:ctrlPr>
                          <a:rPr lang="en-US" altLang="ko-KR" b="0" i="1" smtClean="0">
                            <a:latin typeface="Cambria Math" panose="02040503050406030204" pitchFamily="18" charset="0"/>
                            <a:ea typeface="Cambria Math"/>
                          </a:rPr>
                        </m:ctrlPr>
                      </m:sSubPr>
                      <m:e>
                        <m:r>
                          <a:rPr lang="en-US" altLang="ko-KR" b="0" i="1" smtClean="0">
                            <a:latin typeface="Cambria Math"/>
                            <a:ea typeface="Cambria Math"/>
                          </a:rPr>
                          <m:t>𝑎</m:t>
                        </m:r>
                      </m:e>
                      <m:sub>
                        <m:r>
                          <a:rPr lang="en-US" altLang="ko-KR" b="0" i="1" smtClean="0">
                            <a:latin typeface="Cambria Math"/>
                            <a:ea typeface="Cambria Math"/>
                          </a:rPr>
                          <m:t>𝑖</m:t>
                        </m:r>
                      </m:sub>
                    </m:sSub>
                  </m:oMath>
                </a14:m>
                <a:r>
                  <a:rPr lang="en-US" altLang="ko-KR" baseline="30000" dirty="0" smtClean="0"/>
                  <a:t>T</a:t>
                </a:r>
                <a14:m>
                  <m:oMath xmlns:m="http://schemas.openxmlformats.org/officeDocument/2006/math">
                    <m:r>
                      <a:rPr lang="en-US" altLang="ko-KR" b="0" i="1" dirty="0" smtClean="0">
                        <a:latin typeface="Cambria Math"/>
                      </a:rPr>
                      <m:t>𝑥</m:t>
                    </m:r>
                    <m:r>
                      <a:rPr lang="en-US" altLang="ko-KR" b="0" i="1" dirty="0" smtClean="0">
                        <a:latin typeface="Cambria Math"/>
                        <a:ea typeface="Cambria Math"/>
                      </a:rPr>
                      <m:t>≤</m:t>
                    </m:r>
                    <m:sSub>
                      <m:sSubPr>
                        <m:ctrlPr>
                          <a:rPr lang="en-US" altLang="ko-KR" b="0" i="1" dirty="0" smtClean="0">
                            <a:latin typeface="Cambria Math" panose="02040503050406030204" pitchFamily="18" charset="0"/>
                            <a:ea typeface="Cambria Math"/>
                          </a:rPr>
                        </m:ctrlPr>
                      </m:sSubPr>
                      <m:e>
                        <m:r>
                          <a:rPr lang="en-US" altLang="ko-KR" b="0" i="1" dirty="0" smtClean="0">
                            <a:latin typeface="Cambria Math"/>
                            <a:ea typeface="Cambria Math"/>
                          </a:rPr>
                          <m:t>𝑏</m:t>
                        </m:r>
                      </m:e>
                      <m:sub>
                        <m:r>
                          <a:rPr lang="en-US" altLang="ko-KR" b="0" i="1" dirty="0" smtClean="0">
                            <a:latin typeface="Cambria Math"/>
                            <a:ea typeface="Cambria Math"/>
                          </a:rPr>
                          <m:t>𝑖</m:t>
                        </m:r>
                      </m:sub>
                    </m:sSub>
                    <m:r>
                      <a:rPr lang="en-US" altLang="ko-KR" b="0" i="1" dirty="0" smtClean="0">
                        <a:latin typeface="Cambria Math"/>
                        <a:ea typeface="Cambria Math"/>
                      </a:rPr>
                      <m:t>, </m:t>
                    </m:r>
                    <m:r>
                      <a:rPr lang="en-US" altLang="ko-KR" b="0" i="1" dirty="0" smtClean="0">
                        <a:latin typeface="Cambria Math"/>
                        <a:ea typeface="Cambria Math"/>
                      </a:rPr>
                      <m:t>𝑖</m:t>
                    </m:r>
                    <m:r>
                      <a:rPr lang="en-US" altLang="ko-KR" b="0" i="1" dirty="0" smtClean="0">
                        <a:latin typeface="Cambria Math"/>
                        <a:ea typeface="Cambria Math"/>
                      </a:rPr>
                      <m:t>=1,…,</m:t>
                    </m:r>
                    <m:r>
                      <a:rPr lang="en-US" altLang="ko-KR" b="0" i="1" dirty="0" smtClean="0">
                        <a:latin typeface="Cambria Math"/>
                        <a:ea typeface="Cambria Math"/>
                      </a:rPr>
                      <m:t>𝑚</m:t>
                    </m:r>
                    <m:r>
                      <a:rPr lang="en-US" altLang="ko-KR" b="0" i="1" dirty="0" smtClean="0">
                        <a:latin typeface="Cambria Math"/>
                        <a:ea typeface="Cambria Math"/>
                      </a:rPr>
                      <m:t>}</m:t>
                    </m:r>
                  </m:oMath>
                </a14:m>
                <a:r>
                  <a:rPr lang="en-US" altLang="ko-KR" dirty="0" smtClean="0"/>
                  <a:t>.  Assume </a:t>
                </a:r>
                <a:r>
                  <a:rPr lang="en-US" altLang="ko-KR" i="1" dirty="0" smtClean="0"/>
                  <a:t>P</a:t>
                </a:r>
                <a:r>
                  <a:rPr lang="en-US" altLang="ko-KR" dirty="0" smtClean="0"/>
                  <a:t> is bounded and has an interior point. (The center of the optimal ball is called the </a:t>
                </a:r>
                <a:r>
                  <a:rPr lang="en-US" altLang="ko-KR" dirty="0" err="1" smtClean="0"/>
                  <a:t>Chebyshev</a:t>
                </a:r>
                <a:r>
                  <a:rPr lang="en-US" altLang="ko-KR" dirty="0" smtClean="0"/>
                  <a:t> center of the polyhedron; it is the point deepest inside the polyhedron)</a:t>
                </a:r>
              </a:p>
              <a:p>
                <a:r>
                  <a:rPr lang="en-US" altLang="ko-KR" dirty="0" smtClean="0"/>
                  <a:t>We represent the ball as </a:t>
                </a:r>
                <a14:m>
                  <m:oMath xmlns:m="http://schemas.openxmlformats.org/officeDocument/2006/math">
                    <m:r>
                      <a:rPr lang="en-US" altLang="ko-KR" b="0" i="1" smtClean="0">
                        <a:latin typeface="Cambria Math"/>
                      </a:rPr>
                      <m:t>𝐵</m:t>
                    </m:r>
                    <m:r>
                      <a:rPr lang="en-US" altLang="ko-KR" b="0" i="1" smtClean="0">
                        <a:latin typeface="Cambria Math"/>
                      </a:rPr>
                      <m:t>=</m:t>
                    </m:r>
                    <m:d>
                      <m:dPr>
                        <m:begChr m:val="{"/>
                        <m:endChr m:val="}"/>
                        <m:ctrlPr>
                          <a:rPr lang="en-US" altLang="ko-KR" b="0" i="1" smtClean="0">
                            <a:latin typeface="Cambria Math" panose="02040503050406030204" pitchFamily="18" charset="0"/>
                          </a:rPr>
                        </m:ctrlPr>
                      </m:dPr>
                      <m:e>
                        <m:sSub>
                          <m:sSubPr>
                            <m:ctrlPr>
                              <a:rPr lang="en-US" altLang="ko-KR" b="0" i="1" smtClean="0">
                                <a:latin typeface="Cambria Math" panose="02040503050406030204" pitchFamily="18" charset="0"/>
                              </a:rPr>
                            </m:ctrlPr>
                          </m:sSubPr>
                          <m:e>
                            <m:r>
                              <a:rPr lang="en-US" altLang="ko-KR" b="0" i="1" smtClean="0">
                                <a:latin typeface="Cambria Math"/>
                              </a:rPr>
                              <m:t>𝑥</m:t>
                            </m:r>
                          </m:e>
                          <m:sub>
                            <m:r>
                              <a:rPr lang="en-US" altLang="ko-KR" b="0" i="1" smtClean="0">
                                <a:latin typeface="Cambria Math"/>
                              </a:rPr>
                              <m:t>𝑐</m:t>
                            </m:r>
                          </m:sub>
                        </m:sSub>
                        <m:r>
                          <a:rPr lang="en-US" altLang="ko-KR" b="0" i="1" smtClean="0">
                            <a:latin typeface="Cambria Math"/>
                          </a:rPr>
                          <m:t>+</m:t>
                        </m:r>
                        <m:r>
                          <a:rPr lang="en-US" altLang="ko-KR" b="0" i="1" smtClean="0">
                            <a:latin typeface="Cambria Math"/>
                          </a:rPr>
                          <m:t>𝑢</m:t>
                        </m:r>
                        <m:r>
                          <a:rPr lang="en-US" altLang="ko-KR" b="0" i="1" smtClean="0">
                            <a:latin typeface="Cambria Math"/>
                          </a:rPr>
                          <m:t>: </m:t>
                        </m:r>
                        <m:sSub>
                          <m:sSubPr>
                            <m:ctrlPr>
                              <a:rPr lang="en-US" altLang="ko-KR" b="0" i="1" smtClean="0">
                                <a:latin typeface="Cambria Math" panose="02040503050406030204" pitchFamily="18" charset="0"/>
                              </a:rPr>
                            </m:ctrlPr>
                          </m:sSubPr>
                          <m:e>
                            <m:d>
                              <m:dPr>
                                <m:begChr m:val="‖"/>
                                <m:endChr m:val="‖"/>
                                <m:ctrlPr>
                                  <a:rPr lang="en-US" altLang="ko-KR" b="0" i="1" smtClean="0">
                                    <a:latin typeface="Cambria Math" panose="02040503050406030204" pitchFamily="18" charset="0"/>
                                  </a:rPr>
                                </m:ctrlPr>
                              </m:dPr>
                              <m:e>
                                <m:r>
                                  <a:rPr lang="en-US" altLang="ko-KR" b="0" i="1" smtClean="0">
                                    <a:latin typeface="Cambria Math"/>
                                  </a:rPr>
                                  <m:t>𝑢</m:t>
                                </m:r>
                              </m:e>
                            </m:d>
                          </m:e>
                          <m:sub>
                            <m:r>
                              <a:rPr lang="en-US" altLang="ko-KR" b="0" i="1" smtClean="0">
                                <a:latin typeface="Cambria Math"/>
                              </a:rPr>
                              <m:t>2</m:t>
                            </m:r>
                          </m:sub>
                        </m:sSub>
                        <m:r>
                          <a:rPr lang="en-US" altLang="ko-KR" b="0" i="1" smtClean="0">
                            <a:latin typeface="Cambria Math"/>
                            <a:ea typeface="Cambria Math"/>
                          </a:rPr>
                          <m:t>≤</m:t>
                        </m:r>
                        <m:r>
                          <a:rPr lang="en-US" altLang="ko-KR" b="0" i="1" smtClean="0">
                            <a:latin typeface="Cambria Math"/>
                            <a:ea typeface="Cambria Math"/>
                          </a:rPr>
                          <m:t>𝑟</m:t>
                        </m:r>
                      </m:e>
                    </m:d>
                    <m:r>
                      <a:rPr lang="en-US" altLang="ko-KR" b="0" i="1" smtClean="0">
                        <a:latin typeface="Cambria Math"/>
                        <a:ea typeface="Cambria Math"/>
                      </a:rPr>
                      <m:t>.</m:t>
                    </m:r>
                  </m:oMath>
                </a14:m>
                <a:r>
                  <a:rPr lang="en-US" altLang="ko-KR" dirty="0" smtClean="0"/>
                  <a:t>  Consider the simpler constraint that </a:t>
                </a:r>
                <a:r>
                  <a:rPr lang="en-US" altLang="ko-KR" i="1" dirty="0" smtClean="0"/>
                  <a:t>B</a:t>
                </a:r>
                <a:r>
                  <a:rPr lang="en-US" altLang="ko-KR" dirty="0" smtClean="0"/>
                  <a:t> lies in one </a:t>
                </a:r>
                <a:r>
                  <a:rPr lang="en-US" altLang="ko-KR" dirty="0" err="1" smtClean="0"/>
                  <a:t>halfspace</a:t>
                </a:r>
                <a:r>
                  <a:rPr lang="en-US" altLang="ko-KR" dirty="0" smtClean="0"/>
                  <a:t> </a:t>
                </a:r>
                <a14:m>
                  <m:oMath xmlns:m="http://schemas.openxmlformats.org/officeDocument/2006/math">
                    <m:sSub>
                      <m:sSubPr>
                        <m:ctrlPr>
                          <a:rPr lang="en-US" altLang="ko-KR" i="1" smtClean="0">
                            <a:latin typeface="Cambria Math" panose="02040503050406030204" pitchFamily="18" charset="0"/>
                          </a:rPr>
                        </m:ctrlPr>
                      </m:sSubPr>
                      <m:e>
                        <m:r>
                          <a:rPr lang="en-US" altLang="ko-KR" b="0" i="1" smtClean="0">
                            <a:latin typeface="Cambria Math"/>
                          </a:rPr>
                          <m:t>𝑎</m:t>
                        </m:r>
                      </m:e>
                      <m:sub>
                        <m:r>
                          <a:rPr lang="en-US" altLang="ko-KR" b="0" i="1" smtClean="0">
                            <a:latin typeface="Cambria Math"/>
                          </a:rPr>
                          <m:t>𝑖</m:t>
                        </m:r>
                      </m:sub>
                    </m:sSub>
                  </m:oMath>
                </a14:m>
                <a:r>
                  <a:rPr lang="en-US" altLang="ko-KR" baseline="30000" dirty="0" smtClean="0"/>
                  <a:t>T</a:t>
                </a:r>
                <a14:m>
                  <m:oMath xmlns:m="http://schemas.openxmlformats.org/officeDocument/2006/math">
                    <m:r>
                      <a:rPr lang="en-US" altLang="ko-KR" b="0" i="1" dirty="0" smtClean="0">
                        <a:latin typeface="Cambria Math"/>
                      </a:rPr>
                      <m:t>𝑥</m:t>
                    </m:r>
                    <m:r>
                      <a:rPr lang="en-US" altLang="ko-KR" b="0" i="1" dirty="0" smtClean="0">
                        <a:latin typeface="Cambria Math"/>
                        <a:ea typeface="Cambria Math"/>
                      </a:rPr>
                      <m:t>≤</m:t>
                    </m:r>
                    <m:sSub>
                      <m:sSubPr>
                        <m:ctrlPr>
                          <a:rPr lang="en-US" altLang="ko-KR" b="0" i="1" dirty="0" smtClean="0">
                            <a:latin typeface="Cambria Math" panose="02040503050406030204" pitchFamily="18" charset="0"/>
                            <a:ea typeface="Cambria Math"/>
                          </a:rPr>
                        </m:ctrlPr>
                      </m:sSubPr>
                      <m:e>
                        <m:r>
                          <a:rPr lang="en-US" altLang="ko-KR" b="0" i="1" dirty="0" smtClean="0">
                            <a:latin typeface="Cambria Math"/>
                            <a:ea typeface="Cambria Math"/>
                          </a:rPr>
                          <m:t>𝑏</m:t>
                        </m:r>
                      </m:e>
                      <m:sub>
                        <m:r>
                          <a:rPr lang="en-US" altLang="ko-KR" b="0" i="1" dirty="0" smtClean="0">
                            <a:latin typeface="Cambria Math"/>
                            <a:ea typeface="Cambria Math"/>
                          </a:rPr>
                          <m:t>𝑖</m:t>
                        </m:r>
                      </m:sub>
                    </m:sSub>
                  </m:oMath>
                </a14:m>
                <a:r>
                  <a:rPr lang="en-US" altLang="ko-KR" dirty="0" smtClean="0"/>
                  <a:t>, i.e.,</a:t>
                </a:r>
              </a:p>
              <a:p>
                <a:pPr marL="284400" indent="0">
                  <a:buNone/>
                </a:pPr>
                <a:r>
                  <a:rPr lang="en-US" altLang="ko-KR" dirty="0"/>
                  <a:t>	</a:t>
                </a:r>
                <a14:m>
                  <m:oMath xmlns:m="http://schemas.openxmlformats.org/officeDocument/2006/math">
                    <m:sSub>
                      <m:sSubPr>
                        <m:ctrlPr>
                          <a:rPr lang="en-US" altLang="ko-KR" i="1" smtClean="0">
                            <a:latin typeface="Cambria Math" panose="02040503050406030204" pitchFamily="18" charset="0"/>
                          </a:rPr>
                        </m:ctrlPr>
                      </m:sSubPr>
                      <m:e>
                        <m:d>
                          <m:dPr>
                            <m:begChr m:val="‖"/>
                            <m:endChr m:val="‖"/>
                            <m:ctrlPr>
                              <a:rPr lang="en-US" altLang="ko-KR" i="1" smtClean="0">
                                <a:latin typeface="Cambria Math" panose="02040503050406030204" pitchFamily="18" charset="0"/>
                              </a:rPr>
                            </m:ctrlPr>
                          </m:dPr>
                          <m:e>
                            <m:r>
                              <a:rPr lang="en-US" altLang="ko-KR" b="0" i="1" smtClean="0">
                                <a:latin typeface="Cambria Math"/>
                              </a:rPr>
                              <m:t>𝑢</m:t>
                            </m:r>
                          </m:e>
                        </m:d>
                      </m:e>
                      <m:sub>
                        <m:r>
                          <a:rPr lang="en-US" altLang="ko-KR" b="0" i="1" smtClean="0">
                            <a:latin typeface="Cambria Math"/>
                          </a:rPr>
                          <m:t>2</m:t>
                        </m:r>
                      </m:sub>
                    </m:sSub>
                    <m:r>
                      <a:rPr lang="en-US" altLang="ko-KR" i="1" smtClean="0">
                        <a:latin typeface="Cambria Math"/>
                        <a:ea typeface="Cambria Math"/>
                      </a:rPr>
                      <m:t>≤</m:t>
                    </m:r>
                    <m:r>
                      <a:rPr lang="en-US" altLang="ko-KR" b="0" i="1" smtClean="0">
                        <a:latin typeface="Cambria Math"/>
                        <a:ea typeface="Cambria Math"/>
                      </a:rPr>
                      <m:t>𝑟</m:t>
                    </m:r>
                    <m:r>
                      <a:rPr lang="en-US" altLang="ko-KR" b="0" i="1" smtClean="0">
                        <a:latin typeface="Cambria Math"/>
                        <a:ea typeface="Cambria Math"/>
                      </a:rPr>
                      <m:t>⇒ </m:t>
                    </m:r>
                    <m:sSub>
                      <m:sSubPr>
                        <m:ctrlPr>
                          <a:rPr lang="en-US" altLang="ko-KR" b="0" i="1" smtClean="0">
                            <a:latin typeface="Cambria Math" panose="02040503050406030204" pitchFamily="18" charset="0"/>
                            <a:ea typeface="Cambria Math"/>
                          </a:rPr>
                        </m:ctrlPr>
                      </m:sSubPr>
                      <m:e>
                        <m:r>
                          <a:rPr lang="en-US" altLang="ko-KR" b="0" i="1" smtClean="0">
                            <a:latin typeface="Cambria Math"/>
                            <a:ea typeface="Cambria Math"/>
                          </a:rPr>
                          <m:t>𝑎</m:t>
                        </m:r>
                      </m:e>
                      <m:sub>
                        <m:r>
                          <a:rPr lang="en-US" altLang="ko-KR" b="0" i="1" smtClean="0">
                            <a:latin typeface="Cambria Math"/>
                            <a:ea typeface="Cambria Math"/>
                          </a:rPr>
                          <m:t>𝑖</m:t>
                        </m:r>
                      </m:sub>
                    </m:sSub>
                  </m:oMath>
                </a14:m>
                <a:r>
                  <a:rPr lang="en-US" altLang="ko-KR" baseline="30000" dirty="0" smtClean="0"/>
                  <a:t>T</a:t>
                </a:r>
                <a14:m>
                  <m:oMath xmlns:m="http://schemas.openxmlformats.org/officeDocument/2006/math">
                    <m:r>
                      <a:rPr lang="en-US" altLang="ko-KR" b="0" i="1" dirty="0" smtClean="0">
                        <a:latin typeface="Cambria Math"/>
                      </a:rPr>
                      <m:t>(</m:t>
                    </m:r>
                    <m:sSub>
                      <m:sSubPr>
                        <m:ctrlPr>
                          <a:rPr lang="en-US" altLang="ko-KR" b="0" i="1" dirty="0" smtClean="0">
                            <a:latin typeface="Cambria Math" panose="02040503050406030204" pitchFamily="18" charset="0"/>
                          </a:rPr>
                        </m:ctrlPr>
                      </m:sSubPr>
                      <m:e>
                        <m:r>
                          <a:rPr lang="en-US" altLang="ko-KR" b="0" i="1" dirty="0" smtClean="0">
                            <a:latin typeface="Cambria Math"/>
                          </a:rPr>
                          <m:t>𝑥</m:t>
                        </m:r>
                      </m:e>
                      <m:sub>
                        <m:r>
                          <a:rPr lang="en-US" altLang="ko-KR" b="0" i="1" dirty="0" smtClean="0">
                            <a:latin typeface="Cambria Math"/>
                          </a:rPr>
                          <m:t>𝑐</m:t>
                        </m:r>
                      </m:sub>
                    </m:sSub>
                    <m:r>
                      <a:rPr lang="en-US" altLang="ko-KR" b="0" i="1" dirty="0" smtClean="0">
                        <a:latin typeface="Cambria Math"/>
                      </a:rPr>
                      <m:t>+</m:t>
                    </m:r>
                    <m:r>
                      <a:rPr lang="en-US" altLang="ko-KR" b="0" i="1" dirty="0" smtClean="0">
                        <a:latin typeface="Cambria Math"/>
                      </a:rPr>
                      <m:t>𝑢</m:t>
                    </m:r>
                    <m:r>
                      <a:rPr lang="en-US" altLang="ko-KR" b="0" i="1" dirty="0" smtClean="0">
                        <a:latin typeface="Cambria Math"/>
                      </a:rPr>
                      <m:t>)≤</m:t>
                    </m:r>
                    <m:sSub>
                      <m:sSubPr>
                        <m:ctrlPr>
                          <a:rPr lang="en-US" altLang="ko-KR" b="0" i="1" dirty="0" smtClean="0">
                            <a:latin typeface="Cambria Math" panose="02040503050406030204" pitchFamily="18" charset="0"/>
                            <a:ea typeface="Cambria Math"/>
                          </a:rPr>
                        </m:ctrlPr>
                      </m:sSubPr>
                      <m:e>
                        <m:r>
                          <a:rPr lang="en-US" altLang="ko-KR" b="0" i="1" dirty="0" smtClean="0">
                            <a:latin typeface="Cambria Math"/>
                            <a:ea typeface="Cambria Math"/>
                          </a:rPr>
                          <m:t>𝑏</m:t>
                        </m:r>
                      </m:e>
                      <m:sub>
                        <m:r>
                          <a:rPr lang="en-US" altLang="ko-KR" b="0" i="1" dirty="0" smtClean="0">
                            <a:latin typeface="Cambria Math"/>
                            <a:ea typeface="Cambria Math"/>
                          </a:rPr>
                          <m:t>𝑖</m:t>
                        </m:r>
                      </m:sub>
                    </m:sSub>
                  </m:oMath>
                </a14:m>
                <a:r>
                  <a:rPr lang="en-US" altLang="ko-KR" dirty="0" smtClean="0"/>
                  <a:t>.</a:t>
                </a:r>
              </a:p>
              <a:p>
                <a:pPr marL="284400" indent="0">
                  <a:buNone/>
                </a:pPr>
                <a:r>
                  <a:rPr lang="en-US" altLang="ko-KR" dirty="0" smtClean="0"/>
                  <a:t>Since  sup</a:t>
                </a:r>
                <a14:m>
                  <m:oMath xmlns:m="http://schemas.openxmlformats.org/officeDocument/2006/math">
                    <m:r>
                      <a:rPr lang="en-US" altLang="ko-KR" b="0" i="1" smtClean="0">
                        <a:latin typeface="Cambria Math"/>
                      </a:rPr>
                      <m:t>{</m:t>
                    </m:r>
                    <m:sSub>
                      <m:sSubPr>
                        <m:ctrlPr>
                          <a:rPr lang="en-US" altLang="ko-KR" b="0" i="1" smtClean="0">
                            <a:latin typeface="Cambria Math" panose="02040503050406030204" pitchFamily="18" charset="0"/>
                          </a:rPr>
                        </m:ctrlPr>
                      </m:sSubPr>
                      <m:e>
                        <m:r>
                          <a:rPr lang="en-US" altLang="ko-KR" b="0" i="1" smtClean="0">
                            <a:latin typeface="Cambria Math"/>
                          </a:rPr>
                          <m:t>𝑎</m:t>
                        </m:r>
                      </m:e>
                      <m:sub>
                        <m:r>
                          <a:rPr lang="en-US" altLang="ko-KR" b="0" i="1" smtClean="0">
                            <a:latin typeface="Cambria Math"/>
                          </a:rPr>
                          <m:t>𝑖</m:t>
                        </m:r>
                      </m:sub>
                    </m:sSub>
                  </m:oMath>
                </a14:m>
                <a:r>
                  <a:rPr lang="en-US" altLang="ko-KR" baseline="30000" dirty="0" smtClean="0"/>
                  <a:t>T</a:t>
                </a:r>
                <a14:m>
                  <m:oMath xmlns:m="http://schemas.openxmlformats.org/officeDocument/2006/math">
                    <m:r>
                      <a:rPr lang="en-US" altLang="ko-KR" b="0" i="1" dirty="0" smtClean="0">
                        <a:latin typeface="Cambria Math"/>
                      </a:rPr>
                      <m:t>𝑢</m:t>
                    </m:r>
                    <m:r>
                      <a:rPr lang="en-US" altLang="ko-KR" b="0" i="1" dirty="0" smtClean="0">
                        <a:latin typeface="Cambria Math"/>
                      </a:rPr>
                      <m:t>: </m:t>
                    </m:r>
                    <m:sSub>
                      <m:sSubPr>
                        <m:ctrlPr>
                          <a:rPr lang="en-US" altLang="ko-KR" b="0" i="1" dirty="0" smtClean="0">
                            <a:latin typeface="Cambria Math" panose="02040503050406030204" pitchFamily="18" charset="0"/>
                          </a:rPr>
                        </m:ctrlPr>
                      </m:sSubPr>
                      <m:e>
                        <m:d>
                          <m:dPr>
                            <m:begChr m:val="‖"/>
                            <m:endChr m:val="‖"/>
                            <m:ctrlPr>
                              <a:rPr lang="en-US" altLang="ko-KR" b="0" i="1" dirty="0" smtClean="0">
                                <a:latin typeface="Cambria Math" panose="02040503050406030204" pitchFamily="18" charset="0"/>
                              </a:rPr>
                            </m:ctrlPr>
                          </m:dPr>
                          <m:e>
                            <m:r>
                              <a:rPr lang="en-US" altLang="ko-KR" b="0" i="1" dirty="0" smtClean="0">
                                <a:latin typeface="Cambria Math"/>
                              </a:rPr>
                              <m:t>𝑢</m:t>
                            </m:r>
                          </m:e>
                        </m:d>
                      </m:e>
                      <m:sub>
                        <m:r>
                          <a:rPr lang="en-US" altLang="ko-KR" b="0" i="1" dirty="0" smtClean="0">
                            <a:latin typeface="Cambria Math"/>
                          </a:rPr>
                          <m:t>2</m:t>
                        </m:r>
                      </m:sub>
                    </m:sSub>
                    <m:r>
                      <a:rPr lang="en-US" altLang="ko-KR" b="0" i="1" dirty="0" smtClean="0">
                        <a:latin typeface="Cambria Math"/>
                        <a:ea typeface="Cambria Math"/>
                      </a:rPr>
                      <m:t>≤</m:t>
                    </m:r>
                    <m:r>
                      <a:rPr lang="en-US" altLang="ko-KR" b="0" i="1" dirty="0" smtClean="0">
                        <a:latin typeface="Cambria Math"/>
                        <a:ea typeface="Cambria Math"/>
                      </a:rPr>
                      <m:t>𝑟</m:t>
                    </m:r>
                    <m:r>
                      <a:rPr lang="en-US" altLang="ko-KR" b="0" i="1" dirty="0" smtClean="0">
                        <a:latin typeface="Cambria Math"/>
                        <a:ea typeface="Cambria Math"/>
                      </a:rPr>
                      <m:t>}=</m:t>
                    </m:r>
                    <m:r>
                      <a:rPr lang="en-US" altLang="ko-KR" b="0" i="1" dirty="0" smtClean="0">
                        <a:latin typeface="Cambria Math"/>
                        <a:ea typeface="Cambria Math"/>
                      </a:rPr>
                      <m:t>𝑟</m:t>
                    </m:r>
                    <m:sSub>
                      <m:sSubPr>
                        <m:ctrlPr>
                          <a:rPr lang="en-US" altLang="ko-KR" b="0" i="1" dirty="0" smtClean="0">
                            <a:latin typeface="Cambria Math" panose="02040503050406030204" pitchFamily="18" charset="0"/>
                            <a:ea typeface="Cambria Math"/>
                          </a:rPr>
                        </m:ctrlPr>
                      </m:sSubPr>
                      <m:e>
                        <m:d>
                          <m:dPr>
                            <m:begChr m:val="‖"/>
                            <m:endChr m:val="‖"/>
                            <m:ctrlPr>
                              <a:rPr lang="en-US" altLang="ko-KR" b="0" i="1" dirty="0" smtClean="0">
                                <a:latin typeface="Cambria Math" panose="02040503050406030204" pitchFamily="18" charset="0"/>
                                <a:ea typeface="Cambria Math"/>
                              </a:rPr>
                            </m:ctrlPr>
                          </m:dPr>
                          <m:e>
                            <m:sSub>
                              <m:sSubPr>
                                <m:ctrlPr>
                                  <a:rPr lang="en-US" altLang="ko-KR" b="0" i="1" dirty="0" smtClean="0">
                                    <a:latin typeface="Cambria Math" panose="02040503050406030204" pitchFamily="18" charset="0"/>
                                    <a:ea typeface="Cambria Math"/>
                                  </a:rPr>
                                </m:ctrlPr>
                              </m:sSubPr>
                              <m:e>
                                <m:r>
                                  <a:rPr lang="en-US" altLang="ko-KR" b="0" i="1" dirty="0" smtClean="0">
                                    <a:latin typeface="Cambria Math"/>
                                    <a:ea typeface="Cambria Math"/>
                                  </a:rPr>
                                  <m:t>𝑎</m:t>
                                </m:r>
                              </m:e>
                              <m:sub>
                                <m:r>
                                  <a:rPr lang="en-US" altLang="ko-KR" b="0" i="1" dirty="0" smtClean="0">
                                    <a:latin typeface="Cambria Math"/>
                                    <a:ea typeface="Cambria Math"/>
                                  </a:rPr>
                                  <m:t>𝑖</m:t>
                                </m:r>
                              </m:sub>
                            </m:sSub>
                          </m:e>
                        </m:d>
                      </m:e>
                      <m:sub>
                        <m:r>
                          <a:rPr lang="en-US" altLang="ko-KR" b="0" i="1" dirty="0" smtClean="0">
                            <a:latin typeface="Cambria Math"/>
                            <a:ea typeface="Cambria Math"/>
                          </a:rPr>
                          <m:t>2</m:t>
                        </m:r>
                      </m:sub>
                    </m:sSub>
                  </m:oMath>
                </a14:m>
                <a:r>
                  <a:rPr lang="en-US" altLang="ko-KR" dirty="0" smtClean="0"/>
                  <a:t>, have </a:t>
                </a:r>
                <a14:m>
                  <m:oMath xmlns:m="http://schemas.openxmlformats.org/officeDocument/2006/math">
                    <m:sSub>
                      <m:sSubPr>
                        <m:ctrlPr>
                          <a:rPr lang="en-US" altLang="ko-KR" i="1">
                            <a:latin typeface="Cambria Math" panose="02040503050406030204" pitchFamily="18" charset="0"/>
                            <a:ea typeface="Cambria Math"/>
                          </a:rPr>
                        </m:ctrlPr>
                      </m:sSubPr>
                      <m:e>
                        <m:r>
                          <a:rPr lang="en-US" altLang="ko-KR" i="1">
                            <a:latin typeface="Cambria Math"/>
                            <a:ea typeface="Cambria Math"/>
                          </a:rPr>
                          <m:t>𝑎</m:t>
                        </m:r>
                      </m:e>
                      <m:sub>
                        <m:r>
                          <a:rPr lang="en-US" altLang="ko-KR" i="1">
                            <a:latin typeface="Cambria Math"/>
                            <a:ea typeface="Cambria Math"/>
                          </a:rPr>
                          <m:t>𝑖</m:t>
                        </m:r>
                      </m:sub>
                    </m:sSub>
                  </m:oMath>
                </a14:m>
                <a:r>
                  <a:rPr lang="en-US" altLang="ko-KR" baseline="30000" dirty="0"/>
                  <a:t>T</a:t>
                </a:r>
                <a14:m>
                  <m:oMath xmlns:m="http://schemas.openxmlformats.org/officeDocument/2006/math">
                    <m:sSub>
                      <m:sSubPr>
                        <m:ctrlPr>
                          <a:rPr lang="en-US" altLang="ko-KR" i="1" dirty="0">
                            <a:latin typeface="Cambria Math" panose="02040503050406030204" pitchFamily="18" charset="0"/>
                          </a:rPr>
                        </m:ctrlPr>
                      </m:sSubPr>
                      <m:e>
                        <m:r>
                          <a:rPr lang="en-US" altLang="ko-KR" i="1" dirty="0">
                            <a:latin typeface="Cambria Math"/>
                          </a:rPr>
                          <m:t>𝑥</m:t>
                        </m:r>
                      </m:e>
                      <m:sub>
                        <m:r>
                          <a:rPr lang="en-US" altLang="ko-KR" i="1" dirty="0">
                            <a:latin typeface="Cambria Math"/>
                          </a:rPr>
                          <m:t>𝑐</m:t>
                        </m:r>
                      </m:sub>
                    </m:sSub>
                    <m:r>
                      <a:rPr lang="en-US" altLang="ko-KR" i="1" dirty="0">
                        <a:latin typeface="Cambria Math"/>
                      </a:rPr>
                      <m:t>+</m:t>
                    </m:r>
                    <m:r>
                      <a:rPr lang="en-US" altLang="ko-KR" b="0" i="1" dirty="0" smtClean="0">
                        <a:latin typeface="Cambria Math"/>
                      </a:rPr>
                      <m:t>𝑟</m:t>
                    </m:r>
                    <m:sSub>
                      <m:sSubPr>
                        <m:ctrlPr>
                          <a:rPr lang="en-US" altLang="ko-KR" b="0" i="1" dirty="0" smtClean="0">
                            <a:latin typeface="Cambria Math" panose="02040503050406030204" pitchFamily="18" charset="0"/>
                          </a:rPr>
                        </m:ctrlPr>
                      </m:sSubPr>
                      <m:e>
                        <m:d>
                          <m:dPr>
                            <m:begChr m:val="‖"/>
                            <m:endChr m:val="‖"/>
                            <m:ctrlPr>
                              <a:rPr lang="en-US" altLang="ko-KR" b="0" i="1" dirty="0" smtClean="0">
                                <a:latin typeface="Cambria Math" panose="02040503050406030204" pitchFamily="18" charset="0"/>
                              </a:rPr>
                            </m:ctrlPr>
                          </m:dPr>
                          <m:e>
                            <m:sSub>
                              <m:sSubPr>
                                <m:ctrlPr>
                                  <a:rPr lang="en-US" altLang="ko-KR" b="0" i="1" dirty="0" smtClean="0">
                                    <a:latin typeface="Cambria Math" panose="02040503050406030204" pitchFamily="18" charset="0"/>
                                  </a:rPr>
                                </m:ctrlPr>
                              </m:sSubPr>
                              <m:e>
                                <m:r>
                                  <a:rPr lang="en-US" altLang="ko-KR" b="0" i="1" dirty="0" smtClean="0">
                                    <a:latin typeface="Cambria Math"/>
                                  </a:rPr>
                                  <m:t>𝑎</m:t>
                                </m:r>
                              </m:e>
                              <m:sub>
                                <m:r>
                                  <a:rPr lang="en-US" altLang="ko-KR" b="0" i="1" dirty="0" smtClean="0">
                                    <a:latin typeface="Cambria Math"/>
                                  </a:rPr>
                                  <m:t>𝑖</m:t>
                                </m:r>
                              </m:sub>
                            </m:sSub>
                          </m:e>
                        </m:d>
                      </m:e>
                      <m:sub>
                        <m:r>
                          <a:rPr lang="en-US" altLang="ko-KR" b="0" i="1" dirty="0" smtClean="0">
                            <a:latin typeface="Cambria Math"/>
                          </a:rPr>
                          <m:t>2</m:t>
                        </m:r>
                      </m:sub>
                    </m:sSub>
                    <m:r>
                      <a:rPr lang="en-US" altLang="ko-KR" i="1" dirty="0">
                        <a:latin typeface="Cambria Math"/>
                      </a:rPr>
                      <m:t>≤</m:t>
                    </m:r>
                    <m:sSub>
                      <m:sSubPr>
                        <m:ctrlPr>
                          <a:rPr lang="en-US" altLang="ko-KR" i="1" dirty="0">
                            <a:latin typeface="Cambria Math" panose="02040503050406030204" pitchFamily="18" charset="0"/>
                            <a:ea typeface="Cambria Math"/>
                          </a:rPr>
                        </m:ctrlPr>
                      </m:sSubPr>
                      <m:e>
                        <m:r>
                          <a:rPr lang="en-US" altLang="ko-KR" i="1" dirty="0">
                            <a:latin typeface="Cambria Math"/>
                            <a:ea typeface="Cambria Math"/>
                          </a:rPr>
                          <m:t>𝑏</m:t>
                        </m:r>
                      </m:e>
                      <m:sub>
                        <m:r>
                          <a:rPr lang="en-US" altLang="ko-KR" i="1" dirty="0">
                            <a:latin typeface="Cambria Math"/>
                            <a:ea typeface="Cambria Math"/>
                          </a:rPr>
                          <m:t>𝑖</m:t>
                        </m:r>
                      </m:sub>
                    </m:sSub>
                  </m:oMath>
                </a14:m>
                <a:r>
                  <a:rPr lang="en-US" altLang="ko-KR" dirty="0"/>
                  <a:t>.</a:t>
                </a:r>
                <a:endParaRPr lang="en-US" altLang="ko-KR" dirty="0" smtClean="0"/>
              </a:p>
              <a:p>
                <a:pPr marL="284400" indent="0">
                  <a:buNone/>
                </a:pPr>
                <a:r>
                  <a:rPr lang="en-US" altLang="ko-KR" dirty="0" smtClean="0"/>
                  <a:t>Therefore the </a:t>
                </a:r>
                <a:r>
                  <a:rPr lang="en-US" altLang="ko-KR" dirty="0" err="1" smtClean="0"/>
                  <a:t>Chebyshev</a:t>
                </a:r>
                <a:r>
                  <a:rPr lang="en-US" altLang="ko-KR" dirty="0" smtClean="0"/>
                  <a:t> center can be determined by solving the LP</a:t>
                </a:r>
              </a:p>
              <a:p>
                <a:pPr marL="284400" indent="0">
                  <a:buNone/>
                </a:pPr>
                <a:r>
                  <a:rPr lang="en-US" altLang="ko-KR" dirty="0"/>
                  <a:t>	</a:t>
                </a:r>
                <a:r>
                  <a:rPr lang="en-US" altLang="ko-KR" dirty="0" smtClean="0"/>
                  <a:t>maximize    </a:t>
                </a:r>
                <a:r>
                  <a:rPr lang="en-US" altLang="ko-KR" i="1" dirty="0" smtClean="0"/>
                  <a:t>r</a:t>
                </a:r>
                <a:endParaRPr lang="en-US" altLang="ko-KR" dirty="0" smtClean="0"/>
              </a:p>
              <a:p>
                <a:pPr marL="284400" indent="0">
                  <a:buNone/>
                </a:pPr>
                <a:r>
                  <a:rPr lang="en-US" altLang="ko-KR" dirty="0"/>
                  <a:t>	</a:t>
                </a:r>
                <a:r>
                  <a:rPr lang="en-US" altLang="ko-KR" dirty="0" smtClean="0"/>
                  <a:t>subject to   </a:t>
                </a:r>
                <a14:m>
                  <m:oMath xmlns:m="http://schemas.openxmlformats.org/officeDocument/2006/math">
                    <m:sSub>
                      <m:sSubPr>
                        <m:ctrlPr>
                          <a:rPr lang="en-US" altLang="ko-KR" i="1">
                            <a:latin typeface="Cambria Math" panose="02040503050406030204" pitchFamily="18" charset="0"/>
                            <a:ea typeface="Cambria Math"/>
                          </a:rPr>
                        </m:ctrlPr>
                      </m:sSubPr>
                      <m:e>
                        <m:r>
                          <a:rPr lang="en-US" altLang="ko-KR" i="1">
                            <a:latin typeface="Cambria Math"/>
                            <a:ea typeface="Cambria Math"/>
                          </a:rPr>
                          <m:t>𝑎</m:t>
                        </m:r>
                      </m:e>
                      <m:sub>
                        <m:r>
                          <a:rPr lang="en-US" altLang="ko-KR" i="1">
                            <a:latin typeface="Cambria Math"/>
                            <a:ea typeface="Cambria Math"/>
                          </a:rPr>
                          <m:t>𝑖</m:t>
                        </m:r>
                      </m:sub>
                    </m:sSub>
                  </m:oMath>
                </a14:m>
                <a:r>
                  <a:rPr lang="en-US" altLang="ko-KR" baseline="30000" dirty="0"/>
                  <a:t>T</a:t>
                </a:r>
                <a14:m>
                  <m:oMath xmlns:m="http://schemas.openxmlformats.org/officeDocument/2006/math">
                    <m:sSub>
                      <m:sSubPr>
                        <m:ctrlPr>
                          <a:rPr lang="en-US" altLang="ko-KR" i="1" dirty="0">
                            <a:latin typeface="Cambria Math" panose="02040503050406030204" pitchFamily="18" charset="0"/>
                          </a:rPr>
                        </m:ctrlPr>
                      </m:sSubPr>
                      <m:e>
                        <m:r>
                          <a:rPr lang="en-US" altLang="ko-KR" i="1" dirty="0">
                            <a:latin typeface="Cambria Math"/>
                          </a:rPr>
                          <m:t>𝑥</m:t>
                        </m:r>
                      </m:e>
                      <m:sub>
                        <m:r>
                          <a:rPr lang="en-US" altLang="ko-KR" i="1" dirty="0">
                            <a:latin typeface="Cambria Math"/>
                          </a:rPr>
                          <m:t>𝑐</m:t>
                        </m:r>
                      </m:sub>
                    </m:sSub>
                    <m:r>
                      <a:rPr lang="en-US" altLang="ko-KR" i="1" dirty="0">
                        <a:latin typeface="Cambria Math"/>
                      </a:rPr>
                      <m:t>+</m:t>
                    </m:r>
                    <m:r>
                      <a:rPr lang="en-US" altLang="ko-KR" i="1" dirty="0">
                        <a:latin typeface="Cambria Math"/>
                      </a:rPr>
                      <m:t>𝑟</m:t>
                    </m:r>
                    <m:sSub>
                      <m:sSubPr>
                        <m:ctrlPr>
                          <a:rPr lang="en-US" altLang="ko-KR" i="1" dirty="0">
                            <a:latin typeface="Cambria Math" panose="02040503050406030204" pitchFamily="18" charset="0"/>
                          </a:rPr>
                        </m:ctrlPr>
                      </m:sSubPr>
                      <m:e>
                        <m:d>
                          <m:dPr>
                            <m:begChr m:val="‖"/>
                            <m:endChr m:val="‖"/>
                            <m:ctrlPr>
                              <a:rPr lang="en-US" altLang="ko-KR" i="1" dirty="0">
                                <a:latin typeface="Cambria Math" panose="02040503050406030204" pitchFamily="18" charset="0"/>
                              </a:rPr>
                            </m:ctrlPr>
                          </m:dPr>
                          <m:e>
                            <m:sSub>
                              <m:sSubPr>
                                <m:ctrlPr>
                                  <a:rPr lang="en-US" altLang="ko-KR" i="1" dirty="0">
                                    <a:latin typeface="Cambria Math" panose="02040503050406030204" pitchFamily="18" charset="0"/>
                                  </a:rPr>
                                </m:ctrlPr>
                              </m:sSubPr>
                              <m:e>
                                <m:r>
                                  <a:rPr lang="en-US" altLang="ko-KR" i="1" dirty="0">
                                    <a:latin typeface="Cambria Math"/>
                                  </a:rPr>
                                  <m:t>𝑎</m:t>
                                </m:r>
                              </m:e>
                              <m:sub>
                                <m:r>
                                  <a:rPr lang="en-US" altLang="ko-KR" i="1" dirty="0">
                                    <a:latin typeface="Cambria Math"/>
                                  </a:rPr>
                                  <m:t>𝑖</m:t>
                                </m:r>
                              </m:sub>
                            </m:sSub>
                          </m:e>
                        </m:d>
                      </m:e>
                      <m:sub>
                        <m:r>
                          <a:rPr lang="en-US" altLang="ko-KR" i="1" dirty="0">
                            <a:latin typeface="Cambria Math"/>
                          </a:rPr>
                          <m:t>2</m:t>
                        </m:r>
                      </m:sub>
                    </m:sSub>
                    <m:r>
                      <a:rPr lang="en-US" altLang="ko-KR" i="1" dirty="0">
                        <a:latin typeface="Cambria Math"/>
                      </a:rPr>
                      <m:t>≤</m:t>
                    </m:r>
                    <m:sSub>
                      <m:sSubPr>
                        <m:ctrlPr>
                          <a:rPr lang="en-US" altLang="ko-KR" i="1" dirty="0">
                            <a:latin typeface="Cambria Math" panose="02040503050406030204" pitchFamily="18" charset="0"/>
                            <a:ea typeface="Cambria Math"/>
                          </a:rPr>
                        </m:ctrlPr>
                      </m:sSubPr>
                      <m:e>
                        <m:r>
                          <a:rPr lang="en-US" altLang="ko-KR" i="1" dirty="0">
                            <a:latin typeface="Cambria Math"/>
                            <a:ea typeface="Cambria Math"/>
                          </a:rPr>
                          <m:t>𝑏</m:t>
                        </m:r>
                      </m:e>
                      <m:sub>
                        <m:r>
                          <a:rPr lang="en-US" altLang="ko-KR" i="1" dirty="0">
                            <a:latin typeface="Cambria Math"/>
                            <a:ea typeface="Cambria Math"/>
                          </a:rPr>
                          <m:t>𝑖</m:t>
                        </m:r>
                      </m:sub>
                    </m:sSub>
                    <m:r>
                      <a:rPr lang="en-US" altLang="ko-KR" b="0" i="0" dirty="0" smtClean="0">
                        <a:latin typeface="Cambria Math"/>
                        <a:ea typeface="Cambria Math"/>
                      </a:rPr>
                      <m:t>,</m:t>
                    </m:r>
                  </m:oMath>
                </a14:m>
                <a:r>
                  <a:rPr lang="en-US" altLang="ko-KR" dirty="0" smtClean="0"/>
                  <a:t>	</a:t>
                </a:r>
                <a14:m>
                  <m:oMath xmlns:m="http://schemas.openxmlformats.org/officeDocument/2006/math">
                    <m:r>
                      <a:rPr lang="en-US" altLang="ko-KR" b="0" i="1" smtClean="0">
                        <a:latin typeface="Cambria Math"/>
                      </a:rPr>
                      <m:t>𝑖</m:t>
                    </m:r>
                    <m:r>
                      <a:rPr lang="en-US" altLang="ko-KR" b="0" i="1" smtClean="0">
                        <a:latin typeface="Cambria Math"/>
                      </a:rPr>
                      <m:t>=1,…,</m:t>
                    </m:r>
                    <m:r>
                      <a:rPr lang="en-US" altLang="ko-KR" b="0" i="1" smtClean="0">
                        <a:latin typeface="Cambria Math"/>
                      </a:rPr>
                      <m:t>𝑚</m:t>
                    </m:r>
                    <m:r>
                      <a:rPr lang="en-US" altLang="ko-KR" b="0" i="1" smtClean="0">
                        <a:latin typeface="Cambria Math"/>
                      </a:rPr>
                      <m:t>,</m:t>
                    </m:r>
                  </m:oMath>
                </a14:m>
                <a:endParaRPr lang="en-US" altLang="ko-KR" dirty="0" smtClean="0"/>
              </a:p>
              <a:p>
                <a:pPr marL="284400" indent="0">
                  <a:buNone/>
                </a:pPr>
                <a:r>
                  <a:rPr lang="en-US" altLang="ko-KR" dirty="0" smtClean="0"/>
                  <a:t>Variables are </a:t>
                </a:r>
                <a14:m>
                  <m:oMath xmlns:m="http://schemas.openxmlformats.org/officeDocument/2006/math">
                    <m:sSub>
                      <m:sSubPr>
                        <m:ctrlPr>
                          <a:rPr lang="en-US" altLang="ko-KR" i="1" smtClean="0">
                            <a:latin typeface="Cambria Math" panose="02040503050406030204" pitchFamily="18" charset="0"/>
                          </a:rPr>
                        </m:ctrlPr>
                      </m:sSubPr>
                      <m:e>
                        <m:r>
                          <a:rPr lang="en-US" altLang="ko-KR" b="0" i="1" smtClean="0">
                            <a:latin typeface="Cambria Math"/>
                          </a:rPr>
                          <m:t>𝑥</m:t>
                        </m:r>
                      </m:e>
                      <m:sub>
                        <m:r>
                          <a:rPr lang="en-US" altLang="ko-KR" b="0" i="1" smtClean="0">
                            <a:latin typeface="Cambria Math"/>
                          </a:rPr>
                          <m:t>𝑐</m:t>
                        </m:r>
                      </m:sub>
                    </m:sSub>
                  </m:oMath>
                </a14:m>
                <a:r>
                  <a:rPr lang="en-US" altLang="ko-KR" dirty="0" smtClean="0"/>
                  <a:t>, and </a:t>
                </a:r>
                <a:r>
                  <a:rPr lang="en-US" altLang="ko-KR" i="1" dirty="0" smtClean="0"/>
                  <a:t>r</a:t>
                </a:r>
                <a:r>
                  <a:rPr lang="en-US" altLang="ko-KR" dirty="0" smtClean="0"/>
                  <a:t>.</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357188" y="876300"/>
                <a:ext cx="8393112" cy="5473101"/>
              </a:xfrm>
              <a:blipFill rotWithShape="1">
                <a:blip r:embed="rId2"/>
                <a:stretch>
                  <a:fillRect l="-654" t="-668" r="-799" b="-1002"/>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p:txBody>
          <a:bodyPr/>
          <a:lstStyle/>
          <a:p>
            <a:pPr>
              <a:defRPr/>
            </a:pPr>
            <a:r>
              <a:rPr lang="en-US" altLang="ko-KR" dirty="0" smtClean="0"/>
              <a:t>Integer Programming 2018</a:t>
            </a:r>
            <a:endParaRPr lang="en-US" altLang="ko-KR" dirty="0"/>
          </a:p>
        </p:txBody>
      </p:sp>
      <p:sp>
        <p:nvSpPr>
          <p:cNvPr id="5" name="슬라이드 번호 개체 틀 4"/>
          <p:cNvSpPr>
            <a:spLocks noGrp="1"/>
          </p:cNvSpPr>
          <p:nvPr>
            <p:ph type="sldNum" sz="quarter" idx="12"/>
          </p:nvPr>
        </p:nvSpPr>
        <p:spPr/>
        <p:txBody>
          <a:bodyPr/>
          <a:lstStyle/>
          <a:p>
            <a:pPr>
              <a:defRPr/>
            </a:pPr>
            <a:fld id="{3DEF2B05-1862-4882-9E57-BB4A48363904}" type="slidenum">
              <a:rPr lang="en-US" altLang="ko-KR" smtClean="0"/>
              <a:pPr>
                <a:defRPr/>
              </a:pPr>
              <a:t>8</a:t>
            </a:fld>
            <a:endParaRPr lang="en-US" altLang="ko-KR" dirty="0"/>
          </a:p>
        </p:txBody>
      </p:sp>
    </p:spTree>
    <p:extLst>
      <p:ext uri="{BB962C8B-B14F-4D97-AF65-F5344CB8AC3E}">
        <p14:creationId xmlns:p14="http://schemas.microsoft.com/office/powerpoint/2010/main" val="1847155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357188" y="876300"/>
                <a:ext cx="8393112" cy="4016484"/>
              </a:xfrm>
            </p:spPr>
            <p:txBody>
              <a:bodyPr/>
              <a:lstStyle/>
              <a:p>
                <a:r>
                  <a:rPr lang="en-US" altLang="ko-KR" dirty="0" err="1" smtClean="0"/>
                  <a:t>Chebyshev</a:t>
                </a:r>
                <a:r>
                  <a:rPr lang="en-US" altLang="ko-KR" dirty="0" smtClean="0"/>
                  <a:t> center was used for convex optimization earlier (</a:t>
                </a:r>
                <a:r>
                  <a:rPr lang="en-US" altLang="ko-KR" dirty="0" err="1" smtClean="0"/>
                  <a:t>Elzinger</a:t>
                </a:r>
                <a:r>
                  <a:rPr lang="en-US" altLang="ko-KR" dirty="0" smtClean="0"/>
                  <a:t> and Moore (1975), Mathematical Programming, with objective cuts), but never used for column generation.</a:t>
                </a:r>
              </a:p>
              <a:p>
                <a:endParaRPr lang="en-US" altLang="ko-KR" dirty="0" smtClean="0"/>
              </a:p>
              <a:p>
                <a:r>
                  <a:rPr lang="en-US" altLang="ko-KR" dirty="0" smtClean="0"/>
                  <a:t>If a dual feasible solution </a:t>
                </a:r>
                <a:r>
                  <a:rPr lang="en-US" altLang="ko-KR" dirty="0" smtClean="0">
                    <a:sym typeface="Symbol"/>
                  </a:rPr>
                  <a:t></a:t>
                </a:r>
                <a:r>
                  <a:rPr lang="en-US" altLang="ko-KR" baseline="30000" dirty="0" smtClean="0">
                    <a:sym typeface="Symbol"/>
                  </a:rPr>
                  <a:t>*</a:t>
                </a:r>
                <a:r>
                  <a:rPr lang="en-US" altLang="ko-KR" dirty="0" smtClean="0">
                    <a:sym typeface="Symbol"/>
                  </a:rPr>
                  <a:t> (with value </a:t>
                </a:r>
                <a14:m>
                  <m:oMath xmlns:m="http://schemas.openxmlformats.org/officeDocument/2006/math">
                    <m:sSup>
                      <m:sSupPr>
                        <m:ctrlPr>
                          <a:rPr lang="en-US" altLang="ko-KR" i="1" smtClean="0">
                            <a:latin typeface="Cambria Math" panose="02040503050406030204" pitchFamily="18" charset="0"/>
                            <a:sym typeface="Symbol"/>
                          </a:rPr>
                        </m:ctrlPr>
                      </m:sSupPr>
                      <m:e>
                        <m:r>
                          <a:rPr lang="en-US" altLang="ko-KR" b="0" i="1" smtClean="0">
                            <a:latin typeface="Cambria Math"/>
                            <a:sym typeface="Symbol"/>
                          </a:rPr>
                          <m:t>𝑍</m:t>
                        </m:r>
                      </m:e>
                      <m:sup>
                        <m:r>
                          <a:rPr lang="en-US" altLang="ko-KR" b="0" i="1" smtClean="0">
                            <a:latin typeface="Cambria Math"/>
                            <a:sym typeface="Symbol"/>
                          </a:rPr>
                          <m:t>∗</m:t>
                        </m:r>
                      </m:sup>
                    </m:sSup>
                  </m:oMath>
                </a14:m>
                <a:r>
                  <a:rPr lang="en-US" altLang="ko-KR" dirty="0" smtClean="0">
                    <a:sym typeface="Symbol"/>
                  </a:rPr>
                  <a:t>) is given, can add dual objective cut </a:t>
                </a:r>
                <a14:m>
                  <m:oMath xmlns:m="http://schemas.openxmlformats.org/officeDocument/2006/math">
                    <m:sSup>
                      <m:sSupPr>
                        <m:ctrlPr>
                          <a:rPr lang="en-US" altLang="ko-KR" i="1" smtClean="0">
                            <a:latin typeface="Cambria Math" panose="02040503050406030204" pitchFamily="18" charset="0"/>
                            <a:sym typeface="Symbol"/>
                          </a:rPr>
                        </m:ctrlPr>
                      </m:sSupPr>
                      <m:e>
                        <m:r>
                          <a:rPr lang="en-US" altLang="ko-KR" b="0" i="1" smtClean="0">
                            <a:latin typeface="Cambria Math"/>
                            <a:sym typeface="Symbol"/>
                          </a:rPr>
                          <m:t>𝑏</m:t>
                        </m:r>
                      </m:e>
                      <m:sup>
                        <m:r>
                          <a:rPr lang="en-US" altLang="ko-KR" b="0" i="1" smtClean="0">
                            <a:latin typeface="Cambria Math"/>
                            <a:sym typeface="Symbol"/>
                          </a:rPr>
                          <m:t>𝑇</m:t>
                        </m:r>
                      </m:sup>
                    </m:sSup>
                    <m:r>
                      <a:rPr lang="ko-KR" altLang="en-US" i="1" smtClean="0">
                        <a:latin typeface="Cambria Math"/>
                        <a:sym typeface="Symbol"/>
                      </a:rPr>
                      <m:t>𝜋</m:t>
                    </m:r>
                    <m:r>
                      <a:rPr lang="en-US" altLang="ko-KR" i="1" smtClean="0">
                        <a:latin typeface="Cambria Math"/>
                        <a:ea typeface="Cambria Math"/>
                        <a:sym typeface="Symbol"/>
                      </a:rPr>
                      <m:t>≥</m:t>
                    </m:r>
                    <m:sSup>
                      <m:sSupPr>
                        <m:ctrlPr>
                          <a:rPr lang="en-US" altLang="ko-KR" i="1" smtClean="0">
                            <a:latin typeface="Cambria Math" panose="02040503050406030204" pitchFamily="18" charset="0"/>
                            <a:ea typeface="Cambria Math"/>
                            <a:sym typeface="Symbol"/>
                          </a:rPr>
                        </m:ctrlPr>
                      </m:sSupPr>
                      <m:e>
                        <m:r>
                          <a:rPr lang="en-US" altLang="ko-KR" b="0" i="1" smtClean="0">
                            <a:latin typeface="Cambria Math"/>
                            <a:ea typeface="Cambria Math"/>
                            <a:sym typeface="Symbol"/>
                          </a:rPr>
                          <m:t>𝑍</m:t>
                        </m:r>
                      </m:e>
                      <m:sup>
                        <m:r>
                          <a:rPr lang="en-US" altLang="ko-KR" b="0" i="1" smtClean="0">
                            <a:latin typeface="Cambria Math"/>
                            <a:ea typeface="Cambria Math"/>
                            <a:sym typeface="Symbol"/>
                          </a:rPr>
                          <m:t>∗</m:t>
                        </m:r>
                      </m:sup>
                    </m:sSup>
                  </m:oMath>
                </a14:m>
                <a:r>
                  <a:rPr lang="en-US" altLang="ko-KR" dirty="0" smtClean="0">
                    <a:sym typeface="Symbol"/>
                  </a:rPr>
                  <a:t> to the dual problem.</a:t>
                </a:r>
              </a:p>
              <a:p>
                <a:endParaRPr lang="en-US" altLang="ko-KR" dirty="0">
                  <a:sym typeface="Symbol"/>
                </a:endParaRPr>
              </a:p>
              <a:p>
                <a:r>
                  <a:rPr lang="en-US" altLang="ko-KR" dirty="0" smtClean="0">
                    <a:sym typeface="Symbol"/>
                  </a:rPr>
                  <a:t>The </a:t>
                </a:r>
                <a:r>
                  <a:rPr lang="en-US" altLang="ko-KR" dirty="0" err="1" smtClean="0">
                    <a:sym typeface="Symbol"/>
                  </a:rPr>
                  <a:t>Chebyshev</a:t>
                </a:r>
                <a:r>
                  <a:rPr lang="en-US" altLang="ko-KR" dirty="0" smtClean="0">
                    <a:sym typeface="Symbol"/>
                  </a:rPr>
                  <a:t> center in the dual polyhedron (with dual objective cut) gives the dual vector for primal column generation. </a:t>
                </a:r>
              </a:p>
              <a:p>
                <a:endParaRPr lang="en-US" altLang="ko-KR" dirty="0" smtClean="0">
                  <a:sym typeface="Symbol"/>
                </a:endParaRPr>
              </a:p>
              <a:p>
                <a:r>
                  <a:rPr lang="en-US" altLang="ko-KR" dirty="0" smtClean="0">
                    <a:sym typeface="Symbol"/>
                  </a:rPr>
                  <a:t>The </a:t>
                </a:r>
                <a:r>
                  <a:rPr lang="en-US" altLang="ko-KR" dirty="0" err="1" smtClean="0">
                    <a:sym typeface="Symbol"/>
                  </a:rPr>
                  <a:t>Chebyshev</a:t>
                </a:r>
                <a:r>
                  <a:rPr lang="en-US" altLang="ko-KR" dirty="0" smtClean="0">
                    <a:sym typeface="Symbol"/>
                  </a:rPr>
                  <a:t> center approach can be combined with stabilization. </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357188" y="876300"/>
                <a:ext cx="8393112" cy="4016484"/>
              </a:xfrm>
              <a:blipFill rotWithShape="1">
                <a:blip r:embed="rId2"/>
                <a:stretch>
                  <a:fillRect l="-654" t="-910" r="-799" b="-1214"/>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p:txBody>
          <a:bodyPr/>
          <a:lstStyle/>
          <a:p>
            <a:pPr>
              <a:defRPr/>
            </a:pPr>
            <a:r>
              <a:rPr lang="en-US" altLang="ko-KR" dirty="0" smtClean="0"/>
              <a:t>Integer Programming 2018</a:t>
            </a:r>
            <a:endParaRPr lang="en-US" altLang="ko-KR" dirty="0"/>
          </a:p>
        </p:txBody>
      </p:sp>
      <p:sp>
        <p:nvSpPr>
          <p:cNvPr id="5" name="슬라이드 번호 개체 틀 4"/>
          <p:cNvSpPr>
            <a:spLocks noGrp="1"/>
          </p:cNvSpPr>
          <p:nvPr>
            <p:ph type="sldNum" sz="quarter" idx="12"/>
          </p:nvPr>
        </p:nvSpPr>
        <p:spPr/>
        <p:txBody>
          <a:bodyPr/>
          <a:lstStyle/>
          <a:p>
            <a:pPr>
              <a:defRPr/>
            </a:pPr>
            <a:fld id="{3DEF2B05-1862-4882-9E57-BB4A48363904}" type="slidenum">
              <a:rPr lang="en-US" altLang="ko-KR" smtClean="0"/>
              <a:pPr>
                <a:defRPr/>
              </a:pPr>
              <a:t>9</a:t>
            </a:fld>
            <a:endParaRPr lang="en-US" altLang="ko-KR" dirty="0"/>
          </a:p>
        </p:txBody>
      </p:sp>
    </p:spTree>
    <p:extLst>
      <p:ext uri="{BB962C8B-B14F-4D97-AF65-F5344CB8AC3E}">
        <p14:creationId xmlns:p14="http://schemas.microsoft.com/office/powerpoint/2010/main" val="1465026090"/>
      </p:ext>
    </p:extLst>
  </p:cSld>
  <p:clrMapOvr>
    <a:masterClrMapping/>
  </p:clrMapOvr>
</p:sld>
</file>

<file path=ppt/theme/theme1.xml><?xml version="1.0" encoding="utf-8"?>
<a:theme xmlns:a="http://schemas.openxmlformats.org/drawingml/2006/main" name="기본 디자인">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B2B2B2"/>
      </a:folHlink>
    </a:clrScheme>
    <a:fontScheme name="기본 디자인">
      <a:majorFont>
        <a:latin typeface="Times New Roman"/>
        <a:ea typeface="굴림"/>
        <a:cs typeface=""/>
      </a:majorFont>
      <a:minorFont>
        <a:latin typeface="Arial"/>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1" lang="ko-KR" altLang="en-US" sz="2400" b="0" i="0" u="none" strike="noStrike" cap="none" normalizeH="0" baseline="-25000" smtClean="0">
            <a:ln>
              <a:noFill/>
            </a:ln>
            <a:solidFill>
              <a:schemeClr val="tx1"/>
            </a:solidFill>
            <a:effectLst/>
            <a:latin typeface="굴림" pitchFamily="50" charset="-127"/>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1" lang="ko-KR" altLang="en-US" sz="2400" b="0" i="0" u="none" strike="noStrike" cap="none" normalizeH="0" baseline="-25000" smtClean="0">
            <a:ln>
              <a:noFill/>
            </a:ln>
            <a:solidFill>
              <a:schemeClr val="tx1"/>
            </a:solidFill>
            <a:effectLst/>
            <a:latin typeface="굴림" pitchFamily="50" charset="-127"/>
            <a:ea typeface="굴림" pitchFamily="50" charset="-127"/>
          </a:defRPr>
        </a:defPPr>
      </a:lstStyle>
    </a:lnDef>
  </a:objectDefaults>
  <a:extraClrSchemeLst>
    <a:extraClrScheme>
      <a:clrScheme name="기본 디자인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기본 디자인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기본 디자인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기본 디자인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기본 디자인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23187</TotalTime>
  <Words>386</Words>
  <Application>Microsoft Office PowerPoint</Application>
  <PresentationFormat>화면 슬라이드 쇼(4:3)</PresentationFormat>
  <Paragraphs>94</Paragraphs>
  <Slides>9</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9</vt:i4>
      </vt:variant>
    </vt:vector>
  </HeadingPairs>
  <TitlesOfParts>
    <vt:vector size="15" baseType="lpstr">
      <vt:lpstr>굴림</vt:lpstr>
      <vt:lpstr>Cambria Math</vt:lpstr>
      <vt:lpstr>Symbol</vt:lpstr>
      <vt:lpstr>Times New Roman</vt:lpstr>
      <vt:lpstr>Wingdings</vt:lpstr>
      <vt:lpstr>기본 디자인</vt:lpstr>
      <vt:lpstr>Stabilized column generation</vt:lpstr>
      <vt:lpstr>PowerPoint 프레젠테이션</vt:lpstr>
      <vt:lpstr>PowerPoint 프레젠테이션</vt:lpstr>
      <vt:lpstr>PowerPoint 프레젠테이션</vt:lpstr>
      <vt:lpstr>PowerPoint 프레젠테이션</vt:lpstr>
      <vt:lpstr>PowerPoint 프레젠테이션</vt:lpstr>
      <vt:lpstr>PowerPoint 프레젠테이션</vt:lpstr>
      <vt:lpstr>Chebyshev Center Based Column Generation</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Programming (Optimization)</dc:title>
  <dc:creator>admin</dc:creator>
  <cp:lastModifiedBy>Windows 사용자</cp:lastModifiedBy>
  <cp:revision>583</cp:revision>
  <dcterms:created xsi:type="dcterms:W3CDTF">2001-03-03T08:59:47Z</dcterms:created>
  <dcterms:modified xsi:type="dcterms:W3CDTF">2018-12-02T06:48:13Z</dcterms:modified>
</cp:coreProperties>
</file>