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0" r:id="rId2"/>
    <p:sldId id="529" r:id="rId3"/>
    <p:sldId id="530" r:id="rId4"/>
    <p:sldId id="536" r:id="rId5"/>
    <p:sldId id="531" r:id="rId6"/>
    <p:sldId id="532" r:id="rId7"/>
    <p:sldId id="533" r:id="rId8"/>
    <p:sldId id="534" r:id="rId9"/>
    <p:sldId id="535" r:id="rId10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 baseline="-250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 baseline="-250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 baseline="-250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 baseline="-250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 baseline="-250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 baseline="-250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 baseline="-250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 baseline="-250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 baseline="-250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00"/>
    <a:srgbClr val="FF9999"/>
    <a:srgbClr val="9933FF"/>
    <a:srgbClr val="CCFFFF"/>
    <a:srgbClr val="99CCFF"/>
    <a:srgbClr val="FFCC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20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9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2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defTabSz="927100">
              <a:defRPr sz="1200" baseline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baseline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defTabSz="927100">
              <a:defRPr sz="1200" baseline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baseline="0"/>
            </a:lvl1pPr>
          </a:lstStyle>
          <a:p>
            <a:pPr>
              <a:defRPr/>
            </a:pPr>
            <a:fld id="{B458C4A2-A5EE-4407-869F-2074FD8AA7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379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defTabSz="927100">
              <a:defRPr sz="1200" baseline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baseline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79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defTabSz="927100">
              <a:defRPr sz="1200" baseline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baseline="0"/>
            </a:lvl1pPr>
          </a:lstStyle>
          <a:p>
            <a:pPr>
              <a:defRPr/>
            </a:pPr>
            <a:fld id="{6900BA71-A06B-4DB5-8D01-FBB1F12271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6774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331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204A4EAC-44B0-4E78-8DF4-B6998108D0AC}" type="slidenum">
              <a:rPr lang="en-US" altLang="ko-KR" sz="1200" baseline="0" smtClean="0"/>
              <a:pPr eaLnBrk="1" hangingPunct="1"/>
              <a:t>1</a:t>
            </a:fld>
            <a:endParaRPr lang="en-US" altLang="ko-KR" sz="1200" baseline="0" smtClean="0"/>
          </a:p>
        </p:txBody>
      </p:sp>
    </p:spTree>
    <p:extLst>
      <p:ext uri="{BB962C8B-B14F-4D97-AF65-F5344CB8AC3E}">
        <p14:creationId xmlns:p14="http://schemas.microsoft.com/office/powerpoint/2010/main" val="357689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2C8F2B35-BF97-4EE9-837E-78C8FE389C9B}" type="slidenum">
              <a:rPr lang="en-US" altLang="ko-KR" sz="1200" baseline="0" smtClean="0"/>
              <a:pPr eaLnBrk="1" hangingPunct="1"/>
              <a:t>2</a:t>
            </a:fld>
            <a:endParaRPr lang="en-US" altLang="ko-KR" sz="1200" baseline="0" smtClean="0"/>
          </a:p>
        </p:txBody>
      </p:sp>
    </p:spTree>
    <p:extLst>
      <p:ext uri="{BB962C8B-B14F-4D97-AF65-F5344CB8AC3E}">
        <p14:creationId xmlns:p14="http://schemas.microsoft.com/office/powerpoint/2010/main" val="2841287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536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EA75FB18-B9A2-4821-8409-8C653E871733}" type="slidenum">
              <a:rPr lang="en-US" altLang="ko-KR" sz="1200" baseline="0" smtClean="0"/>
              <a:pPr eaLnBrk="1" hangingPunct="1"/>
              <a:t>3</a:t>
            </a:fld>
            <a:endParaRPr lang="en-US" altLang="ko-KR" sz="1200" baseline="0" smtClean="0"/>
          </a:p>
        </p:txBody>
      </p:sp>
    </p:spTree>
    <p:extLst>
      <p:ext uri="{BB962C8B-B14F-4D97-AF65-F5344CB8AC3E}">
        <p14:creationId xmlns:p14="http://schemas.microsoft.com/office/powerpoint/2010/main" val="1146195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398B9FF2-CF85-4A87-A9FA-FBB364D814F4}" type="slidenum">
              <a:rPr lang="en-US" altLang="ko-KR" sz="1200" baseline="0" smtClean="0"/>
              <a:pPr eaLnBrk="1" hangingPunct="1"/>
              <a:t>4</a:t>
            </a:fld>
            <a:endParaRPr lang="en-US" altLang="ko-KR" sz="1200" baseline="0" smtClean="0"/>
          </a:p>
        </p:txBody>
      </p:sp>
    </p:spTree>
    <p:extLst>
      <p:ext uri="{BB962C8B-B14F-4D97-AF65-F5344CB8AC3E}">
        <p14:creationId xmlns:p14="http://schemas.microsoft.com/office/powerpoint/2010/main" val="2941053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39208881-F8EF-477F-997B-CD1053D38C67}" type="slidenum">
              <a:rPr lang="en-US" altLang="ko-KR" sz="1200" baseline="0" smtClean="0"/>
              <a:pPr eaLnBrk="1" hangingPunct="1"/>
              <a:t>5</a:t>
            </a:fld>
            <a:endParaRPr lang="en-US" altLang="ko-KR" sz="1200" baseline="0" smtClean="0"/>
          </a:p>
        </p:txBody>
      </p:sp>
    </p:spTree>
    <p:extLst>
      <p:ext uri="{BB962C8B-B14F-4D97-AF65-F5344CB8AC3E}">
        <p14:creationId xmlns:p14="http://schemas.microsoft.com/office/powerpoint/2010/main" val="3279448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DDAD7A20-3F5C-4956-B4E3-A08CC01B2C03}" type="slidenum">
              <a:rPr lang="en-US" altLang="ko-KR" sz="1200" baseline="0" smtClean="0"/>
              <a:pPr eaLnBrk="1" hangingPunct="1"/>
              <a:t>6</a:t>
            </a:fld>
            <a:endParaRPr lang="en-US" altLang="ko-KR" sz="1200" baseline="0" smtClean="0"/>
          </a:p>
        </p:txBody>
      </p:sp>
    </p:spTree>
    <p:extLst>
      <p:ext uri="{BB962C8B-B14F-4D97-AF65-F5344CB8AC3E}">
        <p14:creationId xmlns:p14="http://schemas.microsoft.com/office/powerpoint/2010/main" val="871367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946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7150649F-E0F9-4466-BA45-382099087521}" type="slidenum">
              <a:rPr lang="en-US" altLang="ko-KR" sz="1200" baseline="0" smtClean="0"/>
              <a:pPr eaLnBrk="1" hangingPunct="1"/>
              <a:t>7</a:t>
            </a:fld>
            <a:endParaRPr lang="en-US" altLang="ko-KR" sz="1200" baseline="0" smtClean="0"/>
          </a:p>
        </p:txBody>
      </p:sp>
    </p:spTree>
    <p:extLst>
      <p:ext uri="{BB962C8B-B14F-4D97-AF65-F5344CB8AC3E}">
        <p14:creationId xmlns:p14="http://schemas.microsoft.com/office/powerpoint/2010/main" val="688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048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F6EDED2B-7AF9-4120-B8B3-8E9EE184BC61}" type="slidenum">
              <a:rPr lang="en-US" altLang="ko-KR" sz="1200" baseline="0" smtClean="0"/>
              <a:pPr eaLnBrk="1" hangingPunct="1"/>
              <a:t>8</a:t>
            </a:fld>
            <a:endParaRPr lang="en-US" altLang="ko-KR" sz="1200" baseline="0" smtClean="0"/>
          </a:p>
        </p:txBody>
      </p:sp>
    </p:spTree>
    <p:extLst>
      <p:ext uri="{BB962C8B-B14F-4D97-AF65-F5344CB8AC3E}">
        <p14:creationId xmlns:p14="http://schemas.microsoft.com/office/powerpoint/2010/main" val="1356967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150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27100" eaLnBrk="0" hangingPunct="0"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7D34A292-8239-4E83-8EFD-CCFB7E106092}" type="slidenum">
              <a:rPr lang="en-US" altLang="ko-KR" sz="1200" baseline="0" smtClean="0"/>
              <a:pPr eaLnBrk="1" hangingPunct="1"/>
              <a:t>9</a:t>
            </a:fld>
            <a:endParaRPr lang="en-US" altLang="ko-KR" sz="1200" baseline="0" smtClean="0"/>
          </a:p>
        </p:txBody>
      </p:sp>
    </p:spTree>
    <p:extLst>
      <p:ext uri="{BB962C8B-B14F-4D97-AF65-F5344CB8AC3E}">
        <p14:creationId xmlns:p14="http://schemas.microsoft.com/office/powerpoint/2010/main" val="53393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77F1B-A067-4864-8593-20EB19D4994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588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EFE45-9D35-4CF4-922C-C840293B0C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063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53213" y="152400"/>
            <a:ext cx="2097087" cy="26606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57188" y="152400"/>
            <a:ext cx="6143625" cy="26606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931B0-450F-4009-8954-18539978D3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064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88" y="876300"/>
            <a:ext cx="8393112" cy="1838965"/>
          </a:xfrm>
        </p:spPr>
        <p:txBody>
          <a:bodyPr/>
          <a:lstStyle>
            <a:lvl1pPr>
              <a:defRPr b="0">
                <a:latin typeface="+mj-lt"/>
              </a:defRPr>
            </a:lvl1pPr>
            <a:lvl2pPr>
              <a:defRPr sz="1800" b="0">
                <a:latin typeface="Times New Roman" pitchFamily="18" charset="0"/>
                <a:cs typeface="Times New Roman" pitchFamily="18" charset="0"/>
              </a:defRPr>
            </a:lvl2pPr>
            <a:lvl3pPr>
              <a:defRPr sz="1800" b="0">
                <a:latin typeface="Times New Roman" pitchFamily="18" charset="0"/>
                <a:cs typeface="Times New Roman" pitchFamily="18" charset="0"/>
              </a:defRPr>
            </a:lvl3pPr>
            <a:lvl4pPr>
              <a:defRPr sz="1800" b="0">
                <a:latin typeface="Times New Roman" pitchFamily="18" charset="0"/>
                <a:cs typeface="Times New Roman" pitchFamily="18" charset="0"/>
              </a:defRPr>
            </a:lvl4pPr>
            <a:lvl5pPr>
              <a:defRPr sz="1800" b="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dirty="0" smtClean="0">
                <a:latin typeface="+mj-lt"/>
              </a:defRPr>
            </a:lvl1pPr>
          </a:lstStyle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+mj-lt"/>
              </a:defRPr>
            </a:lvl1pPr>
          </a:lstStyle>
          <a:p>
            <a:pPr>
              <a:defRPr/>
            </a:pPr>
            <a:fld id="{86A01845-AC3D-4BF0-9A7A-B11B91D25F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021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28A7C-914C-4FBD-AA1A-DD0F46B94D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557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57188" y="876300"/>
            <a:ext cx="4119562" cy="1936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876300"/>
            <a:ext cx="4121150" cy="1936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C252B-20E7-48FD-AF46-C3C8F770349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026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04242-B0C0-47AB-8AF8-514CBFD3A2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024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4294E-E8B3-49F9-9A95-542BB9C8F4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195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80223-75FA-4D40-A336-204598C72B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127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D329-5CCB-4FB4-9F7E-B45EAEEA39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2256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33B98-376C-41C2-B147-62C382DACF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988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876300"/>
            <a:ext cx="8393112" cy="1838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362700"/>
            <a:ext cx="2519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latin typeface="+mj-lt"/>
              </a:defRPr>
            </a:lvl1pPr>
          </a:lstStyle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67638" y="6288088"/>
            <a:ext cx="93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E39B9C8-6E31-435E-B165-F1E18403FF0E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2800" b="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rgbClr val="0000FF"/>
          </a:solidFill>
          <a:latin typeface="Times New Roman" pitchFamily="18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rgbClr val="0000FF"/>
          </a:solidFill>
          <a:latin typeface="Times New Roman" pitchFamily="18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rgbClr val="0000FF"/>
          </a:solidFill>
          <a:latin typeface="Times New Roman" pitchFamily="18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rgbClr val="0000FF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0000FF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0000FF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0000FF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0000FF"/>
          </a:solidFill>
          <a:latin typeface="Times New Roman" pitchFamily="18" charset="0"/>
          <a:ea typeface="굴림" pitchFamily="50" charset="-127"/>
        </a:defRPr>
      </a:lvl9pPr>
    </p:titleStyle>
    <p:bodyStyle>
      <a:lvl1pPr marL="282575" indent="-282575" algn="just" rtl="0" eaLnBrk="0" fontAlgn="base" latinLnBrk="1" hangingPunct="0">
        <a:lnSpc>
          <a:spcPct val="105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kumimoji="1" sz="2000" b="0">
          <a:solidFill>
            <a:schemeClr val="tx1"/>
          </a:solidFill>
          <a:latin typeface="+mj-lt"/>
          <a:ea typeface="+mn-ea"/>
          <a:cs typeface="+mn-cs"/>
        </a:defRPr>
      </a:lvl1pPr>
      <a:lvl2pPr marL="669925" indent="-196850" algn="just" rtl="0" eaLnBrk="0" fontAlgn="base" latinLnBrk="1" hangingPunct="0">
        <a:lnSpc>
          <a:spcPct val="105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kumimoji="1" sz="1800" b="0">
          <a:solidFill>
            <a:schemeClr val="tx1"/>
          </a:solidFill>
          <a:latin typeface="+mj-lt"/>
          <a:ea typeface="+mn-ea"/>
        </a:defRPr>
      </a:lvl2pPr>
      <a:lvl3pPr marL="1044575" indent="-184150" algn="just" rtl="0" eaLnBrk="0" fontAlgn="base" latinLnBrk="1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kumimoji="1" sz="1800" b="0">
          <a:solidFill>
            <a:schemeClr val="tx1"/>
          </a:solidFill>
          <a:latin typeface="+mj-lt"/>
          <a:ea typeface="+mn-ea"/>
        </a:defRPr>
      </a:lvl3pPr>
      <a:lvl4pPr marL="1417638" indent="-182563" algn="l" rtl="0" eaLnBrk="0" fontAlgn="base" latinLnBrk="1" hangingPunct="0">
        <a:lnSpc>
          <a:spcPct val="105000"/>
        </a:lnSpc>
        <a:spcBef>
          <a:spcPct val="20000"/>
        </a:spcBef>
        <a:spcAft>
          <a:spcPct val="0"/>
        </a:spcAft>
        <a:buChar char="–"/>
        <a:defRPr kumimoji="1" sz="1800" b="0">
          <a:solidFill>
            <a:schemeClr val="tx1"/>
          </a:solidFill>
          <a:latin typeface="+mj-lt"/>
          <a:ea typeface="+mn-ea"/>
        </a:defRPr>
      </a:lvl4pPr>
      <a:lvl5pPr marL="1804988" indent="-196850" algn="l" rtl="0" eaLnBrk="0" fontAlgn="base" latinLnBrk="1" hangingPunct="0">
        <a:lnSpc>
          <a:spcPct val="105000"/>
        </a:lnSpc>
        <a:spcBef>
          <a:spcPct val="20000"/>
        </a:spcBef>
        <a:spcAft>
          <a:spcPct val="0"/>
        </a:spcAft>
        <a:buChar char="»"/>
        <a:defRPr kumimoji="1" sz="1800" b="0">
          <a:solidFill>
            <a:schemeClr val="tx1"/>
          </a:solidFill>
          <a:latin typeface="+mj-lt"/>
          <a:ea typeface="+mn-ea"/>
        </a:defRPr>
      </a:lvl5pPr>
      <a:lvl6pPr marL="2262188" indent="-196850" algn="l" rtl="0" fontAlgn="base" latinLnBrk="1">
        <a:lnSpc>
          <a:spcPct val="105000"/>
        </a:lnSpc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ea"/>
          <a:ea typeface="+mn-ea"/>
        </a:defRPr>
      </a:lvl6pPr>
      <a:lvl7pPr marL="2719388" indent="-196850" algn="l" rtl="0" fontAlgn="base" latinLnBrk="1">
        <a:lnSpc>
          <a:spcPct val="105000"/>
        </a:lnSpc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ea"/>
          <a:ea typeface="+mn-ea"/>
        </a:defRPr>
      </a:lvl7pPr>
      <a:lvl8pPr marL="3176588" indent="-196850" algn="l" rtl="0" fontAlgn="base" latinLnBrk="1">
        <a:lnSpc>
          <a:spcPct val="105000"/>
        </a:lnSpc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ea"/>
          <a:ea typeface="+mn-ea"/>
        </a:defRPr>
      </a:lvl8pPr>
      <a:lvl9pPr marL="3633788" indent="-196850" algn="l" rtl="0" fontAlgn="base" latinLnBrk="1">
        <a:lnSpc>
          <a:spcPct val="105000"/>
        </a:lnSpc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ea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409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947A58-4139-4C03-9B9D-8BA24958C0B6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9750"/>
          </a:xfrm>
        </p:spPr>
        <p:txBody>
          <a:bodyPr/>
          <a:lstStyle/>
          <a:p>
            <a:pPr eaLnBrk="1" hangingPunct="1"/>
            <a:r>
              <a:rPr lang="en-US" altLang="ko-KR" smtClean="0">
                <a:latin typeface="Arial" charset="0"/>
              </a:rPr>
              <a:t>11. Column Generation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72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07988" y="692696"/>
                <a:ext cx="8321675" cy="5716821"/>
              </a:xfrm>
            </p:spPr>
            <p:txBody>
              <a:bodyPr/>
              <a:lstStyle/>
              <a:p>
                <a:pPr eaLnBrk="1" hangingPunct="1">
                  <a:lnSpc>
                    <a:spcPct val="100000"/>
                  </a:lnSpc>
                  <a:defRPr/>
                </a:pPr>
                <a:r>
                  <a:rPr lang="en-US" altLang="ko-KR" dirty="0" smtClean="0">
                    <a:solidFill>
                      <a:schemeClr val="accent2"/>
                    </a:solidFill>
                  </a:rPr>
                  <a:t>11.1  Introduction</a:t>
                </a:r>
              </a:p>
              <a:p>
                <a:pPr eaLnBrk="1" hangingPunct="1">
                  <a:lnSpc>
                    <a:spcPct val="100000"/>
                  </a:lnSpc>
                  <a:buNone/>
                  <a:defRPr/>
                </a:pPr>
                <a:r>
                  <a:rPr lang="en-US" altLang="ko-KR" dirty="0"/>
                  <a:t>	</a:t>
                </a:r>
                <a:r>
                  <a:rPr lang="en-US" altLang="ko-KR" sz="1600" dirty="0"/>
                  <a:t>(Ref: </a:t>
                </a:r>
                <a:r>
                  <a:rPr lang="en-US" altLang="ko-KR" sz="1600" dirty="0" smtClean="0"/>
                  <a:t>C. Barnhart, </a:t>
                </a:r>
                <a:r>
                  <a:rPr lang="en-US" altLang="ko-KR" sz="1600" dirty="0"/>
                  <a:t>E. L. Johnson, G. L. </a:t>
                </a:r>
                <a:r>
                  <a:rPr lang="en-US" altLang="ko-KR" sz="1600" dirty="0" err="1"/>
                  <a:t>Nemhauser</a:t>
                </a:r>
                <a:r>
                  <a:rPr lang="en-US" altLang="ko-KR" sz="1600" dirty="0"/>
                  <a:t>, G. L. </a:t>
                </a:r>
                <a:r>
                  <a:rPr lang="en-US" altLang="ko-KR" sz="1600" dirty="0" err="1"/>
                  <a:t>Savelsbergh</a:t>
                </a:r>
                <a:r>
                  <a:rPr lang="en-US" altLang="ko-KR" sz="1600" dirty="0" smtClean="0"/>
                  <a:t>, P</a:t>
                </a:r>
                <a:r>
                  <a:rPr lang="en-US" altLang="ko-KR" sz="1600" dirty="0"/>
                  <a:t>. H. Vance. 1998. Branch-and-price: Column </a:t>
                </a:r>
                <a:r>
                  <a:rPr lang="en-US" altLang="ko-KR" sz="1600" dirty="0" smtClean="0"/>
                  <a:t>generation for </a:t>
                </a:r>
                <a:r>
                  <a:rPr lang="en-US" altLang="ko-KR" sz="1600" dirty="0"/>
                  <a:t>solving huge integer programs. Operations </a:t>
                </a:r>
                <a:r>
                  <a:rPr lang="en-US" altLang="ko-KR" sz="1600" dirty="0" smtClean="0"/>
                  <a:t>Research. 46(3</a:t>
                </a:r>
                <a:r>
                  <a:rPr lang="en-US" altLang="ko-KR" sz="1600" dirty="0"/>
                  <a:t>) 316–329</a:t>
                </a:r>
                <a:r>
                  <a:rPr lang="en-US" altLang="ko-KR" sz="1600" dirty="0" smtClean="0"/>
                  <a:t>.)</a:t>
                </a:r>
                <a:endParaRPr lang="en-US" altLang="ko-KR" sz="1600" dirty="0"/>
              </a:p>
              <a:p>
                <a:pPr eaLnBrk="1" hangingPunct="1">
                  <a:lnSpc>
                    <a:spcPct val="100000"/>
                  </a:lnSpc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    Recall </a:t>
                </a:r>
                <a:r>
                  <a:rPr lang="en-US" altLang="ko-KR" dirty="0" err="1" smtClean="0"/>
                  <a:t>Dantzig</a:t>
                </a:r>
                <a:r>
                  <a:rPr lang="en-US" altLang="ko-KR" dirty="0" smtClean="0"/>
                  <a:t>-Wolfe decomposition in LP, and cutting stock problem.</a:t>
                </a:r>
              </a:p>
              <a:p>
                <a:pPr eaLnBrk="1" hangingPunct="1">
                  <a:lnSpc>
                    <a:spcPct val="100000"/>
                  </a:lnSpc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Solve LP problem (relaxation of IP) with exponentially many variables (columns)   </a:t>
                </a:r>
              </a:p>
              <a:p>
                <a:pPr eaLnBrk="1" hangingPunct="1">
                  <a:lnSpc>
                    <a:spcPct val="100000"/>
                  </a:lnSpc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Suppose problem is given as</a:t>
                </a:r>
              </a:p>
              <a:p>
                <a:pPr eaLnBrk="1" hangingPunct="1">
                  <a:lnSpc>
                    <a:spcPct val="100000"/>
                  </a:lnSpc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	     max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</a:rPr>
                      <m:t>…+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</a:rPr>
                          <m:t>𝐾</m:t>
                        </m:r>
                      </m:sup>
                    </m:sSup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</a:rPr>
                          <m:t>𝐾</m:t>
                        </m:r>
                      </m:sup>
                    </m:sSup>
                  </m:oMath>
                </a14:m>
                <a:endParaRPr lang="en-US" altLang="ko-KR" dirty="0" smtClean="0"/>
              </a:p>
              <a:p>
                <a:pPr eaLnBrk="1" hangingPunct="1">
                  <a:lnSpc>
                    <a:spcPct val="100000"/>
                  </a:lnSpc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</a:rPr>
                      <m:t>…+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</a:rPr>
                          <m:t>𝐾</m:t>
                        </m:r>
                      </m:sup>
                    </m:sSup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</a:rPr>
                          <m:t>𝐾</m:t>
                        </m:r>
                      </m:sup>
                    </m:sSup>
                    <m:r>
                      <a:rPr lang="en-US" altLang="ko-KR" b="0" i="1" dirty="0" smtClean="0">
                        <a:latin typeface="Cambria Math"/>
                      </a:rPr>
                      <m:t>=</m:t>
                    </m:r>
                    <m:r>
                      <a:rPr lang="en-US" altLang="ko-KR" b="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(coupling constr.)</a:t>
                </a:r>
              </a:p>
              <a:p>
                <a:pPr eaLnBrk="1" hangingPunct="1">
                  <a:lnSpc>
                    <a:spcPct val="100000"/>
                  </a:lnSpc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𝐷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			 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≤</m:t>
                    </m:r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𝑑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1</m:t>
                        </m:r>
                      </m:sub>
                    </m:sSub>
                  </m:oMath>
                </a14:m>
                <a:endParaRPr lang="en-US" altLang="ko-KR" baseline="-25000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lnSpc>
                    <a:spcPct val="100000"/>
                  </a:lnSpc>
                  <a:buFont typeface="Wingdings" pitchFamily="2" charset="2"/>
                  <a:buNone/>
                  <a:defRPr/>
                </a:pPr>
                <a:r>
                  <a:rPr lang="en-US" altLang="ko-KR" baseline="-25000" dirty="0" smtClean="0">
                    <a:ea typeface="바탕체" pitchFamily="17" charset="-127"/>
                    <a:sym typeface="Symbol" pitchFamily="18" charset="2"/>
                  </a:rPr>
                  <a:t>		</a:t>
                </a: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𝐷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 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≤</m:t>
                    </m:r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𝑑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</a:t>
                </a:r>
              </a:p>
              <a:p>
                <a:pPr eaLnBrk="1" hangingPunct="1">
                  <a:lnSpc>
                    <a:spcPct val="100000"/>
                  </a:lnSpc>
                  <a:buFont typeface="Wingdings" pitchFamily="2" charset="2"/>
                  <a:buNone/>
                  <a:defRPr/>
                </a:pPr>
                <a:r>
                  <a:rPr lang="en-US" altLang="ko-KR" baseline="-25000" dirty="0" smtClean="0">
                    <a:ea typeface="바탕체" pitchFamily="17" charset="-127"/>
                    <a:sym typeface="Symbol" pitchFamily="18" charset="2"/>
                  </a:rPr>
                  <a:t>		</a:t>
                </a: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…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 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≤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  . 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</a:t>
                </a:r>
              </a:p>
              <a:p>
                <a:pPr eaLnBrk="1" hangingPunct="1">
                  <a:lnSpc>
                    <a:spcPct val="100000"/>
                  </a:lnSpc>
                  <a:buFont typeface="Wingdings" pitchFamily="2" charset="2"/>
                  <a:buNone/>
                  <a:defRPr/>
                </a:pPr>
                <a:r>
                  <a:rPr lang="en-US" altLang="ko-KR" dirty="0">
                    <a:ea typeface="바탕체" pitchFamily="17" charset="-127"/>
                    <a:sym typeface="Symbol" pitchFamily="18" charset="2"/>
                  </a:rPr>
                  <a:t>	</a:t>
                </a: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		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𝐷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𝐾</m:t>
                        </m:r>
                      </m:sup>
                    </m:sSup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𝐾</m:t>
                        </m:r>
                      </m:sup>
                    </m:sSup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≤</m:t>
                    </m:r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𝑑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𝐾</m:t>
                        </m:r>
                      </m:sub>
                    </m:sSub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lnSpc>
                    <a:spcPct val="100000"/>
                  </a:lnSpc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	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1</m:t>
                        </m:r>
                      </m:sup>
                    </m:sSup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sSubSup>
                      <m:sSub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+</m:t>
                        </m:r>
                      </m:sub>
                      <m:sup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1</m:t>
                            </m:r>
                          </m:sub>
                        </m:sSub>
                      </m:sup>
                    </m:sSubSup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,…,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𝐾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+</m:t>
                        </m:r>
                      </m:sub>
                      <m:sup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𝐾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altLang="ko-KR" dirty="0" smtClean="0"/>
                  <a:t>	</a:t>
                </a:r>
              </a:p>
              <a:p>
                <a:pPr eaLnBrk="1" hangingPunct="1">
                  <a:lnSpc>
                    <a:spcPct val="100000"/>
                  </a:lnSpc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Let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</m:sSub>
                          </m:sup>
                        </m:sSubSup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:</m:t>
                        </m:r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≤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Assume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𝑋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bounded.</a:t>
                </a:r>
                <a:endParaRPr lang="en-US" altLang="ko-KR" dirty="0" smtClean="0"/>
              </a:p>
            </p:txBody>
          </p:sp>
        </mc:Choice>
        <mc:Fallback xmlns="">
          <p:sp>
            <p:nvSpPr>
              <p:cNvPr id="1587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07988" y="692696"/>
                <a:ext cx="8321675" cy="5716821"/>
              </a:xfrm>
              <a:blipFill>
                <a:blip r:embed="rId3"/>
                <a:stretch>
                  <a:fillRect l="-659" t="-640" r="-733" b="-7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5123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B83CE-4017-44E9-B0AB-96CDCB1C8F70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256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33375" y="152400"/>
                <a:ext cx="8464550" cy="5812297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altLang="ko-KR" dirty="0" smtClean="0"/>
                  <a:t>Solve the problem of the form:</a:t>
                </a: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/>
                  <a:t>	max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{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𝐾</m:t>
                        </m:r>
                      </m:sup>
                      <m:e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ko-KR" altLang="en-US" b="0" i="1" smtClean="0">
                                <a:latin typeface="Cambria Math"/>
                              </a:rPr>
                              <m:t>𝛾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ko-KR" altLang="en-US" b="0" i="1" smtClean="0">
                                <a:latin typeface="Cambria Math"/>
                              </a:rPr>
                              <m:t>𝜆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e>
                    </m:nary>
                    <m:r>
                      <a:rPr lang="en-US" altLang="ko-KR" b="0" i="1" smtClean="0">
                        <a:latin typeface="Cambria Math"/>
                      </a:rPr>
                      <m:t>: 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𝐾</m:t>
                        </m:r>
                      </m:sup>
                      <m:e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ko-KR" altLang="en-US" i="1">
                                <a:latin typeface="Cambria Math"/>
                              </a:rPr>
                              <m:t>𝜆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e>
                    </m:nary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ko-KR" altLang="en-US" b="0" i="1" smtClean="0">
                        <a:latin typeface="Cambria Math"/>
                      </a:rPr>
                      <m:t>𝛽</m:t>
                    </m:r>
                    <m:r>
                      <a:rPr lang="en-US" altLang="ko-KR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ko-KR" altLang="en-US" i="1">
                            <a:latin typeface="Cambria Math"/>
                          </a:rPr>
                          <m:t>𝜆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  <m:r>
                      <a:rPr lang="en-US" altLang="ko-KR" i="1" dirty="0" smtClean="0">
                        <a:latin typeface="Cambria Math"/>
                        <a:ea typeface="Cambria Math"/>
                        <a:sym typeface="Symbol" pitchFamily="18" charset="2"/>
                      </a:rPr>
                      <m:t>≥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sym typeface="Symbol" pitchFamily="18" charset="2"/>
                      </a:rPr>
                      <m:t>0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integer  for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𝑘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=1,…,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𝐾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}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where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𝐵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has a large number of columns, one for each of the feasible point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𝑋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ko-KR" altLang="en-US" i="1">
                            <a:latin typeface="Cambria Math"/>
                          </a:rPr>
                          <m:t>𝜆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contains the corresponding variables. (think in column geometry)</a:t>
                </a:r>
              </a:p>
              <a:p>
                <a:pPr eaLnBrk="1" hangingPunct="1">
                  <a:defRPr/>
                </a:pPr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defRPr/>
                </a:pPr>
                <a:r>
                  <a:rPr lang="en-US" altLang="ko-KR" dirty="0" smtClean="0">
                    <a:solidFill>
                      <a:srgbClr val="0000FF"/>
                    </a:solidFill>
                    <a:ea typeface="바탕체" pitchFamily="17" charset="-127"/>
                    <a:sym typeface="Symbol" pitchFamily="18" charset="2"/>
                  </a:rPr>
                  <a:t>Ex:</a:t>
                </a: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Alternative formulation of UFL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A feasible solution can be decomposed into parts for each location.</a:t>
                </a: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For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𝑀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of clients, let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𝑆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𝑗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=1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if depot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𝑗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satisfies demand of client set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𝑆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.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⟹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     min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𝑁</m:t>
                        </m:r>
                      </m:sub>
                      <m:sup/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𝑆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≠∅</m:t>
                            </m:r>
                          </m:sub>
                          <m:sup/>
                          <m:e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(</m:t>
                            </m:r>
                            <m:nary>
                              <m:naryPr>
                                <m:chr m:val="∑"/>
                                <m:limLoc m:val="subSup"/>
                                <m:supHide m:val="on"/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9"/>
                                  </m:rP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𝑖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Cambria Math"/>
                                    <a:sym typeface="Symbol" pitchFamily="18" charset="2"/>
                                  </a:rPr>
                                  <m:t>∈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Cambria Math"/>
                                    <a:sym typeface="Symbol" pitchFamily="18" charset="2"/>
                                  </a:rPr>
                                  <m:t>𝑆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)</m:t>
                            </m:r>
                            <m:sSubSup>
                              <m:sSub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ko-KR" altLang="en-US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𝑆</m:t>
                                </m:r>
                              </m:sub>
                              <m:sup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𝑗</m:t>
                                </m:r>
                              </m:sup>
                            </m:sSubSup>
                          </m:e>
                        </m:nary>
                      </m:e>
                    </m:nary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	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𝑁</m:t>
                        </m:r>
                      </m:sub>
                      <m:sup/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𝑆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≠∅, 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𝑖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𝑆</m:t>
                            </m:r>
                          </m:sub>
                          <m:sup/>
                          <m:e>
                            <m:sSubSup>
                              <m:sSubSup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ko-KR" altLang="en-US" i="1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𝑆</m:t>
                                </m:r>
                              </m:sub>
                              <m:sup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𝑗</m:t>
                                </m:r>
                              </m:sup>
                            </m:sSubSup>
                          </m:e>
                        </m:nary>
                      </m:e>
                    </m:nary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=1,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	for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𝑀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	  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𝑆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≠∅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SupPr>
                          <m:e>
                            <m:r>
                              <a:rPr lang="ko-KR" altLang="en-US" i="1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𝑆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𝑗</m:t>
                            </m:r>
                          </m:sup>
                        </m:sSubSup>
                      </m:e>
                    </m:nary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≤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1,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	for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𝑁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	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𝑆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𝑗</m:t>
                        </m:r>
                      </m:sup>
                    </m:sSubSup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{0,1}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for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∅≠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𝑀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, 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𝑁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Note that each column (except convexity constr.) represents incidence vector of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𝑀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for each location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𝑗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225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33375" y="152400"/>
                <a:ext cx="8464550" cy="5812297"/>
              </a:xfrm>
              <a:blipFill rotWithShape="1">
                <a:blip r:embed="rId3"/>
                <a:stretch>
                  <a:fillRect l="-648" t="-1679" r="-720" b="-63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614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2A24B-AC80-4AB6-A08B-03E5C49E9F92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11.2 </a:t>
            </a:r>
            <a:r>
              <a:rPr lang="en-US" altLang="ko-KR" dirty="0" err="1" smtClean="0"/>
              <a:t>Dantzig</a:t>
            </a:r>
            <a:r>
              <a:rPr lang="en-US" altLang="ko-KR" dirty="0" smtClean="0"/>
              <a:t>-Wolfe Reformulation of an IP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358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57188" y="876300"/>
                <a:ext cx="8607300" cy="5376152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altLang="ko-KR" dirty="0" smtClean="0"/>
                  <a:t>(IP)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𝑧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/>
                      </a:rPr>
                      <m:t>max</m:t>
                    </m:r>
                    <m:r>
                      <a:rPr lang="en-US" altLang="ko-KR" b="0" i="1" smtClean="0">
                        <a:latin typeface="Cambria Math"/>
                      </a:rPr>
                      <m:t>⁡{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𝐾</m:t>
                        </m:r>
                      </m:sup>
                      <m:e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e>
                    </m:nary>
                    <m:r>
                      <a:rPr lang="en-US" altLang="ko-KR" b="0" i="1" smtClean="0">
                        <a:latin typeface="Cambria Math"/>
                      </a:rPr>
                      <m:t>: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𝐾</m:t>
                        </m:r>
                      </m:sup>
                      <m:e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altLang="ko-KR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𝑏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,</m:t>
                        </m:r>
                      </m:e>
                    </m:nary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/>
                        <a:ea typeface="Cambria Math"/>
                      </a:rPr>
                      <m:t>for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=1,…,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𝐾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/>
                      </a:rPr>
                      <m:t>}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 (11.5)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𝑋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={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+</m:t>
                        </m:r>
                      </m:sub>
                      <m:sup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</m:sup>
                    </m:sSubSup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: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𝐷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≤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𝑑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}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for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𝑘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=1,…,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𝐾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. 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Assume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𝑋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contains large but finite points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𝑘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,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𝑡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𝑡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</m:sup>
                    </m:sSubSup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𝑋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={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𝑅</m:t>
                        </m:r>
                      </m:e>
                      <m:sup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: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𝑡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,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𝑡</m:t>
                            </m:r>
                          </m:sub>
                        </m:sSub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,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𝑡</m:t>
                            </m:r>
                          </m:sup>
                        </m:sSup>
                      </m:e>
                    </m:nary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,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𝑡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,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𝑡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=1</m:t>
                        </m:r>
                      </m:e>
                    </m:nary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/>
                            <a:ea typeface="Cambria Math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𝑡</m:t>
                        </m:r>
                      </m:sub>
                    </m:sSub>
                    <m:r>
                      <a:rPr lang="en-US" altLang="ko-KR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0,1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/>
                        <a:ea typeface="Cambria Math"/>
                        <a:sym typeface="Symbol" pitchFamily="18" charset="2"/>
                      </a:rPr>
                      <m:t>for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𝑡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=1,…,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}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Substituting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  <a:ea typeface="Cambria Math"/>
                        <a:sym typeface="Symbol" pitchFamily="18" charset="2"/>
                      </a:rPr>
                      <m:t>⟹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  get equivalent </a:t>
                </a:r>
                <a:r>
                  <a:rPr lang="en-US" altLang="ko-KR" dirty="0" smtClean="0">
                    <a:solidFill>
                      <a:schemeClr val="hlink"/>
                    </a:solidFill>
                    <a:ea typeface="바탕체" pitchFamily="17" charset="-127"/>
                    <a:sym typeface="Symbol" pitchFamily="18" charset="2"/>
                  </a:rPr>
                  <a:t>IP master problem</a:t>
                </a: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𝑧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max</m:t>
                        </m:r>
                      </m:fName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𝐾</m:t>
                            </m:r>
                          </m:sup>
                          <m:e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𝑡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=1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𝑘</m:t>
                                    </m:r>
                                  </m:sub>
                                </m:sSub>
                              </m:sup>
                              <m:e>
                                <m:d>
                                  <m:d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ko-KR" b="0" i="1" smtClean="0">
                                            <a:latin typeface="Cambria Math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lang="en-US" altLang="ko-KR" b="0" i="1" smtClean="0">
                                            <a:latin typeface="Cambria Math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  <m:t>𝑘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ko-KR" b="0" i="1" smtClean="0">
                                            <a:latin typeface="Cambria Math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altLang="ko-KR" b="0" i="1" smtClean="0">
                                            <a:latin typeface="Cambria Math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  <m:t>𝑘</m:t>
                                        </m:r>
                                        <m:r>
                                          <a:rPr lang="en-US" altLang="ko-KR" b="0" i="1" smtClean="0">
                                            <a:latin typeface="Cambria Math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  <m:t>,</m:t>
                                        </m:r>
                                        <m:r>
                                          <a:rPr lang="en-US" altLang="ko-KR" b="0" i="1" smtClean="0">
                                            <a:latin typeface="Cambria Math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  <m:t>𝑡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</m:nary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/>
                                    <a:ea typeface="Cambria Math"/>
                                    <a:sym typeface="Symbol" pitchFamily="18" charset="2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𝑘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,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𝑡</m:t>
                                </m:r>
                              </m:sub>
                            </m:sSub>
                          </m:e>
                        </m:nary>
                      </m:e>
                    </m:func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(IPM)		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𝐾</m:t>
                        </m:r>
                      </m:sup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𝑡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=1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𝑘</m:t>
                                </m:r>
                              </m:sub>
                            </m:sSub>
                          </m:sup>
                          <m:e>
                            <m:d>
                              <m:d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𝑘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𝑘</m:t>
                                    </m:r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,</m:t>
                                    </m:r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𝑡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,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𝑡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𝑏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	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𝑡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,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𝑡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=1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      for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𝑘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=1,…,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𝐾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/>
                            <a:ea typeface="Cambria Math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𝑡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{0,1}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for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𝑡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=1,…,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𝑘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=1,…,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𝐾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  <m:t>𝑋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may be difficult to describe or it is hard to optimize the overall problem together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  <m:t>𝑋</m:t>
                        </m:r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. In those cases, DW decomposition can be </a:t>
                </a:r>
                <a:r>
                  <a:rPr lang="en-US" altLang="ko-KR" smtClean="0">
                    <a:ea typeface="바탕체" pitchFamily="17" charset="-127"/>
                    <a:sym typeface="Symbol" pitchFamily="18" charset="2"/>
                  </a:rPr>
                  <a:t>a powerful </a:t>
                </a: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tool.  </a:t>
                </a:r>
              </a:p>
            </p:txBody>
          </p:sp>
        </mc:Choice>
        <mc:Fallback xmlns="">
          <p:sp>
            <p:nvSpPr>
              <p:cNvPr id="3235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57188" y="876300"/>
                <a:ext cx="8607300" cy="5376152"/>
              </a:xfrm>
              <a:blipFill rotWithShape="0">
                <a:blip r:embed="rId3"/>
                <a:stretch>
                  <a:fillRect l="-637" t="-8957" r="-708" b="-113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57188" y="44624"/>
                <a:ext cx="8393112" cy="6526851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US" altLang="ko-KR" dirty="0" smtClean="0">
                    <a:solidFill>
                      <a:srgbClr val="0000FF"/>
                    </a:solidFill>
                  </a:rPr>
                  <a:t>Ex)  </a:t>
                </a:r>
                <a:r>
                  <a:rPr lang="en-US" altLang="ko-KR" dirty="0" err="1" smtClean="0">
                    <a:solidFill>
                      <a:srgbClr val="0000FF"/>
                    </a:solidFill>
                  </a:rPr>
                  <a:t>Uncapacitated</a:t>
                </a:r>
                <a:r>
                  <a:rPr lang="en-US" altLang="ko-KR" dirty="0" smtClean="0">
                    <a:solidFill>
                      <a:srgbClr val="0000FF"/>
                    </a:solidFill>
                  </a:rPr>
                  <a:t> facility location problem</a:t>
                </a:r>
              </a:p>
              <a:p>
                <a:pPr algn="l" eaLnBrk="1" hangingPunct="1">
                  <a:buClr>
                    <a:srgbClr val="3333CC"/>
                  </a:buClr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min</m:t>
                        </m:r>
                      </m:fName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𝑖</m:t>
                            </m:r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𝑀</m:t>
                            </m:r>
                          </m:sub>
                          <m:sup/>
                          <m:e>
                            <m:nary>
                              <m:naryPr>
                                <m:chr m:val="∑"/>
                                <m:limLoc m:val="subSup"/>
                                <m:supHide m:val="on"/>
                                <m:ctrlPr>
                                  <a:rPr lang="en-US" altLang="ko-KR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9"/>
                                  </m:rPr>
                                  <a:rPr lang="en-US" altLang="ko-KR" b="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𝑗</m:t>
                                </m:r>
                                <m:r>
                                  <a:rPr lang="en-US" altLang="ko-KR" b="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  <m:t>∈</m:t>
                                </m:r>
                                <m:r>
                                  <a:rPr lang="en-US" altLang="ko-KR" b="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  <m:t>𝑁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cs typeface="Arial" charset="0"/>
                                        <a:sym typeface="Symbol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Arial" charset="0"/>
                                        <a:sym typeface="Symbol" pitchFamily="18" charset="2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Arial" charset="0"/>
                                        <a:sym typeface="Symbol" pitchFamily="18" charset="2"/>
                                      </a:rPr>
                                      <m:t>𝑖𝑗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cs typeface="Arial" charset="0"/>
                                        <a:sym typeface="Symbol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Arial" charset="0"/>
                                        <a:sym typeface="Symbol" pitchFamily="18" charset="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Arial" charset="0"/>
                                        <a:sym typeface="Symbol" pitchFamily="18" charset="2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limLoc m:val="subSup"/>
                                <m:supHide m:val="on"/>
                                <m:ctrlPr>
                                  <a:rPr lang="en-US" altLang="ko-KR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9"/>
                                  </m:rPr>
                                  <a:rPr lang="en-US" altLang="ko-KR" b="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𝑗</m:t>
                                </m:r>
                                <m:r>
                                  <a:rPr lang="en-US" altLang="ko-KR" b="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  <m:t>∈</m:t>
                                </m:r>
                                <m:r>
                                  <a:rPr lang="en-US" altLang="ko-KR" b="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  <m:t>𝑁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cs typeface="Arial" charset="0"/>
                                        <a:sym typeface="Symbol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Arial" charset="0"/>
                                        <a:sym typeface="Symbol" pitchFamily="18" charset="2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Arial" charset="0"/>
                                        <a:sym typeface="Symbol" pitchFamily="18" charset="2"/>
                                      </a:rPr>
                                      <m:t>𝑗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cs typeface="Arial" charset="0"/>
                                        <a:sym typeface="Symbol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Arial" charset="0"/>
                                        <a:sym typeface="Symbol" pitchFamily="18" charset="2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Arial" charset="0"/>
                                        <a:sym typeface="Symbol" pitchFamily="18" charset="2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nary>
                          </m:e>
                        </m:nary>
                      </m:e>
                    </m:func>
                  </m:oMath>
                </a14:m>
                <a:endParaRPr lang="en-US" altLang="ko-KR" dirty="0" smtClean="0">
                  <a:solidFill>
                    <a:srgbClr val="000000"/>
                  </a:solidFill>
                  <a:cs typeface="Arial" charset="0"/>
                  <a:sym typeface="Symbol" pitchFamily="18" charset="2"/>
                </a:endParaRPr>
              </a:p>
              <a:p>
                <a:pPr algn="l" eaLnBrk="1" hangingPunct="1">
                  <a:buClr>
                    <a:srgbClr val="3333CC"/>
                  </a:buClr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	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𝑁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=1</m:t>
                    </m:r>
                  </m:oMath>
                </a14:m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         for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𝑖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𝑀</m:t>
                    </m:r>
                  </m:oMath>
                </a14:m>
                <a:endParaRPr lang="en-US" altLang="ko-KR" dirty="0" smtClean="0">
                  <a:solidFill>
                    <a:srgbClr val="000000"/>
                  </a:solidFill>
                  <a:cs typeface="Arial" charset="0"/>
                  <a:sym typeface="Symbol" pitchFamily="18" charset="2"/>
                </a:endParaRPr>
              </a:p>
              <a:p>
                <a:pPr algn="l" eaLnBrk="1" hangingPunct="1">
                  <a:buClr>
                    <a:srgbClr val="3333CC"/>
                  </a:buClr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	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𝑖</m:t>
                        </m:r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𝑀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US" altLang="ko-KR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𝑚</m:t>
                    </m:r>
                    <m:sSub>
                      <m:sSubPr>
                        <m:ctrlP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     for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𝑗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𝑁</m:t>
                    </m:r>
                  </m:oMath>
                </a14:m>
                <a:endParaRPr lang="en-US" altLang="ko-KR" dirty="0" smtClean="0">
                  <a:solidFill>
                    <a:srgbClr val="000000"/>
                  </a:solidFill>
                  <a:cs typeface="Arial" charset="0"/>
                  <a:sym typeface="Symbol" pitchFamily="18" charset="2"/>
                </a:endParaRPr>
              </a:p>
              <a:p>
                <a:pPr algn="l" eaLnBrk="1" hangingPunct="1">
                  <a:buClr>
                    <a:srgbClr val="3333CC"/>
                  </a:buClr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 		     	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sSup>
                      <m:sSupPr>
                        <m:ctrlP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𝐵</m:t>
                        </m:r>
                      </m:e>
                      <m:sup>
                        <m:d>
                          <m:dPr>
                            <m:begChr m:val="|"/>
                            <m:endChr m:val="|"/>
                            <m:ctrlP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𝑀</m:t>
                            </m:r>
                          </m:e>
                        </m:d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×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𝑁</m:t>
                            </m:r>
                          </m:e>
                        </m:d>
                      </m:sup>
                    </m:sSup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solidFill>
                          <a:srgbClr val="000000"/>
                        </a:solidFill>
                        <a:latin typeface="Cambria Math"/>
                        <a:cs typeface="Arial" charset="0"/>
                        <a:sym typeface="Symbol"/>
                      </a:rPr>
                      <m:t>𝑦</m:t>
                    </m:r>
                    <m:r>
                      <a:rPr lang="en-US" altLang="ko-KR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/>
                      </a:rPr>
                      <m:t>∈</m:t>
                    </m:r>
                    <m:sSup>
                      <m:sSupPr>
                        <m:ctrlPr>
                          <a:rPr lang="en-US" altLang="ko-KR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altLang="ko-KR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/>
                          </a:rPr>
                          <m:t>𝐵</m:t>
                        </m:r>
                      </m:e>
                      <m:sup>
                        <m:r>
                          <a:rPr lang="en-US" altLang="ko-KR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/>
                          </a:rPr>
                          <m:t>|</m:t>
                        </m:r>
                        <m:r>
                          <a:rPr lang="en-US" altLang="ko-KR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/>
                          </a:rPr>
                          <m:t>𝑁</m:t>
                        </m:r>
                        <m:r>
                          <a:rPr lang="en-US" altLang="ko-KR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/>
                          </a:rPr>
                          <m:t>|</m:t>
                        </m:r>
                      </m:sup>
                    </m:sSup>
                  </m:oMath>
                </a14:m>
                <a:endParaRPr lang="en-US" altLang="ko-KR" dirty="0" smtClean="0"/>
              </a:p>
              <a:p>
                <a:pPr algn="l" eaLnBrk="1" hangingPunct="1">
                  <a:buClr>
                    <a:srgbClr val="3333CC"/>
                  </a:buClr>
                  <a:defRPr/>
                </a:pPr>
                <a:endParaRPr lang="en-US" altLang="ko-KR" dirty="0" smtClean="0"/>
              </a:p>
              <a:p>
                <a:pPr algn="l" eaLnBrk="1" hangingPunct="1">
                  <a:buClr>
                    <a:srgbClr val="3333CC"/>
                  </a:buClr>
                  <a:defRPr/>
                </a:pPr>
                <a:r>
                  <a:rPr lang="en-US" altLang="ko-KR" dirty="0" smtClean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={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𝑚𝑘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: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𝑀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𝑖𝑘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,</m:t>
                        </m:r>
                      </m:e>
                    </m:nary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𝑓𝑜𝑟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, 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0,1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/>
                  </a:rPr>
                  <a:t>.  The points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/>
                          </a:rPr>
                          <m:t>𝑋</m:t>
                        </m:r>
                      </m:e>
                      <m:sup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altLang="ko-KR" dirty="0" smtClean="0"/>
                  <a:t> are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{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𝑆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bSup>
                        <m:r>
                          <a:rPr lang="en-US" altLang="ko-KR" b="0" i="1" smtClean="0">
                            <a:latin typeface="Cambria Math"/>
                          </a:rPr>
                          <m:t>,1</m:t>
                        </m:r>
                      </m:e>
                    </m:d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}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𝑆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⊆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𝑀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altLang="ko-KR" dirty="0" smtClean="0"/>
                  <a:t> 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𝑆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 is the incidence vector of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altLang="ko-KR" dirty="0" smtClean="0"/>
                  <a:t> and (</a:t>
                </a:r>
                <a:r>
                  <a:rPr lang="en-US" altLang="ko-KR" b="1" dirty="0" smtClean="0"/>
                  <a:t>0</a:t>
                </a:r>
                <a:r>
                  <a:rPr lang="en-US" altLang="ko-KR" dirty="0" smtClean="0"/>
                  <a:t>, 0) with associated variables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/>
                            <a:ea typeface="Cambria Math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𝑆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o-KR" altLang="en-US" b="0" i="1" smtClean="0">
                            <a:latin typeface="Cambria Math"/>
                          </a:rPr>
                          <m:t>𝜈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altLang="ko-KR" dirty="0" smtClean="0"/>
                  <a:t> </a:t>
                </a:r>
              </a:p>
              <a:p>
                <a:pPr algn="l" eaLnBrk="1" hangingPunct="1">
                  <a:buClr>
                    <a:srgbClr val="3333CC"/>
                  </a:buClr>
                  <a:buNone/>
                  <a:defRPr/>
                </a:pPr>
                <a:r>
                  <a:rPr lang="en-US" altLang="ko-KR" dirty="0" smtClean="0"/>
                  <a:t>	</a:t>
                </a:r>
                <a:r>
                  <a:rPr lang="en-US" altLang="ko-KR" dirty="0">
                    <a:ea typeface="Cambria Math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ea typeface="Cambria Math"/>
                        <a:sym typeface="Symbol" pitchFamily="18" charset="2"/>
                      </a:rPr>
                      <m:t>⟹</m:t>
                    </m:r>
                  </m:oMath>
                </a14:m>
                <a:r>
                  <a:rPr lang="en-US" altLang="ko-KR" dirty="0" smtClean="0"/>
                  <a:t>  </a:t>
                </a:r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min</m:t>
                        </m:r>
                      </m:fName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𝑗</m:t>
                            </m:r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𝑁</m:t>
                            </m:r>
                          </m:sub>
                          <m:sup/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∑"/>
                                    <m:limLoc m:val="subSup"/>
                                    <m:supHide m:val="on"/>
                                    <m:ctrlP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cs typeface="Arial" charset="0"/>
                                        <a:sym typeface="Symbol" pitchFamily="18" charset="2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9"/>
                                      </m:rP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Arial" charset="0"/>
                                        <a:sym typeface="Symbol" pitchFamily="18" charset="2"/>
                                      </a:rPr>
                                      <m:t>𝑆</m:t>
                                    </m:r>
                                    <m: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Cambria Math"/>
                                        <a:cs typeface="Arial" charset="0"/>
                                        <a:sym typeface="Symbol" pitchFamily="18" charset="2"/>
                                      </a:rPr>
                                      <m:t>≠∅</m:t>
                                    </m:r>
                                  </m:sub>
                                  <m:sup/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Arial" charset="0"/>
                                        <a:sym typeface="Symbol" pitchFamily="18" charset="2"/>
                                      </a:rPr>
                                      <m:t>(</m:t>
                                    </m:r>
                                    <m:nary>
                                      <m:naryPr>
                                        <m:chr m:val="∑"/>
                                        <m:limLoc m:val="subSup"/>
                                        <m:supHide m:val="on"/>
                                        <m:ctrlPr>
                                          <a:rPr lang="en-US" altLang="ko-KR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cs typeface="Arial" charset="0"/>
                                            <a:sym typeface="Symbol" pitchFamily="18" charset="2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9"/>
                                          </m:rPr>
                                          <a:rPr lang="en-US" altLang="ko-KR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  <a:cs typeface="Arial" charset="0"/>
                                            <a:sym typeface="Symbol" pitchFamily="18" charset="2"/>
                                          </a:rPr>
                                          <m:t>𝑖</m:t>
                                        </m:r>
                                        <m:r>
                                          <a:rPr lang="en-US" altLang="ko-KR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  <a:ea typeface="Cambria Math"/>
                                            <a:cs typeface="Arial" charset="0"/>
                                            <a:sym typeface="Symbol" pitchFamily="18" charset="2"/>
                                          </a:rPr>
                                          <m:t>∈</m:t>
                                        </m:r>
                                        <m:r>
                                          <a:rPr lang="en-US" altLang="ko-KR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  <a:ea typeface="Cambria Math"/>
                                            <a:cs typeface="Arial" charset="0"/>
                                            <a:sym typeface="Symbol" pitchFamily="18" charset="2"/>
                                          </a:rPr>
                                          <m:t>𝑆</m:t>
                                        </m:r>
                                      </m:sub>
                                      <m:sup/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  <m:t>𝑐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  <m:t>𝑖𝑗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  <a:cs typeface="Arial" charset="0"/>
                                            <a:sym typeface="Symbol" pitchFamily="18" charset="2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  <m:t>𝑗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  <a:cs typeface="Arial" charset="0"/>
                                            <a:sym typeface="Symbol" pitchFamily="18" charset="2"/>
                                          </a:rPr>
                                          <m:t>)</m:t>
                                        </m:r>
                                        <m:sSubSup>
                                          <m:sSubSupPr>
                                            <m:ctrlP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ko-KR" altLang="en-US" i="1">
                                                <a:latin typeface="Cambria Math"/>
                                                <a:ea typeface="Cambria Math"/>
                                                <a:sym typeface="Symbol" pitchFamily="18" charset="2"/>
                                              </a:rPr>
                                              <m:t>𝜆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  <m:t>𝑆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  <m:t>𝑗</m:t>
                                            </m:r>
                                          </m:sup>
                                        </m:sSubSup>
                                        <m:r>
                                          <a:rPr lang="en-US" altLang="ko-KR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  <a:cs typeface="Arial" charset="0"/>
                                            <a:sym typeface="Symbol" pitchFamily="18" charset="2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  <m:t>𝑗</m:t>
                                            </m:r>
                                          </m:sub>
                                        </m:sSub>
                                        <m:sSubSup>
                                          <m:sSubSupPr>
                                            <m:ctrlP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ko-KR" altLang="en-US" i="1">
                                                <a:latin typeface="Cambria Math"/>
                                                <a:ea typeface="Cambria Math"/>
                                                <a:sym typeface="Symbol" pitchFamily="18" charset="2"/>
                                              </a:rPr>
                                              <m:t>𝜆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  <m:t>∅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ko-KR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  <a:cs typeface="Arial" charset="0"/>
                                                <a:sym typeface="Symbol" pitchFamily="18" charset="2"/>
                                              </a:rPr>
                                              <m:t>𝑗</m:t>
                                            </m:r>
                                          </m:sup>
                                        </m:sSubSup>
                                      </m:e>
                                    </m:nary>
                                  </m:e>
                                </m:nary>
                              </m:e>
                            </m:d>
                          </m:e>
                        </m:nary>
                      </m:e>
                    </m:func>
                  </m:oMath>
                </a14:m>
                <a:endParaRPr lang="en-US" altLang="ko-KR" dirty="0" smtClean="0">
                  <a:solidFill>
                    <a:srgbClr val="000000"/>
                  </a:solidFill>
                  <a:cs typeface="Arial" charset="0"/>
                  <a:sym typeface="Symbol" pitchFamily="18" charset="2"/>
                </a:endParaRPr>
              </a:p>
              <a:p>
                <a:pPr algn="l" eaLnBrk="1" hangingPunct="1">
                  <a:buClr>
                    <a:srgbClr val="3333CC"/>
                  </a:buClr>
                  <a:buNone/>
                  <a:defRPr/>
                </a:pPr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	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𝑁</m:t>
                        </m:r>
                      </m:sub>
                      <m:sup/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ko-KR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𝑆</m:t>
                            </m:r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≠∅,</m:t>
                            </m:r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𝑖</m:t>
                            </m:r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𝑆</m:t>
                            </m:r>
                          </m:sub>
                          <m:sup/>
                          <m:e>
                            <m:sSubSup>
                              <m:sSubSupPr>
                                <m:ctrlPr>
                                  <a:rPr lang="en-US" altLang="ko-KR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ko-KR" altLang="en-US" i="1">
                                    <a:latin typeface="Cambria Math"/>
                                    <a:ea typeface="Cambria Math"/>
                                    <a:sym typeface="Symbol" pitchFamily="18" charset="2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𝑆</m:t>
                                </m:r>
                              </m:sub>
                              <m:sup>
                                <m:r>
                                  <a:rPr lang="en-US" altLang="ko-KR" b="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𝑗</m:t>
                                </m:r>
                              </m:sup>
                            </m:sSubSup>
                          </m:e>
                        </m:nary>
                      </m:e>
                    </m:nary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=1</m:t>
                    </m:r>
                  </m:oMath>
                </a14:m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         for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𝑖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𝑀</m:t>
                    </m:r>
                  </m:oMath>
                </a14:m>
                <a:endParaRPr lang="en-US" altLang="ko-KR" dirty="0" smtClean="0">
                  <a:solidFill>
                    <a:srgbClr val="000000"/>
                  </a:solidFill>
                  <a:cs typeface="Arial" charset="0"/>
                  <a:sym typeface="Symbol" pitchFamily="18" charset="2"/>
                </a:endParaRPr>
              </a:p>
              <a:p>
                <a:pPr algn="l" eaLnBrk="1" hangingPunct="1">
                  <a:buClr>
                    <a:srgbClr val="3333CC"/>
                  </a:buClr>
                  <a:buNone/>
                  <a:defRPr/>
                </a:pPr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	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𝑆</m:t>
                        </m:r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≠∅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altLang="ko-KR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SupPr>
                          <m:e>
                            <m:r>
                              <a:rPr lang="ko-KR" altLang="en-US" i="1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𝑆</m:t>
                            </m:r>
                          </m:sub>
                          <m:sup>
                            <m:r>
                              <a:rPr lang="en-US" altLang="ko-KR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𝑗</m:t>
                            </m:r>
                          </m:sup>
                        </m:sSubSup>
                      </m:e>
                    </m:nary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+</m:t>
                    </m:r>
                    <m:sSubSup>
                      <m:sSubSupPr>
                        <m:ctrlP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/>
                            <a:ea typeface="Cambria Math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∅</m:t>
                        </m:r>
                      </m:sub>
                      <m:sup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</m:sup>
                    </m:sSubSup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+</m:t>
                    </m:r>
                    <m:sSup>
                      <m:sSupPr>
                        <m:ctrlP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ko-KR" alt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𝜈</m:t>
                        </m:r>
                      </m:e>
                      <m:sup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</m:sup>
                    </m:sSup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=1</m:t>
                    </m:r>
                  </m:oMath>
                </a14:m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      for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𝑗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𝑁</m:t>
                    </m:r>
                  </m:oMath>
                </a14:m>
                <a:endParaRPr lang="en-US" altLang="ko-KR" dirty="0" smtClean="0">
                  <a:solidFill>
                    <a:srgbClr val="000000"/>
                  </a:solidFill>
                  <a:cs typeface="Arial" charset="0"/>
                  <a:sym typeface="Symbol" pitchFamily="18" charset="2"/>
                </a:endParaRPr>
              </a:p>
              <a:p>
                <a:pPr algn="l" eaLnBrk="1" hangingPunct="1">
                  <a:buClr>
                    <a:srgbClr val="3333CC"/>
                  </a:buClr>
                  <a:buNone/>
                  <a:defRPr/>
                </a:pPr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 		     	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/>
                            <a:ea typeface="Cambria Math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𝑆</m:t>
                        </m:r>
                      </m:sub>
                      <m:sup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</m:sup>
                    </m:sSubSup>
                    <m:r>
                      <a:rPr lang="en-US" altLang="ko-KR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{0,1}</m:t>
                    </m:r>
                  </m:oMath>
                </a14:m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/>
                  </a:rPr>
                  <a:t> for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cs typeface="Arial" charset="0"/>
                        <a:sym typeface="Symbol"/>
                      </a:rPr>
                      <m:t>𝑆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/>
                      </a:rPr>
                      <m:t>⊆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/>
                      </a:rPr>
                      <m:t>𝑀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/>
                      </a:rPr>
                      <m:t>, 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/>
                      </a:rPr>
                      <m:t>𝑗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/>
                      </a:rPr>
                      <m:t>∈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/>
                      </a:rPr>
                      <m:t>𝑁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/>
                      </a:rPr>
                      <m:t>,   </m:t>
                    </m:r>
                    <m:sSup>
                      <m:sSupPr>
                        <m:ctrlP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/>
                          </a:rPr>
                        </m:ctrlPr>
                      </m:sSupPr>
                      <m:e>
                        <m:r>
                          <a:rPr lang="ko-KR" alt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/>
                          </a:rPr>
                          <m:t>𝜈</m:t>
                        </m:r>
                      </m:e>
                      <m:sup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/>
                          </a:rPr>
                          <m:t>𝑗</m:t>
                        </m:r>
                      </m:sup>
                    </m:sSup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/>
                      </a:rPr>
                      <m:t>∈{0,1}</m:t>
                    </m:r>
                  </m:oMath>
                </a14:m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/>
                  </a:rPr>
                  <a:t> for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cs typeface="Arial" charset="0"/>
                        <a:sym typeface="Symbol"/>
                      </a:rPr>
                      <m:t>𝑗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/>
                      </a:rPr>
                      <m:t>∈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/>
                      </a:rPr>
                      <m:t>𝑁</m:t>
                    </m:r>
                  </m:oMath>
                </a14:m>
                <a:endParaRPr lang="en-US" altLang="ko-KR" dirty="0" smtClean="0">
                  <a:solidFill>
                    <a:srgbClr val="000000"/>
                  </a:solidFill>
                  <a:cs typeface="Arial" charset="0"/>
                  <a:sym typeface="Symbol" pitchFamily="18" charset="2"/>
                </a:endParaRPr>
              </a:p>
              <a:p>
                <a:pPr algn="l" eaLnBrk="1" hangingPunct="1">
                  <a:buClr>
                    <a:srgbClr val="3333CC"/>
                  </a:buClr>
                  <a:defRPr/>
                </a:pPr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Note that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𝑓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altLang="ko-KR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≥</m:t>
                    </m:r>
                    <m:r>
                      <a:rPr lang="en-US" altLang="ko-KR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0,</m:t>
                    </m:r>
                  </m:oMath>
                </a14:m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/>
                  </a:rPr>
                  <a:t> variable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charset="0"/>
                            <a:sym typeface="Symbol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/>
                            <a:ea typeface="Cambria Math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/>
                          </a:rPr>
                          <m:t>∅</m:t>
                        </m:r>
                      </m:sub>
                      <m:sup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/>
                          </a:rPr>
                          <m:t>𝑗</m:t>
                        </m:r>
                      </m:sup>
                    </m:sSubSup>
                  </m:oMath>
                </a14:m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 is dominated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ko-KR" altLang="en-US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𝜈</m:t>
                        </m:r>
                      </m:e>
                      <m:sup>
                        <m:r>
                          <a:rPr lang="en-US" altLang="ko-KR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</m:sup>
                    </m:sSup>
                  </m:oMath>
                </a14:m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 and can be dropped.</a:t>
                </a:r>
              </a:p>
              <a:p>
                <a:pPr algn="l" eaLnBrk="1" hangingPunct="1">
                  <a:buClr>
                    <a:srgbClr val="3333CC"/>
                  </a:buClr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Obtains the previous formulation if we take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o-KR" altLang="en-US" i="1" smtClean="0">
                            <a:latin typeface="Cambria Math"/>
                          </a:rPr>
                          <m:t>𝜈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p>
                    </m:sSup>
                  </m:oMath>
                </a14:m>
                <a:r>
                  <a:rPr lang="en-US" altLang="ko-KR" dirty="0" smtClean="0">
                    <a:solidFill>
                      <a:srgbClr val="000000"/>
                    </a:solidFill>
                    <a:cs typeface="Arial" charset="0"/>
                    <a:sym typeface="Symbol" pitchFamily="18" charset="2"/>
                  </a:rPr>
                  <a:t> to be the slack variable.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188" y="44624"/>
                <a:ext cx="8393112" cy="6526851"/>
              </a:xfrm>
              <a:blipFill rotWithShape="1">
                <a:blip r:embed="rId3"/>
                <a:stretch>
                  <a:fillRect l="-654" t="-130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1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717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8A2CC-1355-456F-AAC3-67900BC945E4}" type="slidenum">
              <a:rPr lang="en-US" altLang="ko-KR"/>
              <a:pPr>
                <a:defRPr/>
              </a:pPr>
              <a:t>4</a:t>
            </a:fld>
            <a:endParaRPr lang="en-US" altLang="ko-K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819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C7657-5DB1-4A66-A4F3-1616109F36E2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11.3 Solving the Master Linear Program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461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71500" y="876300"/>
                <a:ext cx="8001000" cy="5087996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altLang="ko-KR" dirty="0" smtClean="0">
                    <a:solidFill>
                      <a:srgbClr val="0000FF"/>
                    </a:solidFill>
                  </a:rPr>
                  <a:t>How to solve LP relaxation of IPM ?</a:t>
                </a:r>
              </a:p>
              <a:p>
                <a:pPr eaLnBrk="1" hangingPunct="1">
                  <a:defRPr/>
                </a:pPr>
                <a:endParaRPr lang="en-US" altLang="ko-KR" dirty="0" smtClean="0"/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𝑧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𝐿𝑃𝑀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max</m:t>
                        </m:r>
                      </m:fName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𝐾</m:t>
                            </m:r>
                          </m:sup>
                          <m:e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𝑡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=1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𝑘</m:t>
                                    </m:r>
                                  </m:sub>
                                </m:sSub>
                              </m:sup>
                              <m:e>
                                <m:d>
                                  <m:d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ko-KR" b="0" i="1" smtClean="0">
                                            <a:latin typeface="Cambria Math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lang="en-US" altLang="ko-KR" b="0" i="1" smtClean="0">
                                            <a:latin typeface="Cambria Math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  <m:t>𝑘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ko-KR" b="0" i="1" smtClean="0">
                                            <a:latin typeface="Cambria Math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altLang="ko-KR" b="0" i="1" smtClean="0">
                                            <a:latin typeface="Cambria Math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  <m:t>𝑘</m:t>
                                        </m:r>
                                        <m:r>
                                          <a:rPr lang="en-US" altLang="ko-KR" b="0" i="1" smtClean="0">
                                            <a:latin typeface="Cambria Math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  <m:t>,</m:t>
                                        </m:r>
                                        <m:r>
                                          <a:rPr lang="en-US" altLang="ko-KR" b="0" i="1" smtClean="0">
                                            <a:latin typeface="Cambria Math"/>
                                            <a:ea typeface="바탕체" pitchFamily="17" charset="-127"/>
                                            <a:sym typeface="Symbol" pitchFamily="18" charset="2"/>
                                          </a:rPr>
                                          <m:t>𝑡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</m:nary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/>
                                    <a:ea typeface="Cambria Math"/>
                                    <a:sym typeface="Symbol" pitchFamily="18" charset="2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𝑘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,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𝑡</m:t>
                                </m:r>
                              </m:sub>
                            </m:sSub>
                          </m:e>
                        </m:nary>
                      </m:e>
                    </m:func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(LPM)	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𝐾</m:t>
                        </m:r>
                      </m:sup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𝑡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=1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𝑘</m:t>
                                </m:r>
                              </m:sub>
                            </m:sSub>
                          </m:sup>
                          <m:e>
                            <m:d>
                              <m:d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𝑘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𝑘</m:t>
                                    </m:r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,</m:t>
                                    </m:r>
                                    <m:r>
                                      <a:rPr lang="en-US" altLang="ko-KR" b="0" i="1" smtClean="0">
                                        <a:latin typeface="Cambria Math"/>
                                        <a:ea typeface="바탕체" pitchFamily="17" charset="-127"/>
                                        <a:sym typeface="Symbol" pitchFamily="18" charset="2"/>
                                      </a:rPr>
                                      <m:t>𝑡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,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𝑡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𝑏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	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𝑡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,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𝑡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=1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      	for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𝑘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=1,…,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𝐾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	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/>
                            <a:ea typeface="Cambria Math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𝑡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0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𝑡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=1,…,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𝑘</m:t>
                    </m:r>
                    <m:r>
                      <a:rPr lang="en-US" altLang="ko-KR" b="0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=1,…,</m:t>
                    </m:r>
                    <m:r>
                      <a:rPr lang="en-US" altLang="ko-KR" b="0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𝐾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Formulation has exponentially many variables.  So start with a few variables that gives a feasible solution to (LPM) and find entering </a:t>
                </a:r>
                <a:r>
                  <a:rPr lang="en-US" altLang="ko-KR" dirty="0" err="1" smtClean="0">
                    <a:ea typeface="바탕체" pitchFamily="17" charset="-127"/>
                    <a:sym typeface="Symbol" pitchFamily="18" charset="2"/>
                  </a:rPr>
                  <a:t>nonbasic</a:t>
                </a: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variable among the remaining variables.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If an </a:t>
                </a:r>
                <a:r>
                  <a:rPr lang="en-US" altLang="ko-KR" dirty="0" err="1" smtClean="0">
                    <a:ea typeface="바탕체" pitchFamily="17" charset="-127"/>
                    <a:sym typeface="Symbol" pitchFamily="18" charset="2"/>
                  </a:rPr>
                  <a:t>enteing</a:t>
                </a: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</a:t>
                </a:r>
                <a:r>
                  <a:rPr lang="en-US" altLang="ko-KR" dirty="0" err="1" smtClean="0">
                    <a:ea typeface="바탕체" pitchFamily="17" charset="-127"/>
                    <a:sym typeface="Symbol" pitchFamily="18" charset="2"/>
                  </a:rPr>
                  <a:t>nonbasic</a:t>
                </a: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variable found, add and </a:t>
                </a:r>
                <a:r>
                  <a:rPr lang="en-US" altLang="ko-KR" dirty="0" err="1" smtClean="0">
                    <a:ea typeface="바탕체" pitchFamily="17" charset="-127"/>
                    <a:sym typeface="Symbol" pitchFamily="18" charset="2"/>
                  </a:rPr>
                  <a:t>reoptimize</a:t>
                </a: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.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If we can verify that there is no entering </a:t>
                </a:r>
                <a:r>
                  <a:rPr lang="en-US" altLang="ko-KR" dirty="0" err="1" smtClean="0">
                    <a:ea typeface="바탕체" pitchFamily="17" charset="-127"/>
                    <a:sym typeface="Symbol" pitchFamily="18" charset="2"/>
                  </a:rPr>
                  <a:t>nonbasic</a:t>
                </a: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variable, current solution is optimal to LPM although we do not have all variables at hand.</a:t>
                </a:r>
                <a:endParaRPr lang="en-US" altLang="ko-KR" dirty="0" smtClean="0"/>
              </a:p>
            </p:txBody>
          </p:sp>
        </mc:Choice>
        <mc:Fallback xmlns="">
          <p:sp>
            <p:nvSpPr>
              <p:cNvPr id="3246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876300"/>
                <a:ext cx="8001000" cy="5087996"/>
              </a:xfrm>
              <a:blipFill rotWithShape="1">
                <a:blip r:embed="rId3"/>
                <a:stretch>
                  <a:fillRect l="-686" t="-719" r="-762" b="-131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02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09139-523D-4F87-A585-D89A7C9B7DAA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563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71500" y="228600"/>
                <a:ext cx="8001000" cy="3360535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altLang="ko-KR" dirty="0" smtClean="0">
                    <a:solidFill>
                      <a:srgbClr val="0000FF"/>
                    </a:solidFill>
                  </a:rPr>
                  <a:t>Initialization: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Restricted Linear Programming Master Problem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𝑧</m:t>
                            </m:r>
                          </m:e>
                        </m:acc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𝐿𝑃𝑀</m:t>
                        </m:r>
                      </m:sup>
                    </m:sSup>
                  </m:oMath>
                </a14:m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dirty="0" smtClean="0"/>
                  <a:t>  max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ko-KR" altLang="en-US" i="1" smtClean="0">
                            <a:latin typeface="Cambria Math"/>
                          </a:rPr>
                          <m:t>𝜆</m:t>
                        </m:r>
                      </m:e>
                    </m:acc>
                  </m:oMath>
                </a14:m>
                <a:endParaRPr lang="en-US" altLang="ko-KR" u="sng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(RLPM)		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𝐴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ko-KR" altLang="en-US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𝜆</m:t>
                        </m:r>
                      </m:e>
                    </m:acc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𝑏</m:t>
                        </m:r>
                      </m:e>
                    </m:acc>
                  </m:oMath>
                </a14:m>
                <a:endParaRPr lang="en-US" altLang="ko-KR" u="sng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		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ko-KR" altLang="en-US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𝜆</m:t>
                        </m:r>
                      </m:e>
                    </m:acc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0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where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𝑏</m:t>
                        </m:r>
                      </m:e>
                    </m:acc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ko-KR" b="0" i="1" smtClean="0">
                                  <a:latin typeface="Cambria Math" panose="02040503050406030204" pitchFamily="18" charset="0"/>
                                  <a:ea typeface="바탕체" pitchFamily="17" charset="-127"/>
                                  <a:sym typeface="Symbol" pitchFamily="18" charset="2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바탕체" pitchFamily="17" charset="-127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is generated by the available set of columns and is a </a:t>
                </a:r>
                <a:r>
                  <a:rPr lang="en-US" altLang="ko-KR" dirty="0" err="1" smtClean="0">
                    <a:ea typeface="바탕체" pitchFamily="17" charset="-127"/>
                    <a:sym typeface="Symbol" pitchFamily="18" charset="2"/>
                  </a:rPr>
                  <a:t>submatrix</a:t>
                </a: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of   </a:t>
                </a:r>
              </a:p>
            </p:txBody>
          </p:sp>
        </mc:Choice>
        <mc:Fallback xmlns="">
          <p:sp>
            <p:nvSpPr>
              <p:cNvPr id="3256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28600"/>
                <a:ext cx="8001000" cy="3360535"/>
              </a:xfrm>
              <a:blipFill>
                <a:blip r:embed="rId4"/>
                <a:stretch>
                  <a:fillRect l="-686" t="-1270" r="-762" b="-90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786122"/>
              </p:ext>
            </p:extLst>
          </p:nvPr>
        </p:nvGraphicFramePr>
        <p:xfrm>
          <a:off x="812800" y="3802856"/>
          <a:ext cx="77216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7721280" imgH="1930320" progId="Equation.3">
                  <p:embed/>
                </p:oleObj>
              </mc:Choice>
              <mc:Fallback>
                <p:oleObj name="Equation" r:id="rId5" imgW="772128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802856"/>
                        <a:ext cx="77216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921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B6F47-85F3-47C5-8F06-5D7F794B869A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66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71500" y="304800"/>
                <a:ext cx="8001000" cy="5296515"/>
              </a:xfrm>
            </p:spPr>
            <p:txBody>
              <a:bodyPr/>
              <a:lstStyle/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Solving RLPM gives an optimal primal solution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ko-KR" altLang="en-US" i="1" smtClean="0">
                                <a:latin typeface="Cambria Math"/>
                              </a:rPr>
                              <m:t>𝜆</m:t>
                            </m:r>
                          </m:e>
                        </m:acc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and an optimal dual solution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ko-KR" altLang="en-US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𝜋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,</m:t>
                        </m:r>
                        <m:r>
                          <a:rPr lang="ko-KR" altLang="en-US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𝜇</m:t>
                        </m:r>
                      </m:e>
                    </m:d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𝑅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𝑚</m:t>
                        </m:r>
                      </m:sup>
                    </m:sSup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×</m:t>
                    </m:r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𝑅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𝐾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.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In particular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ko-KR" altLang="en-US" i="1">
                                <a:latin typeface="Cambria Math"/>
                              </a:rPr>
                              <m:t>𝜆</m:t>
                            </m:r>
                          </m:e>
                        </m:acc>
                      </m:e>
                      <m:sup>
                        <m:r>
                          <a:rPr lang="en-US" altLang="ko-KR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is a feasible solution to LPM, and so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𝑧</m:t>
                            </m:r>
                          </m:e>
                        </m:acc>
                      </m:e>
                      <m:sup>
                        <m:r>
                          <a:rPr lang="en-US" altLang="ko-KR" i="1">
                            <a:latin typeface="Cambria Math"/>
                          </a:rPr>
                          <m:t>𝐿𝑃𝑀</m:t>
                        </m:r>
                      </m:sup>
                    </m:sSup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≤</m:t>
                    </m:r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𝐿𝑃𝑀</m:t>
                        </m:r>
                      </m:sup>
                    </m:sSup>
                  </m:oMath>
                </a14:m>
                <a:r>
                  <a:rPr lang="en-US" altLang="ko-KR" dirty="0" smtClean="0"/>
                  <a:t>.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endParaRPr lang="en-US" altLang="ko-KR" dirty="0" smtClean="0"/>
              </a:p>
              <a:p>
                <a:pPr eaLnBrk="1" hangingPunct="1">
                  <a:defRPr/>
                </a:pPr>
                <a:r>
                  <a:rPr lang="en-US" altLang="ko-KR" dirty="0" smtClean="0">
                    <a:solidFill>
                      <a:srgbClr val="0000FF"/>
                    </a:solidFill>
                  </a:rPr>
                  <a:t>Optimality Check for LPM:</a:t>
                </a: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/>
                  <a:t>	Current solution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ko-KR" altLang="en-US" i="1">
                                <a:latin typeface="Cambria Math"/>
                              </a:rPr>
                              <m:t>𝜆</m:t>
                            </m:r>
                          </m:e>
                        </m:acc>
                      </m:e>
                      <m:sup>
                        <m:r>
                          <a:rPr lang="en-US" altLang="ko-KR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 smtClean="0"/>
                  <a:t> is optimal to LPM if for each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</a:rPr>
                      <m:t>𝑘</m:t>
                    </m:r>
                    <m:r>
                      <a:rPr lang="en-US" altLang="ko-KR" i="1" dirty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altLang="ko-KR" dirty="0" smtClean="0"/>
                  <a:t> and for each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the reduced price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𝑐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−</m:t>
                    </m:r>
                    <m:r>
                      <a:rPr lang="ko-KR" altLang="en-US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𝜋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𝐴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−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≤0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( </a:t>
                </a:r>
                <a:r>
                  <a:rPr lang="en-US" altLang="ko-KR" dirty="0" err="1" smtClean="0">
                    <a:ea typeface="바탕체" pitchFamily="17" charset="-127"/>
                    <a:sym typeface="Symbol" pitchFamily="18" charset="2"/>
                  </a:rPr>
                  <a:t>i</a:t>
                </a: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. e.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(</m:t>
                    </m:r>
                    <m:r>
                      <a:rPr lang="ko-KR" altLang="en-US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𝜋</m:t>
                    </m:r>
                    <m:r>
                      <a:rPr lang="en-US" altLang="ko-KR" b="0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,</m:t>
                    </m:r>
                    <m:r>
                      <a:rPr lang="ko-KR" altLang="en-US" b="0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𝜇</m:t>
                    </m:r>
                    <m:r>
                      <a:rPr lang="en-US" altLang="ko-KR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is dual feasible )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To check the condition, find 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𝜁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max</m:t>
                        </m:r>
                      </m:fName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{</m:t>
                        </m:r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𝑘</m:t>
                                </m:r>
                              </m:sup>
                            </m:sSup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−</m:t>
                            </m:r>
                            <m:r>
                              <a:rPr lang="ko-KR" altLang="en-US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𝑘</m:t>
                                </m:r>
                              </m:sup>
                            </m:sSup>
                          </m:e>
                        </m:d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𝑥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</m:e>
                    </m:func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: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𝑋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}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for each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𝑘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defRPr/>
                </a:pPr>
                <a:r>
                  <a:rPr lang="en-US" altLang="ko-KR" dirty="0" smtClean="0">
                    <a:solidFill>
                      <a:srgbClr val="0000FF"/>
                    </a:solidFill>
                    <a:ea typeface="바탕체" pitchFamily="17" charset="-127"/>
                    <a:sym typeface="Symbol" pitchFamily="18" charset="2"/>
                  </a:rPr>
                  <a:t>Stopping criterion:</a:t>
                </a: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𝜁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=0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for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𝑘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=1,…,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𝐾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the solution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(</m:t>
                    </m:r>
                    <m:r>
                      <a:rPr lang="ko-KR" altLang="en-US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𝜋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,</m:t>
                    </m:r>
                    <m:r>
                      <a:rPr lang="ko-KR" altLang="en-US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𝜇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is dual feasible for LPM.  Hence the optimal solution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ko-KR" altLang="en-US" i="1">
                                <a:latin typeface="Cambria Math"/>
                              </a:rPr>
                              <m:t>𝜆</m:t>
                            </m:r>
                          </m:e>
                        </m:acc>
                      </m:e>
                      <m:sup>
                        <m:r>
                          <a:rPr lang="en-US" altLang="ko-KR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to RLPM is also optimal for LPM.</a:t>
                </a:r>
              </a:p>
            </p:txBody>
          </p:sp>
        </mc:Choice>
        <mc:Fallback xmlns="">
          <p:sp>
            <p:nvSpPr>
              <p:cNvPr id="3266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304800"/>
                <a:ext cx="8001000" cy="5296515"/>
              </a:xfrm>
              <a:blipFill rotWithShape="1">
                <a:blip r:embed="rId3"/>
                <a:stretch>
                  <a:fillRect l="-686" t="-575" r="-762" b="-115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0243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1989-8559-4795-885B-D7F32881C7C6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6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71500" y="228600"/>
                <a:ext cx="8001000" cy="5616859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altLang="ko-KR" dirty="0" smtClean="0">
                    <a:solidFill>
                      <a:srgbClr val="0000FF"/>
                    </a:solidFill>
                  </a:rPr>
                  <a:t>Generating a New Column: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 smtClean="0">
                            <a:latin typeface="Cambria Math"/>
                          </a:rPr>
                          <m:t>𝜁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for some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𝑘</m:t>
                    </m:r>
                    <m:r>
                      <a:rPr lang="en-US" altLang="ko-KR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the column corresponding to the optimal solution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accPr>
                          <m:e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𝑥</m:t>
                            </m:r>
                          </m:e>
                        </m:acc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of the </a:t>
                </a:r>
                <a:r>
                  <a:rPr lang="en-US" altLang="ko-KR" dirty="0" err="1" smtClean="0">
                    <a:ea typeface="바탕체" pitchFamily="17" charset="-127"/>
                    <a:sym typeface="Symbol" pitchFamily="18" charset="2"/>
                  </a:rPr>
                  <a:t>subproblem</a:t>
                </a: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has positive reduced price.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Add the column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altLang="ko-KR" i="1" smtClean="0">
                                      <a:latin typeface="Cambria Math" panose="02040503050406030204" pitchFamily="18" charset="0"/>
                                      <a:ea typeface="바탕체" pitchFamily="17" charset="-127"/>
                                      <a:sym typeface="Symbol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  <a:ea typeface="바탕체" pitchFamily="17" charset="-127"/>
                                      <a:sym typeface="Symbol" pitchFamily="18" charset="2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altLang="ko-KR" b="0" i="1" smtClean="0">
                                      <a:latin typeface="Cambria Math"/>
                                      <a:ea typeface="바탕체" pitchFamily="17" charset="-127"/>
                                      <a:sym typeface="Symbol" pitchFamily="18" charset="2"/>
                                    </a:rPr>
                                    <m:t>𝑘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ko-KR" i="1" smtClean="0">
                                      <a:latin typeface="Cambria Math" panose="02040503050406030204" pitchFamily="18" charset="0"/>
                                      <a:ea typeface="바탕체" pitchFamily="17" charset="-127"/>
                                      <a:sym typeface="Symbol" pitchFamily="18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ko-KR" i="1" smtClean="0">
                                          <a:latin typeface="Cambria Math" panose="02040503050406030204" pitchFamily="18" charset="0"/>
                                          <a:ea typeface="바탕체" pitchFamily="17" charset="-127"/>
                                          <a:sym typeface="Symbol" pitchFamily="18" charset="2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ko-KR" b="0" i="1" smtClean="0">
                                          <a:latin typeface="Cambria Math"/>
                                          <a:ea typeface="바탕체" pitchFamily="17" charset="-127"/>
                                          <a:sym typeface="Symbol" pitchFamily="18" charset="2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altLang="ko-KR" b="0" i="1" smtClean="0">
                                      <a:latin typeface="Cambria Math"/>
                                      <a:ea typeface="바탕체" pitchFamily="17" charset="-127"/>
                                      <a:sym typeface="Symbol" pitchFamily="18" charset="2"/>
                                    </a:rPr>
                                    <m:t>𝑘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altLang="ko-KR" i="1" smtClean="0">
                                      <a:latin typeface="Cambria Math" panose="02040503050406030204" pitchFamily="18" charset="0"/>
                                      <a:ea typeface="바탕체" pitchFamily="17" charset="-127"/>
                                      <a:sym typeface="Symbol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  <a:ea typeface="바탕체" pitchFamily="17" charset="-127"/>
                                      <a:sym typeface="Symbol" pitchFamily="18" charset="2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ko-KR" b="0" i="1" smtClean="0">
                                      <a:latin typeface="Cambria Math"/>
                                      <a:ea typeface="바탕체" pitchFamily="17" charset="-127"/>
                                      <a:sym typeface="Symbol" pitchFamily="18" charset="2"/>
                                    </a:rPr>
                                    <m:t>𝑘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ko-KR" i="1" smtClean="0">
                                      <a:latin typeface="Cambria Math" panose="02040503050406030204" pitchFamily="18" charset="0"/>
                                      <a:ea typeface="바탕체" pitchFamily="17" charset="-127"/>
                                      <a:sym typeface="Symbol" pitchFamily="18" charset="2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ko-KR" i="1" smtClean="0">
                                          <a:latin typeface="Cambria Math" panose="02040503050406030204" pitchFamily="18" charset="0"/>
                                          <a:ea typeface="바탕체" pitchFamily="17" charset="-127"/>
                                          <a:sym typeface="Symbol" pitchFamily="18" charset="2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ko-KR" b="0" i="1" smtClean="0">
                                          <a:latin typeface="Cambria Math"/>
                                          <a:ea typeface="바탕체" pitchFamily="17" charset="-127"/>
                                          <a:sym typeface="Symbol" pitchFamily="18" charset="2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altLang="ko-KR" b="0" i="1" smtClean="0">
                                      <a:latin typeface="Cambria Math"/>
                                      <a:ea typeface="바탕체" pitchFamily="17" charset="-127"/>
                                      <a:sym typeface="Symbol" pitchFamily="18" charset="2"/>
                                    </a:rPr>
                                    <m:t>𝑘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 panose="02040503050406030204" pitchFamily="18" charset="0"/>
                                      <a:ea typeface="바탕체" pitchFamily="17" charset="-127"/>
                                      <a:sym typeface="Symbol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  <a:ea typeface="바탕체" pitchFamily="17" charset="-127"/>
                                      <a:sym typeface="Symbol" pitchFamily="18" charset="2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  <a:ea typeface="바탕체" pitchFamily="17" charset="-127"/>
                                      <a:sym typeface="Symbol" pitchFamily="18" charset="2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to RLPM and </a:t>
                </a:r>
                <a:r>
                  <a:rPr lang="en-US" altLang="ko-KR" dirty="0" err="1" smtClean="0">
                    <a:ea typeface="바탕체" pitchFamily="17" charset="-127"/>
                    <a:sym typeface="Symbol" pitchFamily="18" charset="2"/>
                  </a:rPr>
                  <a:t>reoptimize</a:t>
                </a: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using primal simplex.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defRPr/>
                </a:pPr>
                <a:r>
                  <a:rPr lang="en-US" altLang="ko-KR" dirty="0" smtClean="0">
                    <a:solidFill>
                      <a:srgbClr val="0000FF"/>
                    </a:solidFill>
                    <a:ea typeface="바탕체" pitchFamily="17" charset="-127"/>
                    <a:sym typeface="Symbol" pitchFamily="18" charset="2"/>
                  </a:rPr>
                  <a:t>A Dual (Upper) Bound: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𝜁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≥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−</m:t>
                        </m:r>
                        <m:r>
                          <a:rPr lang="ko-KR" altLang="en-US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𝜋</m:t>
                        </m:r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−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for all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𝑋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.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Hence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−</m:t>
                        </m:r>
                        <m:r>
                          <a:rPr lang="ko-KR" altLang="en-US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𝜋</m:t>
                        </m:r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−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−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𝜁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≤0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 for all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𝑋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𝑘</m:t>
                        </m:r>
                      </m:sup>
                    </m:sSup>
                  </m:oMath>
                </a14:m>
                <a:endParaRPr lang="en-US" altLang="ko-KR" baseline="30000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Letting  </a:t>
                </a:r>
                <a14:m>
                  <m:oMath xmlns:m="http://schemas.openxmlformats.org/officeDocument/2006/math">
                    <m:r>
                      <a:rPr lang="ko-KR" altLang="en-US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𝜁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𝜁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𝜁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𝐾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(</m:t>
                    </m:r>
                    <m:r>
                      <a:rPr lang="ko-KR" altLang="en-US" b="0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𝜋</m:t>
                    </m:r>
                    <m:r>
                      <a:rPr lang="en-US" altLang="ko-KR" b="0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,</m:t>
                    </m:r>
                    <m:r>
                      <a:rPr lang="ko-KR" altLang="en-US" b="0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𝜇</m:t>
                    </m:r>
                    <m:r>
                      <a:rPr lang="en-US" altLang="ko-KR" b="0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+</m:t>
                    </m:r>
                    <m:r>
                      <a:rPr lang="ko-KR" altLang="en-US" b="0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𝜁</m:t>
                    </m:r>
                    <m:r>
                      <a:rPr lang="en-US" altLang="ko-KR" b="0" i="1" dirty="0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is dual feasible in LPM.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Therefore,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𝑧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𝐿𝑃𝑀</m:t>
                        </m:r>
                      </m:sup>
                    </m:sSup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≤</m:t>
                    </m:r>
                    <m:r>
                      <a:rPr lang="ko-KR" altLang="en-US" i="1" smtClean="0">
                        <a:latin typeface="Cambria Math"/>
                        <a:ea typeface="Cambria Math"/>
                        <a:sym typeface="Symbol" pitchFamily="18" charset="2"/>
                      </a:rPr>
                      <m:t>𝜋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𝑏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𝜁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.</m:t>
                    </m:r>
                  </m:oMath>
                </a14:m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Get upper bound on optimal value of LPM</a:t>
                </a:r>
              </a:p>
            </p:txBody>
          </p:sp>
        </mc:Choice>
        <mc:Fallback xmlns="">
          <p:sp>
            <p:nvSpPr>
              <p:cNvPr id="3276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28600"/>
                <a:ext cx="8001000" cy="5616859"/>
              </a:xfrm>
              <a:blipFill rotWithShape="1">
                <a:blip r:embed="rId3"/>
                <a:stretch>
                  <a:fillRect l="-686" t="-651" r="-762" b="-40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126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91C46-F32F-4994-86D9-7D1F0D9D6D3A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870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57188" y="876300"/>
                <a:ext cx="8393112" cy="3141566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altLang="ko-KR" dirty="0" smtClean="0">
                    <a:solidFill>
                      <a:srgbClr val="0000FF"/>
                    </a:solidFill>
                  </a:rPr>
                  <a:t>An Alternative Stopping Criterion:</a:t>
                </a: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/>
                  <a:t>	If the </a:t>
                </a:r>
                <a:r>
                  <a:rPr lang="en-US" altLang="ko-KR" dirty="0" err="1" smtClean="0"/>
                  <a:t>subproblem</a:t>
                </a:r>
                <a:r>
                  <a:rPr lang="en-US" altLang="ko-KR" dirty="0" smtClean="0"/>
                  <a:t> solutions 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p>
                        <m:r>
                          <a:rPr lang="en-US" altLang="ko-KR" b="0" i="1" dirty="0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altLang="ko-KR" b="0" i="1" dirty="0" smtClean="0">
                        <a:latin typeface="Cambria Math"/>
                      </a:rPr>
                      <m:t>,…,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p>
                        <m:r>
                          <a:rPr lang="en-US" altLang="ko-KR" b="0" i="1" dirty="0" smtClean="0">
                            <a:latin typeface="Cambria Math"/>
                          </a:rPr>
                          <m:t>𝐾</m:t>
                        </m:r>
                      </m:sup>
                    </m:sSup>
                    <m:r>
                      <a:rPr lang="en-US" altLang="ko-KR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dirty="0" smtClean="0"/>
                  <a:t> satisfy the original joint constraints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𝐾</m:t>
                        </m:r>
                      </m:sup>
                      <m:e>
                        <m:sSup>
                          <m:s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e>
                    </m:nary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,  then 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,…,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𝐾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dirty="0" smtClean="0"/>
                  <a:t> is optimal.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(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 smtClean="0">
                            <a:latin typeface="Cambria Math"/>
                          </a:rPr>
                          <m:t>𝜁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altLang="ko-KR" b="0" i="1" smtClean="0">
                            <a:latin typeface="Cambria Math"/>
                          </a:rPr>
                          <m:t>−</m:t>
                        </m:r>
                        <m:r>
                          <a:rPr lang="ko-KR" altLang="en-US" b="0" i="1" smtClean="0">
                            <a:latin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  implies that 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𝐾</m:t>
                        </m:r>
                      </m:sup>
                      <m:e>
                        <m:sSup>
                          <m:s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pPr>
                          <m:e>
                            <m:acc>
                              <m:accPr>
                                <m:chr m:val="̃"/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𝑥</m:t>
                                </m:r>
                              </m:e>
                            </m:acc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</m:e>
                    </m:nary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𝐾</m:t>
                        </m:r>
                      </m:sup>
                      <m:e>
                        <m:r>
                          <a:rPr lang="ko-KR" altLang="en-US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𝜋</m:t>
                        </m:r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pPr>
                          <m:e>
                            <m:acc>
                              <m:accPr>
                                <m:chr m:val="̃"/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𝑥</m:t>
                                </m:r>
                              </m:e>
                            </m:acc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</m:e>
                    </m:nary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𝜁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</m:t>
                    </m:r>
                    <m:r>
                      <a:rPr lang="ko-KR" altLang="en-US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𝜋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𝑏</m:t>
                    </m:r>
                    <m:r>
                      <a:rPr lang="en-US" altLang="ko-KR" b="0" i="1" smtClean="0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+</m:t>
                        </m:r>
                      </m:e>
                    </m:nary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𝜁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.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	Therefore the primal feasible solution has the same value as the upper bound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𝑧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𝐿𝑃𝑀</m:t>
                        </m:r>
                      </m:sup>
                    </m:sSup>
                  </m:oMath>
                </a14:m>
                <a:r>
                  <a:rPr lang="en-US" altLang="ko-KR" dirty="0" smtClean="0">
                    <a:ea typeface="바탕체" pitchFamily="17" charset="-127"/>
                    <a:sym typeface="Symbol" pitchFamily="18" charset="2"/>
                  </a:rPr>
                  <a:t>. )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endParaRPr lang="en-US" altLang="ko-KR" dirty="0" smtClean="0">
                  <a:ea typeface="바탕체" pitchFamily="17" charset="-127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3287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57188" y="876300"/>
                <a:ext cx="8393112" cy="3141566"/>
              </a:xfrm>
              <a:blipFill rotWithShape="1">
                <a:blip r:embed="rId3"/>
                <a:stretch>
                  <a:fillRect l="-1163" t="-1165" r="-79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21351</TotalTime>
  <Words>100</Words>
  <Application>Microsoft Office PowerPoint</Application>
  <PresentationFormat>화면 슬라이드 쇼(4:3)</PresentationFormat>
  <Paragraphs>123</Paragraphs>
  <Slides>9</Slides>
  <Notes>9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8" baseType="lpstr">
      <vt:lpstr>굴림</vt:lpstr>
      <vt:lpstr>바탕체</vt:lpstr>
      <vt:lpstr>Arial</vt:lpstr>
      <vt:lpstr>Cambria Math</vt:lpstr>
      <vt:lpstr>Symbol</vt:lpstr>
      <vt:lpstr>Times New Roman</vt:lpstr>
      <vt:lpstr>Wingdings</vt:lpstr>
      <vt:lpstr>기본 디자인</vt:lpstr>
      <vt:lpstr>Equation</vt:lpstr>
      <vt:lpstr>11. Column Generation Algorithms</vt:lpstr>
      <vt:lpstr>PowerPoint 프레젠테이션</vt:lpstr>
      <vt:lpstr>11.2 Dantzig-Wolfe Reformulation of an IP</vt:lpstr>
      <vt:lpstr>PowerPoint 프레젠테이션</vt:lpstr>
      <vt:lpstr>11.3 Solving the Master Linear Program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Programming (Optimization)</dc:title>
  <dc:creator>admin</dc:creator>
  <cp:lastModifiedBy>Windows 사용자</cp:lastModifiedBy>
  <cp:revision>505</cp:revision>
  <dcterms:created xsi:type="dcterms:W3CDTF">2001-03-03T08:59:47Z</dcterms:created>
  <dcterms:modified xsi:type="dcterms:W3CDTF">2018-12-02T06:45:10Z</dcterms:modified>
</cp:coreProperties>
</file>