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8" r:id="rId2"/>
    <p:sldId id="347" r:id="rId3"/>
    <p:sldId id="362" r:id="rId4"/>
    <p:sldId id="365" r:id="rId5"/>
    <p:sldId id="363" r:id="rId6"/>
    <p:sldId id="364" r:id="rId7"/>
    <p:sldId id="370" r:id="rId8"/>
    <p:sldId id="371" r:id="rId9"/>
    <p:sldId id="366" r:id="rId10"/>
    <p:sldId id="367" r:id="rId11"/>
    <p:sldId id="372" r:id="rId12"/>
    <p:sldId id="369" r:id="rId1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CCFFFF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5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9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66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E4B3AD-E7AE-4F16-A143-BCEC8D8817D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3843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79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75" tIns="46388" rIns="92775" bIns="463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FE6F64-C631-43B0-BB7C-66B9DA102A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6979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0A10B3CA-5EE6-4395-9EEF-A3EAD0F1B24A}" type="slidenum">
              <a:rPr lang="en-US" altLang="ko-KR" sz="1200" smtClean="0"/>
              <a:pPr eaLnBrk="1" hangingPunct="1"/>
              <a:t>1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1260756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AEAACBE2-ECF9-4A2F-9E1A-AAE3FE02159E}" type="slidenum">
              <a:rPr lang="en-US" altLang="ko-KR" sz="1200" smtClean="0"/>
              <a:pPr eaLnBrk="1" hangingPunct="1"/>
              <a:t>2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2292700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44161BD9-EB8C-4BBB-8625-53B6DD3AC410}" type="slidenum">
              <a:rPr lang="en-US" altLang="ko-KR" sz="1200" smtClean="0"/>
              <a:pPr eaLnBrk="1" hangingPunct="1"/>
              <a:t>3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31316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276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C4372BAC-C751-4B9A-BA4F-E697C6735DE2}" type="slidenum">
              <a:rPr lang="en-US" altLang="ko-KR" sz="1200" smtClean="0"/>
              <a:pPr eaLnBrk="1" hangingPunct="1"/>
              <a:t>4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949215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1D10CBE4-66F7-4DD4-B8AC-6EF7C45093BF}" type="slidenum">
              <a:rPr lang="en-US" altLang="ko-KR" sz="1200" smtClean="0"/>
              <a:pPr eaLnBrk="1" hangingPunct="1"/>
              <a:t>5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156428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297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8D7609B5-6817-4ED4-BE6D-A412E46AF597}" type="slidenum">
              <a:rPr lang="en-US" altLang="ko-KR" sz="1200" smtClean="0"/>
              <a:pPr eaLnBrk="1" hangingPunct="1"/>
              <a:t>6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4179680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307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467B248C-02D6-45D5-B873-C774B6C995E6}" type="slidenum">
              <a:rPr lang="en-US" altLang="ko-KR" sz="1200" smtClean="0"/>
              <a:pPr eaLnBrk="1" hangingPunct="1"/>
              <a:t>9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3989857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317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7A1B1BCD-C3B2-4A14-A6D6-8A3DA72489C6}" type="slidenum">
              <a:rPr lang="en-US" altLang="ko-KR" sz="1200" smtClean="0"/>
              <a:pPr eaLnBrk="1" hangingPunct="1"/>
              <a:t>10</a:t>
            </a:fld>
            <a:endParaRPr lang="en-US" altLang="ko-KR" sz="1200" smtClean="0"/>
          </a:p>
        </p:txBody>
      </p:sp>
    </p:spTree>
    <p:extLst>
      <p:ext uri="{BB962C8B-B14F-4D97-AF65-F5344CB8AC3E}">
        <p14:creationId xmlns:p14="http://schemas.microsoft.com/office/powerpoint/2010/main" val="390420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44765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9C81-1D13-41CE-9A94-38393950D83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18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B5A98-22AB-4ED0-B1D3-416E559C6FE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933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81788" y="152400"/>
            <a:ext cx="2114550" cy="26860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33375" y="152400"/>
            <a:ext cx="6196013" cy="26860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24D56-3E11-4771-899B-E5EA435227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7767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3375" y="933450"/>
            <a:ext cx="8462963" cy="1809726"/>
          </a:xfrm>
        </p:spPr>
        <p:txBody>
          <a:bodyPr/>
          <a:lstStyle>
            <a:lvl1pPr>
              <a:defRPr b="0">
                <a:latin typeface="+mn-lt"/>
                <a:cs typeface="Arial" pitchFamily="34" charset="0"/>
              </a:defRPr>
            </a:lvl1pPr>
            <a:lvl2pPr>
              <a:defRPr sz="1800" b="0">
                <a:latin typeface="+mn-lt"/>
                <a:cs typeface="Arial" pitchFamily="34" charset="0"/>
              </a:defRPr>
            </a:lvl2pPr>
            <a:lvl3pPr>
              <a:defRPr sz="1800" b="0" baseline="0">
                <a:latin typeface="+mn-lt"/>
              </a:defRPr>
            </a:lvl3pPr>
            <a:lvl4pPr>
              <a:defRPr sz="1800" b="0">
                <a:latin typeface="+mn-lt"/>
              </a:defRPr>
            </a:lvl4pPr>
            <a:lvl5pPr>
              <a:defRPr sz="1800" b="0"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+mn-lt"/>
              </a:defRPr>
            </a:lvl1pPr>
          </a:lstStyle>
          <a:p>
            <a:pPr>
              <a:defRPr/>
            </a:pPr>
            <a:fld id="{4E68D1AF-6795-40A0-B9EC-5CE2FF999BD9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02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91445-BBDE-44E5-B982-BB64C683D9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91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33375" y="933450"/>
            <a:ext cx="4154488" cy="190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0263" y="933450"/>
            <a:ext cx="4156075" cy="190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E7155-BFD3-4ACE-9BE5-E45A5D5E6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195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65D45-0150-4CB8-954E-D0ADEA2D92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7744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76974-70F7-49AC-94B7-DDB9561563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682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316-C27A-4E38-B8FF-A77688B1EE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8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DDF51-563C-4AE9-B3F4-2531FE2A6C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817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Integer Programming 2005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08408-4A92-4FF0-AD65-17C72B73BE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576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933450"/>
            <a:ext cx="8462963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00800"/>
            <a:ext cx="2447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381750"/>
            <a:ext cx="12223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455B142-42DB-4DF6-AB07-E48AA6134AB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800" b="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FF"/>
          </a:solidFill>
          <a:latin typeface="Times New Roman" pitchFamily="18" charset="0"/>
          <a:ea typeface="굴림" pitchFamily="50" charset="-127"/>
        </a:defRPr>
      </a:lvl9pPr>
    </p:titleStyle>
    <p:bodyStyle>
      <a:lvl1pPr marL="282575" indent="-282575" algn="l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196850" algn="l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Ø"/>
        <a:defRPr kumimoji="1" sz="1800">
          <a:solidFill>
            <a:schemeClr val="tx1"/>
          </a:solidFill>
          <a:latin typeface="+mn-lt"/>
          <a:ea typeface="+mn-ea"/>
        </a:defRPr>
      </a:lvl2pPr>
      <a:lvl3pPr marL="1044575" indent="-184150" algn="l" rtl="0" eaLnBrk="0" fontAlgn="base" latinLnBrk="1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417638" indent="-182563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+mn-lt"/>
          <a:ea typeface="+mn-ea"/>
        </a:defRPr>
      </a:lvl4pPr>
      <a:lvl5pPr marL="1804988" indent="-19685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ea typeface="+mn-ea"/>
        </a:defRPr>
      </a:lvl5pPr>
      <a:lvl6pPr marL="22621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6pPr>
      <a:lvl7pPr marL="27193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7pPr>
      <a:lvl8pPr marL="31765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8pPr>
      <a:lvl9pPr marL="3633788" indent="-196850" algn="l" rtl="0" fontAlgn="base" latinLnBrk="1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ea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0.png"/><Relationship Id="rId10" Type="http://schemas.openxmlformats.org/officeDocument/2006/relationships/image" Target="../media/image11.png"/><Relationship Id="rId4" Type="http://schemas.openxmlformats.org/officeDocument/2006/relationships/image" Target="../media/image40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ctrTitle"/>
          </p:nvPr>
        </p:nvSpPr>
        <p:spPr>
          <a:xfrm>
            <a:off x="685800" y="1643063"/>
            <a:ext cx="7772400" cy="1957387"/>
          </a:xfrm>
        </p:spPr>
        <p:txBody>
          <a:bodyPr/>
          <a:lstStyle/>
          <a:p>
            <a:pPr algn="l" eaLnBrk="1" hangingPunct="1"/>
            <a:r>
              <a:rPr lang="en-US" altLang="ko-KR" sz="4000" dirty="0" smtClean="0"/>
              <a:t>Chapter 4</a:t>
            </a:r>
            <a:br>
              <a:rPr lang="en-US" altLang="ko-KR" sz="4000" dirty="0" smtClean="0"/>
            </a:br>
            <a:r>
              <a:rPr lang="en-US" altLang="ko-KR" sz="4000" dirty="0" smtClean="0"/>
              <a:t>Duality in integer optimization (BW)</a:t>
            </a:r>
            <a:endParaRPr lang="ko-KR" altLang="en-US" sz="4000" dirty="0" smtClean="0"/>
          </a:p>
        </p:txBody>
      </p:sp>
      <p:sp>
        <p:nvSpPr>
          <p:cNvPr id="13316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482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33375" y="214313"/>
                <a:ext cx="8462963" cy="5804346"/>
              </a:xfrm>
            </p:spPr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minimize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𝐸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subject to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ko-KR" altLang="en-US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𝛿</m:t>
                        </m:r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ko-KR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𝑖</m:t>
                            </m:r>
                          </m:e>
                        </m:d>
                        <m:r>
                          <m:rPr>
                            <m:brk m:alnAt="9"/>
                          </m:rP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=2,</m:t>
                    </m:r>
                  </m:oMath>
                </a14:m>
                <a:r>
                  <a:rPr lang="en-US" altLang="ko-KR" dirty="0" smtClean="0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 	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  <a:cs typeface="Arial" charset="0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∖{1}</m:t>
                    </m:r>
                  </m:oMath>
                </a14:m>
                <a:endParaRPr lang="en-US" altLang="ko-KR" dirty="0" smtClean="0">
                  <a:solidFill>
                    <a:srgbClr val="0000FF"/>
                  </a:solidFill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ko-KR" altLang="en-US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𝛿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1</m:t>
                            </m:r>
                          </m:e>
                        </m:d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=2,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	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𝐸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−1,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⊂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1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 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≠∅,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1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𝐸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𝑉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∖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1</m:t>
                            </m:r>
                          </m:e>
                        </m:d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𝑉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−2,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       	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0,1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.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endParaRPr lang="en-US" altLang="ko-KR" dirty="0" smtClean="0">
                  <a:cs typeface="Arial" charset="0"/>
                </a:endParaRPr>
              </a:p>
              <a:p>
                <a:r>
                  <a:rPr lang="en-US" altLang="ko-KR" dirty="0">
                    <a:cs typeface="Arial" charset="0"/>
                  </a:rPr>
                  <a:t>Note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𝑒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</a:rPr>
                      <m:t>≤1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is implied by the </a:t>
                </a:r>
                <a:r>
                  <a:rPr lang="en-US" altLang="ko-KR" dirty="0" err="1">
                    <a:cs typeface="Arial" charset="0"/>
                    <a:sym typeface="Symbol" pitchFamily="18" charset="2"/>
                  </a:rPr>
                  <a:t>subtour</a:t>
                </a:r>
                <a:r>
                  <a:rPr lang="en-US" altLang="ko-KR" dirty="0">
                    <a:cs typeface="Arial" charset="0"/>
                    <a:sym typeface="Symbol" pitchFamily="18" charset="2"/>
                  </a:rPr>
                  <a:t> elimination constraints for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𝑆</m:t>
                    </m:r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={</m:t>
                    </m:r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𝑖</m:t>
                    </m:r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,</m:t>
                    </m:r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𝑗</m:t>
                    </m:r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}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and, because of symmetry, the </a:t>
                </a:r>
                <a:r>
                  <a:rPr lang="en-US" altLang="ko-KR" dirty="0" err="1">
                    <a:cs typeface="Arial" charset="0"/>
                    <a:sym typeface="Symbol" pitchFamily="18" charset="2"/>
                  </a:rPr>
                  <a:t>subtour</a:t>
                </a:r>
                <a:r>
                  <a:rPr lang="en-US" altLang="ko-KR" dirty="0">
                    <a:cs typeface="Arial" charset="0"/>
                    <a:sym typeface="Symbol" pitchFamily="18" charset="2"/>
                  </a:rPr>
                  <a:t> elimination constraints for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∖{1}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are enough for the formulation.</a:t>
                </a:r>
              </a:p>
              <a:p>
                <a:pPr>
                  <a:buNone/>
                </a:pPr>
                <a:r>
                  <a:rPr lang="en-US" altLang="ko-KR" dirty="0">
                    <a:cs typeface="Arial" charset="0"/>
                    <a:sym typeface="Symbol" pitchFamily="18" charset="2"/>
                  </a:rPr>
                  <a:t>	(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</m:e>
                    </m:d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−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𝐸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brk m:alnAt="9"/>
                              </m:rPr>
                              <a:rPr lang="en-US" altLang="ko-KR" i="1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𝑆</m:t>
                            </m:r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1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𝑖</m:t>
                            </m:r>
                            <m:r>
                              <a:rPr lang="en-US" altLang="ko-KR" i="1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i="1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𝑆</m:t>
                            </m:r>
                          </m:sub>
                          <m:sup/>
                          <m:e>
                            <m:nary>
                              <m:naryPr>
                                <m:chr m:val="∑"/>
                                <m:limLoc m:val="subSup"/>
                                <m:supHide m:val="on"/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en-US" altLang="ko-KR" i="1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𝑒</m:t>
                                </m:r>
                                <m:r>
                                  <a:rPr lang="en-US" altLang="ko-KR" i="1"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∈</m:t>
                                </m:r>
                                <m:r>
                                  <a:rPr lang="ko-KR" altLang="en-US" i="1"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𝛿</m:t>
                                </m:r>
                                <m:d>
                                  <m:d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  <a:ea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altLang="ko-KR" i="1">
                                            <a:latin typeface="Cambria Math" panose="02040503050406030204" pitchFamily="18" charset="0"/>
                                            <a:ea typeface="Cambria Math"/>
                                            <a:cs typeface="Arial" charset="0"/>
                                            <a:sym typeface="Symbol" pitchFamily="18" charset="2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brk m:alnAt="9"/>
                                          </m:rPr>
                                          <a:rPr lang="en-US" altLang="ko-KR" i="1">
                                            <a:latin typeface="Cambria Math"/>
                                            <a:ea typeface="Cambria Math"/>
                                            <a:cs typeface="Arial" charset="0"/>
                                            <a:sym typeface="Symbol" pitchFamily="18" charset="2"/>
                                          </a:rPr>
                                          <m:t>𝑖</m:t>
                                        </m:r>
                                      </m:e>
                                    </m:d>
                                  </m:e>
                                </m:d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  <a:cs typeface="Arial" charset="0"/>
                                        <a:sym typeface="Symbol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/>
                                        <a:cs typeface="Arial" charset="0"/>
                                        <a:sym typeface="Symbol" pitchFamily="18" charset="2"/>
                                      </a:rPr>
                                      <m:t>𝑒</m:t>
                                    </m:r>
                                  </m:sub>
                                </m:sSub>
                              </m:e>
                            </m:nary>
                          </m:e>
                        </m:nary>
                      </m:e>
                    </m:d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−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𝐸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brk m:alnAt="9"/>
                              </m:rPr>
                              <a:rPr lang="en-US" altLang="ko-KR" i="1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𝑆</m:t>
                            </m:r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1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2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ko-KR" altLang="en-US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𝛿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dirty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>
                    <a:cs typeface="Arial" charset="0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ko-KR" altLang="en-US" i="1">
                        <a:latin typeface="Cambria Math"/>
                        <a:cs typeface="Arial" charset="0"/>
                        <a:sym typeface="Symbol" pitchFamily="18" charset="2"/>
                      </a:rPr>
                      <m:t>𝛿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</m:e>
                    </m:d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r>
                      <a:rPr lang="ko-KR" altLang="en-US" i="1">
                        <a:latin typeface="Cambria Math"/>
                        <a:cs typeface="Arial" charset="0"/>
                        <a:sym typeface="Symbol" pitchFamily="18" charset="2"/>
                      </a:rPr>
                      <m:t>𝛿</m:t>
                    </m:r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</m:e>
                    </m:acc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endParaRPr lang="en-US" altLang="ko-KR" dirty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>
                    <a:cs typeface="Arial" charset="0"/>
                    <a:sym typeface="Symbol" pitchFamily="18" charset="2"/>
                  </a:rPr>
                  <a:t>	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</m:e>
                    </m:d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−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𝐸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brk m:alnAt="9"/>
                              </m:rPr>
                              <a:rPr lang="en-US" altLang="ko-KR" i="1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𝑆</m:t>
                            </m:r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accPr>
                          <m:e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𝑆</m:t>
                            </m:r>
                          </m:e>
                        </m:acc>
                      </m:e>
                    </m:d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−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𝐸</m:t>
                        </m:r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ko-KR" i="1"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𝑆</m:t>
                                </m:r>
                              </m:e>
                            </m:acc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dirty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>
                    <a:cs typeface="Arial" charset="0"/>
                    <a:sym typeface="Symbol" pitchFamily="18" charset="2"/>
                  </a:rPr>
                  <a:t>	   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𝐸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</m:e>
                    </m:d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−1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⟺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dirty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i="1" dirty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i="1" dirty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𝐸</m:t>
                        </m:r>
                        <m:d>
                          <m:d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accPr>
                              <m:e>
                                <m:r>
                                  <a:rPr lang="en-US" altLang="ko-KR" i="1" dirty="0"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𝑆</m:t>
                                </m:r>
                              </m:e>
                            </m:acc>
                          </m:e>
                        </m:d>
                      </m:sub>
                      <m:sup/>
                      <m:e>
                        <m:sSub>
                          <m:sSub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 dirty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ko-KR" i="1" dirty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accPr>
                          <m:e>
                            <m:r>
                              <a:rPr lang="en-US" altLang="ko-KR" i="1" dirty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𝑆</m:t>
                            </m:r>
                          </m:e>
                        </m:acc>
                      </m:e>
                    </m:d>
                    <m:r>
                      <a:rPr lang="en-US" altLang="ko-KR" i="1" dirty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−1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 )	</a:t>
                </a:r>
                <a:endParaRPr lang="ko-KR" altLang="en-US" dirty="0" smtClean="0">
                  <a:cs typeface="Arial" charset="0"/>
                </a:endParaRPr>
              </a:p>
            </p:txBody>
          </p:sp>
        </mc:Choice>
        <mc:Fallback xmlns="">
          <p:sp>
            <p:nvSpPr>
              <p:cNvPr id="20482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375" y="214313"/>
                <a:ext cx="8462963" cy="5804346"/>
              </a:xfrm>
              <a:blipFill rotWithShape="1">
                <a:blip r:embed="rId3"/>
                <a:stretch>
                  <a:fillRect l="-648" t="-8508" b="-110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59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946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0CBE6-E1A8-465C-8987-13AA0173F4AC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33375" y="933450"/>
                <a:ext cx="8462963" cy="4178516"/>
              </a:xfrm>
            </p:spPr>
            <p:txBody>
              <a:bodyPr/>
              <a:lstStyle/>
              <a:p>
                <a:r>
                  <a:rPr lang="en-US" altLang="ko-KR" dirty="0">
                    <a:cs typeface="Arial" charset="0"/>
                  </a:rPr>
                  <a:t>Dualize the constraints</a:t>
                </a:r>
              </a:p>
              <a:p>
                <a:pPr>
                  <a:buNone/>
                </a:pPr>
                <a:r>
                  <a:rPr lang="en-US" altLang="ko-KR" dirty="0">
                    <a:cs typeface="Arial" charset="0"/>
                  </a:rPr>
                  <a:t>	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cs typeface="Arial" charset="0"/>
                          </a:rPr>
                          <m:t>𝑒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</a:rPr>
                          <m:t>∈</m:t>
                        </m:r>
                        <m:r>
                          <a:rPr lang="ko-KR" altLang="en-US" i="1">
                            <a:latin typeface="Cambria Math"/>
                            <a:ea typeface="Cambria Math"/>
                            <a:cs typeface="Arial" charset="0"/>
                          </a:rPr>
                          <m:t>𝛿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</a:rPr>
                          <m:t>(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m:rPr>
                                <m:brk m:alnAt="9"/>
                              </m:rPr>
                              <a:rPr lang="en-US" altLang="ko-KR" i="1">
                                <a:latin typeface="Cambria Math"/>
                                <a:ea typeface="Cambria Math"/>
                                <a:cs typeface="Arial" charset="0"/>
                              </a:rPr>
                              <m:t>𝑖</m:t>
                            </m:r>
                          </m:e>
                        </m:d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cs typeface="Arial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  <a:cs typeface="Arial" charset="0"/>
                      </a:rPr>
                      <m:t>=2,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	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𝑖</m:t>
                    </m:r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∖{1}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	(4.28)</a:t>
                </a:r>
              </a:p>
              <a:p>
                <a:r>
                  <a:rPr lang="en-US" altLang="ko-KR" dirty="0">
                    <a:solidFill>
                      <a:srgbClr val="FF0000"/>
                    </a:solidFill>
                    <a:cs typeface="Arial" charset="0"/>
                    <a:sym typeface="Symbol" pitchFamily="18" charset="2"/>
                  </a:rPr>
                  <a:t>One tree:  </a:t>
                </a:r>
                <a:r>
                  <a:rPr lang="en-US" altLang="ko-KR" dirty="0">
                    <a:cs typeface="Arial" charset="0"/>
                    <a:sym typeface="Symbol" pitchFamily="18" charset="2"/>
                  </a:rPr>
                  <a:t>A tree involving all nodes in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1</m:t>
                        </m:r>
                      </m:e>
                    </m:d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and two additional edges incident to node1.  (relaxation of tours) </a:t>
                </a:r>
              </a:p>
              <a:p>
                <a:r>
                  <a:rPr lang="en-US" altLang="ko-KR" dirty="0">
                    <a:cs typeface="Arial" charset="0"/>
                    <a:sym typeface="Symbol" pitchFamily="18" charset="2"/>
                  </a:rPr>
                  <a:t>After </a:t>
                </a:r>
                <a:r>
                  <a:rPr lang="en-US" altLang="ko-KR" dirty="0" err="1">
                    <a:cs typeface="Arial" charset="0"/>
                    <a:sym typeface="Symbol" pitchFamily="18" charset="2"/>
                  </a:rPr>
                  <a:t>dualizing</a:t>
                </a:r>
                <a:r>
                  <a:rPr lang="en-US" altLang="ko-KR" dirty="0">
                    <a:cs typeface="Arial" charset="0"/>
                    <a:sym typeface="Symbol" pitchFamily="18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/>
                        <a:cs typeface="Arial" charset="0"/>
                        <a:sym typeface="Symbol" pitchFamily="18" charset="2"/>
                      </a:rPr>
                      <m:t>𝐹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is the set of 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one-trees.  </a:t>
                </a:r>
                <a:r>
                  <a:rPr lang="en-US" altLang="ko-KR" dirty="0">
                    <a:cs typeface="Arial" charset="0"/>
                    <a:sym typeface="Symbol" pitchFamily="18" charset="2"/>
                  </a:rPr>
                  <a:t>Finding 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a minimum weight </a:t>
                </a:r>
                <a:r>
                  <a:rPr lang="en-US" altLang="ko-KR" dirty="0">
                    <a:cs typeface="Arial" charset="0"/>
                    <a:sym typeface="Symbol" pitchFamily="18" charset="2"/>
                  </a:rPr>
                  <a:t>one tree when 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is fixed can be solved easily.  We update edge costs for given 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, and find 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minimum </a:t>
                </a:r>
                <a:r>
                  <a:rPr lang="en-US" altLang="ko-KR" dirty="0">
                    <a:cs typeface="Arial" charset="0"/>
                    <a:sym typeface="Symbol" pitchFamily="18" charset="2"/>
                  </a:rPr>
                  <a:t>spanning tree on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∖{1}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.  Then we just choose two cheapest edges among edges incident to node 1 and add them to the constructed tree.</a:t>
                </a:r>
              </a:p>
              <a:p>
                <a:pPr>
                  <a:buNone/>
                </a:pPr>
                <a:r>
                  <a:rPr lang="en-US" altLang="ko-KR" dirty="0" smtClean="0">
                    <a:ea typeface="바탕체" pitchFamily="17" charset="-127"/>
                    <a:cs typeface="Arial" charset="0"/>
                    <a:sym typeface="Symbol" pitchFamily="18" charset="2"/>
                  </a:rPr>
                  <a:t>		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ea typeface="바탕체" pitchFamily="17" charset="-127"/>
                        <a:cs typeface="Arial" charset="0"/>
                        <a:sym typeface="Symbol" pitchFamily="18" charset="2"/>
                      </a:rPr>
                      <m:t>𝑍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바탕체" pitchFamily="17" charset="-127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ko-KR" altLang="en-US" i="1">
                            <a:latin typeface="Cambria Math"/>
                            <a:cs typeface="Arial" charset="0"/>
                          </a:rPr>
                          <m:t>𝜆</m:t>
                        </m:r>
                      </m:e>
                    </m:d>
                    <m:r>
                      <a:rPr lang="en-US" altLang="ko-KR">
                        <a:latin typeface="Cambria Math"/>
                        <a:cs typeface="Arial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>
                        <a:latin typeface="Cambria Math"/>
                        <a:cs typeface="Arial" charset="0"/>
                      </a:rPr>
                      <m:t>min</m:t>
                    </m:r>
                    <m:r>
                      <a:rPr lang="en-US" altLang="ko-KR">
                        <a:latin typeface="Cambria Math"/>
                        <a:cs typeface="Arial" charset="0"/>
                      </a:rPr>
                      <m:t> 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cs typeface="Arial" charset="0"/>
                          </a:rPr>
                          <m:t>𝑒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</a:rPr>
                          <m:t>∈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</a:rPr>
                          <m:t>𝐸</m:t>
                        </m:r>
                      </m:sub>
                      <m:sup/>
                      <m:e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cs typeface="Arial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</a:rPr>
                              <m:t>𝑒</m:t>
                            </m:r>
                          </m:sub>
                        </m:sSub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cs typeface="Arial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cs typeface="Arial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cs typeface="Arial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  <a:cs typeface="Arial" charset="0"/>
                      </a:rPr>
                      <m:t>+2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cs typeface="Arial" charset="0"/>
                          </a:rPr>
                          <m:t>𝑖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</a:rPr>
                          <m:t>∈</m:t>
                        </m:r>
                        <m:r>
                          <a:rPr lang="en-US" altLang="ko-KR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charset="0"/>
                          </a:rPr>
                          <m:t>𝑉</m:t>
                        </m:r>
                        <m:r>
                          <a:rPr lang="en-US" altLang="ko-KR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charset="0"/>
                          </a:rPr>
                          <m:t>∖{1}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cs typeface="Arial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cs typeface="Arial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altLang="ko-KR" dirty="0">
                  <a:ea typeface="바탕체" pitchFamily="17" charset="-127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>
                    <a:ea typeface="바탕체" pitchFamily="17" charset="-127"/>
                    <a:sym typeface="Symbol" pitchFamily="18" charset="2"/>
                  </a:rPr>
                  <a:t>		       (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min</m:t>
                    </m:r>
                    <m:r>
                      <a:rPr lang="en-US" altLang="ko-KR" i="1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 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𝐸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>
                        <a:latin typeface="Cambria Math"/>
                        <a:ea typeface="바탕체" pitchFamily="17" charset="-127"/>
                        <a:sym typeface="Symbol" pitchFamily="18" charset="2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ea typeface="바탕체" pitchFamily="17" charset="-127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i="1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𝑖</m:t>
                        </m:r>
                        <m:r>
                          <a:rPr lang="en-US" altLang="ko-KR" i="1">
                            <a:latin typeface="Cambria Math"/>
                            <a:ea typeface="Cambria Math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𝑉</m:t>
                        </m:r>
                        <m:r>
                          <a:rPr lang="en-US" altLang="ko-KR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 pitchFamily="18" charset="2"/>
                          </a:rPr>
                          <m:t>∖{1}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cs typeface="Arial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𝑖</m:t>
                            </m:r>
                          </m:sub>
                        </m:sSub>
                        <m:r>
                          <a:rPr lang="en-US" altLang="ko-KR" i="1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(2−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바탕체" pitchFamily="17" charset="-127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i="1">
                                <a:latin typeface="Cambria Math"/>
                                <a:ea typeface="바탕체" pitchFamily="17" charset="-127"/>
                                <a:sym typeface="Symbol" pitchFamily="18" charset="2"/>
                              </a:rPr>
                              <m:t>𝑒</m:t>
                            </m:r>
                            <m:r>
                              <a:rPr lang="en-US" altLang="ko-KR" i="1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ko-KR" altLang="en-US" i="1">
                                <a:latin typeface="Cambria Math"/>
                                <a:ea typeface="Cambria Math"/>
                                <a:sym typeface="Symbol" pitchFamily="18" charset="2"/>
                              </a:rPr>
                              <m:t>𝛿</m:t>
                            </m:r>
                            <m:d>
                              <m:d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ea typeface="Cambria Math"/>
                                    <a:sym typeface="Symbol" pitchFamily="18" charset="2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brk m:alnAt="9"/>
                                  </m:rPr>
                                  <a:rPr lang="en-US" altLang="ko-KR" i="1">
                                    <a:latin typeface="Cambria Math"/>
                                    <a:ea typeface="Cambria Math"/>
                                    <a:sym typeface="Symbol" pitchFamily="18" charset="2"/>
                                  </a:rPr>
                                  <m:t>𝑖</m:t>
                                </m:r>
                              </m:e>
                            </m:d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ea typeface="바탕체" pitchFamily="17" charset="-127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/>
                                    <a:ea typeface="바탕체" pitchFamily="17" charset="-127"/>
                                    <a:sym typeface="Symbol" pitchFamily="18" charset="2"/>
                                  </a:rPr>
                                  <m:t>𝑒</m:t>
                                </m:r>
                              </m:sub>
                            </m:sSub>
                          </m:e>
                        </m:nary>
                        <m:r>
                          <a:rPr lang="en-US" altLang="ko-KR" i="1">
                            <a:latin typeface="Cambria Math"/>
                            <a:ea typeface="바탕체" pitchFamily="17" charset="-127"/>
                            <a:sym typeface="Symbol" pitchFamily="18" charset="2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 )</a:t>
                </a:r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375" y="933450"/>
                <a:ext cx="8462963" cy="4178516"/>
              </a:xfrm>
              <a:blipFill rotWithShape="1">
                <a:blip r:embed="rId2"/>
                <a:stretch>
                  <a:fillRect l="-648" t="-1895" r="-72" b="-656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8D1AF-6795-40A0-B9EC-5CE2FF999BD9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78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33375" y="933450"/>
                <a:ext cx="8462963" cy="5229124"/>
              </a:xfrm>
            </p:spPr>
            <p:txBody>
              <a:bodyPr/>
              <a:lstStyle/>
              <a:p>
                <a:r>
                  <a:rPr lang="en-US" altLang="ko-KR" dirty="0">
                    <a:cs typeface="Arial" charset="0"/>
                    <a:sym typeface="Symbol" pitchFamily="18" charset="2"/>
                  </a:rPr>
                  <a:t>M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oreover</a:t>
                </a:r>
                <a:r>
                  <a:rPr lang="en-US" altLang="ko-KR" dirty="0">
                    <a:cs typeface="Arial" charset="0"/>
                    <a:sym typeface="Symbol" pitchFamily="18" charset="2"/>
                  </a:rPr>
                  <a:t>, conv(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/>
                        <a:cs typeface="Arial" charset="0"/>
                        <a:sym typeface="Symbol" pitchFamily="18" charset="2"/>
                      </a:rPr>
                      <m:t>𝐹</m:t>
                    </m:r>
                  </m:oMath>
                </a14:m>
                <a:r>
                  <a:rPr lang="en-US" altLang="ko-KR" dirty="0">
                    <a:cs typeface="Arial" charset="0"/>
                    <a:sym typeface="Symbol" pitchFamily="18" charset="2"/>
                  </a:rPr>
                  <a:t>) is the same as the LP relaxation of the constraints except (4.28)  (note that the constraints involving node 1 is independent of the other inequalities)</a:t>
                </a:r>
              </a:p>
              <a:p>
                <a:r>
                  <a:rPr lang="en-US" altLang="ko-KR" dirty="0">
                    <a:cs typeface="Arial" charset="0"/>
                  </a:rPr>
                  <a:t>By </a:t>
                </a:r>
                <a:r>
                  <a:rPr lang="en-US" altLang="ko-KR" dirty="0" err="1">
                    <a:cs typeface="Arial" charset="0"/>
                  </a:rPr>
                  <a:t>Cor</a:t>
                </a:r>
                <a:r>
                  <a:rPr lang="en-US" altLang="ko-KR" dirty="0">
                    <a:cs typeface="Arial" charset="0"/>
                  </a:rPr>
                  <a:t> 4.1(b),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𝑍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𝐷</m:t>
                        </m:r>
                      </m:sub>
                    </m:sSub>
                    <m:r>
                      <a:rPr lang="en-US" altLang="ko-KR" i="1">
                        <a:latin typeface="Cambria Math"/>
                        <a:cs typeface="Arial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𝑍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  <a:cs typeface="Arial" charset="0"/>
                          </a:rPr>
                          <m:t>𝐿𝑃</m:t>
                        </m:r>
                      </m:sub>
                    </m:sSub>
                    <m:r>
                      <a:rPr lang="en-US" altLang="ko-KR" i="1">
                        <a:latin typeface="Cambria Math"/>
                        <a:cs typeface="Arial" charset="0"/>
                      </a:rPr>
                      <m:t>,</m:t>
                    </m:r>
                  </m:oMath>
                </a14:m>
                <a:r>
                  <a:rPr lang="en-US" altLang="ko-KR" dirty="0">
                    <a:cs typeface="Arial" charset="0"/>
                  </a:rPr>
                  <a:t> i.e. solving the </a:t>
                </a:r>
                <a:r>
                  <a:rPr lang="en-US" altLang="ko-KR" dirty="0" err="1">
                    <a:cs typeface="Arial" charset="0"/>
                  </a:rPr>
                  <a:t>Lagrangean</a:t>
                </a:r>
                <a:r>
                  <a:rPr lang="en-US" altLang="ko-KR" dirty="0">
                    <a:cs typeface="Arial" charset="0"/>
                  </a:rPr>
                  <a:t> dual using one tree relaxation provides the same bound obtained from the LP relaxation of </a:t>
                </a:r>
                <a:r>
                  <a:rPr lang="en-US" altLang="ko-KR" dirty="0" err="1">
                    <a:cs typeface="Arial" charset="0"/>
                  </a:rPr>
                  <a:t>subtour</a:t>
                </a:r>
                <a:r>
                  <a:rPr lang="en-US" altLang="ko-KR" dirty="0">
                    <a:cs typeface="Arial" charset="0"/>
                  </a:rPr>
                  <a:t> elimination formulation.</a:t>
                </a:r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Consider how we can maximize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.  (</a:t>
                </a:r>
                <a:r>
                  <a:rPr lang="en-US" altLang="ko-KR" dirty="0" err="1" smtClean="0">
                    <a:cs typeface="Arial" charset="0"/>
                    <a:sym typeface="Symbol" pitchFamily="18" charset="2"/>
                  </a:rPr>
                  <a:t>subgradient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optimization, later)</a:t>
                </a:r>
              </a:p>
              <a:p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First application of </a:t>
                </a:r>
                <a:r>
                  <a:rPr lang="en-US" altLang="ko-KR" dirty="0" err="1" smtClean="0">
                    <a:cs typeface="Arial" charset="0"/>
                    <a:sym typeface="Symbol" pitchFamily="18" charset="2"/>
                  </a:rPr>
                  <a:t>Lagrangean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dual and </a:t>
                </a:r>
                <a:r>
                  <a:rPr lang="en-US" altLang="ko-KR" dirty="0" err="1" smtClean="0">
                    <a:cs typeface="Arial" charset="0"/>
                    <a:sym typeface="Symbol" pitchFamily="18" charset="2"/>
                  </a:rPr>
                  <a:t>subgradient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optimization for integer optimization problems.  (Held and Karp)</a:t>
                </a:r>
              </a:p>
              <a:p>
                <a:pPr lvl="1"/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Held and Karp, The traveling salesman problem and minimum spanning trees, Operations Research, 18: 1138-1162, 1970</a:t>
                </a:r>
              </a:p>
              <a:p>
                <a:pPr lvl="1"/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Held and Karp, The traveling salesman problem and minimum spanning trees: Part II, Mathematical Programming, 1: 6-25, 1971</a:t>
                </a:r>
                <a:endParaRPr lang="ko-KR" altLang="en-US" dirty="0" smtClean="0">
                  <a:cs typeface="Arial" charset="0"/>
                </a:endParaRPr>
              </a:p>
            </p:txBody>
          </p:sp>
        </mc:Choice>
        <mc:Fallback xmlns="">
          <p:sp>
            <p:nvSpPr>
              <p:cNvPr id="22531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375" y="933450"/>
                <a:ext cx="8462963" cy="5229124"/>
              </a:xfrm>
              <a:blipFill rotWithShape="0">
                <a:blip r:embed="rId2"/>
                <a:stretch>
                  <a:fillRect l="-648" t="-699" r="-1081" b="-58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D7E99-B0C3-47A7-903B-92200C9DEB84}" type="slidenum">
              <a:rPr lang="en-US" altLang="ko-KR"/>
              <a:pPr>
                <a:defRPr/>
              </a:pPr>
              <a:t>12</a:t>
            </a:fld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>
          <a:xfrm>
            <a:off x="363538" y="152400"/>
            <a:ext cx="8458200" cy="612775"/>
          </a:xfrm>
        </p:spPr>
        <p:txBody>
          <a:bodyPr/>
          <a:lstStyle/>
          <a:p>
            <a:r>
              <a:rPr lang="en-US" altLang="ko-KR" dirty="0" smtClean="0"/>
              <a:t>4.3 </a:t>
            </a:r>
            <a:r>
              <a:rPr lang="en-US" altLang="ko-KR" dirty="0" err="1" smtClean="0"/>
              <a:t>Lagrangean</a:t>
            </a:r>
            <a:r>
              <a:rPr lang="en-US" altLang="ko-KR" dirty="0" smtClean="0"/>
              <a:t> duality</a:t>
            </a:r>
            <a:endParaRPr lang="ko-KR" alt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33375" y="933450"/>
                <a:ext cx="8462963" cy="5011437"/>
              </a:xfrm>
            </p:spPr>
            <p:txBody>
              <a:bodyPr/>
              <a:lstStyle/>
              <a:p>
                <a:r>
                  <a:rPr lang="en-US" altLang="ko-KR" dirty="0" smtClean="0">
                    <a:cs typeface="Arial" charset="0"/>
                  </a:rPr>
                  <a:t>Consider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	</a:t>
                </a:r>
                <a:r>
                  <a:rPr lang="en-US" altLang="ko-KR" dirty="0" smtClean="0">
                    <a:solidFill>
                      <a:srgbClr val="FF0000"/>
                    </a:solidFill>
                    <a:cs typeface="Arial" charset="0"/>
                  </a:rPr>
                  <a:t>minimize</a:t>
                </a:r>
                <a:r>
                  <a:rPr lang="en-US" altLang="ko-KR" dirty="0" smtClean="0">
                    <a:cs typeface="Arial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𝑐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𝑥</m:t>
                    </m:r>
                  </m:oMath>
                </a14:m>
                <a:endParaRPr lang="en-US" altLang="ko-KR" dirty="0" smtClean="0">
                  <a:cs typeface="Arial" charset="0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	subject to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𝐴𝑥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𝑏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𝐷𝑥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𝑑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(4.23)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   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𝑍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𝑛</m:t>
                        </m:r>
                      </m:sup>
                    </m:sSup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endParaRPr lang="en-US" altLang="ko-KR" dirty="0" smtClean="0">
                  <a:cs typeface="Arial" charset="0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Let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𝐹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={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∈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</a:rPr>
                          <m:t>𝑍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</a:rPr>
                          <m:t>𝑛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: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𝐷𝑥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𝑑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}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and consider the problem: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</a:t>
                </a:r>
                <a:r>
                  <a:rPr lang="en-US" altLang="ko-KR" dirty="0" smtClean="0">
                    <a:cs typeface="Arial" charset="0"/>
                  </a:rPr>
                  <a:t>minimize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𝑐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+</m:t>
                    </m:r>
                    <m:r>
                      <a:rPr lang="ko-KR" altLang="en-US" b="0" i="1" smtClean="0">
                        <a:latin typeface="Cambria Math"/>
                        <a:cs typeface="Arial" charset="0"/>
                      </a:rPr>
                      <m:t>𝜆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′(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𝑏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𝐴𝑥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</a:rPr>
                  <a:t> 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	subject to    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𝐹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 			(4.24)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and denote its optimal cost by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ko-KR" altLang="en-US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.</a:t>
                </a:r>
              </a:p>
              <a:p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Note that (4.24) is a relaxation of (4.23) if </a:t>
                </a:r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  <m:r>
                      <a:rPr lang="ko-KR" altLang="en-US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≥0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(</a:t>
                </a:r>
                <a:r>
                  <a:rPr lang="en-US" altLang="ko-KR" dirty="0" err="1" smtClean="0">
                    <a:solidFill>
                      <a:srgbClr val="FF0000"/>
                    </a:solidFill>
                    <a:cs typeface="Arial" charset="0"/>
                    <a:sym typeface="Symbol" pitchFamily="18" charset="2"/>
                  </a:rPr>
                  <a:t>Lagrangean</a:t>
                </a:r>
                <a:r>
                  <a:rPr lang="en-US" altLang="ko-KR" dirty="0" smtClean="0">
                    <a:solidFill>
                      <a:srgbClr val="FF0000"/>
                    </a:solidFill>
                    <a:cs typeface="Arial" charset="0"/>
                    <a:sym typeface="Symbol" pitchFamily="18" charset="2"/>
                  </a:rPr>
                  <a:t> relaxation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).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(recall relaxation: (</a:t>
                </a:r>
                <a:r>
                  <a:rPr lang="en-US" altLang="ko-KR" dirty="0" err="1" smtClean="0">
                    <a:cs typeface="Arial" charset="0"/>
                    <a:sym typeface="Symbol" pitchFamily="18" charset="2"/>
                  </a:rPr>
                  <a:t>i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⊆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,  (ii)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𝑐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𝑧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𝑅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𝑆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(for max prob.) )</a:t>
                </a:r>
              </a:p>
            </p:txBody>
          </p:sp>
        </mc:Choice>
        <mc:Fallback xmlns="">
          <p:sp>
            <p:nvSpPr>
              <p:cNvPr id="14339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375" y="933450"/>
                <a:ext cx="8462963" cy="5011437"/>
              </a:xfrm>
              <a:blipFill rotWithShape="0">
                <a:blip r:embed="rId3"/>
                <a:stretch>
                  <a:fillRect l="-648" t="-730" r="-216" b="-12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16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3317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CA23D-39BB-4A11-A43A-9288E0431805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362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33375" y="357188"/>
                <a:ext cx="8631113" cy="5724644"/>
              </a:xfrm>
            </p:spPr>
            <p:txBody>
              <a:bodyPr/>
              <a:lstStyle/>
              <a:p>
                <a:r>
                  <a:rPr lang="en-US" altLang="ko-KR" dirty="0" smtClean="0">
                    <a:solidFill>
                      <a:srgbClr val="3333FF"/>
                    </a:solidFill>
                    <a:cs typeface="Arial" charset="0"/>
                    <a:sym typeface="Symbol" pitchFamily="18" charset="2"/>
                  </a:rPr>
                  <a:t>Prop 4.4: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</a:t>
                </a:r>
              </a:p>
              <a:p>
                <a:pPr lvl="1"/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(a) If  (4.23) has an optimal solution, then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ko-KR" altLang="en-US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𝐼𝑃</m:t>
                        </m:r>
                      </m:sub>
                    </m:sSub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for </a:t>
                </a:r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  <m:r>
                      <a:rPr lang="ko-KR" altLang="en-US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≥0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.</a:t>
                </a:r>
              </a:p>
              <a:p>
                <a:pPr lvl="1"/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(b) The function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r>
                      <a:rPr lang="en-US" altLang="ko-KR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()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is concave.</a:t>
                </a:r>
              </a:p>
              <a:p>
                <a:pPr algn="just"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</a:t>
                </a:r>
                <a:r>
                  <a:rPr lang="en-US" altLang="ko-KR" dirty="0" smtClean="0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Pf)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(a) 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be an optimal solution to (4.23).  Then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𝑏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𝐴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≤0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𝐹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.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Hence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ko-KR" altLang="en-US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𝑐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′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+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ko-KR" altLang="en-US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𝑏</m:t>
                        </m:r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𝐴</m:t>
                        </m:r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𝑐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′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𝐼𝑃</m:t>
                        </m:r>
                      </m:sub>
                    </m:sSub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(b) 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𝐹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be an optimal solution to (4.24) for </a:t>
                </a:r>
                <a14:m>
                  <m:oMath xmlns:m="http://schemas.openxmlformats.org/officeDocument/2006/math">
                    <m:r>
                      <a:rPr lang="ko-KR" altLang="en-US" i="1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(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r>
                      <a:rPr lang="ko-KR" altLang="en-US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𝛼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+(1−</m:t>
                    </m:r>
                    <m:r>
                      <a:rPr lang="ko-KR" altLang="en-US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𝛼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)</a:t>
                </a: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ko-KR" altLang="en-US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𝛼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+</m:t>
                        </m:r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1−</m:t>
                            </m:r>
                            <m:r>
                              <a:rPr lang="ko-KR" altLang="en-US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𝛼</m:t>
                            </m:r>
                          </m:e>
                        </m:d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𝑐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′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+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a:rPr lang="ko-KR" altLang="en-US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𝛼</m:t>
                            </m:r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1−</m:t>
                                </m:r>
                                <m:r>
                                  <a:rPr lang="ko-KR" altLang="en-US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𝛼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𝑏</m:t>
                        </m:r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𝐴</m:t>
                        </m:r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.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𝑐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′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′(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𝑏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𝐴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</a:t>
                </a: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𝑐</m:t>
                    </m:r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′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′(</m:t>
                    </m:r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𝑏</m:t>
                    </m:r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−</m:t>
                    </m:r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𝐴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i="1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endParaRPr lang="ko-KR" altLang="en-US" dirty="0" smtClean="0">
                  <a:cs typeface="Arial" charset="0"/>
                </a:endParaRP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  <a:cs typeface="Arial" charset="0"/>
                      </a:rPr>
                      <m:t>⟹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  </a:t>
                </a:r>
                <a14:m>
                  <m:oMath xmlns:m="http://schemas.openxmlformats.org/officeDocument/2006/math">
                    <m:r>
                      <a:rPr lang="ko-KR" altLang="en-US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𝛼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d>
                      <m:d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+</m:t>
                    </m:r>
                    <m:d>
                      <m:d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1−</m:t>
                        </m:r>
                        <m:r>
                          <a:rPr lang="ko-KR" altLang="en-US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𝛼</m:t>
                        </m:r>
                      </m:e>
                    </m:d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d>
                      <m:d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i="1" dirty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𝑐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′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+(</m:t>
                    </m:r>
                    <m:r>
                      <a:rPr lang="ko-KR" altLang="en-US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𝛼</m:t>
                    </m:r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+</m:t>
                    </m:r>
                    <m:d>
                      <m:d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1−</m:t>
                        </m:r>
                        <m:r>
                          <a:rPr lang="ko-KR" altLang="en-US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𝛼</m:t>
                        </m:r>
                      </m:e>
                    </m:d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2</m:t>
                        </m:r>
                      </m:sub>
                    </m:sSub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)′(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𝑏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−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𝐴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∗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	        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ko-KR" altLang="en-US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𝛼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+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1−</m:t>
                        </m:r>
                        <m:r>
                          <a:rPr lang="ko-KR" altLang="en-US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𝛼</m:t>
                        </m:r>
                      </m:e>
                    </m:d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	</a:t>
                </a:r>
              </a:p>
              <a:p>
                <a:r>
                  <a:rPr lang="en-US" altLang="ko-KR" dirty="0" err="1" smtClean="0">
                    <a:solidFill>
                      <a:srgbClr val="FF0000"/>
                    </a:solidFill>
                    <a:cs typeface="Arial" charset="0"/>
                    <a:sym typeface="Symbol" pitchFamily="18" charset="2"/>
                  </a:rPr>
                  <a:t>Lagrangean</a:t>
                </a:r>
                <a:r>
                  <a:rPr lang="en-US" altLang="ko-KR" dirty="0" smtClean="0">
                    <a:solidFill>
                      <a:srgbClr val="FF0000"/>
                    </a:solidFill>
                    <a:cs typeface="Arial" charset="0"/>
                    <a:sym typeface="Symbol" pitchFamily="18" charset="2"/>
                  </a:rPr>
                  <a:t> dual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:   maximize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)</a:t>
                </a: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       subject to   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  <m:r>
                      <a:rPr lang="ko-KR" altLang="en-US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≥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0.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		(4.25)</a:t>
                </a:r>
              </a:p>
              <a:p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r>
                  <a:rPr lang="en-US" altLang="ko-KR" dirty="0" err="1" smtClean="0">
                    <a:solidFill>
                      <a:srgbClr val="3333FF"/>
                    </a:solidFill>
                    <a:cs typeface="Arial" charset="0"/>
                    <a:sym typeface="Symbol" pitchFamily="18" charset="2"/>
                  </a:rPr>
                  <a:t>Thm</a:t>
                </a:r>
                <a:r>
                  <a:rPr lang="en-US" altLang="ko-KR" dirty="0" smtClean="0">
                    <a:solidFill>
                      <a:srgbClr val="3333FF"/>
                    </a:solidFill>
                    <a:cs typeface="Arial" charset="0"/>
                    <a:sym typeface="Symbol" pitchFamily="18" charset="2"/>
                  </a:rPr>
                  <a:t> 4.8: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(Weak duality) 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𝐷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𝐼𝑃</m:t>
                        </m:r>
                      </m:sub>
                    </m:sSub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.  </a:t>
                </a:r>
                <a:endParaRPr lang="ko-KR" altLang="en-US" dirty="0" smtClean="0">
                  <a:cs typeface="Arial" charset="0"/>
                </a:endParaRPr>
              </a:p>
            </p:txBody>
          </p:sp>
        </mc:Choice>
        <mc:Fallback xmlns="">
          <p:sp>
            <p:nvSpPr>
              <p:cNvPr id="15362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375" y="357188"/>
                <a:ext cx="8631113" cy="5724644"/>
              </a:xfrm>
              <a:blipFill rotWithShape="1">
                <a:blip r:embed="rId3"/>
                <a:stretch>
                  <a:fillRect l="-636" t="-639" b="-6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9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4340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8E48C-7D29-4670-8D43-43258BE2F645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33375" y="933450"/>
                <a:ext cx="8462963" cy="4394280"/>
              </a:xfrm>
            </p:spPr>
            <p:txBody>
              <a:bodyPr/>
              <a:lstStyle/>
              <a:p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If equality constraints are </a:t>
                </a:r>
                <a:r>
                  <a:rPr lang="en-US" altLang="ko-KR" dirty="0" err="1" smtClean="0">
                    <a:cs typeface="Arial" charset="0"/>
                    <a:sym typeface="Symbol" pitchFamily="18" charset="2"/>
                  </a:rPr>
                  <a:t>dualized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, corresponding dual variables are unrestricted in sign. (Check that weak duality holds)</a:t>
                </a:r>
              </a:p>
              <a:p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</a:t>
                </a:r>
                <a:r>
                  <a:rPr lang="en-US" altLang="ko-KR" dirty="0" smtClean="0">
                    <a:cs typeface="Arial" charset="0"/>
                  </a:rPr>
                  <a:t>minimize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𝑐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+</m:t>
                    </m:r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′(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𝑏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−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𝐴𝑥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</a:rPr>
                  <a:t> 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	subject to    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𝐹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			(4.24)</a:t>
                </a:r>
              </a:p>
              <a:p>
                <a:endParaRPr lang="en-US" altLang="ko-KR" dirty="0" smtClean="0">
                  <a:cs typeface="Arial" charset="0"/>
                </a:endParaRPr>
              </a:p>
              <a:p>
                <a:r>
                  <a:rPr lang="en-US" altLang="ko-KR" dirty="0" smtClean="0">
                    <a:cs typeface="Arial" charset="0"/>
                  </a:rPr>
                  <a:t>Two view points 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𝑍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</m:oMath>
                </a14:m>
                <a:r>
                  <a:rPr lang="en-US" altLang="ko-KR" dirty="0" smtClean="0">
                    <a:cs typeface="Arial" charset="0"/>
                  </a:rPr>
                  <a:t>) :</a:t>
                </a:r>
              </a:p>
              <a:p>
                <a:pPr lvl="1"/>
                <a:r>
                  <a:rPr lang="en-US" altLang="ko-KR" dirty="0" smtClean="0">
                    <a:cs typeface="Arial" charset="0"/>
                  </a:rPr>
                  <a:t>Optimize affine function of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cs typeface="Arial" charset="0"/>
                      </a:rPr>
                      <m:t>𝑥</m:t>
                    </m:r>
                  </m:oMath>
                </a14:m>
                <a:r>
                  <a:rPr lang="en-US" altLang="ko-KR" dirty="0" smtClean="0">
                    <a:cs typeface="Arial" charset="0"/>
                  </a:rPr>
                  <a:t> for fixed 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, i.e. solve min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−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ko-KR" altLang="en-US" i="1" dirty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𝜆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𝐴</m:t>
                        </m:r>
                      </m:e>
                    </m:d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+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𝑏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ko-KR" b="0" i="0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conv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𝐹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. (since objective </a:t>
                </a:r>
                <a:r>
                  <a:rPr lang="en-US" altLang="ko-KR" dirty="0" err="1" smtClean="0">
                    <a:cs typeface="Arial" charset="0"/>
                    <a:sym typeface="Symbol" pitchFamily="18" charset="2"/>
                  </a:rPr>
                  <a:t>funtion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is linear in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)</a:t>
                </a:r>
              </a:p>
              <a:p>
                <a:pPr lvl="1"/>
                <a:r>
                  <a:rPr lang="en-US" altLang="ko-KR" b="0" dirty="0" smtClean="0">
                    <a:cs typeface="Arial" charset="0"/>
                  </a:rPr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𝐾</m:t>
                    </m:r>
                  </m:oMath>
                </a14:m>
                <a:r>
                  <a:rPr lang="en-US" altLang="ko-KR" b="0" dirty="0" smtClean="0">
                    <a:cs typeface="Arial" charset="0"/>
                  </a:rPr>
                  <a:t> be the extreme points of </a:t>
                </a:r>
                <a:r>
                  <a:rPr lang="en-US" altLang="ko-KR" b="0" dirty="0" err="1" smtClean="0">
                    <a:cs typeface="Arial" charset="0"/>
                  </a:rPr>
                  <a:t>conv</a:t>
                </a:r>
                <a:r>
                  <a:rPr lang="en-US" altLang="ko-KR" b="0" dirty="0" smtClean="0">
                    <a:cs typeface="Arial" charset="0"/>
                  </a:rPr>
                  <a:t>(</a:t>
                </a:r>
                <a:r>
                  <a:rPr lang="en-US" altLang="ko-KR" b="0" i="1" dirty="0" smtClean="0">
                    <a:cs typeface="Arial" charset="0"/>
                  </a:rPr>
                  <a:t>F</a:t>
                </a:r>
                <a:r>
                  <a:rPr lang="en-US" altLang="ko-KR" b="0" dirty="0" smtClean="0">
                    <a:cs typeface="Arial" charset="0"/>
                  </a:rPr>
                  <a:t>). Then, unless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𝑍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ko-KR" altLang="en-US" b="0" i="1" smtClean="0">
                        <a:latin typeface="Cambria Math"/>
                        <a:cs typeface="Arial" charset="0"/>
                      </a:rPr>
                      <m:t>𝜆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)</m:t>
                    </m:r>
                  </m:oMath>
                </a14:m>
                <a:r>
                  <a:rPr lang="en-US" altLang="ko-KR" b="0" dirty="0" smtClean="0">
                    <a:cs typeface="Arial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∞</m:t>
                    </m:r>
                  </m:oMath>
                </a14:m>
                <a:r>
                  <a:rPr lang="en-US" altLang="ko-KR" b="0" dirty="0" smtClean="0">
                    <a:cs typeface="Arial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𝑍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</m:d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func>
                      <m:func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 b="0" i="0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min</m:t>
                            </m:r>
                          </m:e>
                          <m:lim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𝐾</m:t>
                            </m:r>
                          </m:lim>
                        </m:limLow>
                      </m:fName>
                      <m:e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𝑐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+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ko-KR" altLang="en-US" i="1" dirty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𝜆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𝑏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𝐴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e>
                    </m:func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:  min of affine functions of 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.</a:t>
                </a:r>
              </a:p>
              <a:p>
                <a:pPr lvl="1">
                  <a:buNone/>
                </a:pPr>
                <a:r>
                  <a:rPr lang="en-US" altLang="ko-KR" dirty="0" smtClean="0">
                    <a:cs typeface="Arial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  <a:cs typeface="Arial" charset="0"/>
                      </a:rPr>
                      <m:t>⟹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is concave.</a:t>
                </a:r>
                <a:endParaRPr lang="ko-KR" altLang="en-US" dirty="0" smtClean="0">
                  <a:cs typeface="Arial" charset="0"/>
                </a:endParaRPr>
              </a:p>
            </p:txBody>
          </p:sp>
        </mc:Choice>
        <mc:Fallback xmlns="">
          <p:sp>
            <p:nvSpPr>
              <p:cNvPr id="16387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375" y="933450"/>
                <a:ext cx="8462963" cy="4394280"/>
              </a:xfrm>
              <a:blipFill rotWithShape="1">
                <a:blip r:embed="rId3"/>
                <a:stretch>
                  <a:fillRect l="-648" t="-832" b="-6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536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B1BD2-3B4E-4D45-94AA-0E35956947C0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410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33375" y="285750"/>
                <a:ext cx="8462963" cy="5843459"/>
              </a:xfrm>
            </p:spPr>
            <p:txBody>
              <a:bodyPr/>
              <a:lstStyle/>
              <a:p>
                <a:r>
                  <a:rPr lang="en-US" altLang="ko-KR" dirty="0" smtClean="0">
                    <a:solidFill>
                      <a:srgbClr val="3333FF"/>
                    </a:solidFill>
                    <a:cs typeface="Arial" charset="0"/>
                  </a:rPr>
                  <a:t>Thm 4.9:</a:t>
                </a:r>
                <a:r>
                  <a:rPr lang="en-US" altLang="ko-KR" dirty="0" smtClean="0">
                    <a:cs typeface="Arial" charset="0"/>
                  </a:rPr>
                  <a:t>  The optimal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altLang="ko-KR" dirty="0" smtClean="0">
                    <a:cs typeface="Arial" charset="0"/>
                  </a:rPr>
                  <a:t> of the </a:t>
                </a:r>
                <a:r>
                  <a:rPr lang="en-US" altLang="ko-KR" dirty="0" err="1" smtClean="0">
                    <a:cs typeface="Arial" charset="0"/>
                  </a:rPr>
                  <a:t>Lagrangean</a:t>
                </a:r>
                <a:r>
                  <a:rPr lang="en-US" altLang="ko-KR" dirty="0" smtClean="0">
                    <a:cs typeface="Arial" charset="0"/>
                  </a:rPr>
                  <a:t> dual (4.25) is equal to the optimal cost of the following linear optimization problem: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	minimize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𝑐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𝑥</m:t>
                    </m:r>
                  </m:oMath>
                </a14:m>
                <a:endParaRPr lang="en-US" altLang="ko-KR" dirty="0" smtClean="0">
                  <a:cs typeface="Arial" charset="0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	subject to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𝐴𝑥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𝑏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  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ko-KR" b="0" i="0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conv</m:t>
                    </m:r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(</m:t>
                    </m:r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𝐹</m:t>
                    </m:r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			(4.27)</a:t>
                </a: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</a:t>
                </a:r>
                <a:r>
                  <a:rPr lang="en-US" altLang="ko-KR" dirty="0" smtClean="0">
                    <a:solidFill>
                      <a:srgbClr val="3333FF"/>
                    </a:solidFill>
                    <a:cs typeface="Arial" charset="0"/>
                    <a:sym typeface="Symbol" pitchFamily="18" charset="2"/>
                  </a:rPr>
                  <a:t>Pf)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By definition,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</m:d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func>
                      <m:func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 b="0" i="0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min</m:t>
                            </m:r>
                          </m:e>
                          <m:lim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𝐹</m:t>
                            </m:r>
                          </m:lim>
                        </m:limLow>
                      </m:fName>
                      <m:e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+</m:t>
                        </m:r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′(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𝑏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𝐴𝑥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e>
                    </m:func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min</m:t>
                            </m:r>
                          </m:e>
                          <m:lim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conv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(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𝐹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)</m:t>
                            </m:r>
                          </m:lim>
                        </m:limLow>
                      </m:fName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+</m:t>
                        </m:r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′(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𝑏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𝐴𝑥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e>
                    </m:func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 (since </a:t>
                </a:r>
                <a:r>
                  <a:rPr lang="en-US" altLang="ko-KR" dirty="0" err="1" smtClean="0">
                    <a:cs typeface="Arial" charset="0"/>
                    <a:sym typeface="Symbol" pitchFamily="18" charset="2"/>
                  </a:rPr>
                  <a:t>obj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fn. is linear in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𝑥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)</a:t>
                </a: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</a:t>
                </a:r>
                <a:r>
                  <a:rPr lang="en-US" altLang="ko-KR" dirty="0">
                    <a:ea typeface="Cambria Math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ea typeface="Cambria Math"/>
                        <a:cs typeface="Arial" charset="0"/>
                      </a:rPr>
                      <m:t>⟹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𝐷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max</m:t>
                            </m:r>
                          </m:e>
                          <m:lim>
                            <m:r>
                              <a:rPr lang="ko-KR" altLang="en-US" i="1" dirty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𝜆</m:t>
                            </m:r>
                            <m:r>
                              <a:rPr lang="ko-KR" altLang="en-US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≥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b="0" i="0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min</m:t>
                                </m:r>
                              </m:e>
                              <m:lim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𝑥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∈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b="0" i="0" smtClean="0"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conv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(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𝐹</m:t>
                                </m:r>
                                <m:r>
                                  <a:rPr lang="en-US" altLang="ko-KR" b="0" i="1" smtClean="0">
                                    <a:latin typeface="Cambria Math"/>
                                    <a:ea typeface="Cambria Math"/>
                                    <a:cs typeface="Arial" charset="0"/>
                                    <a:sym typeface="Symbol" pitchFamily="18" charset="2"/>
                                  </a:rPr>
                                  <m:t>)</m:t>
                                </m:r>
                              </m:lim>
                            </m:limLow>
                          </m:fName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+</m:t>
                            </m:r>
                            <m:r>
                              <a:rPr lang="ko-KR" altLang="en-US" i="1" dirty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𝜆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′(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𝑏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−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𝐴𝑥</m:t>
                            </m:r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)</m:t>
                            </m:r>
                          </m:e>
                        </m:func>
                      </m:e>
                    </m:func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, 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𝐾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𝑤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, 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𝑗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𝐽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be the extreme </a:t>
                </a:r>
                <a:r>
                  <a:rPr lang="en-US" altLang="ko-KR" dirty="0" err="1" smtClean="0">
                    <a:cs typeface="Arial" charset="0"/>
                    <a:sym typeface="Symbol" pitchFamily="18" charset="2"/>
                  </a:rPr>
                  <a:t>pts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and extreme rays of </a:t>
                </a:r>
                <a:r>
                  <a:rPr lang="en-US" altLang="ko-KR" dirty="0" err="1" smtClean="0">
                    <a:cs typeface="Arial" charset="0"/>
                    <a:sym typeface="Symbol" pitchFamily="18" charset="2"/>
                  </a:rPr>
                  <a:t>conv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𝐹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). Then</a:t>
                </a: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𝑍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</m:d>
                    <m:r>
                      <a:rPr lang="en-US" altLang="ko-KR" b="0" i="0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=−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∞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	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𝑐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−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ko-KR" altLang="en-US" i="1" dirty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𝜆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𝐴</m:t>
                        </m:r>
                      </m:e>
                    </m:d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𝑤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&lt;0,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for some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𝐽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min</m:t>
                            </m:r>
                          </m:e>
                          <m:lim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𝐾</m:t>
                            </m:r>
                          </m:lim>
                        </m:limLow>
                      </m:fName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</m:t>
                        </m:r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+</m:t>
                        </m:r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′(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𝑏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𝐴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e>
                    </m:func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	otherwise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</a:t>
                </a:r>
                <a:r>
                  <a:rPr lang="en-US" altLang="ko-KR" dirty="0" smtClean="0">
                    <a:cs typeface="Arial" charset="0"/>
                  </a:rPr>
                  <a:t> Hence </a:t>
                </a:r>
                <a:r>
                  <a:rPr lang="en-US" altLang="ko-KR" dirty="0" err="1" smtClean="0">
                    <a:cs typeface="Arial" charset="0"/>
                  </a:rPr>
                  <a:t>Lagrangean</a:t>
                </a:r>
                <a:r>
                  <a:rPr lang="en-US" altLang="ko-KR" dirty="0" smtClean="0">
                    <a:cs typeface="Arial" charset="0"/>
                  </a:rPr>
                  <a:t> dual is equivalent to</a:t>
                </a: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maximize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 i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min</m:t>
                            </m:r>
                          </m:e>
                          <m:lim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𝐾</m:t>
                            </m:r>
                          </m:lim>
                        </m:limLow>
                      </m:fName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</m:t>
                        </m:r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+</m:t>
                        </m:r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′(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𝑏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𝐴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e>
                    </m:func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</a:t>
                </a: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subject to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(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𝑐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−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𝐴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)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𝑤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≥0,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 for all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𝐽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  <m:r>
                      <a:rPr lang="ko-KR" altLang="en-US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≥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0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</a:t>
                </a:r>
                <a:endParaRPr lang="ko-KR" altLang="en-US" dirty="0" smtClean="0">
                  <a:cs typeface="Arial" charset="0"/>
                </a:endParaRPr>
              </a:p>
            </p:txBody>
          </p:sp>
        </mc:Choice>
        <mc:Fallback xmlns="">
          <p:sp>
            <p:nvSpPr>
              <p:cNvPr id="17410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375" y="285750"/>
                <a:ext cx="8462963" cy="5843459"/>
              </a:xfrm>
              <a:blipFill rotWithShape="1">
                <a:blip r:embed="rId3"/>
                <a:stretch>
                  <a:fillRect l="-648" t="-626" r="-72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6388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9E453-C767-4282-918C-09322A9AF955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33375" y="933450"/>
                <a:ext cx="8559105" cy="5644046"/>
              </a:xfrm>
            </p:spPr>
            <p:txBody>
              <a:bodyPr/>
              <a:lstStyle/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or equivalently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maximize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𝑦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</a:t>
                </a: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subject to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𝑦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+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𝐴</m:t>
                        </m:r>
                        <m:sSup>
                          <m:sSupPr>
                            <m:ctrlPr>
                              <a:rPr lang="en-US" altLang="ko-KR" b="0" i="1" dirty="0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pPr>
                          <m:e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dirty="0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</m:sup>
                        </m:s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−</m:t>
                        </m:r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𝑏</m:t>
                        </m:r>
                      </m:e>
                    </m:d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𝑐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′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𝑘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cs typeface="Arial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𝐾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	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ko-KR" altLang="en-US" i="1" dirty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𝜆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′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𝐴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𝑤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𝑐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′</m:t>
                    </m:r>
                    <m:sSup>
                      <m:sSup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𝑤</m:t>
                        </m:r>
                      </m:e>
                      <m:sup>
                        <m:r>
                          <a:rPr lang="en-US" altLang="ko-KR" b="0" i="1" dirty="0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p>
                    </m:sSup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𝑗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𝐽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None/>
                </a:pPr>
                <a:r>
                  <a:rPr lang="en-US" altLang="ko-KR" dirty="0" smtClean="0">
                    <a:cs typeface="Arial" charset="0"/>
                  </a:rPr>
                  <a:t>				  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/>
                        <a:cs typeface="Arial" charset="0"/>
                        <a:sym typeface="Symbol" pitchFamily="18" charset="2"/>
                      </a:rPr>
                      <m:t>𝜆</m:t>
                    </m:r>
                    <m:r>
                      <a:rPr lang="ko-KR" altLang="en-US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≥</m:t>
                    </m:r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0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</a:t>
                </a:r>
                <a:endParaRPr lang="ko-KR" altLang="en-US" dirty="0" smtClean="0">
                  <a:cs typeface="Arial" charset="0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Taking the dual, and using strong duality for LP,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altLang="ko-KR" dirty="0" smtClean="0">
                    <a:cs typeface="Arial" charset="0"/>
                  </a:rPr>
                  <a:t> is equal to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	minimize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𝑐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′(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</a:rPr>
                          <m:t>𝐾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cs typeface="Arial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</a:rPr>
                              <m:t>𝑘</m:t>
                            </m:r>
                          </m:sub>
                        </m:sSub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</a:rPr>
                          <m:t>𝐽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cs typeface="Arial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</a:rPr>
                              <m:t>𝑗</m:t>
                            </m:r>
                          </m:sub>
                        </m:sSub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</a:rPr>
                              <m:t>𝑗</m:t>
                            </m:r>
                          </m:sup>
                        </m:sSup>
                      </m:e>
                    </m:nary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)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subject to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𝐾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=1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𝐴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𝐾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ko-KR" altLang="en-US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𝑘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𝑘</m:t>
                                </m:r>
                              </m:sup>
                            </m:sSup>
                          </m:e>
                        </m:nary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+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𝑗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𝐽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ko-KR" altLang="en-US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𝑗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𝑤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𝑗</m:t>
                                </m:r>
                              </m:sup>
                            </m:sSup>
                          </m:e>
                        </m:nary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𝑏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	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ko-KR" altLang="en-US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𝛽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≥0,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ko-KR" b="0" i="1" dirty="0" smtClean="0">
                        <a:latin typeface="Cambria Math"/>
                        <a:cs typeface="Arial" charset="0"/>
                        <a:sym typeface="Symbol" pitchFamily="18" charset="2"/>
                      </a:rPr>
                      <m:t>𝑘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𝐾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 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𝑗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dirty="0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𝐽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Since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b="0" i="0" smtClean="0">
                        <a:latin typeface="Cambria Math"/>
                        <a:cs typeface="Arial" charset="0"/>
                        <a:sym typeface="Symbol" pitchFamily="18" charset="2"/>
                      </a:rPr>
                      <m:t>conv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𝐹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𝐾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ko-KR" altLang="en-US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𝑘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𝑘</m:t>
                                </m:r>
                              </m:sup>
                            </m:sSup>
                          </m:e>
                        </m:nary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+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𝑗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𝐽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ko-KR" altLang="en-US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𝑗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𝑤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𝑗</m:t>
                                </m:r>
                              </m:sup>
                            </m:sSup>
                          </m:e>
                        </m:nary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:</m:t>
                        </m:r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∈</m:t>
                            </m:r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𝐾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  <a:cs typeface="Arial" charset="0"/>
                                    <a:sym typeface="Symbol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ko-KR" altLang="en-US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  <a:cs typeface="Arial" charset="0"/>
                                    <a:sym typeface="Symbol" pitchFamily="18" charset="2"/>
                                  </a:rPr>
                                  <m:t>𝑘</m:t>
                                </m:r>
                              </m:sub>
                            </m:sSub>
                          </m:e>
                        </m:nary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=1, 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𝛼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𝑘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ko-KR" altLang="en-US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𝑗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≥0,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𝐾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𝑗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𝐽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the result follows.		</a:t>
                </a:r>
              </a:p>
              <a:p>
                <a:pPr>
                  <a:buFont typeface="Wingdings" pitchFamily="2" charset="2"/>
                  <a:buNone/>
                </a:pPr>
                <a:endParaRPr lang="en-US" altLang="ko-KR" dirty="0" smtClean="0">
                  <a:cs typeface="Arial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8435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375" y="933450"/>
                <a:ext cx="8559105" cy="5644046"/>
              </a:xfrm>
              <a:blipFill rotWithShape="1">
                <a:blip r:embed="rId3"/>
                <a:stretch>
                  <a:fillRect t="-64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2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3D44B-5917-498E-A9B7-242F2666272F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33375" y="933450"/>
                <a:ext cx="8462963" cy="3472554"/>
              </a:xfrm>
            </p:spPr>
            <p:txBody>
              <a:bodyPr/>
              <a:lstStyle/>
              <a:p>
                <a:r>
                  <a:rPr lang="en-US" altLang="ko-KR" dirty="0" smtClean="0">
                    <a:solidFill>
                      <a:srgbClr val="0000FF"/>
                    </a:solidFill>
                  </a:rPr>
                  <a:t>Ex 4.3:</a:t>
                </a:r>
              </a:p>
              <a:p>
                <a:pPr marL="284400" indent="0">
                  <a:buNone/>
                </a:pPr>
                <a:r>
                  <a:rPr lang="en-US" altLang="ko-KR" dirty="0" smtClean="0"/>
                  <a:t>Consider the problem:</a:t>
                </a:r>
              </a:p>
              <a:p>
                <a:pPr marL="284400" indent="0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minimize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/>
                  <a:t> </a:t>
                </a:r>
              </a:p>
              <a:p>
                <a:pPr marL="284400" indent="0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subject to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</a:rPr>
                      <m:t>≥−1</m:t>
                    </m:r>
                  </m:oMath>
                </a14:m>
                <a:r>
                  <a:rPr lang="en-US" altLang="ko-KR" dirty="0" smtClean="0">
                    <a:solidFill>
                      <a:srgbClr val="0000FF"/>
                    </a:solidFill>
                  </a:rPr>
                  <a:t> </a:t>
                </a:r>
                <a:endParaRPr lang="en-US" altLang="ko-KR" dirty="0" smtClean="0"/>
              </a:p>
              <a:p>
                <a:pPr marL="284400" indent="0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	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≤5</m:t>
                    </m:r>
                  </m:oMath>
                </a14:m>
                <a:endParaRPr lang="en-US" altLang="ko-KR" dirty="0" smtClean="0"/>
              </a:p>
              <a:p>
                <a:pPr marL="284400" indent="0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	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≥3</m:t>
                    </m:r>
                  </m:oMath>
                </a14:m>
                <a:endParaRPr lang="en-US" altLang="ko-KR" dirty="0" smtClean="0"/>
              </a:p>
              <a:p>
                <a:pPr marL="284400" indent="0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	    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6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≤15</m:t>
                    </m:r>
                  </m:oMath>
                </a14:m>
                <a:endParaRPr lang="en-US" altLang="ko-KR" dirty="0" smtClean="0"/>
              </a:p>
              <a:p>
                <a:pPr marL="284400" indent="0">
                  <a:buNone/>
                </a:pPr>
                <a:r>
                  <a:rPr lang="en-US" altLang="ko-KR" dirty="0"/>
                  <a:t>	</a:t>
                </a:r>
                <a:r>
                  <a:rPr lang="en-US" altLang="ko-KR" dirty="0" smtClean="0"/>
                  <a:t>	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en-US" altLang="ko-KR" dirty="0" smtClean="0"/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en-US" altLang="ko-KR" dirty="0" smtClean="0"/>
                  <a:t>  </a:t>
                </a:r>
                <a:endParaRPr lang="en-US" altLang="ko-KR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375" y="933450"/>
                <a:ext cx="8462963" cy="3472554"/>
              </a:xfrm>
              <a:blipFill rotWithShape="1">
                <a:blip r:embed="rId2"/>
                <a:stretch>
                  <a:fillRect l="-648" t="-105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8D1AF-6795-40A0-B9EC-5CE2FF999BD9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6267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3375" y="933450"/>
            <a:ext cx="8462963" cy="394788"/>
          </a:xfrm>
        </p:spPr>
        <p:txBody>
          <a:bodyPr/>
          <a:lstStyle/>
          <a:p>
            <a:r>
              <a:rPr lang="en-US" altLang="ko-KR" dirty="0" smtClean="0"/>
              <a:t>Ex: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8D1AF-6795-40A0-B9EC-5CE2FF999BD9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2051720" y="5589240"/>
            <a:ext cx="5400600" cy="0"/>
          </a:xfrm>
          <a:prstGeom prst="straightConnector1">
            <a:avLst/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V="1">
            <a:off x="2402135" y="908720"/>
            <a:ext cx="0" cy="511256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5220072" y="552685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5229697" y="407707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5229697" y="263691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3789537" y="408170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3789537" y="552685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3789537" y="11967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5239322" y="11967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2359002" y="262728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3789537" y="263691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3698279" y="565162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1</a:t>
            </a:r>
            <a:endParaRPr lang="ko-KR" altLang="en-US" sz="20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36471" y="394268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1</a:t>
            </a:r>
            <a:endParaRPr lang="ko-KR" altLang="en-US" sz="2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38439" y="563237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2</a:t>
            </a:r>
            <a:endParaRPr lang="ko-KR" alt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02135" y="562274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+mn-lt"/>
              </a:rPr>
              <a:t>0</a:t>
            </a:r>
            <a:endParaRPr lang="ko-KR" altLang="en-US" sz="20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26846" y="247207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2</a:t>
            </a:r>
            <a:endParaRPr lang="ko-KR" altLang="en-US" sz="2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51720" y="105736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+mn-lt"/>
              </a:rPr>
              <a:t>3</a:t>
            </a:r>
            <a:endParaRPr lang="ko-KR" alt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207421" y="5573053"/>
                <a:ext cx="49622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421" y="5573053"/>
                <a:ext cx="496225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979712" y="529430"/>
                <a:ext cx="5021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529430"/>
                <a:ext cx="502189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직선 연결선 31"/>
          <p:cNvCxnSpPr/>
          <p:nvPr/>
        </p:nvCxnSpPr>
        <p:spPr>
          <a:xfrm flipV="1">
            <a:off x="1691680" y="529430"/>
            <a:ext cx="4320480" cy="433973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3859037" y="1250752"/>
            <a:ext cx="144978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flipH="1">
            <a:off x="2413002" y="1235252"/>
            <a:ext cx="1430535" cy="143053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>
            <a:stCxn id="21" idx="0"/>
            <a:endCxn id="18" idx="5"/>
          </p:cNvCxnSpPr>
          <p:nvPr/>
        </p:nvCxnSpPr>
        <p:spPr>
          <a:xfrm>
            <a:off x="2413002" y="2627287"/>
            <a:ext cx="1468719" cy="29917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3843537" y="5574982"/>
            <a:ext cx="1468719" cy="1581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flipH="1">
            <a:off x="5270322" y="1250752"/>
            <a:ext cx="19250" cy="43301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V="1">
            <a:off x="1979712" y="548680"/>
            <a:ext cx="3158727" cy="167543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flipH="1" flipV="1">
            <a:off x="5138439" y="342281"/>
            <a:ext cx="945729" cy="564050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2042095" y="2910686"/>
            <a:ext cx="2160240" cy="316029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402825" y="1916832"/>
                <a:ext cx="5931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</a:rPr>
                            <m:t>𝐼𝑃</m:t>
                          </m:r>
                        </m:sub>
                      </m:sSub>
                    </m:oMath>
                  </m:oMathPara>
                </a14:m>
                <a:endParaRPr lang="ko-KR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825" y="1916832"/>
                <a:ext cx="593111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187624" y="3573016"/>
                <a:ext cx="62196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</a:rPr>
                            <m:t>𝐿𝑃</m:t>
                          </m:r>
                        </m:sub>
                      </m:sSub>
                    </m:oMath>
                  </m:oMathPara>
                </a14:m>
                <a:endParaRPr lang="ko-KR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573016"/>
                <a:ext cx="621965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213731" y="2884874"/>
                <a:ext cx="532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ko-KR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731" y="2884874"/>
                <a:ext cx="532389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직선 화살표 연결선 58"/>
          <p:cNvCxnSpPr>
            <a:stCxn id="54" idx="2"/>
            <a:endCxn id="22" idx="0"/>
          </p:cNvCxnSpPr>
          <p:nvPr/>
        </p:nvCxnSpPr>
        <p:spPr>
          <a:xfrm>
            <a:off x="3699381" y="2316942"/>
            <a:ext cx="144156" cy="31997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/>
          <p:cNvCxnSpPr/>
          <p:nvPr/>
        </p:nvCxnSpPr>
        <p:spPr>
          <a:xfrm flipV="1">
            <a:off x="1746120" y="3861051"/>
            <a:ext cx="968921" cy="4081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/>
          <p:nvPr/>
        </p:nvCxnSpPr>
        <p:spPr>
          <a:xfrm>
            <a:off x="1691680" y="3162534"/>
            <a:ext cx="1224136" cy="48249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720231" y="332656"/>
                <a:ext cx="10202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dirty="0" err="1" smtClean="0">
                    <a:latin typeface="+mn-lt"/>
                  </a:rPr>
                  <a:t>conv</a:t>
                </a:r>
                <a:r>
                  <a:rPr lang="en-US" altLang="ko-KR" sz="2000" dirty="0" smtClean="0">
                    <a:latin typeface="+mn-lt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ko-KR" sz="2000" i="1" dirty="0" smtClean="0">
                        <a:latin typeface="Cambria Math"/>
                      </a:rPr>
                      <m:t>𝐹</m:t>
                    </m:r>
                  </m:oMath>
                </a14:m>
                <a:r>
                  <a:rPr lang="en-US" altLang="ko-KR" sz="2000" dirty="0" smtClean="0">
                    <a:latin typeface="+mn-lt"/>
                  </a:rPr>
                  <a:t>)</a:t>
                </a:r>
                <a:endParaRPr lang="ko-KR" alt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0231" y="332656"/>
                <a:ext cx="1020216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5952" t="-7692" r="-4762" b="-2769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직선 화살표 연결선 75"/>
          <p:cNvCxnSpPr/>
          <p:nvPr/>
        </p:nvCxnSpPr>
        <p:spPr>
          <a:xfrm>
            <a:off x="4211960" y="732766"/>
            <a:ext cx="6163" cy="104005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/>
          <p:cNvCxnSpPr/>
          <p:nvPr/>
        </p:nvCxnSpPr>
        <p:spPr>
          <a:xfrm flipV="1">
            <a:off x="6588224" y="2884874"/>
            <a:ext cx="504056" cy="130483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화살표 연결선 85"/>
          <p:cNvCxnSpPr/>
          <p:nvPr/>
        </p:nvCxnSpPr>
        <p:spPr>
          <a:xfrm>
            <a:off x="6876256" y="3465004"/>
            <a:ext cx="827390" cy="39604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427446" y="338893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latin typeface="+mn-lt"/>
              </a:rPr>
              <a:t>c</a:t>
            </a:r>
            <a:endParaRPr lang="ko-KR" altLang="en-US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5463" y="2348880"/>
                <a:ext cx="1358577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ko-KR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altLang="ko-KR" sz="1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altLang="ko-KR" sz="1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1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altLang="ko-KR" sz="1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ko-KR" altLang="en-US" sz="1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63" y="2348880"/>
                <a:ext cx="1358577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5283" y="3968396"/>
                <a:ext cx="1438535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ko-KR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altLang="ko-KR" sz="1800" b="0" i="1" smtClean="0">
                              <a:latin typeface="Cambria Math"/>
                            </a:rPr>
                            <m:t>𝐿𝑃</m:t>
                          </m:r>
                        </m:sub>
                      </m:sSub>
                      <m:r>
                        <a:rPr lang="en-US" altLang="ko-KR" sz="1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altLang="ko-K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altLang="ko-KR" sz="1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altLang="ko-KR" sz="1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ko-KR" altLang="en-US" sz="1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83" y="3968396"/>
                <a:ext cx="1438535" cy="61279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573463" y="2843644"/>
                <a:ext cx="1201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ko-KR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altLang="ko-KR" sz="1800" b="0" i="1" smtClean="0">
                              <a:latin typeface="Cambria Math"/>
                            </a:rPr>
                            <m:t>𝐼𝑃</m:t>
                          </m:r>
                        </m:sub>
                      </m:sSub>
                      <m:r>
                        <a:rPr lang="en-US" altLang="ko-KR" sz="1800" b="0" i="1" smtClean="0">
                          <a:latin typeface="Cambria Math"/>
                        </a:rPr>
                        <m:t>=1)</m:t>
                      </m:r>
                    </m:oMath>
                  </m:oMathPara>
                </a14:m>
                <a:endParaRPr lang="ko-KR" altLang="en-US" sz="18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463" y="2843644"/>
                <a:ext cx="1201291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44208" y="980728"/>
                <a:ext cx="17466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i="1" ker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ker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ker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ko-KR" sz="2000" i="1" ker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altLang="ko-KR" sz="2000" i="1" ker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 ker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ko-KR" sz="2000" i="1" ker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ko-KR" sz="2000" i="1" ker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≥−1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980728"/>
                <a:ext cx="1746697" cy="400110"/>
              </a:xfrm>
              <a:prstGeom prst="rect">
                <a:avLst/>
              </a:prstGeom>
              <a:blipFill rotWithShape="0">
                <a:blip r:embed="rId11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화살표 연결선 8"/>
          <p:cNvCxnSpPr/>
          <p:nvPr/>
        </p:nvCxnSpPr>
        <p:spPr>
          <a:xfrm flipH="1" flipV="1">
            <a:off x="5940152" y="764704"/>
            <a:ext cx="504056" cy="292665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910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33375" y="933450"/>
                <a:ext cx="8462963" cy="5130828"/>
              </a:xfrm>
            </p:spPr>
            <p:txBody>
              <a:bodyPr/>
              <a:lstStyle/>
              <a:p>
                <a:r>
                  <a:rPr lang="en-US" altLang="ko-KR" dirty="0" smtClean="0">
                    <a:solidFill>
                      <a:srgbClr val="0000FF"/>
                    </a:solidFill>
                    <a:cs typeface="Arial" charset="0"/>
                  </a:rPr>
                  <a:t>Cor 4.1:  </a:t>
                </a:r>
                <a:r>
                  <a:rPr lang="en-US" altLang="ko-KR" dirty="0" smtClean="0">
                    <a:cs typeface="Arial" charset="0"/>
                  </a:rPr>
                  <a:t>(a)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𝐼𝑃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𝐷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,</m:t>
                    </m:r>
                  </m:oMath>
                </a14:m>
                <a:r>
                  <a:rPr lang="en-US" altLang="ko-KR" dirty="0" smtClean="0">
                    <a:cs typeface="Arial" charset="0"/>
                  </a:rPr>
                  <a:t> for all cost vectors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cs typeface="Arial" charset="0"/>
                      </a:rPr>
                      <m:t>𝑐</m:t>
                    </m:r>
                    <m:r>
                      <a:rPr lang="en-US" altLang="ko-KR" i="1" dirty="0" smtClean="0">
                        <a:latin typeface="Cambria Math"/>
                        <a:cs typeface="Arial" charset="0"/>
                      </a:rPr>
                      <m:t>,</m:t>
                    </m:r>
                  </m:oMath>
                </a14:m>
                <a:r>
                  <a:rPr lang="en-US" altLang="ko-KR" dirty="0" smtClean="0">
                    <a:cs typeface="Arial" charset="0"/>
                  </a:rPr>
                  <a:t> if and only if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b="0" i="0" smtClean="0">
                        <a:latin typeface="Cambria Math"/>
                        <a:cs typeface="Arial" charset="0"/>
                      </a:rPr>
                      <m:t>conv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𝐹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∩</m:t>
                    </m:r>
                    <m:d>
                      <m:dPr>
                        <m:begChr m:val="{"/>
                        <m:endChr m:val="}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</a:rPr>
                          <m:t>𝑥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</a:rPr>
                          <m:t>: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</a:rPr>
                          <m:t>𝐴𝑥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</a:rPr>
                          <m:t>≥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</a:rPr>
                          <m:t>𝑏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/>
                        <a:ea typeface="Cambria Math"/>
                        <a:cs typeface="Arial" charset="0"/>
                      </a:rPr>
                      <m:t>conv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(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𝐹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)∩{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: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𝐴𝑥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𝑏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}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(b)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𝐿𝑃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𝑍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𝐷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</a:t>
                </a:r>
                <a:r>
                  <a:rPr lang="en-US" altLang="ko-KR" dirty="0" smtClean="0">
                    <a:cs typeface="Arial" charset="0"/>
                  </a:rPr>
                  <a:t>for all cost vectors </a:t>
                </a:r>
                <a14:m>
                  <m:oMath xmlns:m="http://schemas.openxmlformats.org/officeDocument/2006/math">
                    <m:r>
                      <a:rPr lang="en-US" altLang="ko-KR" i="1" dirty="0" smtClean="0">
                        <a:latin typeface="Cambria Math"/>
                        <a:cs typeface="Arial" charset="0"/>
                      </a:rPr>
                      <m:t>𝑐</m:t>
                    </m:r>
                    <m:r>
                      <a:rPr lang="en-US" altLang="ko-KR" i="1" dirty="0" smtClean="0">
                        <a:latin typeface="Cambria Math"/>
                        <a:cs typeface="Arial" charset="0"/>
                      </a:rPr>
                      <m:t>,</m:t>
                    </m:r>
                  </m:oMath>
                </a14:m>
                <a:r>
                  <a:rPr lang="en-US" altLang="ko-KR" dirty="0" smtClean="0">
                    <a:cs typeface="Arial" charset="0"/>
                  </a:rPr>
                  <a:t> if and only if  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b="0" i="0" smtClean="0">
                        <a:latin typeface="Cambria Math"/>
                        <a:cs typeface="Arial" charset="0"/>
                      </a:rPr>
                      <m:t>conv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</a:rPr>
                          <m:t>𝐹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={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𝑥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:</m:t>
                    </m:r>
                    <m:r>
                      <a:rPr lang="en-US" altLang="ko-KR" b="0" i="1" smtClean="0">
                        <a:latin typeface="Cambria Math"/>
                        <a:cs typeface="Arial" charset="0"/>
                      </a:rPr>
                      <m:t>𝐷𝑥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≥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𝑑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</a:rPr>
                      <m:t>}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.  </a:t>
                </a:r>
              </a:p>
              <a:p>
                <a:pPr>
                  <a:buFont typeface="Wingdings" pitchFamily="2" charset="2"/>
                  <a:buNone/>
                </a:pPr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r>
                  <a:rPr lang="en-US" altLang="ko-KR" dirty="0" smtClean="0">
                    <a:solidFill>
                      <a:srgbClr val="0000FF"/>
                    </a:solidFill>
                    <a:cs typeface="Arial" charset="0"/>
                    <a:sym typeface="Symbol" pitchFamily="18" charset="2"/>
                  </a:rPr>
                  <a:t>Ex 4.5:  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One tree relaxation of the traveling salesman problem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ko-KR" altLang="en-US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𝛿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brk m:alnAt="9"/>
                              </m:rPr>
                              <a:rPr lang="en-US" altLang="ko-KR" b="0" i="1" smtClean="0">
                                <a:latin typeface="Cambria Math"/>
                                <a:ea typeface="Cambria Math"/>
                                <a:cs typeface="Arial" charset="0"/>
                                <a:sym typeface="Symbol" pitchFamily="18" charset="2"/>
                              </a:rPr>
                              <m:t>𝑖</m:t>
                            </m:r>
                          </m:e>
                        </m:d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=2,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	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𝑖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𝐸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𝑆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−1,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	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⊂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  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≠∅,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𝑉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,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		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0,1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  <a:cs typeface="Arial" charset="0"/>
                        <a:sym typeface="Symbol" pitchFamily="18" charset="2"/>
                      </a:rPr>
                      <m:t>.</m:t>
                    </m:r>
                  </m:oMath>
                </a14:m>
                <a:endParaRPr lang="en-US" altLang="ko-KR" dirty="0" smtClean="0">
                  <a:cs typeface="Arial" charset="0"/>
                  <a:sym typeface="Symbol" pitchFamily="18" charset="2"/>
                </a:endParaRPr>
              </a:p>
              <a:p>
                <a:pPr>
                  <a:buFont typeface="Wingdings" pitchFamily="2" charset="2"/>
                  <a:buNone/>
                </a:pPr>
                <a:endParaRPr lang="en-US" altLang="ko-KR" dirty="0" smtClean="0">
                  <a:cs typeface="Arial" charset="0"/>
                </a:endParaRP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We choose node 1 as a special node, called the root node, and add the redundant equality</a:t>
                </a:r>
              </a:p>
              <a:p>
                <a:pPr>
                  <a:buFont typeface="Wingdings" pitchFamily="2" charset="2"/>
                  <a:buNone/>
                </a:pPr>
                <a:r>
                  <a:rPr lang="en-US" altLang="ko-KR" dirty="0" smtClean="0">
                    <a:cs typeface="Arial" charset="0"/>
                  </a:rPr>
                  <a:t>		</a:t>
                </a:r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ko-KR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𝑒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∈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𝐸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(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𝑉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∖</m:t>
                        </m:r>
                        <m:r>
                          <m:rPr>
                            <m:lit/>
                            <m:brk m:alnAt="9"/>
                          </m:rP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{</m:t>
                        </m:r>
                        <m:r>
                          <m:rPr>
                            <m:brk m:alnAt="9"/>
                          </m:rP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1</m:t>
                        </m:r>
                        <m:r>
                          <a:rPr lang="en-US" altLang="ko-KR" b="0" i="1" smtClean="0">
                            <a:latin typeface="Cambria Math"/>
                            <a:ea typeface="Cambria Math"/>
                            <a:cs typeface="Arial" charset="0"/>
                            <a:sym typeface="Symbol" pitchFamily="18" charset="2"/>
                          </a:rPr>
                          <m:t>})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cs typeface="Arial" charset="0"/>
                                <a:sym typeface="Symbol" pitchFamily="18" charset="2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  <a:cs typeface="Arial" charset="0"/>
                                <a:sym typeface="Symbol" pitchFamily="18" charset="2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cs typeface="Arial" charset="0"/>
                            <a:sym typeface="Symbol" pitchFamily="18" charset="2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cs typeface="Arial" charset="0"/>
                            <a:sym typeface="Symbol" pitchFamily="18" charset="2"/>
                          </a:rPr>
                          <m:t>𝑉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cs typeface="Arial" charset="0"/>
                        <a:sym typeface="Symbol" pitchFamily="18" charset="2"/>
                      </a:rPr>
                      <m:t>−2.</m:t>
                    </m:r>
                  </m:oMath>
                </a14:m>
                <a:r>
                  <a:rPr lang="en-US" altLang="ko-KR" dirty="0" smtClean="0">
                    <a:cs typeface="Arial" charset="0"/>
                    <a:sym typeface="Symbol" pitchFamily="18" charset="2"/>
                  </a:rPr>
                  <a:t> </a:t>
                </a:r>
                <a:endParaRPr lang="ko-KR" altLang="en-US" dirty="0" smtClean="0">
                  <a:cs typeface="Arial" charset="0"/>
                </a:endParaRPr>
              </a:p>
            </p:txBody>
          </p:sp>
        </mc:Choice>
        <mc:Fallback xmlns="">
          <p:sp>
            <p:nvSpPr>
              <p:cNvPr id="19459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375" y="933450"/>
                <a:ext cx="8462963" cy="5130828"/>
              </a:xfrm>
              <a:blipFill rotWithShape="1">
                <a:blip r:embed="rId3"/>
                <a:stretch>
                  <a:fillRect l="-648" t="-713" b="-1270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Integer Programming 2018</a:t>
            </a:r>
            <a:endParaRPr lang="en-US" altLang="ko-KR" dirty="0"/>
          </a:p>
        </p:txBody>
      </p:sp>
      <p:sp>
        <p:nvSpPr>
          <p:cNvPr id="18437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C50CD-6EFB-4F24-81DD-CCB5891CBC6E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사용자 지정 1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0206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9040</TotalTime>
  <Words>185</Words>
  <Application>Microsoft Office PowerPoint</Application>
  <PresentationFormat>화면 슬라이드 쇼(4:3)</PresentationFormat>
  <Paragraphs>159</Paragraphs>
  <Slides>12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굴림</vt:lpstr>
      <vt:lpstr>바탕체</vt:lpstr>
      <vt:lpstr>Arial</vt:lpstr>
      <vt:lpstr>Cambria Math</vt:lpstr>
      <vt:lpstr>Symbol</vt:lpstr>
      <vt:lpstr>Times New Roman</vt:lpstr>
      <vt:lpstr>Wingdings</vt:lpstr>
      <vt:lpstr>기본 디자인</vt:lpstr>
      <vt:lpstr>Chapter 4 Duality in integer optimization (BW)</vt:lpstr>
      <vt:lpstr>4.3 Lagrangean duality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Methods to enhance formulations</dc:title>
  <dc:creator>admin</dc:creator>
  <cp:lastModifiedBy>Windows 사용자</cp:lastModifiedBy>
  <cp:revision>372</cp:revision>
  <dcterms:modified xsi:type="dcterms:W3CDTF">2018-11-23T08:09:19Z</dcterms:modified>
</cp:coreProperties>
</file>