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5" r:id="rId2"/>
    <p:sldId id="371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99CCFF"/>
    <a:srgbClr val="CCE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662" y="-10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85" y="0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85" y="9430306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67334C8-122A-49DB-9B21-02338E450E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51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185" y="0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07" y="4715153"/>
            <a:ext cx="49866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4491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185" y="9430306"/>
            <a:ext cx="294449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64" tIns="46382" rIns="92764" bIns="46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1FB8F28-8A69-4A3A-93A8-16AC7CB413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192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5D80-ECF2-4F5B-8A8C-EB2C1BD6686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8256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622B-BBB2-40F7-B13D-CEC18544EE4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325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1788" y="152400"/>
            <a:ext cx="2114550" cy="26860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152400"/>
            <a:ext cx="6196013" cy="26860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AECD9-6836-46A5-8717-B031939955E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33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375" y="933450"/>
            <a:ext cx="8462963" cy="1809726"/>
          </a:xfrm>
        </p:spPr>
        <p:txBody>
          <a:bodyPr/>
          <a:lstStyle>
            <a:lvl1pPr>
              <a:defRPr b="0">
                <a:latin typeface="Times New Roman" pitchFamily="18" charset="0"/>
                <a:ea typeface="Arial Unicode MS" pitchFamily="50" charset="-127"/>
                <a:cs typeface="Times New Roman" pitchFamily="18" charset="0"/>
              </a:defRPr>
            </a:lvl1pPr>
            <a:lvl2pPr>
              <a:defRPr sz="1800" b="0">
                <a:latin typeface="Times New Roman" pitchFamily="18" charset="0"/>
                <a:cs typeface="Times New Roman" pitchFamily="18" charset="0"/>
              </a:defRPr>
            </a:lvl2pPr>
            <a:lvl3pPr>
              <a:defRPr sz="1800" b="0">
                <a:latin typeface="Times New Roman" pitchFamily="18" charset="0"/>
                <a:cs typeface="Times New Roman" pitchFamily="18" charset="0"/>
              </a:defRPr>
            </a:lvl3pPr>
            <a:lvl4pPr>
              <a:defRPr sz="1800" b="0">
                <a:latin typeface="Times New Roman" pitchFamily="18" charset="0"/>
                <a:cs typeface="Times New Roman" pitchFamily="18" charset="0"/>
              </a:defRPr>
            </a:lvl4pPr>
            <a:lvl5pPr>
              <a:defRPr sz="1800" b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3238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453188"/>
            <a:ext cx="1222375" cy="2524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1640FE-EAA0-471E-9B47-CAD7127216E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2351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8721-4167-4286-83DD-A3EDD13115E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5731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3375" y="933450"/>
            <a:ext cx="4154488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0263" y="933450"/>
            <a:ext cx="415607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24DE-73B9-4641-B1AE-EC6709CBC79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4205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B858-5E62-4D12-84D7-A773836C985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86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B868-E3FF-4854-BA79-15077967887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25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5412-2776-4727-AE67-DC1545F0A28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3741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EEF8-52D4-405D-8DA5-880D277885F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1843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F3DD-0F68-4860-BD9D-6E32058A22F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651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933450"/>
            <a:ext cx="84629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0080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381750"/>
            <a:ext cx="1222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9240346D-13C1-49BB-9044-B3E15875D5F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+mn-lt"/>
          <a:ea typeface="Arial Unicode MS" pitchFamily="50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rgbClr val="0000FF"/>
          </a:solidFill>
          <a:latin typeface="Times New Roman" pitchFamily="18" charset="0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Times New Roman" pitchFamily="18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>
          <a:solidFill>
            <a:schemeClr val="tx1"/>
          </a:solidFill>
          <a:latin typeface="+mn-lt"/>
          <a:ea typeface="+mn-ea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Generating All Valid Inequalities</a:t>
            </a:r>
            <a:endParaRPr lang="ko-KR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966744"/>
              </a:xfrm>
            </p:spPr>
            <p:txBody>
              <a:bodyPr/>
              <a:lstStyle/>
              <a:p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marL="284400" indent="0">
                  <a:buNone/>
                </a:pPr>
                <a:r>
                  <a:rPr lang="en-US" altLang="ko-KR" dirty="0"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algn="just"/>
                <a:r>
                  <a:rPr lang="en-US" altLang="ko-KR" dirty="0" smtClean="0"/>
                  <a:t>Valid inequalities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 (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)) can be generated using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procedure</a:t>
                </a:r>
                <a:r>
                  <a:rPr lang="en-US" altLang="ko-KR" dirty="0" smtClean="0">
                    <a:sym typeface="Symbol"/>
                  </a:rPr>
                  <a:t>. Also as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𝐷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inequalities.  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All valid inequalities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can be generated using these procedures.</a:t>
                </a:r>
              </a:p>
              <a:p>
                <a:endParaRPr lang="en-US" altLang="ko-KR" dirty="0" smtClean="0">
                  <a:sym typeface="Symbol"/>
                </a:endParaRPr>
              </a:p>
              <a:p>
                <a:r>
                  <a:rPr lang="en-US" altLang="ko-KR" dirty="0" smtClean="0">
                    <a:sym typeface="Symbol"/>
                  </a:rPr>
                  <a:t>0-1 problems: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: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≤1},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p>
                  </m:oMath>
                </a14:m>
                <a:endParaRPr lang="en-US" altLang="ko-KR" dirty="0" smtClean="0">
                  <a:sym typeface="Symbol"/>
                </a:endParaRP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All valid inequalities are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𝐷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inequalities.</a:t>
                </a:r>
              </a:p>
              <a:p>
                <a:pPr marL="284400" indent="0" algn="just">
                  <a:buNone/>
                </a:pPr>
                <a:r>
                  <a:rPr lang="en-US" altLang="ko-KR" dirty="0" smtClean="0">
                    <a:sym typeface="Symbol"/>
                  </a:rPr>
                  <a:t>We say that any valid inequality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dominated by a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inequality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𝐷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inequality) is also a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𝐺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inequality 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𝐷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inequality). </a:t>
                </a:r>
                <a:endParaRPr lang="en-US" altLang="ko-KR" dirty="0">
                  <a:sym typeface="Symbol"/>
                </a:endParaRPr>
              </a:p>
              <a:p>
                <a:endParaRPr lang="en-US" altLang="ko-KR" dirty="0">
                  <a:sym typeface="Symbol"/>
                </a:endParaRPr>
              </a:p>
            </p:txBody>
          </p:sp>
        </mc:Choice>
        <mc:Fallback xmlns="">
          <p:sp>
            <p:nvSpPr>
              <p:cNvPr id="512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966744"/>
              </a:xfrm>
              <a:blipFill rotWithShape="1">
                <a:blip r:embed="rId2"/>
                <a:stretch>
                  <a:fillRect l="-648" t="-736" r="-7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71828-EDD7-4671-976E-4127E2D7B13E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Cutting Planes for MIP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539704"/>
              </a:xfrm>
            </p:spPr>
            <p:txBody>
              <a:bodyPr/>
              <a:lstStyle/>
              <a:p>
                <a:r>
                  <a:rPr lang="en-US" altLang="ko-KR" dirty="0" smtClean="0"/>
                  <a:t>Thm 3.22(CCZ):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}≠∅</m:t>
                    </m:r>
                  </m:oMath>
                </a14:m>
                <a:r>
                  <a:rPr lang="en-US" altLang="ko-KR" dirty="0" smtClean="0"/>
                  <a:t>. An inequality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 is valid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if and only if there exists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ko-KR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Pf)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 smtClean="0"/>
                  <a:t>. Assume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ko-KR" dirty="0" smtClean="0"/>
                  <a:t> is feasible. Then,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ko-KR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. 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 is valid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Conversely, assume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 is valid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ko-KR" dirty="0" smtClean="0"/>
                  <a:t>. Consider LP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.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 is valid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ko-KR" dirty="0" smtClean="0"/>
                  <a:t>, the LP has finite optimum and its value is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 smtClean="0"/>
                  <a:t>. By LP duality,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≥0}≠∅</m:t>
                    </m:r>
                  </m:oMath>
                </a14:m>
                <a:r>
                  <a:rPr lang="en-US" altLang="ko-KR" dirty="0" smtClean="0"/>
                  <a:t> and the dual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 has value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dirty="0" smtClean="0"/>
                  <a:t>. Hence there exists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ko-KR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ko-KR" dirty="0" smtClean="0"/>
                  <a:t>. Thus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			</a:t>
                </a:r>
                <a:r>
                  <a:rPr lang="en-US" altLang="ko-KR" dirty="0">
                    <a:sym typeface="Symbol"/>
                  </a:rPr>
                  <a:t> </a:t>
                </a:r>
                <a:endParaRPr lang="en-US" altLang="ko-KR" dirty="0" smtClean="0"/>
              </a:p>
              <a:p>
                <a:r>
                  <a:rPr lang="en-US" altLang="ko-KR" dirty="0" err="1" smtClean="0"/>
                  <a:t>Cor</a:t>
                </a:r>
                <a:r>
                  <a:rPr lang="en-US" altLang="ko-KR" dirty="0" smtClean="0"/>
                  <a:t> 3.23(CCZ): </a:t>
                </a:r>
                <a:r>
                  <a:rPr lang="en-US" altLang="ko-KR" dirty="0"/>
                  <a:t>Let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≡{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}≠∅</m:t>
                    </m:r>
                  </m:oMath>
                </a14:m>
                <a:r>
                  <a:rPr lang="en-US" altLang="ko-KR" dirty="0" smtClean="0"/>
                  <a:t>. An inequality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ko-KR" dirty="0"/>
                  <a:t> is valid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ko-KR" dirty="0"/>
                  <a:t> if and only if </a:t>
                </a:r>
                <a:r>
                  <a:rPr lang="en-US" altLang="ko-KR" dirty="0" smtClean="0"/>
                  <a:t>the system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feasible.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539704"/>
              </a:xfrm>
              <a:blipFill>
                <a:blip r:embed="rId2"/>
                <a:stretch>
                  <a:fillRect l="-793" t="-805" r="-1153" b="-9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6969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Split Inequalities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563109"/>
              </a:xfrm>
            </p:spPr>
            <p:txBody>
              <a:bodyPr/>
              <a:lstStyle/>
              <a:p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≡{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 be a polyhedron.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⊆{1,…,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, and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 be a mixed integer set,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ko-KR" dirty="0" smtClean="0"/>
                  <a:t> indexes the integer variables.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≡{1,…,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}\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ko-KR" altLang="en-US" i="1" dirty="0" smtClean="0"/>
                  <a:t> </a:t>
                </a:r>
                <a:r>
                  <a:rPr lang="en-US" altLang="ko-KR" dirty="0" smtClean="0"/>
                  <a:t>be the index set of continuous variables.</a:t>
                </a:r>
              </a:p>
              <a:p>
                <a:r>
                  <a:rPr lang="en-US" altLang="ko-KR" dirty="0" smtClean="0"/>
                  <a:t>Given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integer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ko-KR" dirty="0" smtClean="0"/>
                  <a:t>. Then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ko-KR" dirty="0" smtClean="0"/>
                  <a:t>, every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satisfies exactly one of the terms of the disjunction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or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(split disjunction). A vector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called a split.</a:t>
                </a:r>
              </a:p>
              <a:p>
                <a:r>
                  <a:rPr lang="en-US" altLang="ko-KR" dirty="0" smtClean="0"/>
                  <a:t>An inequality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a split inequality if there exists a split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such that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valid for both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∩{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ko-KR" altLang="en-US" dirty="0" smtClean="0"/>
                  <a:t>  </a:t>
                </a:r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 smtClean="0"/>
                  <a:t>, hence split inequalities are valid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𝑐𝑜𝑛𝑣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. 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. Clearly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𝑐𝑜𝑛𝑣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)⊆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 smtClean="0"/>
                  <a:t>. An inequality is a split inequality if and only if it is 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for some split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563109"/>
              </a:xfrm>
              <a:blipFill>
                <a:blip r:embed="rId2"/>
                <a:stretch>
                  <a:fillRect l="-648" t="-801" r="-937" b="-14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5816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Split cut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933450"/>
                <a:ext cx="8784976" cy="5537413"/>
              </a:xfrm>
            </p:spPr>
            <p:txBody>
              <a:bodyPr/>
              <a:lstStyle/>
              <a:p>
                <a:r>
                  <a:rPr lang="en-US" altLang="ko-KR" dirty="0" smtClean="0"/>
                  <a:t>Given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the LP relaxation of an MIP and a split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ko-KR" dirty="0" smtClean="0"/>
                  <a:t>, want to find a split inequality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dirty="0" smtClean="0"/>
                  <a:t> which is violated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∩{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ko-KR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𝑐𝑜𝑛𝑣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.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dirty="0" smtClean="0"/>
                  <a:t> is 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 smtClean="0"/>
                  <a:t> if and only if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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ko-KR" dirty="0" smtClean="0"/>
                  <a:t> such that   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𝑣𝑏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dirty="0" smtClean="0"/>
                  <a:t> be the set of points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 satisfying above.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, solve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:(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 smtClean="0"/>
                  <a:t>. If </a:t>
                </a:r>
                <a:r>
                  <a:rPr lang="en-US" altLang="ko-KR" dirty="0" smtClean="0">
                    <a:sym typeface="Symbol" panose="05050102010706020507" pitchFamily="18" charset="2"/>
                  </a:rPr>
                  <a:t> objective</a:t>
                </a:r>
                <a:r>
                  <a:rPr lang="en-US" altLang="ko-KR" dirty="0" smtClean="0"/>
                  <a:t> value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a violated valid inequality, hence can be used as a cut to separate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  <a:r>
                  <a:rPr lang="ko-KR" altLang="en-US" dirty="0" smtClean="0"/>
                  <a:t> </a:t>
                </a:r>
                <a:endParaRPr lang="en-US" altLang="ko-KR" dirty="0" smtClean="0"/>
              </a:p>
              <a:p>
                <a:r>
                  <a:rPr lang="en-US" altLang="ko-KR" dirty="0" smtClean="0"/>
                  <a:t>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a cone, optimal value is either 0 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Need normalization condition. “standard normalization condition: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Finding appropriate split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 can be difficult. Separation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unknown is NP-hard </a:t>
                </a:r>
                <a:r>
                  <a:rPr lang="en-US" altLang="ko-KR" smtClean="0"/>
                  <a:t>and formulated as nonlinear </a:t>
                </a:r>
                <a:r>
                  <a:rPr lang="en-US" altLang="ko-KR" dirty="0" smtClean="0"/>
                  <a:t>MIP, which is quite difficult to solve. Usually limit choice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to solve separation problem (e.g.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ko-KR" dirty="0" smtClean="0"/>
                  <a:t>, lift and project cut).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933450"/>
                <a:ext cx="8784976" cy="5537413"/>
              </a:xfrm>
              <a:blipFill>
                <a:blip r:embed="rId2"/>
                <a:stretch>
                  <a:fillRect l="-624" t="-661" r="-832" b="-9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400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Lift and Project Cuts for 0-1 MIP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3352136"/>
              </a:xfrm>
            </p:spPr>
            <p:txBody>
              <a:bodyPr/>
              <a:lstStyle/>
              <a:p>
                <a:r>
                  <a:rPr lang="en-US" altLang="ko-KR" dirty="0" smtClean="0"/>
                  <a:t>Lift and project cut: Split cut for 0-1 MIP with split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Solve LP relaxation of 0-1 MIP.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dirty="0" smtClean="0"/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ko-KR" dirty="0" smtClean="0"/>
                  <a:t>, use split disjunction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∩{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</m:e>
                    </m:d>
                  </m:oMath>
                </a14:m>
                <a:r>
                  <a:rPr lang="en-US" altLang="ko-KR" dirty="0" smtClean="0"/>
                  <a:t>  </a:t>
                </a:r>
              </a:p>
              <a:p>
                <a:r>
                  <a:rPr lang="en-US" altLang="ko-KR" dirty="0" smtClean="0"/>
                  <a:t>By </a:t>
                </a:r>
                <a:r>
                  <a:rPr lang="en-US" altLang="ko-KR" dirty="0" err="1" smtClean="0"/>
                  <a:t>convexifying</a:t>
                </a:r>
                <a:r>
                  <a:rPr lang="en-US" altLang="ko-KR" dirty="0" smtClean="0"/>
                  <a:t> each binary variable sequentially, can obtain convex hull of feasible solutions to 0-1 MIP.</a:t>
                </a:r>
              </a:p>
              <a:p>
                <a:endParaRPr lang="en-US" altLang="ko-KR" dirty="0"/>
              </a:p>
              <a:p>
                <a:r>
                  <a:rPr lang="en-US" altLang="ko-KR" dirty="0" smtClean="0"/>
                  <a:t>There are other cuts for MIP that can be obtained from optimal simplex tableau, e.g. mixed integer rounding(MIR), </a:t>
                </a:r>
                <a:r>
                  <a:rPr lang="en-US" altLang="ko-KR" dirty="0" err="1" smtClean="0"/>
                  <a:t>Gomory</a:t>
                </a:r>
                <a:r>
                  <a:rPr lang="en-US" altLang="ko-KR" dirty="0" smtClean="0"/>
                  <a:t> mixed integer (GMI), intersection cuts, </a:t>
                </a:r>
                <a:r>
                  <a:rPr lang="en-US" altLang="ko-KR" dirty="0" err="1" smtClean="0"/>
                  <a:t>etc</a:t>
                </a:r>
                <a:r>
                  <a:rPr lang="en-US" altLang="ko-KR" dirty="0" smtClean="0"/>
                  <a:t>). Many are equivalent to (strengthened) split cut.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3352136"/>
              </a:xfrm>
              <a:blipFill>
                <a:blip r:embed="rId2"/>
                <a:stretch>
                  <a:fillRect l="-648" t="-545" b="-1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139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933450"/>
                <a:ext cx="8712968" cy="4847481"/>
              </a:xfrm>
            </p:spPr>
            <p:txBody>
              <a:bodyPr/>
              <a:lstStyle/>
              <a:p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𝑐𝑜𝑛𝑣</m:t>
                    </m:r>
                    <m:r>
                      <a:rPr lang="en-US" altLang="ko-KR" b="0" i="1" smtClean="0">
                        <a:latin typeface="Cambria Math"/>
                      </a:rPr>
                      <m:t>[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altLang="ko-KR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𝑡</m:t>
                    </m:r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r>
                      <a:rPr lang="en-US" altLang="ko-KR" b="0" i="1" dirty="0" smtClean="0">
                        <a:latin typeface="Cambria Math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</a:rPr>
                      <m:t>−1, …, 0</m:t>
                    </m:r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contains all of the integral points in </a:t>
                </a:r>
                <a:r>
                  <a:rPr lang="en-US" altLang="ko-KR" i="1" dirty="0" smtClean="0"/>
                  <a:t>P</a:t>
                </a:r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𝑐𝑜𝑛𝑣</m:t>
                    </m:r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)⊆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 algn="just">
                  <a:buNone/>
                </a:pPr>
                <a:r>
                  <a:rPr lang="en-US" altLang="ko-KR" dirty="0" smtClean="0"/>
                  <a:t>Show that all valid inequalities for S (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(S)) are D-inequalities by showing that all valid inequalities for S are D-inequalities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. (which yields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𝑐𝑜𝑛𝑣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,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𝑐𝑜𝑛𝑣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en-US" altLang="ko-KR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altLang="ko-KR" dirty="0" smtClean="0"/>
                  <a:t>)</a:t>
                </a:r>
                <a:endParaRPr lang="en-US" altLang="ko-KR" dirty="0"/>
              </a:p>
              <a:p>
                <a:endParaRPr lang="en-US" altLang="ko-KR" dirty="0" smtClean="0"/>
              </a:p>
              <a:p>
                <a:pPr algn="just"/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2.3:  Every valid inequality for</a:t>
                </a:r>
                <a:r>
                  <a:rPr lang="en-US" altLang="ko-KR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  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≤1}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𝐷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inequality</a:t>
                </a:r>
              </a:p>
              <a:p>
                <a:endParaRPr lang="en-US" altLang="ko-KR" dirty="0">
                  <a:sym typeface="Symbol"/>
                </a:endParaRPr>
              </a:p>
              <a:p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2.4: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conv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dirty="0" smtClean="0"/>
                  <a:t> 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To get 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), we only need to </a:t>
                </a:r>
                <a:r>
                  <a:rPr lang="en-US" altLang="ko-KR" dirty="0" err="1" smtClean="0"/>
                  <a:t>integralize</a:t>
                </a:r>
                <a:r>
                  <a:rPr lang="en-US" altLang="ko-KR" dirty="0" smtClean="0"/>
                  <a:t> one variable at a time. 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933450"/>
                <a:ext cx="8712968" cy="4847481"/>
              </a:xfrm>
              <a:blipFill rotWithShape="1">
                <a:blip r:embed="rId2"/>
                <a:stretch>
                  <a:fillRect l="-559" t="-755" r="-699" b="-8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0605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195140"/>
              </a:xfrm>
            </p:spPr>
            <p:txBody>
              <a:bodyPr/>
              <a:lstStyle/>
              <a:p>
                <a:r>
                  <a:rPr lang="en-US" altLang="ko-KR" dirty="0" smtClean="0">
                    <a:sym typeface="Symbol"/>
                  </a:rPr>
                  <a:t>For 0-1 problems, all </a:t>
                </a:r>
                <a:r>
                  <a:rPr lang="en-US" altLang="ko-KR" dirty="0">
                    <a:sym typeface="Symbol"/>
                  </a:rPr>
                  <a:t>valid inequalities are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𝐺</m:t>
                    </m:r>
                  </m:oMath>
                </a14:m>
                <a:r>
                  <a:rPr lang="en-US" altLang="ko-KR" dirty="0">
                    <a:sym typeface="Symbol"/>
                  </a:rPr>
                  <a:t> inequalities.</a:t>
                </a:r>
                <a:endParaRPr lang="ko-KR" altLang="en-US" dirty="0"/>
              </a:p>
              <a:p>
                <a:endParaRPr lang="en-US" altLang="ko-KR" dirty="0" smtClean="0">
                  <a:sym typeface="Symbol"/>
                </a:endParaRPr>
              </a:p>
              <a:p>
                <a:pPr algn="just"/>
                <a:r>
                  <a:rPr lang="en-US" altLang="ko-KR" dirty="0" err="1" smtClean="0">
                    <a:sym typeface="Symbol"/>
                  </a:rPr>
                  <a:t>Thm</a:t>
                </a:r>
                <a:r>
                  <a:rPr lang="en-US" altLang="ko-KR" dirty="0" smtClean="0">
                    <a:sym typeface="Symbol"/>
                  </a:rPr>
                  <a:t> 2.8:  Let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b="0" i="1" smtClean="0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 be a valid inequality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𝑍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≤1}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Then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𝐺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inequality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endParaRPr lang="en-US" altLang="ko-KR" dirty="0" smtClean="0">
                  <a:sym typeface="Symbol" pitchFamily="18" charset="2"/>
                </a:endParaRPr>
              </a:p>
              <a:p>
                <a:pPr algn="just"/>
                <a:r>
                  <a:rPr lang="en-US" altLang="ko-KR" dirty="0" err="1" smtClean="0">
                    <a:sym typeface="Symbol" pitchFamily="18" charset="2"/>
                  </a:rPr>
                  <a:t>Thm</a:t>
                </a:r>
                <a:r>
                  <a:rPr lang="en-US" altLang="ko-KR" dirty="0" smtClean="0">
                    <a:sym typeface="Symbol" pitchFamily="18" charset="2"/>
                  </a:rPr>
                  <a:t> 2.15:  </a:t>
                </a:r>
                <a:r>
                  <a:rPr lang="en-US" altLang="ko-KR" dirty="0" smtClean="0">
                    <a:sym typeface="Symbol"/>
                  </a:rPr>
                  <a:t>Let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/>
                  </a:rPr>
                  <a:t> be a valid inequality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𝑍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𝑃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, 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𝑑</m:t>
                        </m:r>
                      </m:e>
                    </m:acc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  Then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 pitchFamily="18" charset="2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𝐺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inequality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  <a:endParaRPr lang="en-US" altLang="ko-KR" dirty="0">
                  <a:sym typeface="Symbol" pitchFamily="18" charset="2"/>
                </a:endParaRPr>
              </a:p>
              <a:p>
                <a:endParaRPr lang="en-US" altLang="ko-KR" dirty="0" smtClean="0">
                  <a:sym typeface="Symbol"/>
                </a:endParaRPr>
              </a:p>
              <a:p>
                <a:pPr algn="just"/>
                <a:r>
                  <a:rPr lang="en-US" altLang="ko-KR" dirty="0" err="1" smtClean="0">
                    <a:sym typeface="Symbol"/>
                  </a:rPr>
                  <a:t>Thm</a:t>
                </a:r>
                <a:r>
                  <a:rPr lang="en-US" altLang="ko-KR" dirty="0" smtClean="0">
                    <a:sym typeface="Symbol"/>
                  </a:rPr>
                  <a:t> 2.16:  Let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ko-KR" dirty="0">
                    <a:sym typeface="Symbol"/>
                  </a:rPr>
                  <a:t> be a valid inequality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𝑆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:</m:t>
                    </m:r>
                    <m:r>
                      <a:rPr lang="en-US" altLang="ko-KR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}≠∅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  Then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>
                    <a:sym typeface="Symbol" pitchFamily="18" charset="2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𝐺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 inequality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>
                    <a:sym typeface="Symbol" pitchFamily="18" charset="2"/>
                  </a:rPr>
                  <a:t>.</a:t>
                </a:r>
                <a:r>
                  <a:rPr lang="en-US" altLang="ko-KR" dirty="0" smtClean="0">
                    <a:sym typeface="Symbol"/>
                  </a:rPr>
                  <a:t> </a:t>
                </a:r>
              </a:p>
              <a:p>
                <a:endParaRPr lang="en-US" altLang="ko-KR" dirty="0">
                  <a:sym typeface="Symbol"/>
                </a:endParaRPr>
              </a:p>
              <a:p>
                <a:endParaRPr lang="en-US" altLang="ko-K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195140"/>
              </a:xfrm>
              <a:blipFill rotWithShape="1">
                <a:blip r:embed="rId2"/>
                <a:stretch>
                  <a:fillRect l="-648" t="-704" r="-7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2238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Rank of C-G Inequality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186035"/>
              </a:xfrm>
            </p:spPr>
            <p:txBody>
              <a:bodyPr/>
              <a:lstStyle/>
              <a:p>
                <a:r>
                  <a:rPr lang="en-US" altLang="ko-KR" dirty="0" smtClean="0"/>
                  <a:t>NW p.225.  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procedure is used recursively</a:t>
                </a:r>
              </a:p>
              <a:p>
                <a:r>
                  <a:rPr lang="en-US" altLang="ko-KR" dirty="0" err="1" smtClean="0"/>
                  <a:t>Def</a:t>
                </a:r>
                <a:r>
                  <a:rPr lang="en-US" altLang="ko-KR" dirty="0" smtClean="0"/>
                  <a:t>:  </a:t>
                </a:r>
                <a:r>
                  <a:rPr lang="en-US" altLang="ko-KR" dirty="0" smtClean="0">
                    <a:solidFill>
                      <a:srgbClr val="FF0000"/>
                    </a:solidFill>
                  </a:rPr>
                  <a:t>elementary closure of P </a:t>
                </a:r>
                <a:r>
                  <a:rPr lang="en-US" altLang="ko-KR" dirty="0" smtClean="0"/>
                  <a:t>(first </a:t>
                </a:r>
                <a:r>
                  <a:rPr lang="en-US" altLang="ko-KR" dirty="0" err="1" smtClean="0"/>
                  <a:t>Chvatal</a:t>
                </a:r>
                <a:r>
                  <a:rPr lang="en-US" altLang="ko-KR" dirty="0" smtClean="0"/>
                  <a:t> closure):</a:t>
                </a:r>
              </a:p>
              <a:p>
                <a:pPr marL="284400" indent="0">
                  <a:buNone/>
                </a:pPr>
                <a:r>
                  <a:rPr lang="en-US" altLang="ko-KR" dirty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𝜋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𝑢𝑏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</a:rPr>
                      <m:t>some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},</a:t>
                </a:r>
              </a:p>
              <a:p>
                <a:pPr marL="2844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contains all of the </a:t>
                </a:r>
                <a:r>
                  <a:rPr lang="en-US" altLang="ko-KR" dirty="0" err="1" smtClean="0"/>
                  <a:t>nondominated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inequalities that can be obtained by one application of the procedure.</a:t>
                </a:r>
                <a:endParaRPr lang="en-US" altLang="ko-KR" i="1" dirty="0" smtClean="0"/>
              </a:p>
              <a:p>
                <a:endParaRPr lang="en-US" altLang="ko-KR" dirty="0"/>
              </a:p>
              <a:p>
                <a:r>
                  <a:rPr lang="en-US" altLang="ko-KR" dirty="0" smtClean="0"/>
                  <a:t>Prop 2.17: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ko-KR" altLang="en-US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𝐿𝑃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  <a:r>
                  <a:rPr lang="en-US" altLang="ko-KR" dirty="0" smtClean="0"/>
                  <a:t>    (</a:t>
                </a:r>
                <a:r>
                  <a:rPr lang="en-US" altLang="ko-KR" dirty="0" smtClean="0">
                    <a:sym typeface="Symbol"/>
                  </a:rPr>
                  <a:t> : integer vector)</a:t>
                </a:r>
                <a:endParaRPr lang="en-US" altLang="ko-KR" dirty="0" smtClean="0"/>
              </a:p>
              <a:p>
                <a:pPr marL="284400" indent="0" algn="just">
                  <a:buNone/>
                </a:pPr>
                <a:r>
                  <a:rPr lang="en-US" altLang="ko-KR" dirty="0" smtClean="0">
                    <a:solidFill>
                      <a:srgbClr val="0000FF"/>
                    </a:solidFill>
                  </a:rPr>
                  <a:t>Pf)</a:t>
                </a:r>
                <a:r>
                  <a:rPr lang="en-US" altLang="ko-KR" dirty="0" smtClean="0"/>
                  <a:t> 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/>
                  <a:t>,</a:t>
                </a:r>
                <a:r>
                  <a:rPr lang="en-US" altLang="ko-KR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.  Such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ko-KR" dirty="0" smtClean="0"/>
                  <a:t> is a feasible solution to the dual of max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{</m:t>
                    </m:r>
                    <m:r>
                      <a:rPr lang="ko-KR" altLang="en-US" b="0" i="1" smtClean="0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  Thus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𝑢𝑏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𝐿𝑃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𝑢𝑏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𝐿𝑃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 smtClean="0"/>
                  <a:t>.		</a:t>
                </a:r>
                <a:r>
                  <a:rPr lang="en-US" altLang="ko-KR" dirty="0" smtClean="0">
                    <a:sym typeface="Symbol"/>
                  </a:rPr>
                  <a:t></a:t>
                </a:r>
              </a:p>
              <a:p>
                <a:pPr marL="284400" indent="0">
                  <a:buNone/>
                </a:pPr>
                <a:r>
                  <a:rPr lang="en-US" altLang="ko-KR" dirty="0" smtClean="0">
                    <a:sym typeface="Symbol"/>
                  </a:rPr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&lt;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𝐿𝑃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 is not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𝑒</m:t>
                    </m:r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.) 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186035"/>
              </a:xfrm>
              <a:blipFill rotWithShape="1">
                <a:blip r:embed="rId2"/>
                <a:stretch>
                  <a:fillRect l="-648" t="-705" r="-7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615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50045"/>
              </a:xfrm>
            </p:spPr>
            <p:txBody>
              <a:bodyPr/>
              <a:lstStyle/>
              <a:p>
                <a:pPr algn="just"/>
                <a:r>
                  <a:rPr lang="en-US" altLang="ko-KR" dirty="0" smtClean="0"/>
                  <a:t>Def: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/>
                  <a:t> is of </a:t>
                </a:r>
                <a:r>
                  <a:rPr lang="en-US" altLang="ko-KR" i="1" dirty="0" smtClean="0">
                    <a:solidFill>
                      <a:srgbClr val="FF000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 smtClean="0"/>
                  <a:t> is not equivalent to or dominated by any nonnegative linear combination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inequalities, each of which can be determined by no more than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ko-KR" dirty="0" smtClean="0"/>
                  <a:t> applications of the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procedure, but is equivalent to or dominated by a nonnegative linear combination of some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inequalities that require no more than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dirty="0" smtClean="0"/>
                  <a:t> applications of the procedure.  (The </a:t>
                </a:r>
                <a:r>
                  <a:rPr lang="en-US" altLang="ko-KR" dirty="0"/>
                  <a:t>smallest number of the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/>
                  <a:t> procedure to get a given valid inequality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)</a:t>
                </a:r>
                <a:endParaRPr lang="en-US" altLang="ko-KR" dirty="0"/>
              </a:p>
              <a:p>
                <a:pPr marL="284400" indent="0">
                  <a:buNone/>
                </a:pPr>
                <a:r>
                  <a:rPr lang="en-US" altLang="ko-KR" dirty="0"/>
                  <a:t>	rank of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/>
                  <a:t> 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/>
                        <a:sym typeface="Symbol"/>
                      </a:rPr>
                      <m:t>r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𝑘</m:t>
                    </m:r>
                  </m:oMath>
                </a14:m>
                <a:endParaRPr lang="en-US" altLang="ko-KR" dirty="0"/>
              </a:p>
              <a:p>
                <a:pPr marL="284400" indent="0">
                  <a:buNone/>
                </a:pPr>
                <a:r>
                  <a:rPr lang="en-US" altLang="ko-KR" dirty="0"/>
                  <a:t>	rank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/>
                  <a:t> :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𝜌</m:t>
                    </m:r>
                    <m:r>
                      <a:rPr lang="en-US" altLang="ko-KR" i="1">
                        <a:latin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</a:rPr>
                      <m:t>𝑃</m:t>
                    </m:r>
                    <m:r>
                      <a:rPr lang="en-US" altLang="ko-KR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/>
                  <a:t> = max{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/>
                        <a:sym typeface="Symbol"/>
                      </a:rPr>
                      <m:t>r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/>
                  <a:t>: 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sym typeface="Symbol"/>
                      </a:rPr>
                      <m:t>(</m:t>
                    </m:r>
                    <m:r>
                      <a:rPr lang="ko-KR" altLang="en-US" i="1">
                        <a:latin typeface="Cambria Math"/>
                        <a:sym typeface="Symbol"/>
                      </a:rPr>
                      <m:t>𝜋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sym typeface="Symbol"/>
                          </a:rPr>
                          <m:t>𝜋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altLang="ko-KR" dirty="0"/>
                  <a:t> is valid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altLang="ko-KR" dirty="0"/>
              </a:p>
              <a:p>
                <a:pPr marL="284400" indent="0">
                  <a:buNone/>
                </a:pPr>
                <a:r>
                  <a:rPr lang="en-US" altLang="ko-KR" dirty="0"/>
                  <a:t>  </a:t>
                </a:r>
              </a:p>
              <a:p>
                <a:r>
                  <a:rPr lang="en-US" altLang="ko-KR" dirty="0" smtClean="0"/>
                  <a:t>For matching problem,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 algn="just">
                  <a:buNone/>
                </a:pPr>
                <a:r>
                  <a:rPr lang="en-US" altLang="ko-KR" dirty="0" smtClean="0"/>
                  <a:t>But, for most IP problems, the rank of the polyhedron increases without bound as a function of the dimension of the polyhedron.  Even when dimension is fixed, there are examples such that the rank increases without bound as a function of the magnitude of the coefficients in the linear inequality description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50045"/>
              </a:xfrm>
              <a:blipFill rotWithShape="1">
                <a:blip r:embed="rId2"/>
                <a:stretch>
                  <a:fillRect l="-648" t="-659" r="-720" b="-9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665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309925"/>
                <a:ext cx="8462963" cy="6194709"/>
              </a:xfrm>
            </p:spPr>
            <p:txBody>
              <a:bodyPr/>
              <a:lstStyle/>
              <a:p>
                <a:r>
                  <a:rPr lang="en-US" altLang="ko-KR" dirty="0" smtClean="0"/>
                  <a:t>Suppose a family of </a:t>
                </a:r>
                <a:r>
                  <a:rPr lang="en-US" altLang="ko-KR" dirty="0" err="1" smtClean="0"/>
                  <a:t>polyhedra</a:t>
                </a:r>
                <a:r>
                  <a:rPr lang="en-US" altLang="ko-KR" dirty="0" smtClean="0"/>
                  <a:t> F has bounded rank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𝜌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Validity for </a:t>
                </a:r>
                <a:r>
                  <a:rPr lang="en-US" altLang="ko-KR" dirty="0" err="1" smtClean="0">
                    <a:sym typeface="Symbol"/>
                  </a:rPr>
                  <a:t>conv</a:t>
                </a:r>
                <a:r>
                  <a:rPr lang="en-US" altLang="ko-KR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) can be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𝑁𝑃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(only need original constraints for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1+</m:t>
                    </m:r>
                    <m:r>
                      <a:rPr lang="en-US" altLang="ko-KR" b="0" i="1" smtClean="0">
                        <a:latin typeface="Cambria Math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</a:rPr>
                      <m:t>+ …+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/>
                  <a:t> weight vectors to show that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𝜋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valid for 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))</a:t>
                </a:r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en-US" altLang="ko-KR" dirty="0" smtClean="0">
                    <a:solidFill>
                      <a:srgbClr val="0000FF"/>
                    </a:solidFill>
                  </a:rPr>
                  <a:t>Certificate of optimality for IP problem</a:t>
                </a:r>
                <a:r>
                  <a:rPr lang="en-US" altLang="ko-KR" dirty="0" smtClean="0"/>
                  <a:t>:</a:t>
                </a:r>
              </a:p>
              <a:p>
                <a:pPr marL="284400" indent="0" algn="just">
                  <a:buNone/>
                </a:pPr>
                <a:r>
                  <a:rPr lang="en-US" altLang="ko-KR" dirty="0" smtClean="0"/>
                  <a:t>If a family of </a:t>
                </a:r>
                <a:r>
                  <a:rPr lang="en-US" altLang="ko-KR" dirty="0" err="1" smtClean="0"/>
                  <a:t>polyhedra</a:t>
                </a:r>
                <a:r>
                  <a:rPr lang="en-US" altLang="ko-KR" dirty="0" smtClean="0"/>
                  <a:t> F has bounded rank, we have short proof of optimality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to max{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𝑐𝑥</m:t>
                    </m:r>
                    <m:r>
                      <a:rPr lang="en-US" altLang="ko-KR" b="0" i="0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}.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Only need to show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𝑐𝑥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a valid inequality,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en-US" altLang="ko-KR" dirty="0" smtClean="0"/>
              </a:p>
              <a:p>
                <a:pPr marL="284400" indent="0" algn="just">
                  <a:buNone/>
                </a:pPr>
                <a:r>
                  <a:rPr lang="en-US" altLang="ko-KR" dirty="0" smtClean="0"/>
                  <a:t>Using original constraints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/>
                  <a:t> weight vectors (provided that the weight vectors are polynomial in the description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.), we have short proof that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𝑐𝑥</m:t>
                    </m:r>
                    <m:r>
                      <a:rPr lang="en-US" altLang="ko-KR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valid.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Hence validity is in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𝑁𝑃</m:t>
                    </m:r>
                  </m:oMath>
                </a14:m>
                <a:r>
                  <a:rPr lang="en-US" altLang="ko-KR" dirty="0" smtClean="0"/>
                  <a:t>.  If lower bound feasibility (complement of validity) is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𝑁𝑃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ko-KR" dirty="0" smtClean="0"/>
                  <a:t>complete,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𝑁𝑃𝐶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𝐶𝑜𝑁𝑃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≠∅,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which implies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𝑁𝑃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𝐶𝑜𝑁𝑃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marL="284400" indent="0" algn="just">
                  <a:buNone/>
                </a:pPr>
                <a:r>
                  <a:rPr lang="en-US" altLang="ko-KR" dirty="0" smtClean="0">
                    <a:sym typeface="Symbol"/>
                  </a:rPr>
                  <a:t>Therefore it is unlikely that if a class of IP problem is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𝑁𝑃</m:t>
                    </m:r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−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hard, the </a:t>
                </a:r>
                <a:r>
                  <a:rPr lang="en-US" altLang="ko-KR" dirty="0" err="1" smtClean="0">
                    <a:sym typeface="Symbol"/>
                  </a:rPr>
                  <a:t>polyhedra</a:t>
                </a:r>
                <a:r>
                  <a:rPr lang="en-US" altLang="ko-KR" dirty="0" smtClean="0">
                    <a:sym typeface="Symbol"/>
                  </a:rPr>
                  <a:t> over which it is defined has bounded rank.</a:t>
                </a:r>
                <a:r>
                  <a:rPr lang="en-US" altLang="ko-KR" dirty="0" smtClean="0"/>
                  <a:t> 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309925"/>
                <a:ext cx="8462963" cy="6194709"/>
              </a:xfrm>
              <a:blipFill rotWithShape="1">
                <a:blip r:embed="rId2"/>
                <a:stretch>
                  <a:fillRect l="-648" t="-591" r="-1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5089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dirty="0" err="1" smtClean="0"/>
              <a:t>Gomory’s</a:t>
            </a:r>
            <a:r>
              <a:rPr lang="en-US" altLang="ko-KR" dirty="0" smtClean="0"/>
              <a:t> Fractional Cuts and Rounding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5519909"/>
              </a:xfrm>
            </p:spPr>
            <p:txBody>
              <a:bodyPr/>
              <a:lstStyle/>
              <a:p>
                <a:pPr algn="just"/>
                <a:r>
                  <a:rPr lang="en-US" altLang="ko-KR" dirty="0" smtClean="0"/>
                  <a:t>Why called </a:t>
                </a:r>
                <a:r>
                  <a:rPr lang="en-US" altLang="ko-KR" dirty="0" err="1" smtClean="0"/>
                  <a:t>Chvatal-Gomory</a:t>
                </a:r>
                <a:r>
                  <a:rPr lang="en-US" altLang="ko-KR" dirty="0" smtClean="0"/>
                  <a:t> procedure?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𝐶</m:t>
                    </m:r>
                    <m:r>
                      <a:rPr lang="en-US" altLang="ko-KR" i="1" dirty="0" smtClean="0">
                        <a:latin typeface="Cambria Math"/>
                      </a:rPr>
                      <m:t>−</m:t>
                    </m:r>
                    <m:r>
                      <a:rPr lang="en-US" altLang="ko-KR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dirty="0" smtClean="0"/>
                  <a:t> procedure was implicitly used in the earlier work of </a:t>
                </a:r>
                <a:r>
                  <a:rPr lang="en-US" altLang="ko-KR" dirty="0" err="1" smtClean="0"/>
                  <a:t>Gomory’s</a:t>
                </a:r>
                <a:r>
                  <a:rPr lang="en-US" altLang="ko-KR" dirty="0" smtClean="0"/>
                  <a:t> finite cutting plane algorithm.</a:t>
                </a: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/>
                        <a:sym typeface="Symbol"/>
                      </a:rPr>
                      <m:t>S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r>
                  <a:rPr lang="en-US" altLang="ko-KR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</a:rPr>
                      <m:t>𝐴</m:t>
                    </m:r>
                    <m:r>
                      <a:rPr lang="en-US" altLang="ko-KR" b="0" i="1" dirty="0" smtClean="0">
                        <a:latin typeface="Cambria Math"/>
                      </a:rPr>
                      <m:t>,</m:t>
                    </m:r>
                    <m:r>
                      <a:rPr lang="en-US" altLang="ko-KR" b="0" i="1" dirty="0" smtClean="0">
                        <a:latin typeface="Cambria Math"/>
                      </a:rPr>
                      <m:t>𝑏</m:t>
                    </m:r>
                    <m:r>
                      <a:rPr lang="en-US" altLang="ko-KR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is integral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+1)</m:t>
                    </m:r>
                  </m:oMath>
                </a14:m>
                <a:r>
                  <a:rPr lang="en-US" altLang="ko-KR" dirty="0" smtClean="0"/>
                  <a:t> 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sup>
                    </m:sSup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𝐼</m:t>
                        </m:r>
                      </m:e>
                    </m:d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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𝑁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ko-KR" dirty="0" smtClean="0"/>
                  <a:t> 				(3.1)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Assume that this represents a row of the optimal simplex tableau for LP relaxation. (Technically,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𝑐𝑥</m:t>
                    </m:r>
                  </m:oMath>
                </a14:m>
                <a:r>
                  <a:rPr lang="en-US" altLang="ko-KR" dirty="0" smtClean="0"/>
                  <a:t> is included in the constraints and 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solved.  </a:t>
                </a:r>
                <a:r>
                  <a:rPr lang="en-US" altLang="ko-KR" dirty="0" smtClean="0">
                    <a:sym typeface="Symbol"/>
                  </a:rPr>
                  <a:t>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-</a:t>
                </a:r>
                <a:r>
                  <a:rPr lang="en-US" altLang="ko-KR" smtClean="0">
                    <a:sym typeface="Symbol"/>
                  </a:rPr>
                  <a:t>th </a:t>
                </a:r>
                <a:r>
                  <a:rPr lang="en-US" altLang="ko-KR" dirty="0" smtClean="0">
                    <a:sym typeface="Symbol"/>
                  </a:rPr>
                  <a:t>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ko-KR" b="0" i="1" dirty="0" smtClean="0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From modular arithmetic,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altLang="ko-KR" b="0" i="1" smtClean="0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 smtClean="0"/>
                  <a:t>   (</a:t>
                </a:r>
                <a:r>
                  <a:rPr lang="en-US" altLang="ko-KR" dirty="0" err="1" smtClean="0"/>
                  <a:t>Gomory</a:t>
                </a:r>
                <a:r>
                  <a:rPr lang="en-US" altLang="ko-KR" dirty="0" smtClean="0"/>
                  <a:t> cutting plane)	(3.2)</a:t>
                </a: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5519909"/>
              </a:xfrm>
              <a:blipFill>
                <a:blip r:embed="rId2"/>
                <a:stretch>
                  <a:fillRect l="-648" t="-662" r="-720" b="-32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7286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404664"/>
                <a:ext cx="8462963" cy="6250494"/>
              </a:xfrm>
            </p:spPr>
            <p:txBody>
              <a:bodyPr/>
              <a:lstStyle/>
              <a:p>
                <a:r>
                  <a:rPr lang="en-US" altLang="ko-KR" dirty="0" smtClean="0"/>
                  <a:t>We can get </a:t>
                </a:r>
                <a:r>
                  <a:rPr lang="en-US" altLang="ko-KR" dirty="0" err="1" smtClean="0"/>
                  <a:t>Gomory</a:t>
                </a:r>
                <a:r>
                  <a:rPr lang="en-US" altLang="ko-KR" dirty="0" smtClean="0"/>
                  <a:t> cut using C-G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algn="just"/>
                <a:r>
                  <a:rPr lang="en-US" altLang="ko-KR" dirty="0" err="1" smtClean="0"/>
                  <a:t>Thm</a:t>
                </a:r>
                <a:r>
                  <a:rPr lang="en-US" altLang="ko-KR" dirty="0" smtClean="0"/>
                  <a:t> 3.1: 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/>
                        <a:sym typeface="Symbol"/>
                      </a:rPr>
                      <m:t>S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={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𝑍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r>
                  <a:rPr lang="en-US" altLang="ko-KR" dirty="0">
                    <a:sym typeface="Symbol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  <a:sym typeface="Symbol"/>
                      </a:rPr>
                      <m:t> </m:t>
                    </m:r>
                    <m:r>
                      <a:rPr lang="en-US" altLang="ko-KR" i="1">
                        <a:latin typeface="Cambria Math"/>
                        <a:sym typeface="Symbol"/>
                      </a:rPr>
                      <m:t>𝐴𝑥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𝑏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}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/>
                      </a:rPr>
                      <m:t>. </m:t>
                    </m:r>
                  </m:oMath>
                </a14:m>
                <a:r>
                  <a:rPr lang="en-US" altLang="ko-KR" dirty="0" smtClean="0"/>
                  <a:t> The fractional cut (3.2) derived from (3.1) is a C-G inequality for S obtained with weights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Pf)  Let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 smtClean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=(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, …, 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𝑢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altLang="ko-KR" dirty="0" smtClean="0"/>
                  <a:t>.  Then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𝑢𝐴𝑥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𝑢𝑏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or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ko-K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b="0" i="1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  <m:r>
                                  <m:rPr>
                                    <m:brk m:alnAt="9"/>
                                  </m:rPr>
                                  <a:rPr lang="en-US" altLang="ko-KR" b="0" i="1" smtClean="0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altLang="ko-K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i="1"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altLang="ko-KR" dirty="0" smtClean="0"/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 smtClean="0"/>
                  <a:t> are integers, round down yields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⟹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ko-KR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ko-KR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m:rPr>
                                    <m:brk m:alnAt="9"/>
                                  </m:rPr>
                                  <a:rPr lang="en-US" altLang="ko-KR" i="1">
                                    <a:latin typeface="Cambria Math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altLang="ko-KR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o-KR" altLang="en-US" i="1"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  <m:sup/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)≤</m:t>
                                </m:r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altLang="ko-KR" dirty="0"/>
                  <a:t> </a:t>
                </a:r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⟹   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  <m:sup/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altLang="ko-KR" dirty="0"/>
                  <a:t> </a:t>
                </a:r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(−1)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	  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  <m:sup/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dirty="0" smtClean="0"/>
                  <a:t> </a:t>
                </a:r>
              </a:p>
              <a:p>
                <a:pPr marL="284400" indent="0">
                  <a:buNone/>
                </a:pPr>
                <a:r>
                  <a:rPr lang="en-US" altLang="ko-KR" dirty="0"/>
                  <a:t>	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ko-KR" dirty="0" smtClean="0"/>
                  <a:t>	      </a:t>
                </a:r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/>
                                    <a:sym typeface="Symbol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sym typeface="Symbol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sym typeface="Symbol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/>
                          </a:rPr>
                          <m:t>𝑀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sym typeface="Symbol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altLang="ko-KR" i="1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/>
                        <a:sym typeface="Symbol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ko-KR" dirty="0"/>
                  <a:t> </a:t>
                </a:r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/>
                  <a:t>	</a:t>
                </a:r>
                <a:r>
                  <a:rPr lang="en-US" altLang="ko-KR" dirty="0" smtClean="0"/>
                  <a:t>          ------------------------------------------------------</a:t>
                </a:r>
              </a:p>
              <a:p>
                <a:pPr marL="284400" indent="0">
                  <a:buNone/>
                </a:pPr>
                <a:r>
                  <a:rPr lang="en-US" altLang="ko-KR" dirty="0"/>
                  <a:t>	 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altLang="ko-K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US" altLang="ko-KR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dirty="0" smtClean="0"/>
                  <a:t>  	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404664"/>
                <a:ext cx="8462963" cy="6250494"/>
              </a:xfrm>
              <a:blipFill>
                <a:blip r:embed="rId2"/>
                <a:stretch>
                  <a:fillRect l="-648" t="-585" r="-720" b="-41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97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375" y="933450"/>
                <a:ext cx="8462963" cy="4066049"/>
              </a:xfrm>
            </p:spPr>
            <p:txBody>
              <a:bodyPr/>
              <a:lstStyle/>
              <a:p>
                <a:r>
                  <a:rPr lang="en-US" altLang="ko-KR" dirty="0" smtClean="0"/>
                  <a:t>Coefficient of a basic variable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ko-KR" dirty="0" smtClean="0"/>
                  <a:t> in the optimal tableau of LP and all other basic variables have coefficient 0.</a:t>
                </a:r>
              </a:p>
              <a:p>
                <a:pPr marL="284400" indent="0">
                  <a:buNone/>
                </a:pP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/>
                      </a:rPr>
                      <m:t>⟹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   </a:t>
                </a:r>
                <a:r>
                  <a:rPr lang="en-US" altLang="ko-KR" dirty="0" err="1" smtClean="0">
                    <a:sym typeface="Symbol"/>
                  </a:rPr>
                  <a:t>nonbasic</a:t>
                </a:r>
                <a:r>
                  <a:rPr lang="en-US" altLang="ko-KR" dirty="0" smtClean="0">
                    <a:sym typeface="Symbol"/>
                  </a:rPr>
                  <a:t> (fractional term)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sym typeface="Symbol"/>
                      </a:rPr>
                      <m:t>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𝑏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&gt;0</m:t>
                    </m:r>
                  </m:oMath>
                </a14:m>
                <a:endParaRPr lang="en-US" altLang="ko-KR" dirty="0" smtClean="0"/>
              </a:p>
              <a:p>
                <a:pPr marL="284400" indent="0">
                  <a:buNone/>
                </a:pPr>
                <a:r>
                  <a:rPr lang="en-US" altLang="ko-KR" dirty="0" smtClean="0"/>
                  <a:t>Note that the current optimal LP solution violates this valid inequality since the values of </a:t>
                </a:r>
                <a:r>
                  <a:rPr lang="en-US" altLang="ko-KR" dirty="0" err="1" smtClean="0"/>
                  <a:t>nonbasic</a:t>
                </a:r>
                <a:r>
                  <a:rPr lang="en-US" altLang="ko-KR" dirty="0" smtClean="0"/>
                  <a:t> variables are all 0</a:t>
                </a:r>
                <a:r>
                  <a:rPr lang="en-US" altLang="ko-KR" dirty="0" smtClean="0"/>
                  <a:t>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After adding the cut to the optimal tableau, we use dual simplex to solve it.</a:t>
                </a:r>
              </a:p>
              <a:p>
                <a:pPr marL="284400" indent="0">
                  <a:buNone/>
                </a:pPr>
                <a:r>
                  <a:rPr lang="en-US" altLang="ko-KR" dirty="0" smtClean="0"/>
                  <a:t>(By replacing slack variables in the cut, we may identify the cut in the original variables.)</a:t>
                </a:r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en-US" altLang="ko-KR" dirty="0" err="1" smtClean="0"/>
                  <a:t>Gomory</a:t>
                </a:r>
                <a:r>
                  <a:rPr lang="en-US" altLang="ko-KR" dirty="0" smtClean="0"/>
                  <a:t> showed that this cutting plane algorithm converges in a finite number of steps if the cuts are chosen with some rule.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375" y="933450"/>
                <a:ext cx="8462963" cy="4066049"/>
              </a:xfrm>
              <a:blipFill>
                <a:blip r:embed="rId2"/>
                <a:stretch>
                  <a:fillRect l="-648" t="-900" r="-1081" b="-11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Integer Programming 2018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640FE-EAA0-471E-9B47-CAD7127216EB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0084755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사용자 지정 3">
      <a:majorFont>
        <a:latin typeface="Arial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15927</TotalTime>
  <Words>244</Words>
  <Application>Microsoft Office PowerPoint</Application>
  <PresentationFormat>화면 슬라이드 쇼(4:3)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Arial Unicode MS</vt:lpstr>
      <vt:lpstr>굴림</vt:lpstr>
      <vt:lpstr>Cambria Math</vt:lpstr>
      <vt:lpstr>Symbol</vt:lpstr>
      <vt:lpstr>Times New Roman</vt:lpstr>
      <vt:lpstr>Wingdings</vt:lpstr>
      <vt:lpstr>기본 디자인</vt:lpstr>
      <vt:lpstr>2. Generating All Valid Inequalities</vt:lpstr>
      <vt:lpstr>PowerPoint 프레젠테이션</vt:lpstr>
      <vt:lpstr>PowerPoint 프레젠테이션</vt:lpstr>
      <vt:lpstr>Rank of C-G Inequality</vt:lpstr>
      <vt:lpstr>PowerPoint 프레젠테이션</vt:lpstr>
      <vt:lpstr>PowerPoint 프레젠테이션</vt:lpstr>
      <vt:lpstr>3. Gomory’s Fractional Cuts and Rounding</vt:lpstr>
      <vt:lpstr>PowerPoint 프레젠테이션</vt:lpstr>
      <vt:lpstr>PowerPoint 프레젠테이션</vt:lpstr>
      <vt:lpstr>Cutting Planes for MIP</vt:lpstr>
      <vt:lpstr>Split Inequalities</vt:lpstr>
      <vt:lpstr>Split cut</vt:lpstr>
      <vt:lpstr>Lift and Project Cuts for 0-1 MIP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785</cp:revision>
  <cp:lastPrinted>2015-11-09T05:56:36Z</cp:lastPrinted>
  <dcterms:created xsi:type="dcterms:W3CDTF">2001-03-03T08:59:47Z</dcterms:created>
  <dcterms:modified xsi:type="dcterms:W3CDTF">2018-11-05T07:02:35Z</dcterms:modified>
</cp:coreProperties>
</file>