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362" r:id="rId3"/>
    <p:sldId id="363" r:id="rId4"/>
    <p:sldId id="364" r:id="rId5"/>
    <p:sldId id="365" r:id="rId6"/>
    <p:sldId id="366" r:id="rId7"/>
    <p:sldId id="367" r:id="rId8"/>
    <p:sldId id="368" r:id="rId9"/>
    <p:sldId id="369" r:id="rId10"/>
    <p:sldId id="370" r:id="rId11"/>
    <p:sldId id="372" r:id="rId12"/>
    <p:sldId id="373" r:id="rId13"/>
    <p:sldId id="374" r:id="rId14"/>
    <p:sldId id="375" r:id="rId15"/>
    <p:sldId id="376" r:id="rId16"/>
    <p:sldId id="377" r:id="rId17"/>
    <p:sldId id="397" r:id="rId18"/>
    <p:sldId id="398" r:id="rId19"/>
    <p:sldId id="379" r:id="rId20"/>
    <p:sldId id="380" r:id="rId21"/>
    <p:sldId id="383" r:id="rId22"/>
    <p:sldId id="384" r:id="rId23"/>
    <p:sldId id="382" r:id="rId24"/>
    <p:sldId id="387" r:id="rId25"/>
    <p:sldId id="388" r:id="rId26"/>
    <p:sldId id="389" r:id="rId27"/>
    <p:sldId id="390" r:id="rId28"/>
    <p:sldId id="391" r:id="rId29"/>
    <p:sldId id="392" r:id="rId30"/>
    <p:sldId id="393" r:id="rId31"/>
    <p:sldId id="394" r:id="rId32"/>
    <p:sldId id="395" r:id="rId33"/>
    <p:sldId id="396" r:id="rId34"/>
  </p:sldIdLst>
  <p:sldSz cx="9144000" cy="6858000" type="screen4x3"/>
  <p:notesSz cx="6797675" cy="9926638"/>
  <p:defaultTextStyle>
    <a:defPPr>
      <a:defRPr lang="ko-KR"/>
    </a:defPPr>
    <a:lvl1pPr algn="l" rtl="0" fontAlgn="base" latinLnBrk="1">
      <a:spcBef>
        <a:spcPct val="0"/>
      </a:spcBef>
      <a:spcAft>
        <a:spcPct val="0"/>
      </a:spcAft>
      <a:defRPr kumimoji="1" sz="2400"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sz="2400"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sz="2400"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sz="2400"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sz="2400" kern="1200">
        <a:solidFill>
          <a:schemeClr val="tx1"/>
        </a:solidFill>
        <a:latin typeface="굴림" pitchFamily="50" charset="-127"/>
        <a:ea typeface="굴림" pitchFamily="50" charset="-127"/>
        <a:cs typeface="+mn-cs"/>
      </a:defRPr>
    </a:lvl5pPr>
    <a:lvl6pPr marL="2286000" algn="l" defTabSz="914400" rtl="0" eaLnBrk="1" latinLnBrk="1" hangingPunct="1">
      <a:defRPr kumimoji="1" sz="2400" kern="1200">
        <a:solidFill>
          <a:schemeClr val="tx1"/>
        </a:solidFill>
        <a:latin typeface="굴림" pitchFamily="50" charset="-127"/>
        <a:ea typeface="굴림" pitchFamily="50" charset="-127"/>
        <a:cs typeface="+mn-cs"/>
      </a:defRPr>
    </a:lvl6pPr>
    <a:lvl7pPr marL="2743200" algn="l" defTabSz="914400" rtl="0" eaLnBrk="1" latinLnBrk="1" hangingPunct="1">
      <a:defRPr kumimoji="1" sz="2400" kern="1200">
        <a:solidFill>
          <a:schemeClr val="tx1"/>
        </a:solidFill>
        <a:latin typeface="굴림" pitchFamily="50" charset="-127"/>
        <a:ea typeface="굴림" pitchFamily="50" charset="-127"/>
        <a:cs typeface="+mn-cs"/>
      </a:defRPr>
    </a:lvl7pPr>
    <a:lvl8pPr marL="3200400" algn="l" defTabSz="914400" rtl="0" eaLnBrk="1" latinLnBrk="1" hangingPunct="1">
      <a:defRPr kumimoji="1" sz="2400" kern="1200">
        <a:solidFill>
          <a:schemeClr val="tx1"/>
        </a:solidFill>
        <a:latin typeface="굴림" pitchFamily="50" charset="-127"/>
        <a:ea typeface="굴림" pitchFamily="50" charset="-127"/>
        <a:cs typeface="+mn-cs"/>
      </a:defRPr>
    </a:lvl8pPr>
    <a:lvl9pPr marL="3657600" algn="l" defTabSz="914400" rtl="0" eaLnBrk="1" latinLnBrk="1" hangingPunct="1">
      <a:defRPr kumimoji="1" sz="2400" kern="1200">
        <a:solidFill>
          <a:schemeClr val="tx1"/>
        </a:solidFill>
        <a:latin typeface="굴림" pitchFamily="50" charset="-127"/>
        <a:ea typeface="굴림" pitchFamily="50"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FF"/>
    <a:srgbClr val="33CC33"/>
    <a:srgbClr val="CCFFFF"/>
    <a:srgbClr val="99CCFF"/>
    <a:srgbClr val="CCEC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72" autoAdjust="0"/>
    <p:restoredTop sz="94660"/>
  </p:normalViewPr>
  <p:slideViewPr>
    <p:cSldViewPr>
      <p:cViewPr varScale="1">
        <p:scale>
          <a:sx n="102" d="100"/>
          <a:sy n="102" d="100"/>
        </p:scale>
        <p:origin x="1002"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13.xml"/><Relationship Id="rId13" Type="http://schemas.openxmlformats.org/officeDocument/2006/relationships/slide" Target="slides/slide28.xml"/><Relationship Id="rId3" Type="http://schemas.openxmlformats.org/officeDocument/2006/relationships/slide" Target="slides/slide5.xml"/><Relationship Id="rId7" Type="http://schemas.openxmlformats.org/officeDocument/2006/relationships/slide" Target="slides/slide12.xml"/><Relationship Id="rId12" Type="http://schemas.openxmlformats.org/officeDocument/2006/relationships/slide" Target="slides/slide27.xml"/><Relationship Id="rId2" Type="http://schemas.openxmlformats.org/officeDocument/2006/relationships/slide" Target="slides/slide4.xml"/><Relationship Id="rId16" Type="http://schemas.openxmlformats.org/officeDocument/2006/relationships/slide" Target="slides/slide33.xml"/><Relationship Id="rId1" Type="http://schemas.openxmlformats.org/officeDocument/2006/relationships/slide" Target="slides/slide2.xml"/><Relationship Id="rId6" Type="http://schemas.openxmlformats.org/officeDocument/2006/relationships/slide" Target="slides/slide10.xml"/><Relationship Id="rId11" Type="http://schemas.openxmlformats.org/officeDocument/2006/relationships/slide" Target="slides/slide25.xml"/><Relationship Id="rId5" Type="http://schemas.openxmlformats.org/officeDocument/2006/relationships/slide" Target="slides/slide9.xml"/><Relationship Id="rId15" Type="http://schemas.openxmlformats.org/officeDocument/2006/relationships/slide" Target="slides/slide31.xml"/><Relationship Id="rId10" Type="http://schemas.openxmlformats.org/officeDocument/2006/relationships/slide" Target="slides/slide20.xml"/><Relationship Id="rId4" Type="http://schemas.openxmlformats.org/officeDocument/2006/relationships/slide" Target="slides/slide8.xml"/><Relationship Id="rId9" Type="http://schemas.openxmlformats.org/officeDocument/2006/relationships/slide" Target="slides/slide18.xml"/><Relationship Id="rId14"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1" y="0"/>
            <a:ext cx="2944813" cy="496809"/>
          </a:xfrm>
          <a:prstGeom prst="rect">
            <a:avLst/>
          </a:prstGeom>
          <a:noFill/>
          <a:ln w="9525">
            <a:noFill/>
            <a:miter lim="800000"/>
            <a:headEnd/>
            <a:tailEnd/>
          </a:ln>
          <a:effectLst/>
        </p:spPr>
        <p:txBody>
          <a:bodyPr vert="horz" wrap="square" lIns="92784" tIns="46392" rIns="92784" bIns="46392" numCol="1" anchor="t" anchorCtr="0" compatLnSpc="1">
            <a:prstTxWarp prst="textNoShape">
              <a:avLst/>
            </a:prstTxWarp>
          </a:bodyPr>
          <a:lstStyle>
            <a:lvl1pPr>
              <a:defRPr sz="1200">
                <a:latin typeface="굴림" pitchFamily="50" charset="-127"/>
                <a:ea typeface="굴림" pitchFamily="50" charset="-127"/>
              </a:defRPr>
            </a:lvl1pPr>
          </a:lstStyle>
          <a:p>
            <a:pPr>
              <a:defRPr/>
            </a:pPr>
            <a:endParaRPr lang="en-US" altLang="ko-KR"/>
          </a:p>
        </p:txBody>
      </p:sp>
      <p:sp>
        <p:nvSpPr>
          <p:cNvPr id="50179" name="Rectangle 3"/>
          <p:cNvSpPr>
            <a:spLocks noGrp="1" noChangeArrowheads="1"/>
          </p:cNvSpPr>
          <p:nvPr>
            <p:ph type="dt" sz="quarter" idx="1"/>
          </p:nvPr>
        </p:nvSpPr>
        <p:spPr bwMode="auto">
          <a:xfrm>
            <a:off x="3852863" y="0"/>
            <a:ext cx="2944812" cy="496809"/>
          </a:xfrm>
          <a:prstGeom prst="rect">
            <a:avLst/>
          </a:prstGeom>
          <a:noFill/>
          <a:ln w="9525">
            <a:noFill/>
            <a:miter lim="800000"/>
            <a:headEnd/>
            <a:tailEnd/>
          </a:ln>
          <a:effectLst/>
        </p:spPr>
        <p:txBody>
          <a:bodyPr vert="horz" wrap="square" lIns="92784" tIns="46392" rIns="92784" bIns="46392" numCol="1" anchor="t" anchorCtr="0" compatLnSpc="1">
            <a:prstTxWarp prst="textNoShape">
              <a:avLst/>
            </a:prstTxWarp>
          </a:bodyPr>
          <a:lstStyle>
            <a:lvl1pPr algn="r">
              <a:defRPr sz="1200">
                <a:latin typeface="굴림" pitchFamily="50" charset="-127"/>
                <a:ea typeface="굴림" pitchFamily="50" charset="-127"/>
              </a:defRPr>
            </a:lvl1pPr>
          </a:lstStyle>
          <a:p>
            <a:pPr>
              <a:defRPr/>
            </a:pPr>
            <a:endParaRPr lang="en-US" altLang="ko-KR"/>
          </a:p>
        </p:txBody>
      </p:sp>
      <p:sp>
        <p:nvSpPr>
          <p:cNvPr id="50180" name="Rectangle 4"/>
          <p:cNvSpPr>
            <a:spLocks noGrp="1" noChangeArrowheads="1"/>
          </p:cNvSpPr>
          <p:nvPr>
            <p:ph type="ftr" sz="quarter" idx="2"/>
          </p:nvPr>
        </p:nvSpPr>
        <p:spPr bwMode="auto">
          <a:xfrm>
            <a:off x="1" y="9429831"/>
            <a:ext cx="2944813" cy="496808"/>
          </a:xfrm>
          <a:prstGeom prst="rect">
            <a:avLst/>
          </a:prstGeom>
          <a:noFill/>
          <a:ln w="9525">
            <a:noFill/>
            <a:miter lim="800000"/>
            <a:headEnd/>
            <a:tailEnd/>
          </a:ln>
          <a:effectLst/>
        </p:spPr>
        <p:txBody>
          <a:bodyPr vert="horz" wrap="square" lIns="92784" tIns="46392" rIns="92784" bIns="46392" numCol="1" anchor="b" anchorCtr="0" compatLnSpc="1">
            <a:prstTxWarp prst="textNoShape">
              <a:avLst/>
            </a:prstTxWarp>
          </a:bodyPr>
          <a:lstStyle>
            <a:lvl1pPr>
              <a:defRPr sz="1200">
                <a:latin typeface="굴림" pitchFamily="50" charset="-127"/>
                <a:ea typeface="굴림" pitchFamily="50" charset="-127"/>
              </a:defRPr>
            </a:lvl1pPr>
          </a:lstStyle>
          <a:p>
            <a:pPr>
              <a:defRPr/>
            </a:pPr>
            <a:endParaRPr lang="en-US" altLang="ko-KR"/>
          </a:p>
        </p:txBody>
      </p:sp>
      <p:sp>
        <p:nvSpPr>
          <p:cNvPr id="50181" name="Rectangle 5"/>
          <p:cNvSpPr>
            <a:spLocks noGrp="1" noChangeArrowheads="1"/>
          </p:cNvSpPr>
          <p:nvPr>
            <p:ph type="sldNum" sz="quarter" idx="3"/>
          </p:nvPr>
        </p:nvSpPr>
        <p:spPr bwMode="auto">
          <a:xfrm>
            <a:off x="3852863" y="9429831"/>
            <a:ext cx="2944812" cy="496808"/>
          </a:xfrm>
          <a:prstGeom prst="rect">
            <a:avLst/>
          </a:prstGeom>
          <a:noFill/>
          <a:ln w="9525">
            <a:noFill/>
            <a:miter lim="800000"/>
            <a:headEnd/>
            <a:tailEnd/>
          </a:ln>
          <a:effectLst/>
        </p:spPr>
        <p:txBody>
          <a:bodyPr vert="horz" wrap="square" lIns="92784" tIns="46392" rIns="92784" bIns="46392" numCol="1" anchor="b" anchorCtr="0" compatLnSpc="1">
            <a:prstTxWarp prst="textNoShape">
              <a:avLst/>
            </a:prstTxWarp>
          </a:bodyPr>
          <a:lstStyle>
            <a:lvl1pPr algn="r">
              <a:defRPr sz="1200">
                <a:latin typeface="굴림" pitchFamily="50" charset="-127"/>
                <a:ea typeface="굴림" pitchFamily="50" charset="-127"/>
              </a:defRPr>
            </a:lvl1pPr>
          </a:lstStyle>
          <a:p>
            <a:pPr>
              <a:defRPr/>
            </a:pPr>
            <a:fld id="{7377AF46-0AA2-476E-9AAF-BAAB044A0DAA}" type="slidenum">
              <a:rPr lang="en-US" altLang="ko-KR"/>
              <a:pPr>
                <a:defRPr/>
              </a:pPr>
              <a:t>‹#›</a:t>
            </a:fld>
            <a:endParaRPr lang="en-US" altLang="ko-KR"/>
          </a:p>
        </p:txBody>
      </p:sp>
    </p:spTree>
    <p:extLst>
      <p:ext uri="{BB962C8B-B14F-4D97-AF65-F5344CB8AC3E}">
        <p14:creationId xmlns:p14="http://schemas.microsoft.com/office/powerpoint/2010/main" val="3348293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2944813" cy="496809"/>
          </a:xfrm>
          <a:prstGeom prst="rect">
            <a:avLst/>
          </a:prstGeom>
          <a:noFill/>
          <a:ln w="9525">
            <a:noFill/>
            <a:miter lim="800000"/>
            <a:headEnd/>
            <a:tailEnd/>
          </a:ln>
          <a:effectLst/>
        </p:spPr>
        <p:txBody>
          <a:bodyPr vert="horz" wrap="square" lIns="92784" tIns="46392" rIns="92784" bIns="46392" numCol="1" anchor="t" anchorCtr="0" compatLnSpc="1">
            <a:prstTxWarp prst="textNoShape">
              <a:avLst/>
            </a:prstTxWarp>
          </a:bodyPr>
          <a:lstStyle>
            <a:lvl1pPr>
              <a:defRPr sz="1200">
                <a:latin typeface="굴림" pitchFamily="50" charset="-127"/>
                <a:ea typeface="굴림" pitchFamily="50" charset="-127"/>
              </a:defRPr>
            </a:lvl1pPr>
          </a:lstStyle>
          <a:p>
            <a:pPr>
              <a:defRPr/>
            </a:pPr>
            <a:endParaRPr lang="en-US" altLang="ko-KR"/>
          </a:p>
        </p:txBody>
      </p:sp>
      <p:sp>
        <p:nvSpPr>
          <p:cNvPr id="7171" name="Rectangle 3"/>
          <p:cNvSpPr>
            <a:spLocks noGrp="1" noChangeArrowheads="1"/>
          </p:cNvSpPr>
          <p:nvPr>
            <p:ph type="dt" idx="1"/>
          </p:nvPr>
        </p:nvSpPr>
        <p:spPr bwMode="auto">
          <a:xfrm>
            <a:off x="3852863" y="0"/>
            <a:ext cx="2944812" cy="496809"/>
          </a:xfrm>
          <a:prstGeom prst="rect">
            <a:avLst/>
          </a:prstGeom>
          <a:noFill/>
          <a:ln w="9525">
            <a:noFill/>
            <a:miter lim="800000"/>
            <a:headEnd/>
            <a:tailEnd/>
          </a:ln>
          <a:effectLst/>
        </p:spPr>
        <p:txBody>
          <a:bodyPr vert="horz" wrap="square" lIns="92784" tIns="46392" rIns="92784" bIns="46392" numCol="1" anchor="t" anchorCtr="0" compatLnSpc="1">
            <a:prstTxWarp prst="textNoShape">
              <a:avLst/>
            </a:prstTxWarp>
          </a:bodyPr>
          <a:lstStyle>
            <a:lvl1pPr algn="r">
              <a:defRPr sz="1200">
                <a:latin typeface="굴림" pitchFamily="50" charset="-127"/>
                <a:ea typeface="굴림" pitchFamily="50" charset="-127"/>
              </a:defRPr>
            </a:lvl1pPr>
          </a:lstStyle>
          <a:p>
            <a:pPr>
              <a:defRPr/>
            </a:pPr>
            <a:endParaRPr lang="en-US" altLang="ko-KR"/>
          </a:p>
        </p:txBody>
      </p:sp>
      <p:sp>
        <p:nvSpPr>
          <p:cNvPr id="47108" name="Rectangle 4"/>
          <p:cNvSpPr>
            <a:spLocks noGrp="1" noRot="1" noChangeAspect="1" noChangeArrowheads="1" noTextEdit="1"/>
          </p:cNvSpPr>
          <p:nvPr>
            <p:ph type="sldImg" idx="2"/>
          </p:nvPr>
        </p:nvSpPr>
        <p:spPr bwMode="auto">
          <a:xfrm>
            <a:off x="917575" y="744538"/>
            <a:ext cx="4964113"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04875" y="4715710"/>
            <a:ext cx="4987925" cy="4466511"/>
          </a:xfrm>
          <a:prstGeom prst="rect">
            <a:avLst/>
          </a:prstGeom>
          <a:noFill/>
          <a:ln w="9525">
            <a:noFill/>
            <a:miter lim="800000"/>
            <a:headEnd/>
            <a:tailEnd/>
          </a:ln>
          <a:effectLst/>
        </p:spPr>
        <p:txBody>
          <a:bodyPr vert="horz" wrap="square" lIns="92784" tIns="46392" rIns="92784" bIns="46392" numCol="1" anchor="t" anchorCtr="0" compatLnSpc="1">
            <a:prstTxWarp prst="textNoShape">
              <a:avLst/>
            </a:prstTxWarp>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7174" name="Rectangle 6"/>
          <p:cNvSpPr>
            <a:spLocks noGrp="1" noChangeArrowheads="1"/>
          </p:cNvSpPr>
          <p:nvPr>
            <p:ph type="ftr" sz="quarter" idx="4"/>
          </p:nvPr>
        </p:nvSpPr>
        <p:spPr bwMode="auto">
          <a:xfrm>
            <a:off x="1" y="9429831"/>
            <a:ext cx="2944813" cy="496808"/>
          </a:xfrm>
          <a:prstGeom prst="rect">
            <a:avLst/>
          </a:prstGeom>
          <a:noFill/>
          <a:ln w="9525">
            <a:noFill/>
            <a:miter lim="800000"/>
            <a:headEnd/>
            <a:tailEnd/>
          </a:ln>
          <a:effectLst/>
        </p:spPr>
        <p:txBody>
          <a:bodyPr vert="horz" wrap="square" lIns="92784" tIns="46392" rIns="92784" bIns="46392" numCol="1" anchor="b" anchorCtr="0" compatLnSpc="1">
            <a:prstTxWarp prst="textNoShape">
              <a:avLst/>
            </a:prstTxWarp>
          </a:bodyPr>
          <a:lstStyle>
            <a:lvl1pPr>
              <a:defRPr sz="1200">
                <a:latin typeface="굴림" pitchFamily="50" charset="-127"/>
                <a:ea typeface="굴림" pitchFamily="50" charset="-127"/>
              </a:defRPr>
            </a:lvl1pPr>
          </a:lstStyle>
          <a:p>
            <a:pPr>
              <a:defRPr/>
            </a:pPr>
            <a:endParaRPr lang="en-US" altLang="ko-KR"/>
          </a:p>
        </p:txBody>
      </p:sp>
      <p:sp>
        <p:nvSpPr>
          <p:cNvPr id="7175" name="Rectangle 7"/>
          <p:cNvSpPr>
            <a:spLocks noGrp="1" noChangeArrowheads="1"/>
          </p:cNvSpPr>
          <p:nvPr>
            <p:ph type="sldNum" sz="quarter" idx="5"/>
          </p:nvPr>
        </p:nvSpPr>
        <p:spPr bwMode="auto">
          <a:xfrm>
            <a:off x="3852863" y="9429831"/>
            <a:ext cx="2944812" cy="496808"/>
          </a:xfrm>
          <a:prstGeom prst="rect">
            <a:avLst/>
          </a:prstGeom>
          <a:noFill/>
          <a:ln w="9525">
            <a:noFill/>
            <a:miter lim="800000"/>
            <a:headEnd/>
            <a:tailEnd/>
          </a:ln>
          <a:effectLst/>
        </p:spPr>
        <p:txBody>
          <a:bodyPr vert="horz" wrap="square" lIns="92784" tIns="46392" rIns="92784" bIns="46392" numCol="1" anchor="b" anchorCtr="0" compatLnSpc="1">
            <a:prstTxWarp prst="textNoShape">
              <a:avLst/>
            </a:prstTxWarp>
          </a:bodyPr>
          <a:lstStyle>
            <a:lvl1pPr algn="r">
              <a:defRPr sz="1200">
                <a:latin typeface="굴림" pitchFamily="50" charset="-127"/>
                <a:ea typeface="굴림" pitchFamily="50" charset="-127"/>
              </a:defRPr>
            </a:lvl1pPr>
          </a:lstStyle>
          <a:p>
            <a:pPr>
              <a:defRPr/>
            </a:pPr>
            <a:fld id="{27449FDD-1F42-45D0-A28D-E11C1DE69879}" type="slidenum">
              <a:rPr lang="en-US" altLang="ko-KR"/>
              <a:pPr>
                <a:defRPr/>
              </a:pPr>
              <a:t>‹#›</a:t>
            </a:fld>
            <a:endParaRPr lang="en-US" altLang="ko-KR"/>
          </a:p>
        </p:txBody>
      </p:sp>
    </p:spTree>
    <p:extLst>
      <p:ext uri="{BB962C8B-B14F-4D97-AF65-F5344CB8AC3E}">
        <p14:creationId xmlns:p14="http://schemas.microsoft.com/office/powerpoint/2010/main" val="2100666870"/>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슬라이드 이미지 개체 틀 1"/>
          <p:cNvSpPr>
            <a:spLocks noGrp="1" noRot="1" noChangeAspect="1" noTextEdit="1"/>
          </p:cNvSpPr>
          <p:nvPr>
            <p:ph type="sldImg"/>
          </p:nvPr>
        </p:nvSpPr>
        <p:spPr>
          <a:ln/>
        </p:spPr>
      </p:sp>
      <p:sp>
        <p:nvSpPr>
          <p:cNvPr id="4813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48132"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642C7122-4BC5-431C-B882-2BEDA1F1240E}" type="slidenum">
              <a:rPr lang="en-US" altLang="ko-KR" sz="1200" smtClean="0"/>
              <a:pPr eaLnBrk="1" hangingPunct="1"/>
              <a:t>1</a:t>
            </a:fld>
            <a:endParaRPr lang="en-US" altLang="ko-KR"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슬라이드 이미지 개체 틀 1"/>
          <p:cNvSpPr>
            <a:spLocks noGrp="1" noRot="1" noChangeAspect="1" noTextEdit="1"/>
          </p:cNvSpPr>
          <p:nvPr>
            <p:ph type="sldImg"/>
          </p:nvPr>
        </p:nvSpPr>
        <p:spPr>
          <a:ln/>
        </p:spPr>
      </p:sp>
      <p:sp>
        <p:nvSpPr>
          <p:cNvPr id="57347"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57348"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E2AB5225-268D-4D33-8F60-E9C749E82DBE}" type="slidenum">
              <a:rPr lang="en-US" altLang="ko-KR" sz="1200" smtClean="0"/>
              <a:pPr eaLnBrk="1" hangingPunct="1"/>
              <a:t>10</a:t>
            </a:fld>
            <a:endParaRPr lang="en-US" altLang="ko-KR"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슬라이드 이미지 개체 틀 1"/>
          <p:cNvSpPr>
            <a:spLocks noGrp="1" noRot="1" noChangeAspect="1" noTextEdit="1"/>
          </p:cNvSpPr>
          <p:nvPr>
            <p:ph type="sldImg"/>
          </p:nvPr>
        </p:nvSpPr>
        <p:spPr>
          <a:ln/>
        </p:spPr>
      </p:sp>
      <p:sp>
        <p:nvSpPr>
          <p:cNvPr id="5837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58372"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5DC8AD43-CBD5-43ED-9CF0-291F60B65931}" type="slidenum">
              <a:rPr lang="en-US" altLang="ko-KR" sz="1200" smtClean="0"/>
              <a:pPr eaLnBrk="1" hangingPunct="1"/>
              <a:t>11</a:t>
            </a:fld>
            <a:endParaRPr lang="en-US" altLang="ko-KR"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슬라이드 이미지 개체 틀 1"/>
          <p:cNvSpPr>
            <a:spLocks noGrp="1" noRot="1" noChangeAspect="1" noTextEdit="1"/>
          </p:cNvSpPr>
          <p:nvPr>
            <p:ph type="sldImg"/>
          </p:nvPr>
        </p:nvSpPr>
        <p:spPr>
          <a:ln/>
        </p:spPr>
      </p:sp>
      <p:sp>
        <p:nvSpPr>
          <p:cNvPr id="59395"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59396"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FAC50E2C-40AF-4B76-A7D9-3443DB134595}" type="slidenum">
              <a:rPr lang="en-US" altLang="ko-KR" sz="1200" smtClean="0"/>
              <a:pPr eaLnBrk="1" hangingPunct="1"/>
              <a:t>12</a:t>
            </a:fld>
            <a:endParaRPr lang="en-US" altLang="ko-KR"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슬라이드 이미지 개체 틀 1"/>
          <p:cNvSpPr>
            <a:spLocks noGrp="1" noRot="1" noChangeAspect="1" noTextEdit="1"/>
          </p:cNvSpPr>
          <p:nvPr>
            <p:ph type="sldImg"/>
          </p:nvPr>
        </p:nvSpPr>
        <p:spPr>
          <a:ln/>
        </p:spPr>
      </p:sp>
      <p:sp>
        <p:nvSpPr>
          <p:cNvPr id="6041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60420"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C2C75F23-61A3-4606-A5FF-1415FA1AB661}" type="slidenum">
              <a:rPr lang="en-US" altLang="ko-KR" sz="1200" smtClean="0"/>
              <a:pPr eaLnBrk="1" hangingPunct="1"/>
              <a:t>13</a:t>
            </a:fld>
            <a:endParaRPr lang="en-US" altLang="ko-KR"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슬라이드 이미지 개체 틀 1"/>
          <p:cNvSpPr>
            <a:spLocks noGrp="1" noRot="1" noChangeAspect="1" noTextEdit="1"/>
          </p:cNvSpPr>
          <p:nvPr>
            <p:ph type="sldImg"/>
          </p:nvPr>
        </p:nvSpPr>
        <p:spPr>
          <a:ln/>
        </p:spPr>
      </p:sp>
      <p:sp>
        <p:nvSpPr>
          <p:cNvPr id="61443"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61444"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55DC6970-3FDC-4F76-987A-1C1646C7F3B2}" type="slidenum">
              <a:rPr lang="en-US" altLang="ko-KR" sz="1200" smtClean="0"/>
              <a:pPr eaLnBrk="1" hangingPunct="1"/>
              <a:t>14</a:t>
            </a:fld>
            <a:endParaRPr lang="en-US" altLang="ko-KR"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슬라이드 이미지 개체 틀 1"/>
          <p:cNvSpPr>
            <a:spLocks noGrp="1" noRot="1" noChangeAspect="1" noTextEdit="1"/>
          </p:cNvSpPr>
          <p:nvPr>
            <p:ph type="sldImg"/>
          </p:nvPr>
        </p:nvSpPr>
        <p:spPr>
          <a:ln/>
        </p:spPr>
      </p:sp>
      <p:sp>
        <p:nvSpPr>
          <p:cNvPr id="62467"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62468"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BB3B2AB1-70F7-4327-8FE9-804337487AB1}" type="slidenum">
              <a:rPr lang="en-US" altLang="ko-KR" sz="1200" smtClean="0"/>
              <a:pPr eaLnBrk="1" hangingPunct="1"/>
              <a:t>15</a:t>
            </a:fld>
            <a:endParaRPr lang="en-US" altLang="ko-KR"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슬라이드 이미지 개체 틀 1"/>
          <p:cNvSpPr>
            <a:spLocks noGrp="1" noRot="1" noChangeAspect="1" noTextEdit="1"/>
          </p:cNvSpPr>
          <p:nvPr>
            <p:ph type="sldImg"/>
          </p:nvPr>
        </p:nvSpPr>
        <p:spPr>
          <a:ln/>
        </p:spPr>
      </p:sp>
      <p:sp>
        <p:nvSpPr>
          <p:cNvPr id="6349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63492"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143D495D-FA11-4BA3-BD46-4A5FC41AA6EA}" type="slidenum">
              <a:rPr lang="en-US" altLang="ko-KR" sz="1200" smtClean="0"/>
              <a:pPr eaLnBrk="1" hangingPunct="1"/>
              <a:t>16</a:t>
            </a:fld>
            <a:endParaRPr lang="en-US" altLang="ko-KR"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슬라이드 이미지 개체 틀 1"/>
          <p:cNvSpPr>
            <a:spLocks noGrp="1" noRot="1" noChangeAspect="1" noTextEdit="1"/>
          </p:cNvSpPr>
          <p:nvPr>
            <p:ph type="sldImg"/>
          </p:nvPr>
        </p:nvSpPr>
        <p:spPr>
          <a:ln/>
        </p:spPr>
      </p:sp>
      <p:sp>
        <p:nvSpPr>
          <p:cNvPr id="64515"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64516"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E6A4B978-1524-4095-9C86-6EFBF3532697}" type="slidenum">
              <a:rPr lang="en-US" altLang="ko-KR" sz="1200" smtClean="0"/>
              <a:pPr eaLnBrk="1" hangingPunct="1"/>
              <a:t>17</a:t>
            </a:fld>
            <a:endParaRPr lang="en-US" altLang="ko-KR"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슬라이드 이미지 개체 틀 1"/>
          <p:cNvSpPr>
            <a:spLocks noGrp="1" noRot="1" noChangeAspect="1" noTextEdit="1"/>
          </p:cNvSpPr>
          <p:nvPr>
            <p:ph type="sldImg"/>
          </p:nvPr>
        </p:nvSpPr>
        <p:spPr>
          <a:ln/>
        </p:spPr>
      </p:sp>
      <p:sp>
        <p:nvSpPr>
          <p:cNvPr id="6553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65540"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2415DE73-58B7-4D9D-9AF4-0792B947208C}" type="slidenum">
              <a:rPr lang="en-US" altLang="ko-KR" sz="1200" smtClean="0"/>
              <a:pPr eaLnBrk="1" hangingPunct="1"/>
              <a:t>18</a:t>
            </a:fld>
            <a:endParaRPr lang="en-US" altLang="ko-KR"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슬라이드 이미지 개체 틀 1"/>
          <p:cNvSpPr>
            <a:spLocks noGrp="1" noRot="1" noChangeAspect="1" noTextEdit="1"/>
          </p:cNvSpPr>
          <p:nvPr>
            <p:ph type="sldImg"/>
          </p:nvPr>
        </p:nvSpPr>
        <p:spPr>
          <a:ln/>
        </p:spPr>
      </p:sp>
      <p:sp>
        <p:nvSpPr>
          <p:cNvPr id="66563"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66564"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DB4D9D81-BD5A-4387-AAAD-B3111752309B}" type="slidenum">
              <a:rPr lang="en-US" altLang="ko-KR" sz="1200" smtClean="0"/>
              <a:pPr eaLnBrk="1" hangingPunct="1"/>
              <a:t>19</a:t>
            </a:fld>
            <a:endParaRPr lang="en-US" altLang="ko-KR"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슬라이드 이미지 개체 틀 1"/>
          <p:cNvSpPr>
            <a:spLocks noGrp="1" noRot="1" noChangeAspect="1" noTextEdit="1"/>
          </p:cNvSpPr>
          <p:nvPr>
            <p:ph type="sldImg"/>
          </p:nvPr>
        </p:nvSpPr>
        <p:spPr>
          <a:ln/>
        </p:spPr>
      </p:sp>
      <p:sp>
        <p:nvSpPr>
          <p:cNvPr id="49155"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49156"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811E1BBB-762A-417B-893E-63FCFC33CDEA}" type="slidenum">
              <a:rPr lang="en-US" altLang="ko-KR" sz="1200" smtClean="0"/>
              <a:pPr eaLnBrk="1" hangingPunct="1"/>
              <a:t>2</a:t>
            </a:fld>
            <a:endParaRPr lang="en-US" altLang="ko-KR"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슬라이드 이미지 개체 틀 1"/>
          <p:cNvSpPr>
            <a:spLocks noGrp="1" noRot="1" noChangeAspect="1" noTextEdit="1"/>
          </p:cNvSpPr>
          <p:nvPr>
            <p:ph type="sldImg"/>
          </p:nvPr>
        </p:nvSpPr>
        <p:spPr>
          <a:ln/>
        </p:spPr>
      </p:sp>
      <p:sp>
        <p:nvSpPr>
          <p:cNvPr id="67587"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67588"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CFCEFEA6-11FF-428B-9383-A165FA7A5C24}" type="slidenum">
              <a:rPr lang="en-US" altLang="ko-KR" sz="1200" smtClean="0"/>
              <a:pPr eaLnBrk="1" hangingPunct="1"/>
              <a:t>20</a:t>
            </a:fld>
            <a:endParaRPr lang="en-US" altLang="ko-KR"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슬라이드 이미지 개체 틀 1"/>
          <p:cNvSpPr>
            <a:spLocks noGrp="1" noRot="1" noChangeAspect="1" noTextEdit="1"/>
          </p:cNvSpPr>
          <p:nvPr>
            <p:ph type="sldImg"/>
          </p:nvPr>
        </p:nvSpPr>
        <p:spPr>
          <a:ln/>
        </p:spPr>
      </p:sp>
      <p:sp>
        <p:nvSpPr>
          <p:cNvPr id="6861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68612"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87E487AF-726F-49FF-BD4C-712A7CD0226F}" type="slidenum">
              <a:rPr lang="en-US" altLang="ko-KR" sz="1200" smtClean="0"/>
              <a:pPr eaLnBrk="1" hangingPunct="1"/>
              <a:t>21</a:t>
            </a:fld>
            <a:endParaRPr lang="en-US" altLang="ko-KR"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슬라이드 이미지 개체 틀 1"/>
          <p:cNvSpPr>
            <a:spLocks noGrp="1" noRot="1" noChangeAspect="1" noTextEdit="1"/>
          </p:cNvSpPr>
          <p:nvPr>
            <p:ph type="sldImg"/>
          </p:nvPr>
        </p:nvSpPr>
        <p:spPr>
          <a:ln/>
        </p:spPr>
      </p:sp>
      <p:sp>
        <p:nvSpPr>
          <p:cNvPr id="69635"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69636"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D14C5221-D1E0-485E-A4A0-54FBF0221185}" type="slidenum">
              <a:rPr lang="en-US" altLang="ko-KR" sz="1200" smtClean="0"/>
              <a:pPr eaLnBrk="1" hangingPunct="1"/>
              <a:t>22</a:t>
            </a:fld>
            <a:endParaRPr lang="en-US" altLang="ko-KR"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슬라이드 이미지 개체 틀 1"/>
          <p:cNvSpPr>
            <a:spLocks noGrp="1" noRot="1" noChangeAspect="1" noTextEdit="1"/>
          </p:cNvSpPr>
          <p:nvPr>
            <p:ph type="sldImg"/>
          </p:nvPr>
        </p:nvSpPr>
        <p:spPr>
          <a:ln/>
        </p:spPr>
      </p:sp>
      <p:sp>
        <p:nvSpPr>
          <p:cNvPr id="7065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70660"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870DF6DC-0ECB-4FF8-B337-84903FE1AC4F}" type="slidenum">
              <a:rPr lang="en-US" altLang="ko-KR" sz="1200" smtClean="0"/>
              <a:pPr eaLnBrk="1" hangingPunct="1"/>
              <a:t>23</a:t>
            </a:fld>
            <a:endParaRPr lang="en-US" altLang="ko-KR"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슬라이드 이미지 개체 틀 1"/>
          <p:cNvSpPr>
            <a:spLocks noGrp="1" noRot="1" noChangeAspect="1" noTextEdit="1"/>
          </p:cNvSpPr>
          <p:nvPr>
            <p:ph type="sldImg"/>
          </p:nvPr>
        </p:nvSpPr>
        <p:spPr>
          <a:ln/>
        </p:spPr>
      </p:sp>
      <p:sp>
        <p:nvSpPr>
          <p:cNvPr id="71683"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71684"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2747F9B6-99F9-4C58-9EEF-2F1EECB1B1C9}" type="slidenum">
              <a:rPr lang="en-US" altLang="ko-KR" sz="1200" smtClean="0"/>
              <a:pPr eaLnBrk="1" hangingPunct="1"/>
              <a:t>24</a:t>
            </a:fld>
            <a:endParaRPr lang="en-US" altLang="ko-KR"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슬라이드 이미지 개체 틀 1"/>
          <p:cNvSpPr>
            <a:spLocks noGrp="1" noRot="1" noChangeAspect="1" noTextEdit="1"/>
          </p:cNvSpPr>
          <p:nvPr>
            <p:ph type="sldImg"/>
          </p:nvPr>
        </p:nvSpPr>
        <p:spPr>
          <a:ln/>
        </p:spPr>
      </p:sp>
      <p:sp>
        <p:nvSpPr>
          <p:cNvPr id="72707"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72708"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85281D6B-282E-4C95-AA6D-1EDCB27B1902}" type="slidenum">
              <a:rPr lang="en-US" altLang="ko-KR" sz="1200" smtClean="0"/>
              <a:pPr eaLnBrk="1" hangingPunct="1"/>
              <a:t>25</a:t>
            </a:fld>
            <a:endParaRPr lang="en-US" altLang="ko-KR"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슬라이드 이미지 개체 틀 1"/>
          <p:cNvSpPr>
            <a:spLocks noGrp="1" noRot="1" noChangeAspect="1" noTextEdit="1"/>
          </p:cNvSpPr>
          <p:nvPr>
            <p:ph type="sldImg"/>
          </p:nvPr>
        </p:nvSpPr>
        <p:spPr>
          <a:ln/>
        </p:spPr>
      </p:sp>
      <p:sp>
        <p:nvSpPr>
          <p:cNvPr id="7373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73732"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F89E0DE9-04AE-4176-8D27-927642EA44C1}" type="slidenum">
              <a:rPr lang="en-US" altLang="ko-KR" sz="1200" smtClean="0"/>
              <a:pPr eaLnBrk="1" hangingPunct="1"/>
              <a:t>26</a:t>
            </a:fld>
            <a:endParaRPr lang="en-US" altLang="ko-KR"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슬라이드 이미지 개체 틀 1"/>
          <p:cNvSpPr>
            <a:spLocks noGrp="1" noRot="1" noChangeAspect="1" noTextEdit="1"/>
          </p:cNvSpPr>
          <p:nvPr>
            <p:ph type="sldImg"/>
          </p:nvPr>
        </p:nvSpPr>
        <p:spPr>
          <a:ln/>
        </p:spPr>
      </p:sp>
      <p:sp>
        <p:nvSpPr>
          <p:cNvPr id="74755"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74756"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CDC0F717-8CF2-4C41-A51F-ED3CF768D86F}" type="slidenum">
              <a:rPr lang="en-US" altLang="ko-KR" sz="1200" smtClean="0"/>
              <a:pPr eaLnBrk="1" hangingPunct="1"/>
              <a:t>27</a:t>
            </a:fld>
            <a:endParaRPr lang="en-US" altLang="ko-KR"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슬라이드 이미지 개체 틀 1"/>
          <p:cNvSpPr>
            <a:spLocks noGrp="1" noRot="1" noChangeAspect="1" noTextEdit="1"/>
          </p:cNvSpPr>
          <p:nvPr>
            <p:ph type="sldImg"/>
          </p:nvPr>
        </p:nvSpPr>
        <p:spPr>
          <a:ln/>
        </p:spPr>
      </p:sp>
      <p:sp>
        <p:nvSpPr>
          <p:cNvPr id="7577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75780"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19C8C611-D58D-4846-86A6-02685BA2A009}" type="slidenum">
              <a:rPr lang="en-US" altLang="ko-KR" sz="1200" smtClean="0"/>
              <a:pPr eaLnBrk="1" hangingPunct="1"/>
              <a:t>28</a:t>
            </a:fld>
            <a:endParaRPr lang="en-US" altLang="ko-KR"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슬라이드 이미지 개체 틀 1"/>
          <p:cNvSpPr>
            <a:spLocks noGrp="1" noRot="1" noChangeAspect="1" noTextEdit="1"/>
          </p:cNvSpPr>
          <p:nvPr>
            <p:ph type="sldImg"/>
          </p:nvPr>
        </p:nvSpPr>
        <p:spPr>
          <a:ln/>
        </p:spPr>
      </p:sp>
      <p:sp>
        <p:nvSpPr>
          <p:cNvPr id="76803"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76804"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080A1F55-513C-497A-8C39-7DC5E3D89C33}" type="slidenum">
              <a:rPr lang="en-US" altLang="ko-KR" sz="1200" smtClean="0"/>
              <a:pPr eaLnBrk="1" hangingPunct="1"/>
              <a:t>29</a:t>
            </a:fld>
            <a:endParaRPr lang="en-US" altLang="ko-KR"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슬라이드 이미지 개체 틀 1"/>
          <p:cNvSpPr>
            <a:spLocks noGrp="1" noRot="1" noChangeAspect="1" noTextEdit="1"/>
          </p:cNvSpPr>
          <p:nvPr>
            <p:ph type="sldImg"/>
          </p:nvPr>
        </p:nvSpPr>
        <p:spPr>
          <a:ln/>
        </p:spPr>
      </p:sp>
      <p:sp>
        <p:nvSpPr>
          <p:cNvPr id="5017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50180"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8CBFFCBC-03FB-4C58-990D-CCBB5EEEF50C}" type="slidenum">
              <a:rPr lang="en-US" altLang="ko-KR" sz="1200" smtClean="0"/>
              <a:pPr eaLnBrk="1" hangingPunct="1"/>
              <a:t>3</a:t>
            </a:fld>
            <a:endParaRPr lang="en-US" altLang="ko-KR"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슬라이드 이미지 개체 틀 1"/>
          <p:cNvSpPr>
            <a:spLocks noGrp="1" noRot="1" noChangeAspect="1" noTextEdit="1"/>
          </p:cNvSpPr>
          <p:nvPr>
            <p:ph type="sldImg"/>
          </p:nvPr>
        </p:nvSpPr>
        <p:spPr>
          <a:ln/>
        </p:spPr>
      </p:sp>
      <p:sp>
        <p:nvSpPr>
          <p:cNvPr id="77827"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77828"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06220AA4-5A10-480D-BE53-3E9E86A7FA0C}" type="slidenum">
              <a:rPr lang="en-US" altLang="ko-KR" sz="1200" smtClean="0"/>
              <a:pPr eaLnBrk="1" hangingPunct="1"/>
              <a:t>30</a:t>
            </a:fld>
            <a:endParaRPr lang="en-US" altLang="ko-KR"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슬라이드 이미지 개체 틀 1"/>
          <p:cNvSpPr>
            <a:spLocks noGrp="1" noRot="1" noChangeAspect="1" noTextEdit="1"/>
          </p:cNvSpPr>
          <p:nvPr>
            <p:ph type="sldImg"/>
          </p:nvPr>
        </p:nvSpPr>
        <p:spPr>
          <a:ln/>
        </p:spPr>
      </p:sp>
      <p:sp>
        <p:nvSpPr>
          <p:cNvPr id="7885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78852"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4006C3F6-2B91-402F-BEC1-98868BF2F864}" type="slidenum">
              <a:rPr lang="en-US" altLang="ko-KR" sz="1200" smtClean="0"/>
              <a:pPr eaLnBrk="1" hangingPunct="1"/>
              <a:t>31</a:t>
            </a:fld>
            <a:endParaRPr lang="en-US" altLang="ko-KR"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슬라이드 이미지 개체 틀 1"/>
          <p:cNvSpPr>
            <a:spLocks noGrp="1" noRot="1" noChangeAspect="1" noTextEdit="1"/>
          </p:cNvSpPr>
          <p:nvPr>
            <p:ph type="sldImg"/>
          </p:nvPr>
        </p:nvSpPr>
        <p:spPr>
          <a:ln/>
        </p:spPr>
      </p:sp>
      <p:sp>
        <p:nvSpPr>
          <p:cNvPr id="79875"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79876"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2568AB75-401E-40AC-9E72-225A6D851BF9}" type="slidenum">
              <a:rPr lang="en-US" altLang="ko-KR" sz="1200" smtClean="0"/>
              <a:pPr eaLnBrk="1" hangingPunct="1"/>
              <a:t>32</a:t>
            </a:fld>
            <a:endParaRPr lang="en-US" altLang="ko-KR"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슬라이드 이미지 개체 틀 1"/>
          <p:cNvSpPr>
            <a:spLocks noGrp="1" noRot="1" noChangeAspect="1" noTextEdit="1"/>
          </p:cNvSpPr>
          <p:nvPr>
            <p:ph type="sldImg"/>
          </p:nvPr>
        </p:nvSpPr>
        <p:spPr>
          <a:ln/>
        </p:spPr>
      </p:sp>
      <p:sp>
        <p:nvSpPr>
          <p:cNvPr id="8089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80900"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A091D204-43EF-41E6-A467-91227DDF6920}" type="slidenum">
              <a:rPr lang="en-US" altLang="ko-KR" sz="1200" smtClean="0"/>
              <a:pPr eaLnBrk="1" hangingPunct="1"/>
              <a:t>33</a:t>
            </a:fld>
            <a:endParaRPr lang="en-US" altLang="ko-KR"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슬라이드 이미지 개체 틀 1"/>
          <p:cNvSpPr>
            <a:spLocks noGrp="1" noRot="1" noChangeAspect="1" noTextEdit="1"/>
          </p:cNvSpPr>
          <p:nvPr>
            <p:ph type="sldImg"/>
          </p:nvPr>
        </p:nvSpPr>
        <p:spPr>
          <a:ln/>
        </p:spPr>
      </p:sp>
      <p:sp>
        <p:nvSpPr>
          <p:cNvPr id="51203"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51204"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9E09B195-576F-4A05-AF8E-462EE7D303E3}" type="slidenum">
              <a:rPr lang="en-US" altLang="ko-KR" sz="1200" smtClean="0"/>
              <a:pPr eaLnBrk="1" hangingPunct="1"/>
              <a:t>4</a:t>
            </a:fld>
            <a:endParaRPr lang="en-US" altLang="ko-KR"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슬라이드 이미지 개체 틀 1"/>
          <p:cNvSpPr>
            <a:spLocks noGrp="1" noRot="1" noChangeAspect="1" noTextEdit="1"/>
          </p:cNvSpPr>
          <p:nvPr>
            <p:ph type="sldImg"/>
          </p:nvPr>
        </p:nvSpPr>
        <p:spPr>
          <a:ln/>
        </p:spPr>
      </p:sp>
      <p:sp>
        <p:nvSpPr>
          <p:cNvPr id="52227"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52228"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71453452-5BB5-46BF-BA42-7512322EF381}" type="slidenum">
              <a:rPr lang="en-US" altLang="ko-KR" sz="1200" smtClean="0"/>
              <a:pPr eaLnBrk="1" hangingPunct="1"/>
              <a:t>5</a:t>
            </a:fld>
            <a:endParaRPr lang="en-US" altLang="ko-KR"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슬라이드 이미지 개체 틀 1"/>
          <p:cNvSpPr>
            <a:spLocks noGrp="1" noRot="1" noChangeAspect="1" noTextEdit="1"/>
          </p:cNvSpPr>
          <p:nvPr>
            <p:ph type="sldImg"/>
          </p:nvPr>
        </p:nvSpPr>
        <p:spPr>
          <a:ln/>
        </p:spPr>
      </p:sp>
      <p:sp>
        <p:nvSpPr>
          <p:cNvPr id="5325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53252"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DF95AEC0-3E5D-440B-9F30-391CB5D32772}" type="slidenum">
              <a:rPr lang="en-US" altLang="ko-KR" sz="1200" smtClean="0"/>
              <a:pPr eaLnBrk="1" hangingPunct="1"/>
              <a:t>6</a:t>
            </a:fld>
            <a:endParaRPr lang="en-US" altLang="ko-KR"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슬라이드 이미지 개체 틀 1"/>
          <p:cNvSpPr>
            <a:spLocks noGrp="1" noRot="1" noChangeAspect="1" noTextEdit="1"/>
          </p:cNvSpPr>
          <p:nvPr>
            <p:ph type="sldImg"/>
          </p:nvPr>
        </p:nvSpPr>
        <p:spPr>
          <a:ln/>
        </p:spPr>
      </p:sp>
      <p:sp>
        <p:nvSpPr>
          <p:cNvPr id="54275"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54276"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91B1485D-E5D6-4FD3-B41D-17F60CA3C121}" type="slidenum">
              <a:rPr lang="en-US" altLang="ko-KR" sz="1200" smtClean="0"/>
              <a:pPr eaLnBrk="1" hangingPunct="1"/>
              <a:t>7</a:t>
            </a:fld>
            <a:endParaRPr lang="en-US" altLang="ko-KR"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슬라이드 이미지 개체 틀 1"/>
          <p:cNvSpPr>
            <a:spLocks noGrp="1" noRot="1" noChangeAspect="1" noTextEdit="1"/>
          </p:cNvSpPr>
          <p:nvPr>
            <p:ph type="sldImg"/>
          </p:nvPr>
        </p:nvSpPr>
        <p:spPr>
          <a:ln/>
        </p:spPr>
      </p:sp>
      <p:sp>
        <p:nvSpPr>
          <p:cNvPr id="5529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55300"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8EEF1F34-CA0D-4F6F-9291-42F2E0E5F9BE}" type="slidenum">
              <a:rPr lang="en-US" altLang="ko-KR" sz="1200" smtClean="0"/>
              <a:pPr eaLnBrk="1" hangingPunct="1"/>
              <a:t>8</a:t>
            </a:fld>
            <a:endParaRPr lang="en-US" altLang="ko-KR"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슬라이드 이미지 개체 틀 1"/>
          <p:cNvSpPr>
            <a:spLocks noGrp="1" noRot="1" noChangeAspect="1" noTextEdit="1"/>
          </p:cNvSpPr>
          <p:nvPr>
            <p:ph type="sldImg"/>
          </p:nvPr>
        </p:nvSpPr>
        <p:spPr>
          <a:ln/>
        </p:spPr>
      </p:sp>
      <p:sp>
        <p:nvSpPr>
          <p:cNvPr id="56323"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56324"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7EB90B5D-491B-41A7-A84D-73EC0C7DD616}" type="slidenum">
              <a:rPr lang="en-US" altLang="ko-KR" sz="1200" smtClean="0"/>
              <a:pPr eaLnBrk="1" hangingPunct="1"/>
              <a:t>9</a:t>
            </a:fld>
            <a:endParaRPr lang="en-US" altLang="ko-KR"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dirty="0" smtClean="0"/>
            </a:lvl1pPr>
          </a:lstStyle>
          <a:p>
            <a:pPr>
              <a:defRPr/>
            </a:pPr>
            <a:r>
              <a:rPr lang="en-US" altLang="ko-KR" dirty="0" smtClean="0"/>
              <a:t>Integer Programming 2018</a:t>
            </a:r>
            <a:endParaRPr lang="en-US" altLang="ko-KR" dirty="0"/>
          </a:p>
        </p:txBody>
      </p:sp>
      <p:sp>
        <p:nvSpPr>
          <p:cNvPr id="5" name="바닥글 개체 틀 4"/>
          <p:cNvSpPr>
            <a:spLocks noGrp="1"/>
          </p:cNvSpPr>
          <p:nvPr>
            <p:ph type="ftr" sz="quarter" idx="11"/>
          </p:nvPr>
        </p:nvSpPr>
        <p:spPr/>
        <p:txBody>
          <a:bodyPr/>
          <a:lstStyle>
            <a:lvl1pPr>
              <a:defRPr/>
            </a:lvl1pPr>
          </a:lstStyle>
          <a:p>
            <a:pPr>
              <a:defRPr/>
            </a:pPr>
            <a:endParaRPr lang="ko-KR" altLang="ko-KR"/>
          </a:p>
        </p:txBody>
      </p:sp>
      <p:sp>
        <p:nvSpPr>
          <p:cNvPr id="6" name="슬라이드 번호 개체 틀 5"/>
          <p:cNvSpPr>
            <a:spLocks noGrp="1"/>
          </p:cNvSpPr>
          <p:nvPr>
            <p:ph type="sldNum" sz="quarter" idx="12"/>
          </p:nvPr>
        </p:nvSpPr>
        <p:spPr/>
        <p:txBody>
          <a:bodyPr/>
          <a:lstStyle>
            <a:lvl1pPr>
              <a:defRPr/>
            </a:lvl1pPr>
          </a:lstStyle>
          <a:p>
            <a:pPr>
              <a:defRPr/>
            </a:pPr>
            <a:fld id="{BA45D857-9B5E-4C34-973A-4BAB790C9732}" type="slidenum">
              <a:rPr lang="en-US" altLang="ko-KR"/>
              <a:pPr>
                <a:defRPr/>
              </a:pPr>
              <a:t>‹#›</a:t>
            </a:fld>
            <a:endParaRPr lang="en-US" altLang="ko-KR"/>
          </a:p>
        </p:txBody>
      </p:sp>
    </p:spTree>
    <p:extLst>
      <p:ext uri="{BB962C8B-B14F-4D97-AF65-F5344CB8AC3E}">
        <p14:creationId xmlns:p14="http://schemas.microsoft.com/office/powerpoint/2010/main" val="208051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dirty="0" smtClean="0"/>
            </a:lvl1pPr>
          </a:lstStyle>
          <a:p>
            <a:pPr>
              <a:defRPr/>
            </a:pPr>
            <a:r>
              <a:rPr lang="en-US" altLang="ko-KR" dirty="0" smtClean="0"/>
              <a:t>Integer Programming 2018</a:t>
            </a:r>
            <a:endParaRPr lang="en-US" altLang="ko-KR" dirty="0"/>
          </a:p>
        </p:txBody>
      </p:sp>
      <p:sp>
        <p:nvSpPr>
          <p:cNvPr id="5" name="바닥글 개체 틀 4"/>
          <p:cNvSpPr>
            <a:spLocks noGrp="1"/>
          </p:cNvSpPr>
          <p:nvPr>
            <p:ph type="ftr" sz="quarter" idx="11"/>
          </p:nvPr>
        </p:nvSpPr>
        <p:spPr/>
        <p:txBody>
          <a:bodyPr/>
          <a:lstStyle>
            <a:lvl1pPr>
              <a:defRPr/>
            </a:lvl1pPr>
          </a:lstStyle>
          <a:p>
            <a:pPr>
              <a:defRPr/>
            </a:pPr>
            <a:endParaRPr lang="ko-KR" altLang="ko-KR"/>
          </a:p>
        </p:txBody>
      </p:sp>
      <p:sp>
        <p:nvSpPr>
          <p:cNvPr id="6" name="슬라이드 번호 개체 틀 5"/>
          <p:cNvSpPr>
            <a:spLocks noGrp="1"/>
          </p:cNvSpPr>
          <p:nvPr>
            <p:ph type="sldNum" sz="quarter" idx="12"/>
          </p:nvPr>
        </p:nvSpPr>
        <p:spPr/>
        <p:txBody>
          <a:bodyPr/>
          <a:lstStyle>
            <a:lvl1pPr>
              <a:defRPr/>
            </a:lvl1pPr>
          </a:lstStyle>
          <a:p>
            <a:pPr>
              <a:defRPr/>
            </a:pPr>
            <a:fld id="{053380C3-7143-435F-869B-87F1FD44C2D4}" type="slidenum">
              <a:rPr lang="en-US" altLang="ko-KR"/>
              <a:pPr>
                <a:defRPr/>
              </a:pPr>
              <a:t>‹#›</a:t>
            </a:fld>
            <a:endParaRPr lang="en-US" altLang="ko-KR"/>
          </a:p>
        </p:txBody>
      </p:sp>
    </p:spTree>
    <p:extLst>
      <p:ext uri="{BB962C8B-B14F-4D97-AF65-F5344CB8AC3E}">
        <p14:creationId xmlns:p14="http://schemas.microsoft.com/office/powerpoint/2010/main" val="2681680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67500" y="190500"/>
            <a:ext cx="2100263" cy="260667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361950" y="190500"/>
            <a:ext cx="6153150" cy="260667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dirty="0" smtClean="0"/>
            </a:lvl1pPr>
          </a:lstStyle>
          <a:p>
            <a:pPr>
              <a:defRPr/>
            </a:pPr>
            <a:r>
              <a:rPr lang="en-US" altLang="ko-KR" dirty="0" smtClean="0"/>
              <a:t>Integer Programming 2018</a:t>
            </a:r>
            <a:endParaRPr lang="en-US" altLang="ko-KR" dirty="0"/>
          </a:p>
        </p:txBody>
      </p:sp>
      <p:sp>
        <p:nvSpPr>
          <p:cNvPr id="5" name="바닥글 개체 틀 4"/>
          <p:cNvSpPr>
            <a:spLocks noGrp="1"/>
          </p:cNvSpPr>
          <p:nvPr>
            <p:ph type="ftr" sz="quarter" idx="11"/>
          </p:nvPr>
        </p:nvSpPr>
        <p:spPr/>
        <p:txBody>
          <a:bodyPr/>
          <a:lstStyle>
            <a:lvl1pPr>
              <a:defRPr/>
            </a:lvl1pPr>
          </a:lstStyle>
          <a:p>
            <a:pPr>
              <a:defRPr/>
            </a:pPr>
            <a:endParaRPr lang="ko-KR" altLang="ko-KR"/>
          </a:p>
        </p:txBody>
      </p:sp>
      <p:sp>
        <p:nvSpPr>
          <p:cNvPr id="6" name="슬라이드 번호 개체 틀 5"/>
          <p:cNvSpPr>
            <a:spLocks noGrp="1"/>
          </p:cNvSpPr>
          <p:nvPr>
            <p:ph type="sldNum" sz="quarter" idx="12"/>
          </p:nvPr>
        </p:nvSpPr>
        <p:spPr/>
        <p:txBody>
          <a:bodyPr/>
          <a:lstStyle>
            <a:lvl1pPr>
              <a:defRPr/>
            </a:lvl1pPr>
          </a:lstStyle>
          <a:p>
            <a:pPr>
              <a:defRPr/>
            </a:pPr>
            <a:fld id="{1541F1D7-3220-40FB-AC55-C858B9383351}" type="slidenum">
              <a:rPr lang="en-US" altLang="ko-KR"/>
              <a:pPr>
                <a:defRPr/>
              </a:pPr>
              <a:t>‹#›</a:t>
            </a:fld>
            <a:endParaRPr lang="en-US" altLang="ko-KR"/>
          </a:p>
        </p:txBody>
      </p:sp>
    </p:spTree>
    <p:extLst>
      <p:ext uri="{BB962C8B-B14F-4D97-AF65-F5344CB8AC3E}">
        <p14:creationId xmlns:p14="http://schemas.microsoft.com/office/powerpoint/2010/main" val="224556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마스터 제목 스타일 편집</a:t>
            </a:r>
            <a:endParaRPr lang="ko-KR" altLang="en-US" dirty="0"/>
          </a:p>
        </p:txBody>
      </p:sp>
      <p:sp>
        <p:nvSpPr>
          <p:cNvPr id="3" name="내용 개체 틀 2"/>
          <p:cNvSpPr>
            <a:spLocks noGrp="1"/>
          </p:cNvSpPr>
          <p:nvPr>
            <p:ph idx="1"/>
          </p:nvPr>
        </p:nvSpPr>
        <p:spPr/>
        <p:txBody>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10"/>
          </p:nvPr>
        </p:nvSpPr>
        <p:spPr/>
        <p:txBody>
          <a:bodyPr/>
          <a:lstStyle>
            <a:lvl1pPr>
              <a:defRPr dirty="0" smtClean="0"/>
            </a:lvl1pPr>
          </a:lstStyle>
          <a:p>
            <a:pPr>
              <a:defRPr/>
            </a:pPr>
            <a:r>
              <a:rPr lang="en-US" altLang="ko-KR" dirty="0" smtClean="0"/>
              <a:t>Integer Programming 2018</a:t>
            </a:r>
            <a:endParaRPr lang="en-US" altLang="ko-KR" dirty="0"/>
          </a:p>
        </p:txBody>
      </p:sp>
      <p:sp>
        <p:nvSpPr>
          <p:cNvPr id="5" name="바닥글 개체 틀 4"/>
          <p:cNvSpPr>
            <a:spLocks noGrp="1"/>
          </p:cNvSpPr>
          <p:nvPr>
            <p:ph type="ftr" sz="quarter" idx="11"/>
          </p:nvPr>
        </p:nvSpPr>
        <p:spPr/>
        <p:txBody>
          <a:bodyPr/>
          <a:lstStyle>
            <a:lvl1pPr>
              <a:defRPr/>
            </a:lvl1pPr>
          </a:lstStyle>
          <a:p>
            <a:pPr>
              <a:defRPr/>
            </a:pPr>
            <a:endParaRPr lang="ko-KR" altLang="ko-KR"/>
          </a:p>
        </p:txBody>
      </p:sp>
      <p:sp>
        <p:nvSpPr>
          <p:cNvPr id="6" name="슬라이드 번호 개체 틀 5"/>
          <p:cNvSpPr>
            <a:spLocks noGrp="1"/>
          </p:cNvSpPr>
          <p:nvPr>
            <p:ph type="sldNum" sz="quarter" idx="12"/>
          </p:nvPr>
        </p:nvSpPr>
        <p:spPr/>
        <p:txBody>
          <a:bodyPr/>
          <a:lstStyle>
            <a:lvl1pPr>
              <a:defRPr/>
            </a:lvl1pPr>
          </a:lstStyle>
          <a:p>
            <a:pPr>
              <a:defRPr/>
            </a:pPr>
            <a:fld id="{D28A810A-5A69-48F2-969E-812C964F9C13}" type="slidenum">
              <a:rPr lang="en-US" altLang="ko-KR"/>
              <a:pPr>
                <a:defRPr/>
              </a:pPr>
              <a:t>‹#›</a:t>
            </a:fld>
            <a:endParaRPr lang="en-US" altLang="ko-KR"/>
          </a:p>
        </p:txBody>
      </p:sp>
    </p:spTree>
    <p:extLst>
      <p:ext uri="{BB962C8B-B14F-4D97-AF65-F5344CB8AC3E}">
        <p14:creationId xmlns:p14="http://schemas.microsoft.com/office/powerpoint/2010/main" val="356636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dirty="0" smtClean="0"/>
            </a:lvl1pPr>
          </a:lstStyle>
          <a:p>
            <a:pPr>
              <a:defRPr/>
            </a:pPr>
            <a:r>
              <a:rPr lang="en-US" altLang="ko-KR" dirty="0" smtClean="0"/>
              <a:t>Integer Programming 2018</a:t>
            </a:r>
            <a:endParaRPr lang="en-US" altLang="ko-KR" dirty="0"/>
          </a:p>
        </p:txBody>
      </p:sp>
      <p:sp>
        <p:nvSpPr>
          <p:cNvPr id="5" name="바닥글 개체 틀 4"/>
          <p:cNvSpPr>
            <a:spLocks noGrp="1"/>
          </p:cNvSpPr>
          <p:nvPr>
            <p:ph type="ftr" sz="quarter" idx="11"/>
          </p:nvPr>
        </p:nvSpPr>
        <p:spPr/>
        <p:txBody>
          <a:bodyPr/>
          <a:lstStyle>
            <a:lvl1pPr>
              <a:defRPr/>
            </a:lvl1pPr>
          </a:lstStyle>
          <a:p>
            <a:pPr>
              <a:defRPr/>
            </a:pPr>
            <a:endParaRPr lang="ko-KR" altLang="ko-KR"/>
          </a:p>
        </p:txBody>
      </p:sp>
      <p:sp>
        <p:nvSpPr>
          <p:cNvPr id="6" name="슬라이드 번호 개체 틀 5"/>
          <p:cNvSpPr>
            <a:spLocks noGrp="1"/>
          </p:cNvSpPr>
          <p:nvPr>
            <p:ph type="sldNum" sz="quarter" idx="12"/>
          </p:nvPr>
        </p:nvSpPr>
        <p:spPr/>
        <p:txBody>
          <a:bodyPr/>
          <a:lstStyle>
            <a:lvl1pPr>
              <a:defRPr/>
            </a:lvl1pPr>
          </a:lstStyle>
          <a:p>
            <a:pPr>
              <a:defRPr/>
            </a:pPr>
            <a:fld id="{0EE70FFF-73FA-4E9F-B2CE-42E5C50DE61E}" type="slidenum">
              <a:rPr lang="en-US" altLang="ko-KR"/>
              <a:pPr>
                <a:defRPr/>
              </a:pPr>
              <a:t>‹#›</a:t>
            </a:fld>
            <a:endParaRPr lang="en-US" altLang="ko-KR"/>
          </a:p>
        </p:txBody>
      </p:sp>
    </p:spTree>
    <p:extLst>
      <p:ext uri="{BB962C8B-B14F-4D97-AF65-F5344CB8AC3E}">
        <p14:creationId xmlns:p14="http://schemas.microsoft.com/office/powerpoint/2010/main" val="903525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361950" y="860425"/>
            <a:ext cx="4125913" cy="1936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0263" y="860425"/>
            <a:ext cx="4127500" cy="1936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lvl1pPr>
              <a:defRPr dirty="0" smtClean="0"/>
            </a:lvl1pPr>
          </a:lstStyle>
          <a:p>
            <a:pPr>
              <a:defRPr/>
            </a:pPr>
            <a:r>
              <a:rPr lang="en-US" altLang="ko-KR" dirty="0" smtClean="0"/>
              <a:t>Integer Programming 2018</a:t>
            </a:r>
            <a:endParaRPr lang="en-US" altLang="ko-KR" dirty="0"/>
          </a:p>
        </p:txBody>
      </p:sp>
      <p:sp>
        <p:nvSpPr>
          <p:cNvPr id="6" name="바닥글 개체 틀 5"/>
          <p:cNvSpPr>
            <a:spLocks noGrp="1"/>
          </p:cNvSpPr>
          <p:nvPr>
            <p:ph type="ftr" sz="quarter" idx="11"/>
          </p:nvPr>
        </p:nvSpPr>
        <p:spPr/>
        <p:txBody>
          <a:bodyPr/>
          <a:lstStyle>
            <a:lvl1pPr>
              <a:defRPr/>
            </a:lvl1pPr>
          </a:lstStyle>
          <a:p>
            <a:pPr>
              <a:defRPr/>
            </a:pPr>
            <a:endParaRPr lang="ko-KR" altLang="ko-KR"/>
          </a:p>
        </p:txBody>
      </p:sp>
      <p:sp>
        <p:nvSpPr>
          <p:cNvPr id="7" name="슬라이드 번호 개체 틀 6"/>
          <p:cNvSpPr>
            <a:spLocks noGrp="1"/>
          </p:cNvSpPr>
          <p:nvPr>
            <p:ph type="sldNum" sz="quarter" idx="12"/>
          </p:nvPr>
        </p:nvSpPr>
        <p:spPr/>
        <p:txBody>
          <a:bodyPr/>
          <a:lstStyle>
            <a:lvl1pPr>
              <a:defRPr/>
            </a:lvl1pPr>
          </a:lstStyle>
          <a:p>
            <a:pPr>
              <a:defRPr/>
            </a:pPr>
            <a:fld id="{93697454-37EE-41DC-A1FC-B5091C1D1866}" type="slidenum">
              <a:rPr lang="en-US" altLang="ko-KR"/>
              <a:pPr>
                <a:defRPr/>
              </a:pPr>
              <a:t>‹#›</a:t>
            </a:fld>
            <a:endParaRPr lang="en-US" altLang="ko-KR"/>
          </a:p>
        </p:txBody>
      </p:sp>
    </p:spTree>
    <p:extLst>
      <p:ext uri="{BB962C8B-B14F-4D97-AF65-F5344CB8AC3E}">
        <p14:creationId xmlns:p14="http://schemas.microsoft.com/office/powerpoint/2010/main" val="370648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lvl1pPr>
              <a:defRPr dirty="0" smtClean="0"/>
            </a:lvl1pPr>
          </a:lstStyle>
          <a:p>
            <a:pPr>
              <a:defRPr/>
            </a:pPr>
            <a:r>
              <a:rPr lang="en-US" altLang="ko-KR" dirty="0" smtClean="0"/>
              <a:t>Integer Programming 2018</a:t>
            </a:r>
            <a:endParaRPr lang="en-US" altLang="ko-KR" dirty="0"/>
          </a:p>
        </p:txBody>
      </p:sp>
      <p:sp>
        <p:nvSpPr>
          <p:cNvPr id="8" name="바닥글 개체 틀 7"/>
          <p:cNvSpPr>
            <a:spLocks noGrp="1"/>
          </p:cNvSpPr>
          <p:nvPr>
            <p:ph type="ftr" sz="quarter" idx="11"/>
          </p:nvPr>
        </p:nvSpPr>
        <p:spPr/>
        <p:txBody>
          <a:bodyPr/>
          <a:lstStyle>
            <a:lvl1pPr>
              <a:defRPr/>
            </a:lvl1pPr>
          </a:lstStyle>
          <a:p>
            <a:pPr>
              <a:defRPr/>
            </a:pPr>
            <a:endParaRPr lang="ko-KR" altLang="ko-KR"/>
          </a:p>
        </p:txBody>
      </p:sp>
      <p:sp>
        <p:nvSpPr>
          <p:cNvPr id="9" name="슬라이드 번호 개체 틀 8"/>
          <p:cNvSpPr>
            <a:spLocks noGrp="1"/>
          </p:cNvSpPr>
          <p:nvPr>
            <p:ph type="sldNum" sz="quarter" idx="12"/>
          </p:nvPr>
        </p:nvSpPr>
        <p:spPr/>
        <p:txBody>
          <a:bodyPr/>
          <a:lstStyle>
            <a:lvl1pPr>
              <a:defRPr/>
            </a:lvl1pPr>
          </a:lstStyle>
          <a:p>
            <a:pPr>
              <a:defRPr/>
            </a:pPr>
            <a:fld id="{560A03AD-02A4-422A-9441-DD1CC99AB718}" type="slidenum">
              <a:rPr lang="en-US" altLang="ko-KR"/>
              <a:pPr>
                <a:defRPr/>
              </a:pPr>
              <a:t>‹#›</a:t>
            </a:fld>
            <a:endParaRPr lang="en-US" altLang="ko-KR"/>
          </a:p>
        </p:txBody>
      </p:sp>
    </p:spTree>
    <p:extLst>
      <p:ext uri="{BB962C8B-B14F-4D97-AF65-F5344CB8AC3E}">
        <p14:creationId xmlns:p14="http://schemas.microsoft.com/office/powerpoint/2010/main" val="226765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dirty="0" smtClean="0"/>
            </a:lvl1pPr>
          </a:lstStyle>
          <a:p>
            <a:pPr>
              <a:defRPr/>
            </a:pPr>
            <a:r>
              <a:rPr lang="en-US" altLang="ko-KR" dirty="0" smtClean="0"/>
              <a:t>Integer Programming 2018</a:t>
            </a:r>
            <a:endParaRPr lang="en-US" altLang="ko-KR" dirty="0"/>
          </a:p>
        </p:txBody>
      </p:sp>
      <p:sp>
        <p:nvSpPr>
          <p:cNvPr id="4" name="바닥글 개체 틀 3"/>
          <p:cNvSpPr>
            <a:spLocks noGrp="1"/>
          </p:cNvSpPr>
          <p:nvPr>
            <p:ph type="ftr" sz="quarter" idx="11"/>
          </p:nvPr>
        </p:nvSpPr>
        <p:spPr/>
        <p:txBody>
          <a:bodyPr/>
          <a:lstStyle>
            <a:lvl1pPr>
              <a:defRPr/>
            </a:lvl1pPr>
          </a:lstStyle>
          <a:p>
            <a:pPr>
              <a:defRPr/>
            </a:pPr>
            <a:endParaRPr lang="ko-KR" altLang="ko-KR"/>
          </a:p>
        </p:txBody>
      </p:sp>
      <p:sp>
        <p:nvSpPr>
          <p:cNvPr id="5" name="슬라이드 번호 개체 틀 4"/>
          <p:cNvSpPr>
            <a:spLocks noGrp="1"/>
          </p:cNvSpPr>
          <p:nvPr>
            <p:ph type="sldNum" sz="quarter" idx="12"/>
          </p:nvPr>
        </p:nvSpPr>
        <p:spPr/>
        <p:txBody>
          <a:bodyPr/>
          <a:lstStyle>
            <a:lvl1pPr>
              <a:defRPr/>
            </a:lvl1pPr>
          </a:lstStyle>
          <a:p>
            <a:pPr>
              <a:defRPr/>
            </a:pPr>
            <a:fld id="{FC0FB78D-570D-4939-A34C-A0892AE602FF}" type="slidenum">
              <a:rPr lang="en-US" altLang="ko-KR"/>
              <a:pPr>
                <a:defRPr/>
              </a:pPr>
              <a:t>‹#›</a:t>
            </a:fld>
            <a:endParaRPr lang="en-US" altLang="ko-KR"/>
          </a:p>
        </p:txBody>
      </p:sp>
    </p:spTree>
    <p:extLst>
      <p:ext uri="{BB962C8B-B14F-4D97-AF65-F5344CB8AC3E}">
        <p14:creationId xmlns:p14="http://schemas.microsoft.com/office/powerpoint/2010/main" val="1468859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dirty="0" smtClean="0"/>
            </a:lvl1pPr>
          </a:lstStyle>
          <a:p>
            <a:pPr>
              <a:defRPr/>
            </a:pPr>
            <a:r>
              <a:rPr lang="en-US" altLang="ko-KR" dirty="0" smtClean="0"/>
              <a:t>Integer Programming 2018</a:t>
            </a:r>
            <a:endParaRPr lang="en-US" altLang="ko-KR" dirty="0"/>
          </a:p>
        </p:txBody>
      </p:sp>
      <p:sp>
        <p:nvSpPr>
          <p:cNvPr id="3" name="바닥글 개체 틀 2"/>
          <p:cNvSpPr>
            <a:spLocks noGrp="1"/>
          </p:cNvSpPr>
          <p:nvPr>
            <p:ph type="ftr" sz="quarter" idx="11"/>
          </p:nvPr>
        </p:nvSpPr>
        <p:spPr/>
        <p:txBody>
          <a:bodyPr/>
          <a:lstStyle>
            <a:lvl1pPr>
              <a:defRPr/>
            </a:lvl1pPr>
          </a:lstStyle>
          <a:p>
            <a:pPr>
              <a:defRPr/>
            </a:pPr>
            <a:endParaRPr lang="ko-KR" altLang="ko-KR"/>
          </a:p>
        </p:txBody>
      </p:sp>
      <p:sp>
        <p:nvSpPr>
          <p:cNvPr id="4" name="슬라이드 번호 개체 틀 3"/>
          <p:cNvSpPr>
            <a:spLocks noGrp="1"/>
          </p:cNvSpPr>
          <p:nvPr>
            <p:ph type="sldNum" sz="quarter" idx="12"/>
          </p:nvPr>
        </p:nvSpPr>
        <p:spPr/>
        <p:txBody>
          <a:bodyPr/>
          <a:lstStyle>
            <a:lvl1pPr>
              <a:defRPr/>
            </a:lvl1pPr>
          </a:lstStyle>
          <a:p>
            <a:pPr>
              <a:defRPr/>
            </a:pPr>
            <a:fld id="{D81F32C2-8B14-4810-94F1-A1B158DE7487}" type="slidenum">
              <a:rPr lang="en-US" altLang="ko-KR"/>
              <a:pPr>
                <a:defRPr/>
              </a:pPr>
              <a:t>‹#›</a:t>
            </a:fld>
            <a:endParaRPr lang="en-US" altLang="ko-KR"/>
          </a:p>
        </p:txBody>
      </p:sp>
    </p:spTree>
    <p:extLst>
      <p:ext uri="{BB962C8B-B14F-4D97-AF65-F5344CB8AC3E}">
        <p14:creationId xmlns:p14="http://schemas.microsoft.com/office/powerpoint/2010/main" val="2994140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dirty="0" smtClean="0"/>
            </a:lvl1pPr>
          </a:lstStyle>
          <a:p>
            <a:pPr>
              <a:defRPr/>
            </a:pPr>
            <a:r>
              <a:rPr lang="en-US" altLang="ko-KR" dirty="0" smtClean="0"/>
              <a:t>Integer Programming 2018</a:t>
            </a:r>
            <a:endParaRPr lang="en-US" altLang="ko-KR" dirty="0"/>
          </a:p>
        </p:txBody>
      </p:sp>
      <p:sp>
        <p:nvSpPr>
          <p:cNvPr id="6" name="바닥글 개체 틀 5"/>
          <p:cNvSpPr>
            <a:spLocks noGrp="1"/>
          </p:cNvSpPr>
          <p:nvPr>
            <p:ph type="ftr" sz="quarter" idx="11"/>
          </p:nvPr>
        </p:nvSpPr>
        <p:spPr/>
        <p:txBody>
          <a:bodyPr/>
          <a:lstStyle>
            <a:lvl1pPr>
              <a:defRPr/>
            </a:lvl1pPr>
          </a:lstStyle>
          <a:p>
            <a:pPr>
              <a:defRPr/>
            </a:pPr>
            <a:endParaRPr lang="ko-KR" altLang="ko-KR"/>
          </a:p>
        </p:txBody>
      </p:sp>
      <p:sp>
        <p:nvSpPr>
          <p:cNvPr id="7" name="슬라이드 번호 개체 틀 6"/>
          <p:cNvSpPr>
            <a:spLocks noGrp="1"/>
          </p:cNvSpPr>
          <p:nvPr>
            <p:ph type="sldNum" sz="quarter" idx="12"/>
          </p:nvPr>
        </p:nvSpPr>
        <p:spPr/>
        <p:txBody>
          <a:bodyPr/>
          <a:lstStyle>
            <a:lvl1pPr>
              <a:defRPr/>
            </a:lvl1pPr>
          </a:lstStyle>
          <a:p>
            <a:pPr>
              <a:defRPr/>
            </a:pPr>
            <a:fld id="{A929F1BC-FD60-4CC0-B102-1AA03573A2E0}" type="slidenum">
              <a:rPr lang="en-US" altLang="ko-KR"/>
              <a:pPr>
                <a:defRPr/>
              </a:pPr>
              <a:t>‹#›</a:t>
            </a:fld>
            <a:endParaRPr lang="en-US" altLang="ko-KR"/>
          </a:p>
        </p:txBody>
      </p:sp>
    </p:spTree>
    <p:extLst>
      <p:ext uri="{BB962C8B-B14F-4D97-AF65-F5344CB8AC3E}">
        <p14:creationId xmlns:p14="http://schemas.microsoft.com/office/powerpoint/2010/main" val="2888261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dirty="0" smtClean="0"/>
            </a:lvl1pPr>
          </a:lstStyle>
          <a:p>
            <a:pPr>
              <a:defRPr/>
            </a:pPr>
            <a:r>
              <a:rPr lang="en-US" altLang="ko-KR" dirty="0" smtClean="0"/>
              <a:t>Integer Programming 2018</a:t>
            </a:r>
            <a:endParaRPr lang="en-US" altLang="ko-KR" dirty="0"/>
          </a:p>
        </p:txBody>
      </p:sp>
      <p:sp>
        <p:nvSpPr>
          <p:cNvPr id="6" name="바닥글 개체 틀 5"/>
          <p:cNvSpPr>
            <a:spLocks noGrp="1"/>
          </p:cNvSpPr>
          <p:nvPr>
            <p:ph type="ftr" sz="quarter" idx="11"/>
          </p:nvPr>
        </p:nvSpPr>
        <p:spPr/>
        <p:txBody>
          <a:bodyPr/>
          <a:lstStyle>
            <a:lvl1pPr>
              <a:defRPr/>
            </a:lvl1pPr>
          </a:lstStyle>
          <a:p>
            <a:pPr>
              <a:defRPr/>
            </a:pPr>
            <a:endParaRPr lang="ko-KR" altLang="ko-KR"/>
          </a:p>
        </p:txBody>
      </p:sp>
      <p:sp>
        <p:nvSpPr>
          <p:cNvPr id="7" name="슬라이드 번호 개체 틀 6"/>
          <p:cNvSpPr>
            <a:spLocks noGrp="1"/>
          </p:cNvSpPr>
          <p:nvPr>
            <p:ph type="sldNum" sz="quarter" idx="12"/>
          </p:nvPr>
        </p:nvSpPr>
        <p:spPr/>
        <p:txBody>
          <a:bodyPr/>
          <a:lstStyle>
            <a:lvl1pPr>
              <a:defRPr/>
            </a:lvl1pPr>
          </a:lstStyle>
          <a:p>
            <a:pPr>
              <a:defRPr/>
            </a:pPr>
            <a:fld id="{3FB57804-9B06-482B-849C-9013BCF64EA7}" type="slidenum">
              <a:rPr lang="en-US" altLang="ko-KR"/>
              <a:pPr>
                <a:defRPr/>
              </a:pPr>
              <a:t>‹#›</a:t>
            </a:fld>
            <a:endParaRPr lang="en-US" altLang="ko-KR"/>
          </a:p>
        </p:txBody>
      </p:sp>
    </p:spTree>
    <p:extLst>
      <p:ext uri="{BB962C8B-B14F-4D97-AF65-F5344CB8AC3E}">
        <p14:creationId xmlns:p14="http://schemas.microsoft.com/office/powerpoint/2010/main" val="2560028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90500"/>
            <a:ext cx="7772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dirty="0" smtClean="0"/>
              <a:t>마스터 제목 스타일 편집</a:t>
            </a:r>
          </a:p>
        </p:txBody>
      </p:sp>
      <p:sp>
        <p:nvSpPr>
          <p:cNvPr id="1027" name="Rectangle 3"/>
          <p:cNvSpPr>
            <a:spLocks noGrp="1" noChangeArrowheads="1"/>
          </p:cNvSpPr>
          <p:nvPr>
            <p:ph type="body" idx="1"/>
          </p:nvPr>
        </p:nvSpPr>
        <p:spPr bwMode="auto">
          <a:xfrm>
            <a:off x="361950" y="860425"/>
            <a:ext cx="8405813"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p>
        </p:txBody>
      </p:sp>
      <p:sp>
        <p:nvSpPr>
          <p:cNvPr id="1028" name="Rectangle 4"/>
          <p:cNvSpPr>
            <a:spLocks noGrp="1" noChangeArrowheads="1"/>
          </p:cNvSpPr>
          <p:nvPr>
            <p:ph type="dt" sz="half" idx="2"/>
          </p:nvPr>
        </p:nvSpPr>
        <p:spPr bwMode="auto">
          <a:xfrm>
            <a:off x="323850" y="6400800"/>
            <a:ext cx="251936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ea typeface="굴림" pitchFamily="50" charset="-127"/>
              </a:defRPr>
            </a:lvl1pPr>
          </a:lstStyle>
          <a:p>
            <a:pPr>
              <a:defRPr/>
            </a:pPr>
            <a:r>
              <a:rPr lang="en-US" altLang="ko-KR" dirty="0" smtClean="0"/>
              <a:t>Integer Programming 2018</a:t>
            </a:r>
            <a:endParaRPr lang="en-US" altLang="ko-KR"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굴림" pitchFamily="50" charset="-127"/>
                <a:ea typeface="굴림" pitchFamily="50" charset="-127"/>
              </a:defRPr>
            </a:lvl1pPr>
          </a:lstStyle>
          <a:p>
            <a:pPr>
              <a:defRPr/>
            </a:pPr>
            <a:endParaRPr lang="ko-KR" altLang="ko-KR"/>
          </a:p>
        </p:txBody>
      </p:sp>
      <p:sp>
        <p:nvSpPr>
          <p:cNvPr id="1030" name="Rectangle 6"/>
          <p:cNvSpPr>
            <a:spLocks noGrp="1" noChangeArrowheads="1"/>
          </p:cNvSpPr>
          <p:nvPr>
            <p:ph type="sldNum" sz="quarter" idx="4"/>
          </p:nvPr>
        </p:nvSpPr>
        <p:spPr bwMode="auto">
          <a:xfrm>
            <a:off x="7380288" y="6381750"/>
            <a:ext cx="1077912"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굴림" pitchFamily="50" charset="-127"/>
              </a:defRPr>
            </a:lvl1pPr>
          </a:lstStyle>
          <a:p>
            <a:pPr>
              <a:defRPr/>
            </a:pPr>
            <a:fld id="{D81DB95D-97C4-4B5C-8892-9DE1703AAA55}" type="slidenum">
              <a:rPr lang="en-US" altLang="ko-KR" smtClean="0"/>
              <a:pPr>
                <a:defRPr/>
              </a:pPr>
              <a:t>‹#›</a:t>
            </a:fld>
            <a:endParaRPr lang="en-US" altLang="ko-KR" dirty="0"/>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ftr="0"/>
  <p:txStyles>
    <p:titleStyle>
      <a:lvl1pPr algn="ctr" rtl="0" eaLnBrk="0" fontAlgn="base" latinLnBrk="1" hangingPunct="0">
        <a:spcBef>
          <a:spcPct val="0"/>
        </a:spcBef>
        <a:spcAft>
          <a:spcPct val="0"/>
        </a:spcAft>
        <a:defRPr kumimoji="1" sz="2800" b="0">
          <a:solidFill>
            <a:srgbClr val="0000FF"/>
          </a:solidFill>
          <a:latin typeface="+mj-lt"/>
          <a:ea typeface="+mj-ea"/>
          <a:cs typeface="+mj-cs"/>
        </a:defRPr>
      </a:lvl1pPr>
      <a:lvl2pPr algn="ctr" rtl="0" eaLnBrk="0" fontAlgn="base" latinLnBrk="1" hangingPunct="0">
        <a:spcBef>
          <a:spcPct val="0"/>
        </a:spcBef>
        <a:spcAft>
          <a:spcPct val="0"/>
        </a:spcAft>
        <a:defRPr kumimoji="1" sz="3200" b="1">
          <a:solidFill>
            <a:srgbClr val="0000FF"/>
          </a:solidFill>
          <a:latin typeface="Times New Roman" pitchFamily="18" charset="0"/>
          <a:ea typeface="굴림" pitchFamily="50" charset="-127"/>
        </a:defRPr>
      </a:lvl2pPr>
      <a:lvl3pPr algn="ctr" rtl="0" eaLnBrk="0" fontAlgn="base" latinLnBrk="1" hangingPunct="0">
        <a:spcBef>
          <a:spcPct val="0"/>
        </a:spcBef>
        <a:spcAft>
          <a:spcPct val="0"/>
        </a:spcAft>
        <a:defRPr kumimoji="1" sz="3200" b="1">
          <a:solidFill>
            <a:srgbClr val="0000FF"/>
          </a:solidFill>
          <a:latin typeface="Times New Roman" pitchFamily="18" charset="0"/>
          <a:ea typeface="굴림" pitchFamily="50" charset="-127"/>
        </a:defRPr>
      </a:lvl3pPr>
      <a:lvl4pPr algn="ctr" rtl="0" eaLnBrk="0" fontAlgn="base" latinLnBrk="1" hangingPunct="0">
        <a:spcBef>
          <a:spcPct val="0"/>
        </a:spcBef>
        <a:spcAft>
          <a:spcPct val="0"/>
        </a:spcAft>
        <a:defRPr kumimoji="1" sz="3200" b="1">
          <a:solidFill>
            <a:srgbClr val="0000FF"/>
          </a:solidFill>
          <a:latin typeface="Times New Roman" pitchFamily="18" charset="0"/>
          <a:ea typeface="굴림" pitchFamily="50" charset="-127"/>
        </a:defRPr>
      </a:lvl4pPr>
      <a:lvl5pPr algn="ctr" rtl="0" eaLnBrk="0" fontAlgn="base" latinLnBrk="1" hangingPunct="0">
        <a:spcBef>
          <a:spcPct val="0"/>
        </a:spcBef>
        <a:spcAft>
          <a:spcPct val="0"/>
        </a:spcAft>
        <a:defRPr kumimoji="1" sz="3200" b="1">
          <a:solidFill>
            <a:srgbClr val="0000FF"/>
          </a:solidFill>
          <a:latin typeface="Times New Roman" pitchFamily="18" charset="0"/>
          <a:ea typeface="굴림" pitchFamily="50" charset="-127"/>
        </a:defRPr>
      </a:lvl5pPr>
      <a:lvl6pPr marL="457200" algn="ctr" rtl="0" fontAlgn="base" latinLnBrk="1">
        <a:spcBef>
          <a:spcPct val="0"/>
        </a:spcBef>
        <a:spcAft>
          <a:spcPct val="0"/>
        </a:spcAft>
        <a:defRPr kumimoji="1" sz="2800" b="1">
          <a:solidFill>
            <a:srgbClr val="0000FF"/>
          </a:solidFill>
          <a:latin typeface="Times New Roman" pitchFamily="18" charset="0"/>
          <a:ea typeface="굴림" pitchFamily="50" charset="-127"/>
        </a:defRPr>
      </a:lvl6pPr>
      <a:lvl7pPr marL="914400" algn="ctr" rtl="0" fontAlgn="base" latinLnBrk="1">
        <a:spcBef>
          <a:spcPct val="0"/>
        </a:spcBef>
        <a:spcAft>
          <a:spcPct val="0"/>
        </a:spcAft>
        <a:defRPr kumimoji="1" sz="2800" b="1">
          <a:solidFill>
            <a:srgbClr val="0000FF"/>
          </a:solidFill>
          <a:latin typeface="Times New Roman" pitchFamily="18" charset="0"/>
          <a:ea typeface="굴림" pitchFamily="50" charset="-127"/>
        </a:defRPr>
      </a:lvl7pPr>
      <a:lvl8pPr marL="1371600" algn="ctr" rtl="0" fontAlgn="base" latinLnBrk="1">
        <a:spcBef>
          <a:spcPct val="0"/>
        </a:spcBef>
        <a:spcAft>
          <a:spcPct val="0"/>
        </a:spcAft>
        <a:defRPr kumimoji="1" sz="2800" b="1">
          <a:solidFill>
            <a:srgbClr val="0000FF"/>
          </a:solidFill>
          <a:latin typeface="Times New Roman" pitchFamily="18" charset="0"/>
          <a:ea typeface="굴림" pitchFamily="50" charset="-127"/>
        </a:defRPr>
      </a:lvl8pPr>
      <a:lvl9pPr marL="1828800" algn="ctr" rtl="0" fontAlgn="base" latinLnBrk="1">
        <a:spcBef>
          <a:spcPct val="0"/>
        </a:spcBef>
        <a:spcAft>
          <a:spcPct val="0"/>
        </a:spcAft>
        <a:defRPr kumimoji="1" sz="2800" b="1">
          <a:solidFill>
            <a:srgbClr val="0000FF"/>
          </a:solidFill>
          <a:latin typeface="Times New Roman" pitchFamily="18" charset="0"/>
          <a:ea typeface="굴림" pitchFamily="50" charset="-127"/>
        </a:defRPr>
      </a:lvl9pPr>
    </p:titleStyle>
    <p:bodyStyle>
      <a:lvl1pPr marL="282575" indent="-282575" algn="just" rtl="0" eaLnBrk="0" fontAlgn="base" latinLnBrk="1" hangingPunct="0">
        <a:lnSpc>
          <a:spcPct val="105000"/>
        </a:lnSpc>
        <a:spcBef>
          <a:spcPct val="20000"/>
        </a:spcBef>
        <a:spcAft>
          <a:spcPct val="0"/>
        </a:spcAft>
        <a:buClr>
          <a:schemeClr val="accent2"/>
        </a:buClr>
        <a:buFont typeface="Wingdings" pitchFamily="2" charset="2"/>
        <a:buChar char="q"/>
        <a:defRPr kumimoji="1" sz="2000">
          <a:solidFill>
            <a:schemeClr val="tx1"/>
          </a:solidFill>
          <a:latin typeface="+mn-lt"/>
          <a:ea typeface="+mn-ea"/>
          <a:cs typeface="+mn-cs"/>
        </a:defRPr>
      </a:lvl1pPr>
      <a:lvl2pPr marL="669925" indent="-196850" algn="just" rtl="0" eaLnBrk="0" fontAlgn="base" latinLnBrk="1" hangingPunct="0">
        <a:lnSpc>
          <a:spcPct val="105000"/>
        </a:lnSpc>
        <a:spcBef>
          <a:spcPct val="20000"/>
        </a:spcBef>
        <a:spcAft>
          <a:spcPct val="0"/>
        </a:spcAft>
        <a:buClr>
          <a:schemeClr val="accent2"/>
        </a:buClr>
        <a:buFont typeface="Wingdings" pitchFamily="2" charset="2"/>
        <a:buChar char="Ø"/>
        <a:defRPr kumimoji="1" sz="1800">
          <a:solidFill>
            <a:schemeClr val="tx1"/>
          </a:solidFill>
          <a:latin typeface="+mn-lt"/>
          <a:ea typeface="+mn-ea"/>
        </a:defRPr>
      </a:lvl2pPr>
      <a:lvl3pPr marL="1044575" indent="-184150" algn="just" rtl="0" eaLnBrk="0" fontAlgn="base" latinLnBrk="1" hangingPunct="0">
        <a:lnSpc>
          <a:spcPct val="105000"/>
        </a:lnSpc>
        <a:spcBef>
          <a:spcPct val="20000"/>
        </a:spcBef>
        <a:spcAft>
          <a:spcPct val="0"/>
        </a:spcAft>
        <a:buChar char="•"/>
        <a:defRPr kumimoji="1" sz="1800">
          <a:solidFill>
            <a:schemeClr val="tx1"/>
          </a:solidFill>
          <a:latin typeface="+mn-lt"/>
          <a:ea typeface="+mn-ea"/>
        </a:defRPr>
      </a:lvl3pPr>
      <a:lvl4pPr marL="1417638" indent="-182563" algn="l" rtl="0" eaLnBrk="0" fontAlgn="base" latinLnBrk="1" hangingPunct="0">
        <a:lnSpc>
          <a:spcPct val="105000"/>
        </a:lnSpc>
        <a:spcBef>
          <a:spcPct val="20000"/>
        </a:spcBef>
        <a:spcAft>
          <a:spcPct val="0"/>
        </a:spcAft>
        <a:buChar char="–"/>
        <a:defRPr kumimoji="1" sz="1800">
          <a:solidFill>
            <a:schemeClr val="tx1"/>
          </a:solidFill>
          <a:latin typeface="+mn-lt"/>
          <a:ea typeface="+mn-ea"/>
        </a:defRPr>
      </a:lvl4pPr>
      <a:lvl5pPr marL="1804988" indent="-196850" algn="l" rtl="0" eaLnBrk="0" fontAlgn="base" latinLnBrk="1" hangingPunct="0">
        <a:lnSpc>
          <a:spcPct val="105000"/>
        </a:lnSpc>
        <a:spcBef>
          <a:spcPct val="20000"/>
        </a:spcBef>
        <a:spcAft>
          <a:spcPct val="0"/>
        </a:spcAft>
        <a:buChar char="»"/>
        <a:defRPr kumimoji="1" sz="1800">
          <a:solidFill>
            <a:schemeClr val="tx1"/>
          </a:solidFill>
          <a:latin typeface="+mn-lt"/>
          <a:ea typeface="+mn-ea"/>
        </a:defRPr>
      </a:lvl5pPr>
      <a:lvl6pPr marL="2262188" indent="-196850" algn="l" rtl="0" fontAlgn="base" latinLnBrk="1">
        <a:lnSpc>
          <a:spcPct val="105000"/>
        </a:lnSpc>
        <a:spcBef>
          <a:spcPct val="20000"/>
        </a:spcBef>
        <a:spcAft>
          <a:spcPct val="0"/>
        </a:spcAft>
        <a:buChar char="»"/>
        <a:defRPr kumimoji="1" sz="2000" b="1">
          <a:solidFill>
            <a:schemeClr val="tx1"/>
          </a:solidFill>
          <a:latin typeface="+mn-ea"/>
          <a:ea typeface="+mn-ea"/>
        </a:defRPr>
      </a:lvl6pPr>
      <a:lvl7pPr marL="2719388" indent="-196850" algn="l" rtl="0" fontAlgn="base" latinLnBrk="1">
        <a:lnSpc>
          <a:spcPct val="105000"/>
        </a:lnSpc>
        <a:spcBef>
          <a:spcPct val="20000"/>
        </a:spcBef>
        <a:spcAft>
          <a:spcPct val="0"/>
        </a:spcAft>
        <a:buChar char="»"/>
        <a:defRPr kumimoji="1" sz="2000" b="1">
          <a:solidFill>
            <a:schemeClr val="tx1"/>
          </a:solidFill>
          <a:latin typeface="+mn-ea"/>
          <a:ea typeface="+mn-ea"/>
        </a:defRPr>
      </a:lvl7pPr>
      <a:lvl8pPr marL="3176588" indent="-196850" algn="l" rtl="0" fontAlgn="base" latinLnBrk="1">
        <a:lnSpc>
          <a:spcPct val="105000"/>
        </a:lnSpc>
        <a:spcBef>
          <a:spcPct val="20000"/>
        </a:spcBef>
        <a:spcAft>
          <a:spcPct val="0"/>
        </a:spcAft>
        <a:buChar char="»"/>
        <a:defRPr kumimoji="1" sz="2000" b="1">
          <a:solidFill>
            <a:schemeClr val="tx1"/>
          </a:solidFill>
          <a:latin typeface="+mn-ea"/>
          <a:ea typeface="+mn-ea"/>
        </a:defRPr>
      </a:lvl8pPr>
      <a:lvl9pPr marL="3633788" indent="-196850" algn="l" rtl="0" fontAlgn="base" latinLnBrk="1">
        <a:lnSpc>
          <a:spcPct val="105000"/>
        </a:lnSpc>
        <a:spcBef>
          <a:spcPct val="20000"/>
        </a:spcBef>
        <a:spcAft>
          <a:spcPct val="0"/>
        </a:spcAft>
        <a:buChar char="»"/>
        <a:defRPr kumimoji="1" sz="2000" b="1">
          <a:solidFill>
            <a:schemeClr val="tx1"/>
          </a:solidFill>
          <a:latin typeface="+mn-ea"/>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날짜 개체 틀 3"/>
          <p:cNvSpPr>
            <a:spLocks noGrp="1"/>
          </p:cNvSpPr>
          <p:nvPr>
            <p:ph type="dt" sz="quarter" idx="10"/>
          </p:nvPr>
        </p:nvSpPr>
        <p:spPr/>
        <p:txBody>
          <a:bodyPr/>
          <a:lstStyle/>
          <a:p>
            <a:pPr>
              <a:defRPr/>
            </a:pPr>
            <a:r>
              <a:rPr lang="en-US" altLang="ko-KR" b="0" dirty="0" smtClean="0">
                <a:latin typeface="+mn-lt"/>
              </a:rPr>
              <a:t>Integer Programming 2018</a:t>
            </a:r>
            <a:endParaRPr lang="en-US" altLang="ko-KR" b="0" dirty="0">
              <a:latin typeface="+mn-lt"/>
            </a:endParaRPr>
          </a:p>
        </p:txBody>
      </p:sp>
      <p:sp>
        <p:nvSpPr>
          <p:cNvPr id="13315"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98D41065-4767-4269-B63E-9F10056F4727}" type="slidenum">
              <a:rPr lang="en-US" altLang="ko-KR" sz="1400" smtClean="0">
                <a:latin typeface="+mn-lt"/>
              </a:rPr>
              <a:pPr eaLnBrk="1" hangingPunct="1"/>
              <a:t>1</a:t>
            </a:fld>
            <a:endParaRPr lang="en-US" altLang="ko-KR" sz="1400" smtClean="0">
              <a:latin typeface="+mn-lt"/>
            </a:endParaRPr>
          </a:p>
        </p:txBody>
      </p:sp>
      <p:sp>
        <p:nvSpPr>
          <p:cNvPr id="13316" name="Rectangle 2"/>
          <p:cNvSpPr>
            <a:spLocks noGrp="1" noChangeArrowheads="1"/>
          </p:cNvSpPr>
          <p:nvPr>
            <p:ph type="title"/>
          </p:nvPr>
        </p:nvSpPr>
        <p:spPr>
          <a:xfrm>
            <a:off x="685800" y="133350"/>
            <a:ext cx="7772400" cy="539750"/>
          </a:xfrm>
        </p:spPr>
        <p:txBody>
          <a:bodyPr/>
          <a:lstStyle/>
          <a:p>
            <a:pPr eaLnBrk="1" hangingPunct="1"/>
            <a:r>
              <a:rPr lang="en-US" altLang="ko-KR" dirty="0" smtClean="0"/>
              <a:t>I.5. Computational Complexity</a:t>
            </a:r>
          </a:p>
        </p:txBody>
      </p:sp>
      <p:sp>
        <p:nvSpPr>
          <p:cNvPr id="13317" name="Rectangle 3"/>
          <p:cNvSpPr>
            <a:spLocks noGrp="1" noChangeArrowheads="1"/>
          </p:cNvSpPr>
          <p:nvPr>
            <p:ph type="body" idx="1"/>
          </p:nvPr>
        </p:nvSpPr>
        <p:spPr>
          <a:xfrm>
            <a:off x="457200" y="762000"/>
            <a:ext cx="8458200" cy="5324475"/>
          </a:xfrm>
        </p:spPr>
        <p:txBody>
          <a:bodyPr/>
          <a:lstStyle/>
          <a:p>
            <a:pPr marL="342900" indent="-342900" eaLnBrk="1" hangingPunct="1">
              <a:lnSpc>
                <a:spcPct val="100000"/>
              </a:lnSpc>
              <a:buClr>
                <a:srgbClr val="0000FF"/>
              </a:buClr>
            </a:pPr>
            <a:r>
              <a:rPr lang="en-US" altLang="ko-KR" dirty="0" err="1" smtClean="0">
                <a:ea typeface="바탕체" pitchFamily="17" charset="-127"/>
              </a:rPr>
              <a:t>Nemhauser</a:t>
            </a:r>
            <a:r>
              <a:rPr lang="en-US" altLang="ko-KR" dirty="0" smtClean="0">
                <a:ea typeface="바탕체" pitchFamily="17" charset="-127"/>
              </a:rPr>
              <a:t> and Wolsey, p 114 -</a:t>
            </a:r>
          </a:p>
          <a:p>
            <a:pPr marL="342900" indent="-342900" eaLnBrk="1" hangingPunct="1">
              <a:lnSpc>
                <a:spcPct val="100000"/>
              </a:lnSpc>
              <a:buClr>
                <a:srgbClr val="0000FF"/>
              </a:buClr>
              <a:buFont typeface="Wingdings" pitchFamily="2" charset="2"/>
              <a:buNone/>
            </a:pPr>
            <a:r>
              <a:rPr lang="en-US" altLang="ko-KR" dirty="0" smtClean="0">
                <a:ea typeface="바탕체" pitchFamily="17" charset="-127"/>
              </a:rPr>
              <a:t>	Ref: Computers and Intractability: A Guide to the Theory of NP-Completeness, M. </a:t>
            </a:r>
            <a:r>
              <a:rPr lang="en-US" altLang="ko-KR" dirty="0" err="1" smtClean="0">
                <a:ea typeface="바탕체" pitchFamily="17" charset="-127"/>
              </a:rPr>
              <a:t>Garey</a:t>
            </a:r>
            <a:r>
              <a:rPr lang="en-US" altLang="ko-KR" dirty="0" smtClean="0">
                <a:ea typeface="바탕체" pitchFamily="17" charset="-127"/>
              </a:rPr>
              <a:t> and D. Johnson, 1979, Freeman</a:t>
            </a:r>
          </a:p>
          <a:p>
            <a:pPr marL="342900" indent="-342900" eaLnBrk="1" hangingPunct="1">
              <a:lnSpc>
                <a:spcPct val="100000"/>
              </a:lnSpc>
              <a:buClr>
                <a:srgbClr val="0000FF"/>
              </a:buClr>
              <a:buFont typeface="Wingdings" pitchFamily="2" charset="2"/>
              <a:buNone/>
            </a:pPr>
            <a:endParaRPr lang="en-US" altLang="ko-KR" dirty="0" smtClean="0">
              <a:ea typeface="바탕체" pitchFamily="17" charset="-127"/>
            </a:endParaRPr>
          </a:p>
          <a:p>
            <a:pPr marL="342900" indent="-342900" eaLnBrk="1" hangingPunct="1">
              <a:lnSpc>
                <a:spcPct val="100000"/>
              </a:lnSpc>
              <a:buClr>
                <a:srgbClr val="0000FF"/>
              </a:buClr>
            </a:pPr>
            <a:r>
              <a:rPr lang="en-US" altLang="ko-KR" dirty="0" smtClean="0">
                <a:ea typeface="바탕체" pitchFamily="17" charset="-127"/>
              </a:rPr>
              <a:t>Purpose: classification of problems according to their difficulties ( polynomial time solvability).  Many problems look similar, but have quite different complexity.</a:t>
            </a:r>
          </a:p>
          <a:p>
            <a:pPr marL="342900" indent="-342900" eaLnBrk="1" hangingPunct="1">
              <a:lnSpc>
                <a:spcPct val="100000"/>
              </a:lnSpc>
              <a:buClr>
                <a:srgbClr val="0000FF"/>
              </a:buClr>
            </a:pPr>
            <a:endParaRPr lang="en-US" altLang="ko-KR" dirty="0" smtClean="0">
              <a:ea typeface="바탕체" pitchFamily="17" charset="-127"/>
            </a:endParaRPr>
          </a:p>
          <a:p>
            <a:pPr marL="342900" indent="-342900" eaLnBrk="1" hangingPunct="1">
              <a:lnSpc>
                <a:spcPct val="100000"/>
              </a:lnSpc>
              <a:buClr>
                <a:srgbClr val="0000FF"/>
              </a:buClr>
            </a:pPr>
            <a:r>
              <a:rPr lang="en-US" altLang="ko-KR" dirty="0" smtClean="0">
                <a:ea typeface="바탕체" pitchFamily="17" charset="-127"/>
              </a:rPr>
              <a:t>e.g.) Shortest Path Problem (directed case with nonnegative arc weights, </a:t>
            </a:r>
            <a:r>
              <a:rPr lang="en-US" altLang="ko-KR" dirty="0" smtClean="0">
                <a:solidFill>
                  <a:srgbClr val="0000FF"/>
                </a:solidFill>
                <a:ea typeface="바탕체" pitchFamily="17" charset="-127"/>
              </a:rPr>
              <a:t>arbitrary arc weights. </a:t>
            </a:r>
            <a:r>
              <a:rPr lang="en-US" altLang="ko-KR" dirty="0" smtClean="0">
                <a:ea typeface="바탕체" pitchFamily="17" charset="-127"/>
              </a:rPr>
              <a:t>Undirected case.).</a:t>
            </a:r>
          </a:p>
          <a:p>
            <a:pPr marL="342900" indent="-342900" eaLnBrk="1" hangingPunct="1">
              <a:lnSpc>
                <a:spcPct val="100000"/>
              </a:lnSpc>
              <a:buClr>
                <a:srgbClr val="0000FF"/>
              </a:buClr>
              <a:buFont typeface="Wingdings" pitchFamily="2" charset="2"/>
              <a:buNone/>
            </a:pPr>
            <a:r>
              <a:rPr lang="en-US" altLang="ko-KR" dirty="0" smtClean="0">
                <a:ea typeface="바탕체" pitchFamily="17" charset="-127"/>
              </a:rPr>
              <a:t>	Chinese Postman Problem ( graph undirected, directed, </a:t>
            </a:r>
            <a:r>
              <a:rPr lang="en-US" altLang="ko-KR" dirty="0" smtClean="0">
                <a:solidFill>
                  <a:srgbClr val="0000FF"/>
                </a:solidFill>
                <a:ea typeface="바탕체" pitchFamily="17" charset="-127"/>
              </a:rPr>
              <a:t>mixed</a:t>
            </a:r>
            <a:r>
              <a:rPr lang="en-US" altLang="ko-KR" dirty="0" smtClean="0">
                <a:ea typeface="바탕체" pitchFamily="17" charset="-127"/>
              </a:rPr>
              <a:t>) and  </a:t>
            </a:r>
            <a:r>
              <a:rPr lang="en-US" altLang="ko-KR" dirty="0" smtClean="0">
                <a:solidFill>
                  <a:srgbClr val="0000FF"/>
                </a:solidFill>
                <a:ea typeface="바탕체" pitchFamily="17" charset="-127"/>
              </a:rPr>
              <a:t>TSP</a:t>
            </a:r>
            <a:r>
              <a:rPr lang="en-US" altLang="ko-KR" dirty="0" smtClean="0">
                <a:ea typeface="바탕체" pitchFamily="17" charset="-127"/>
              </a:rPr>
              <a:t>.</a:t>
            </a:r>
          </a:p>
          <a:p>
            <a:pPr marL="342900" indent="-342900" eaLnBrk="1" hangingPunct="1">
              <a:lnSpc>
                <a:spcPct val="100000"/>
              </a:lnSpc>
              <a:buClr>
                <a:srgbClr val="0000FF"/>
              </a:buClr>
              <a:buFont typeface="Wingdings" pitchFamily="2" charset="2"/>
              <a:buNone/>
            </a:pPr>
            <a:r>
              <a:rPr lang="en-US" altLang="ko-KR" dirty="0" smtClean="0">
                <a:ea typeface="바탕체" pitchFamily="17" charset="-127"/>
              </a:rPr>
              <a:t>	Matching and </a:t>
            </a:r>
            <a:r>
              <a:rPr lang="en-US" altLang="ko-KR" dirty="0" smtClean="0">
                <a:solidFill>
                  <a:srgbClr val="0000FF"/>
                </a:solidFill>
                <a:ea typeface="바탕체" pitchFamily="17" charset="-127"/>
              </a:rPr>
              <a:t>Node Packing (Independent Set, Stable Set) </a:t>
            </a:r>
            <a:r>
              <a:rPr lang="en-US" altLang="ko-KR" dirty="0" smtClean="0">
                <a:ea typeface="바탕체" pitchFamily="17" charset="-127"/>
              </a:rPr>
              <a:t>in graphs.</a:t>
            </a:r>
          </a:p>
          <a:p>
            <a:pPr marL="342900" indent="-342900" eaLnBrk="1" hangingPunct="1">
              <a:lnSpc>
                <a:spcPct val="100000"/>
              </a:lnSpc>
              <a:buClr>
                <a:srgbClr val="0000FF"/>
              </a:buClr>
              <a:buFont typeface="Wingdings" pitchFamily="2" charset="2"/>
              <a:buNone/>
            </a:pPr>
            <a:r>
              <a:rPr lang="en-US" altLang="ko-KR" dirty="0" smtClean="0">
                <a:ea typeface="바탕체" pitchFamily="17" charset="-127"/>
              </a:rPr>
              <a:t>	Spanning Tree, </a:t>
            </a:r>
            <a:r>
              <a:rPr lang="en-US" altLang="ko-KR" dirty="0" smtClean="0">
                <a:solidFill>
                  <a:srgbClr val="0000FF"/>
                </a:solidFill>
                <a:ea typeface="바탕체" pitchFamily="17" charset="-127"/>
              </a:rPr>
              <a:t>Steiner Tree</a:t>
            </a:r>
            <a:r>
              <a:rPr lang="en-US" altLang="ko-KR" dirty="0" smtClean="0">
                <a:ea typeface="바탕체" pitchFamily="17" charset="-127"/>
              </a:rPr>
              <a:t>.</a:t>
            </a:r>
          </a:p>
          <a:p>
            <a:pPr marL="342900" indent="-342900" eaLnBrk="1" hangingPunct="1">
              <a:lnSpc>
                <a:spcPct val="100000"/>
              </a:lnSpc>
              <a:buClr>
                <a:srgbClr val="0000FF"/>
              </a:buClr>
              <a:buFont typeface="Wingdings" pitchFamily="2" charset="2"/>
              <a:buNone/>
            </a:pPr>
            <a:r>
              <a:rPr lang="en-US" altLang="ko-KR" dirty="0" smtClean="0">
                <a:ea typeface="바탕체" pitchFamily="17" charset="-127"/>
              </a:rPr>
              <a:t>	</a:t>
            </a:r>
            <a:r>
              <a:rPr lang="en-US" altLang="ko-KR" dirty="0" err="1" smtClean="0">
                <a:ea typeface="바탕체" pitchFamily="17" charset="-127"/>
              </a:rPr>
              <a:t>Uncapacitated</a:t>
            </a:r>
            <a:r>
              <a:rPr lang="en-US" altLang="ko-KR" dirty="0" smtClean="0">
                <a:ea typeface="바탕체" pitchFamily="17" charset="-127"/>
              </a:rPr>
              <a:t> Lot Sizing, </a:t>
            </a:r>
            <a:r>
              <a:rPr lang="en-US" altLang="ko-KR" dirty="0" smtClean="0">
                <a:solidFill>
                  <a:srgbClr val="0000FF"/>
                </a:solidFill>
                <a:ea typeface="바탕체" pitchFamily="17" charset="-127"/>
              </a:rPr>
              <a:t>Capacitated Lot Sizing</a:t>
            </a:r>
            <a:r>
              <a:rPr lang="en-US" altLang="ko-KR" dirty="0" smtClean="0">
                <a:ea typeface="바탕체" pitchFamily="17" charset="-127"/>
              </a:rPr>
              <a:t>.</a:t>
            </a:r>
          </a:p>
          <a:p>
            <a:pPr marL="342900" indent="-342900" eaLnBrk="1" hangingPunct="1">
              <a:lnSpc>
                <a:spcPct val="100000"/>
              </a:lnSpc>
              <a:buClr>
                <a:srgbClr val="0000FF"/>
              </a:buClr>
              <a:buFont typeface="Wingdings" pitchFamily="2" charset="2"/>
              <a:buNone/>
            </a:pPr>
            <a:r>
              <a:rPr lang="en-US" altLang="ko-KR" dirty="0" smtClean="0">
                <a:ea typeface="바탕체" pitchFamily="17" charset="-127"/>
              </a:rPr>
              <a:t>	</a:t>
            </a:r>
            <a:r>
              <a:rPr lang="en-US" altLang="ko-KR" dirty="0" err="1" smtClean="0">
                <a:solidFill>
                  <a:srgbClr val="0000FF"/>
                </a:solidFill>
                <a:ea typeface="바탕체" pitchFamily="17" charset="-127"/>
              </a:rPr>
              <a:t>Uncapacitated</a:t>
            </a:r>
            <a:r>
              <a:rPr lang="en-US" altLang="ko-KR" dirty="0" smtClean="0">
                <a:solidFill>
                  <a:srgbClr val="0000FF"/>
                </a:solidFill>
                <a:ea typeface="바탕체" pitchFamily="17" charset="-127"/>
              </a:rPr>
              <a:t> Facility Location, Capacitated Facility Location</a:t>
            </a:r>
            <a:r>
              <a:rPr lang="en-US" altLang="ko-KR" dirty="0" smtClean="0">
                <a:ea typeface="바탕체" pitchFamily="17" charset="-127"/>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날짜 개체 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1400" dirty="0" smtClean="0">
                <a:latin typeface="+mn-lt"/>
              </a:rPr>
              <a:t>Integer Programming 2018</a:t>
            </a:r>
            <a:endParaRPr lang="en-US" altLang="ko-KR" sz="1400" dirty="0">
              <a:latin typeface="+mn-lt"/>
            </a:endParaRPr>
          </a:p>
        </p:txBody>
      </p:sp>
      <p:sp>
        <p:nvSpPr>
          <p:cNvPr id="22531"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89901E44-0E8E-4DA3-9FB3-75B470E7DA1E}" type="slidenum">
              <a:rPr lang="en-US" altLang="ko-KR" sz="1400" smtClean="0">
                <a:latin typeface="+mn-lt"/>
              </a:rPr>
              <a:pPr eaLnBrk="1" hangingPunct="1"/>
              <a:t>10</a:t>
            </a:fld>
            <a:endParaRPr lang="en-US" altLang="ko-KR" sz="1400" smtClean="0">
              <a:latin typeface="+mn-lt"/>
            </a:endParaRPr>
          </a:p>
        </p:txBody>
      </p:sp>
      <mc:AlternateContent xmlns:mc="http://schemas.openxmlformats.org/markup-compatibility/2006" xmlns:a14="http://schemas.microsoft.com/office/drawing/2010/main">
        <mc:Choice Requires="a14">
          <p:sp>
            <p:nvSpPr>
              <p:cNvPr id="22532" name="Rectangle 3"/>
              <p:cNvSpPr>
                <a:spLocks noGrp="1" noChangeArrowheads="1"/>
              </p:cNvSpPr>
              <p:nvPr>
                <p:ph type="body" idx="1"/>
              </p:nvPr>
            </p:nvSpPr>
            <p:spPr>
              <a:xfrm>
                <a:off x="558800" y="228600"/>
                <a:ext cx="8001000" cy="6143990"/>
              </a:xfrm>
            </p:spPr>
            <p:txBody>
              <a:bodyPr/>
              <a:lstStyle/>
              <a:p>
                <a:pPr eaLnBrk="1" hangingPunct="1">
                  <a:lnSpc>
                    <a:spcPct val="100000"/>
                  </a:lnSpc>
                </a:pPr>
                <a:r>
                  <a:rPr lang="en-US" altLang="ko-KR" dirty="0" smtClean="0">
                    <a:ea typeface="바탕체" pitchFamily="17" charset="-127"/>
                    <a:sym typeface="Symbol" pitchFamily="18" charset="2"/>
                  </a:rPr>
                  <a:t>Certificate of optimality for matching problem (IP problem) :</a:t>
                </a:r>
              </a:p>
              <a:p>
                <a:pPr lvl="1" eaLnBrk="1" hangingPunct="1">
                  <a:lnSpc>
                    <a:spcPct val="100000"/>
                  </a:lnSpc>
                  <a:buFont typeface="Wingdings" pitchFamily="2" charset="2"/>
                  <a:buNone/>
                </a:pPr>
                <a:r>
                  <a:rPr lang="en-US" altLang="ko-KR" sz="1800" dirty="0" smtClean="0">
                    <a:ea typeface="바탕체" pitchFamily="17" charset="-127"/>
                    <a:sym typeface="Symbol" pitchFamily="18" charset="2"/>
                  </a:rPr>
                  <a:t>	</a:t>
                </a:r>
                <a14:m>
                  <m:oMath xmlns:m="http://schemas.openxmlformats.org/officeDocument/2006/math">
                    <m:r>
                      <a:rPr lang="en-US" altLang="ko-KR" sz="1800" b="0" i="1" smtClean="0">
                        <a:latin typeface="Cambria Math"/>
                        <a:ea typeface="바탕체" pitchFamily="17" charset="-127"/>
                        <a:sym typeface="Symbol" pitchFamily="18" charset="2"/>
                      </a:rPr>
                      <m:t>𝐺</m:t>
                    </m:r>
                    <m:r>
                      <a:rPr lang="en-US" altLang="ko-KR" sz="1800" b="0" i="1" smtClean="0">
                        <a:latin typeface="Cambria Math"/>
                        <a:ea typeface="바탕체" pitchFamily="17" charset="-127"/>
                        <a:sym typeface="Symbol" pitchFamily="18" charset="2"/>
                      </a:rPr>
                      <m:t>=(</m:t>
                    </m:r>
                    <m:r>
                      <a:rPr lang="en-US" altLang="ko-KR" sz="1800" b="0" i="1" smtClean="0">
                        <a:latin typeface="Cambria Math"/>
                        <a:ea typeface="바탕체" pitchFamily="17" charset="-127"/>
                        <a:sym typeface="Symbol" pitchFamily="18" charset="2"/>
                      </a:rPr>
                      <m:t>𝑉</m:t>
                    </m:r>
                    <m:r>
                      <a:rPr lang="en-US" altLang="ko-KR" sz="1800" b="0" i="1" smtClean="0">
                        <a:latin typeface="Cambria Math"/>
                        <a:ea typeface="바탕체" pitchFamily="17" charset="-127"/>
                        <a:sym typeface="Symbol" pitchFamily="18" charset="2"/>
                      </a:rPr>
                      <m:t>,</m:t>
                    </m:r>
                    <m:r>
                      <a:rPr lang="en-US" altLang="ko-KR" sz="1800" b="0" i="1" smtClean="0">
                        <a:latin typeface="Cambria Math"/>
                        <a:ea typeface="바탕체" pitchFamily="17" charset="-127"/>
                        <a:sym typeface="Symbol" pitchFamily="18" charset="2"/>
                      </a:rPr>
                      <m:t>𝐸</m:t>
                    </m:r>
                    <m:r>
                      <a:rPr lang="en-US" altLang="ko-KR" sz="1800" b="0" i="1" smtClean="0">
                        <a:latin typeface="Cambria Math"/>
                        <a:ea typeface="바탕체" pitchFamily="17" charset="-127"/>
                        <a:sym typeface="Symbol" pitchFamily="18" charset="2"/>
                      </a:rPr>
                      <m:t>)</m:t>
                    </m:r>
                  </m:oMath>
                </a14:m>
                <a:r>
                  <a:rPr lang="en-US" altLang="ko-KR" sz="1800" dirty="0" smtClean="0">
                    <a:ea typeface="바탕체" pitchFamily="17" charset="-127"/>
                    <a:sym typeface="Symbol" pitchFamily="18" charset="2"/>
                  </a:rPr>
                  <a:t> with </a:t>
                </a:r>
                <a14:m>
                  <m:oMath xmlns:m="http://schemas.openxmlformats.org/officeDocument/2006/math">
                    <m:r>
                      <a:rPr lang="en-US" altLang="ko-KR" sz="1800" i="1" dirty="0" smtClean="0">
                        <a:latin typeface="Cambria Math"/>
                        <a:ea typeface="바탕체" pitchFamily="17" charset="-127"/>
                        <a:sym typeface="Symbol" pitchFamily="18" charset="2"/>
                      </a:rPr>
                      <m:t>𝑚</m:t>
                    </m:r>
                  </m:oMath>
                </a14:m>
                <a:r>
                  <a:rPr lang="en-US" altLang="ko-KR" sz="1800" dirty="0" smtClean="0">
                    <a:ea typeface="바탕체" pitchFamily="17" charset="-127"/>
                    <a:sym typeface="Symbol" pitchFamily="18" charset="2"/>
                  </a:rPr>
                  <a:t> nodes and </a:t>
                </a:r>
                <a14:m>
                  <m:oMath xmlns:m="http://schemas.openxmlformats.org/officeDocument/2006/math">
                    <m:r>
                      <a:rPr lang="en-US" altLang="ko-KR" sz="1800" i="1" dirty="0" smtClean="0">
                        <a:latin typeface="Cambria Math"/>
                        <a:ea typeface="바탕체" pitchFamily="17" charset="-127"/>
                        <a:sym typeface="Symbol" pitchFamily="18" charset="2"/>
                      </a:rPr>
                      <m:t>𝑛</m:t>
                    </m:r>
                  </m:oMath>
                </a14:m>
                <a:r>
                  <a:rPr lang="en-US" altLang="ko-KR" sz="1800" dirty="0" smtClean="0">
                    <a:ea typeface="바탕체" pitchFamily="17" charset="-127"/>
                    <a:sym typeface="Symbol" pitchFamily="18" charset="2"/>
                  </a:rPr>
                  <a:t> edges </a:t>
                </a:r>
              </a:p>
              <a:p>
                <a:pPr eaLnBrk="1" hangingPunct="1">
                  <a:lnSpc>
                    <a:spcPct val="100000"/>
                  </a:lnSpc>
                  <a:buFont typeface="Wingdings" pitchFamily="2" charset="2"/>
                  <a:buNone/>
                </a:pPr>
                <a:r>
                  <a:rPr lang="en-US" altLang="ko-KR" dirty="0" smtClean="0">
                    <a:ea typeface="바탕체" pitchFamily="17" charset="-127"/>
                    <a:sym typeface="Symbol" pitchFamily="18" charset="2"/>
                  </a:rPr>
                  <a:t>	</a:t>
                </a:r>
                <a:r>
                  <a:rPr lang="en-US" altLang="ko-KR" dirty="0" smtClean="0"/>
                  <a:t>	     </a:t>
                </a:r>
                <a:r>
                  <a:rPr lang="en-US" altLang="ko-KR" dirty="0" smtClean="0">
                    <a:ea typeface="바탕체" pitchFamily="17" charset="-127"/>
                    <a:sym typeface="Symbol" pitchFamily="18" charset="2"/>
                  </a:rPr>
                  <a:t>max  </a:t>
                </a:r>
                <a14:m>
                  <m:oMath xmlns:m="http://schemas.openxmlformats.org/officeDocument/2006/math">
                    <m:nary>
                      <m:naryPr>
                        <m:chr m:val="∑"/>
                        <m:limLoc m:val="subSup"/>
                        <m:supHide m:val="on"/>
                        <m:ctrlPr>
                          <a:rPr lang="en-US" altLang="ko-KR" i="1" smtClean="0">
                            <a:latin typeface="Cambria Math" panose="02040503050406030204" pitchFamily="18" charset="0"/>
                            <a:ea typeface="바탕체" pitchFamily="17" charset="-127"/>
                            <a:sym typeface="Symbol" pitchFamily="18" charset="2"/>
                          </a:rPr>
                        </m:ctrlPr>
                      </m:naryPr>
                      <m:sub>
                        <m:r>
                          <m:rPr>
                            <m:brk m:alnAt="9"/>
                          </m:rPr>
                          <a:rPr lang="en-US" altLang="ko-KR" b="0" i="1" smtClean="0">
                            <a:latin typeface="Cambria Math"/>
                            <a:ea typeface="바탕체" pitchFamily="17" charset="-127"/>
                            <a:sym typeface="Symbol" pitchFamily="18" charset="2"/>
                          </a:rPr>
                          <m:t>𝑒</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𝐸</m:t>
                        </m:r>
                      </m:sub>
                      <m:sup/>
                      <m:e>
                        <m:sSub>
                          <m:sSubPr>
                            <m:ctrlPr>
                              <a:rPr lang="en-US" altLang="ko-KR" i="1" smtClean="0">
                                <a:latin typeface="Cambria Math" panose="02040503050406030204" pitchFamily="18" charset="0"/>
                                <a:ea typeface="바탕체" pitchFamily="17" charset="-127"/>
                                <a:sym typeface="Symbol" pitchFamily="18" charset="2"/>
                              </a:rPr>
                            </m:ctrlPr>
                          </m:sSubPr>
                          <m:e>
                            <m:r>
                              <a:rPr lang="en-US" altLang="ko-KR" b="0" i="1" smtClean="0">
                                <a:latin typeface="Cambria Math"/>
                                <a:ea typeface="바탕체" pitchFamily="17" charset="-127"/>
                                <a:sym typeface="Symbol" pitchFamily="18" charset="2"/>
                              </a:rPr>
                              <m:t>𝑐</m:t>
                            </m:r>
                          </m:e>
                          <m:sub>
                            <m:r>
                              <a:rPr lang="en-US" altLang="ko-KR" b="0" i="1" smtClean="0">
                                <a:latin typeface="Cambria Math"/>
                                <a:ea typeface="바탕체" pitchFamily="17" charset="-127"/>
                                <a:sym typeface="Symbol" pitchFamily="18" charset="2"/>
                              </a:rPr>
                              <m:t>𝑒</m:t>
                            </m:r>
                          </m:sub>
                        </m:sSub>
                        <m:sSub>
                          <m:sSubPr>
                            <m:ctrlPr>
                              <a:rPr lang="en-US" altLang="ko-KR" i="1" smtClean="0">
                                <a:latin typeface="Cambria Math" panose="02040503050406030204" pitchFamily="18" charset="0"/>
                                <a:ea typeface="바탕체" pitchFamily="17" charset="-127"/>
                                <a:sym typeface="Symbol" pitchFamily="18" charset="2"/>
                              </a:rPr>
                            </m:ctrlPr>
                          </m:sSubPr>
                          <m:e>
                            <m:r>
                              <a:rPr lang="en-US" altLang="ko-KR" b="0" i="1" smtClean="0">
                                <a:latin typeface="Cambria Math"/>
                                <a:ea typeface="바탕체" pitchFamily="17" charset="-127"/>
                                <a:sym typeface="Symbol" pitchFamily="18" charset="2"/>
                              </a:rPr>
                              <m:t>𝑥</m:t>
                            </m:r>
                          </m:e>
                          <m:sub>
                            <m:r>
                              <a:rPr lang="en-US" altLang="ko-KR" b="0" i="1" smtClean="0">
                                <a:latin typeface="Cambria Math"/>
                                <a:ea typeface="바탕체" pitchFamily="17" charset="-127"/>
                                <a:sym typeface="Symbol" pitchFamily="18" charset="2"/>
                              </a:rPr>
                              <m:t>𝑒</m:t>
                            </m:r>
                          </m:sub>
                        </m:sSub>
                      </m:e>
                    </m:nary>
                  </m:oMath>
                </a14:m>
                <a:endParaRPr lang="en-US" altLang="ko-KR" dirty="0" smtClean="0">
                  <a:ea typeface="바탕체" pitchFamily="17" charset="-127"/>
                  <a:sym typeface="Symbol" pitchFamily="18" charset="2"/>
                </a:endParaRPr>
              </a:p>
              <a:p>
                <a:pPr eaLnBrk="1" hangingPunct="1">
                  <a:lnSpc>
                    <a:spcPct val="100000"/>
                  </a:lnSpc>
                  <a:buFont typeface="Wingdings" pitchFamily="2" charset="2"/>
                  <a:buNone/>
                </a:pPr>
                <a:r>
                  <a:rPr lang="en-US" altLang="ko-KR" dirty="0" smtClean="0">
                    <a:ea typeface="바탕체" pitchFamily="17" charset="-127"/>
                    <a:sym typeface="Symbol" pitchFamily="18" charset="2"/>
                  </a:rPr>
                  <a:t>			</a:t>
                </a:r>
                <a14:m>
                  <m:oMath xmlns:m="http://schemas.openxmlformats.org/officeDocument/2006/math">
                    <m:nary>
                      <m:naryPr>
                        <m:chr m:val="∑"/>
                        <m:limLoc m:val="subSup"/>
                        <m:supHide m:val="on"/>
                        <m:ctrlPr>
                          <a:rPr lang="en-US" altLang="ko-KR" i="1" smtClean="0">
                            <a:latin typeface="Cambria Math" panose="02040503050406030204" pitchFamily="18" charset="0"/>
                            <a:ea typeface="바탕체" pitchFamily="17" charset="-127"/>
                            <a:sym typeface="Symbol" pitchFamily="18" charset="2"/>
                          </a:rPr>
                        </m:ctrlPr>
                      </m:naryPr>
                      <m:sub>
                        <m:r>
                          <m:rPr>
                            <m:brk m:alnAt="9"/>
                          </m:rPr>
                          <a:rPr lang="en-US" altLang="ko-KR" b="0" i="1" smtClean="0">
                            <a:latin typeface="Cambria Math"/>
                            <a:ea typeface="바탕체" pitchFamily="17" charset="-127"/>
                            <a:sym typeface="Symbol" pitchFamily="18" charset="2"/>
                          </a:rPr>
                          <m:t>𝑒</m:t>
                        </m:r>
                        <m:r>
                          <a:rPr lang="en-US" altLang="ko-KR" b="0" i="1" smtClean="0">
                            <a:latin typeface="Cambria Math"/>
                            <a:ea typeface="Cambria Math"/>
                            <a:sym typeface="Symbol" pitchFamily="18" charset="2"/>
                          </a:rPr>
                          <m:t>∈</m:t>
                        </m:r>
                        <m:r>
                          <a:rPr lang="ko-KR" altLang="en-US" b="0" i="1" smtClean="0">
                            <a:latin typeface="Cambria Math"/>
                            <a:ea typeface="Cambria Math"/>
                            <a:sym typeface="Symbol" pitchFamily="18" charset="2"/>
                          </a:rPr>
                          <m:t>𝛿</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𝑖</m:t>
                        </m:r>
                        <m:r>
                          <a:rPr lang="en-US" altLang="ko-KR" b="0" i="1" smtClean="0">
                            <a:latin typeface="Cambria Math"/>
                            <a:ea typeface="Cambria Math"/>
                            <a:sym typeface="Symbol" pitchFamily="18" charset="2"/>
                          </a:rPr>
                          <m:t>})</m:t>
                        </m:r>
                      </m:sub>
                      <m:sup/>
                      <m:e>
                        <m:sSub>
                          <m:sSubPr>
                            <m:ctrlPr>
                              <a:rPr lang="en-US" altLang="ko-KR" i="1" smtClean="0">
                                <a:latin typeface="Cambria Math" panose="02040503050406030204" pitchFamily="18" charset="0"/>
                                <a:ea typeface="바탕체" pitchFamily="17" charset="-127"/>
                                <a:sym typeface="Symbol" pitchFamily="18" charset="2"/>
                              </a:rPr>
                            </m:ctrlPr>
                          </m:sSubPr>
                          <m:e>
                            <m:r>
                              <a:rPr lang="en-US" altLang="ko-KR" b="0" i="1" smtClean="0">
                                <a:latin typeface="Cambria Math"/>
                                <a:ea typeface="바탕체" pitchFamily="17" charset="-127"/>
                                <a:sym typeface="Symbol" pitchFamily="18" charset="2"/>
                              </a:rPr>
                              <m:t>𝑥</m:t>
                            </m:r>
                          </m:e>
                          <m:sub>
                            <m:r>
                              <a:rPr lang="en-US" altLang="ko-KR" b="0" i="1" smtClean="0">
                                <a:latin typeface="Cambria Math"/>
                                <a:ea typeface="바탕체" pitchFamily="17" charset="-127"/>
                                <a:sym typeface="Symbol" pitchFamily="18" charset="2"/>
                              </a:rPr>
                              <m:t>𝑒</m:t>
                            </m:r>
                          </m:sub>
                        </m:sSub>
                      </m:e>
                    </m:nary>
                    <m:r>
                      <a:rPr lang="en-US" altLang="ko-KR" i="1" smtClean="0">
                        <a:latin typeface="Cambria Math"/>
                        <a:ea typeface="Cambria Math"/>
                        <a:sym typeface="Symbol" pitchFamily="18" charset="2"/>
                      </a:rPr>
                      <m:t>≤</m:t>
                    </m:r>
                    <m:r>
                      <a:rPr lang="en-US" altLang="ko-KR" b="0" i="1" smtClean="0">
                        <a:latin typeface="Cambria Math"/>
                        <a:ea typeface="Cambria Math"/>
                        <a:sym typeface="Symbol" pitchFamily="18" charset="2"/>
                      </a:rPr>
                      <m:t>1</m:t>
                    </m:r>
                  </m:oMath>
                </a14:m>
                <a:r>
                  <a:rPr lang="en-US" altLang="ko-KR" dirty="0" smtClean="0">
                    <a:ea typeface="바탕체" pitchFamily="17" charset="-127"/>
                    <a:sym typeface="Symbol" pitchFamily="18" charset="2"/>
                  </a:rPr>
                  <a:t>     for </a:t>
                </a:r>
                <a14:m>
                  <m:oMath xmlns:m="http://schemas.openxmlformats.org/officeDocument/2006/math">
                    <m:r>
                      <a:rPr lang="en-US" altLang="ko-KR" b="0" i="1" smtClean="0">
                        <a:latin typeface="Cambria Math"/>
                        <a:ea typeface="바탕체" pitchFamily="17" charset="-127"/>
                        <a:sym typeface="Symbol" pitchFamily="18" charset="2"/>
                      </a:rPr>
                      <m:t>𝑖</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𝑉</m:t>
                    </m:r>
                  </m:oMath>
                </a14:m>
                <a:endParaRPr lang="en-US" altLang="ko-KR" dirty="0" smtClean="0">
                  <a:ea typeface="바탕체" pitchFamily="17" charset="-127"/>
                  <a:sym typeface="Symbol" pitchFamily="18" charset="2"/>
                </a:endParaRPr>
              </a:p>
              <a:p>
                <a:pPr eaLnBrk="1" hangingPunct="1">
                  <a:lnSpc>
                    <a:spcPct val="100000"/>
                  </a:lnSpc>
                  <a:buFont typeface="Wingdings" pitchFamily="2" charset="2"/>
                  <a:buNone/>
                </a:pPr>
                <a:r>
                  <a:rPr lang="en-US" altLang="ko-KR" dirty="0" smtClean="0">
                    <a:ea typeface="바탕체" pitchFamily="17" charset="-127"/>
                    <a:sym typeface="Symbol" pitchFamily="18" charset="2"/>
                  </a:rPr>
                  <a:t>			       </a:t>
                </a:r>
                <a14:m>
                  <m:oMath xmlns:m="http://schemas.openxmlformats.org/officeDocument/2006/math">
                    <m:r>
                      <a:rPr lang="en-US" altLang="ko-KR" b="0" i="1" smtClean="0">
                        <a:latin typeface="Cambria Math"/>
                        <a:ea typeface="바탕체" pitchFamily="17" charset="-127"/>
                        <a:sym typeface="Symbol" pitchFamily="18" charset="2"/>
                      </a:rPr>
                      <m:t>𝑥</m:t>
                    </m:r>
                    <m:r>
                      <a:rPr lang="en-US" altLang="ko-KR" b="0" i="1" smtClean="0">
                        <a:latin typeface="Cambria Math"/>
                        <a:ea typeface="Cambria Math"/>
                        <a:sym typeface="Symbol" pitchFamily="18" charset="2"/>
                      </a:rPr>
                      <m:t>∈</m:t>
                    </m:r>
                    <m:sSubSup>
                      <m:sSubSupPr>
                        <m:ctrlPr>
                          <a:rPr lang="en-US" altLang="ko-KR" b="0" i="1" smtClean="0">
                            <a:latin typeface="Cambria Math" panose="02040503050406030204" pitchFamily="18" charset="0"/>
                            <a:ea typeface="Cambria Math"/>
                            <a:sym typeface="Symbol" pitchFamily="18" charset="2"/>
                          </a:rPr>
                        </m:ctrlPr>
                      </m:sSubSupPr>
                      <m:e>
                        <m:r>
                          <a:rPr lang="en-US" altLang="ko-KR" b="0" i="1" smtClean="0">
                            <a:latin typeface="Cambria Math"/>
                            <a:ea typeface="Cambria Math"/>
                            <a:sym typeface="Symbol" pitchFamily="18" charset="2"/>
                          </a:rPr>
                          <m:t>𝑍</m:t>
                        </m:r>
                      </m:e>
                      <m:sub>
                        <m:r>
                          <a:rPr lang="en-US" altLang="ko-KR" b="0" i="1" smtClean="0">
                            <a:latin typeface="Cambria Math"/>
                            <a:ea typeface="Cambria Math"/>
                            <a:sym typeface="Symbol" pitchFamily="18" charset="2"/>
                          </a:rPr>
                          <m:t>+</m:t>
                        </m:r>
                      </m:sub>
                      <m:sup>
                        <m:d>
                          <m:dPr>
                            <m:begChr m:val="|"/>
                            <m:endChr m:val="|"/>
                            <m:ctrlPr>
                              <a:rPr lang="en-US" altLang="ko-KR" b="0" i="1" smtClean="0">
                                <a:latin typeface="Cambria Math" panose="02040503050406030204" pitchFamily="18" charset="0"/>
                                <a:ea typeface="Cambria Math"/>
                                <a:sym typeface="Symbol" pitchFamily="18" charset="2"/>
                              </a:rPr>
                            </m:ctrlPr>
                          </m:dPr>
                          <m:e>
                            <m:r>
                              <a:rPr lang="en-US" altLang="ko-KR" b="0" i="1" smtClean="0">
                                <a:latin typeface="Cambria Math"/>
                                <a:ea typeface="Cambria Math"/>
                                <a:sym typeface="Symbol" pitchFamily="18" charset="2"/>
                              </a:rPr>
                              <m:t>𝐸</m:t>
                            </m:r>
                          </m:e>
                        </m:d>
                      </m:sup>
                    </m:sSubSup>
                  </m:oMath>
                </a14:m>
                <a:endParaRPr lang="en-US" altLang="ko-KR" dirty="0" smtClean="0">
                  <a:ea typeface="바탕체" pitchFamily="17" charset="-127"/>
                  <a:sym typeface="Symbol" pitchFamily="18" charset="2"/>
                </a:endParaRPr>
              </a:p>
              <a:p>
                <a:pPr eaLnBrk="1" hangingPunct="1">
                  <a:lnSpc>
                    <a:spcPct val="100000"/>
                  </a:lnSpc>
                  <a:buFont typeface="Wingdings" pitchFamily="2" charset="2"/>
                  <a:buNone/>
                </a:pPr>
                <a:endParaRPr lang="en-US" altLang="ko-KR" dirty="0" smtClean="0">
                  <a:ea typeface="바탕체" pitchFamily="17" charset="-127"/>
                  <a:sym typeface="Symbol" pitchFamily="18" charset="2"/>
                </a:endParaRPr>
              </a:p>
              <a:p>
                <a:pPr eaLnBrk="1" hangingPunct="1">
                  <a:lnSpc>
                    <a:spcPct val="100000"/>
                  </a:lnSpc>
                  <a:buFont typeface="Wingdings" pitchFamily="2" charset="2"/>
                  <a:buNone/>
                </a:pPr>
                <a:r>
                  <a:rPr lang="en-US" altLang="ko-KR" dirty="0" smtClean="0">
                    <a:ea typeface="바탕체" pitchFamily="17" charset="-127"/>
                    <a:sym typeface="Symbol" pitchFamily="18" charset="2"/>
                  </a:rPr>
                  <a:t>	add odd set constraints:   </a:t>
                </a:r>
              </a:p>
              <a:p>
                <a:pPr eaLnBrk="1" hangingPunct="1">
                  <a:lnSpc>
                    <a:spcPct val="100000"/>
                  </a:lnSpc>
                  <a:buFont typeface="Wingdings" pitchFamily="2" charset="2"/>
                  <a:buNone/>
                </a:pPr>
                <a:r>
                  <a:rPr lang="en-US" altLang="ko-KR" dirty="0" smtClean="0">
                    <a:ea typeface="바탕체" pitchFamily="17" charset="-127"/>
                    <a:sym typeface="Symbol" pitchFamily="18" charset="2"/>
                  </a:rPr>
                  <a:t>		</a:t>
                </a:r>
                <a14:m>
                  <m:oMath xmlns:m="http://schemas.openxmlformats.org/officeDocument/2006/math">
                    <m:nary>
                      <m:naryPr>
                        <m:chr m:val="∑"/>
                        <m:limLoc m:val="subSup"/>
                        <m:supHide m:val="on"/>
                        <m:ctrlPr>
                          <a:rPr lang="en-US" altLang="ko-KR" i="1" smtClean="0">
                            <a:latin typeface="Cambria Math" panose="02040503050406030204" pitchFamily="18" charset="0"/>
                            <a:ea typeface="바탕체" pitchFamily="17" charset="-127"/>
                            <a:sym typeface="Symbol" pitchFamily="18" charset="2"/>
                          </a:rPr>
                        </m:ctrlPr>
                      </m:naryPr>
                      <m:sub>
                        <m:r>
                          <m:rPr>
                            <m:brk m:alnAt="9"/>
                          </m:rPr>
                          <a:rPr lang="en-US" altLang="ko-KR" b="0" i="1" smtClean="0">
                            <a:latin typeface="Cambria Math"/>
                            <a:ea typeface="바탕체" pitchFamily="17" charset="-127"/>
                            <a:sym typeface="Symbol" pitchFamily="18" charset="2"/>
                          </a:rPr>
                          <m:t>𝑒</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𝐸</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𝑈</m:t>
                        </m:r>
                        <m:r>
                          <a:rPr lang="en-US" altLang="ko-KR" b="0" i="1" smtClean="0">
                            <a:latin typeface="Cambria Math"/>
                            <a:ea typeface="Cambria Math"/>
                            <a:sym typeface="Symbol" pitchFamily="18" charset="2"/>
                          </a:rPr>
                          <m:t>)</m:t>
                        </m:r>
                      </m:sub>
                      <m:sup/>
                      <m:e>
                        <m:sSub>
                          <m:sSubPr>
                            <m:ctrlPr>
                              <a:rPr lang="en-US" altLang="ko-KR" i="1" smtClean="0">
                                <a:latin typeface="Cambria Math" panose="02040503050406030204" pitchFamily="18" charset="0"/>
                                <a:ea typeface="바탕체" pitchFamily="17" charset="-127"/>
                                <a:sym typeface="Symbol" pitchFamily="18" charset="2"/>
                              </a:rPr>
                            </m:ctrlPr>
                          </m:sSubPr>
                          <m:e>
                            <m:r>
                              <a:rPr lang="en-US" altLang="ko-KR" b="0" i="1" smtClean="0">
                                <a:latin typeface="Cambria Math"/>
                                <a:ea typeface="바탕체" pitchFamily="17" charset="-127"/>
                                <a:sym typeface="Symbol" pitchFamily="18" charset="2"/>
                              </a:rPr>
                              <m:t>𝑥</m:t>
                            </m:r>
                          </m:e>
                          <m:sub>
                            <m:r>
                              <a:rPr lang="en-US" altLang="ko-KR" b="0" i="1" smtClean="0">
                                <a:latin typeface="Cambria Math"/>
                                <a:ea typeface="바탕체" pitchFamily="17" charset="-127"/>
                                <a:sym typeface="Symbol" pitchFamily="18" charset="2"/>
                              </a:rPr>
                              <m:t>𝑒</m:t>
                            </m:r>
                          </m:sub>
                        </m:sSub>
                      </m:e>
                    </m:nary>
                    <m:r>
                      <a:rPr lang="en-US" altLang="ko-KR" i="1" smtClean="0">
                        <a:latin typeface="Cambria Math"/>
                        <a:ea typeface="Cambria Math"/>
                        <a:sym typeface="Symbol" pitchFamily="18" charset="2"/>
                      </a:rPr>
                      <m:t>≤</m:t>
                    </m:r>
                    <m:r>
                      <a:rPr lang="en-US" altLang="ko-KR" b="0" i="1" smtClean="0">
                        <a:latin typeface="Cambria Math"/>
                        <a:ea typeface="Cambria Math"/>
                        <a:sym typeface="Symbol" pitchFamily="18" charset="2"/>
                      </a:rPr>
                      <m:t>(</m:t>
                    </m:r>
                    <m:d>
                      <m:dPr>
                        <m:begChr m:val="|"/>
                        <m:endChr m:val="|"/>
                        <m:ctrlPr>
                          <a:rPr lang="en-US" altLang="ko-KR" b="0" i="1" smtClean="0">
                            <a:latin typeface="Cambria Math" panose="02040503050406030204" pitchFamily="18" charset="0"/>
                            <a:ea typeface="Cambria Math"/>
                            <a:sym typeface="Symbol" pitchFamily="18" charset="2"/>
                          </a:rPr>
                        </m:ctrlPr>
                      </m:dPr>
                      <m:e>
                        <m:r>
                          <a:rPr lang="en-US" altLang="ko-KR" b="0" i="1" smtClean="0">
                            <a:latin typeface="Cambria Math"/>
                            <a:ea typeface="Cambria Math"/>
                            <a:sym typeface="Symbol" pitchFamily="18" charset="2"/>
                          </a:rPr>
                          <m:t>𝑈</m:t>
                        </m:r>
                      </m:e>
                    </m:d>
                    <m:r>
                      <a:rPr lang="en-US" altLang="ko-KR" b="0" i="1" smtClean="0">
                        <a:latin typeface="Cambria Math"/>
                        <a:ea typeface="Cambria Math"/>
                        <a:sym typeface="Symbol" pitchFamily="18" charset="2"/>
                      </a:rPr>
                      <m:t>−1)/2</m:t>
                    </m:r>
                  </m:oMath>
                </a14:m>
                <a:r>
                  <a:rPr lang="en-US" altLang="ko-KR" dirty="0" smtClean="0">
                    <a:ea typeface="바탕체" pitchFamily="17" charset="-127"/>
                    <a:sym typeface="Symbol" pitchFamily="18" charset="2"/>
                  </a:rPr>
                  <a:t>    for all </a:t>
                </a:r>
                <a14:m>
                  <m:oMath xmlns:m="http://schemas.openxmlformats.org/officeDocument/2006/math">
                    <m:r>
                      <a:rPr lang="en-US" altLang="ko-KR" b="0" i="1" smtClean="0">
                        <a:latin typeface="Cambria Math"/>
                        <a:ea typeface="바탕체" pitchFamily="17" charset="-127"/>
                        <a:sym typeface="Symbol" pitchFamily="18" charset="2"/>
                      </a:rPr>
                      <m:t>𝑈</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𝑉</m:t>
                    </m:r>
                    <m:r>
                      <a:rPr lang="en-US" altLang="ko-KR" b="0" i="1" smtClean="0">
                        <a:latin typeface="Cambria Math"/>
                        <a:ea typeface="Cambria Math"/>
                        <a:sym typeface="Symbol" pitchFamily="18" charset="2"/>
                      </a:rPr>
                      <m:t>,</m:t>
                    </m:r>
                  </m:oMath>
                </a14:m>
                <a:r>
                  <a:rPr lang="en-US" altLang="ko-KR" dirty="0" smtClean="0">
                    <a:ea typeface="바탕체" pitchFamily="17" charset="-127"/>
                    <a:sym typeface="Symbol" pitchFamily="18" charset="2"/>
                  </a:rPr>
                  <a:t>  </a:t>
                </a:r>
                <a14:m>
                  <m:oMath xmlns:m="http://schemas.openxmlformats.org/officeDocument/2006/math">
                    <m:r>
                      <a:rPr lang="en-US" altLang="ko-KR" b="0" i="1" dirty="0" smtClean="0">
                        <a:latin typeface="Cambria Math"/>
                        <a:ea typeface="바탕체" pitchFamily="17" charset="-127"/>
                        <a:sym typeface="Symbol" pitchFamily="18" charset="2"/>
                      </a:rPr>
                      <m:t>|</m:t>
                    </m:r>
                    <m:r>
                      <a:rPr lang="en-US" altLang="ko-KR" b="0" i="1" dirty="0" smtClean="0">
                        <a:latin typeface="Cambria Math"/>
                        <a:ea typeface="바탕체" pitchFamily="17" charset="-127"/>
                        <a:sym typeface="Symbol" pitchFamily="18" charset="2"/>
                      </a:rPr>
                      <m:t>𝑈</m:t>
                    </m:r>
                    <m:r>
                      <a:rPr lang="en-US" altLang="ko-KR" b="0" i="1" dirty="0" smtClean="0">
                        <a:latin typeface="Cambria Math"/>
                        <a:ea typeface="바탕체" pitchFamily="17" charset="-127"/>
                        <a:sym typeface="Symbol" pitchFamily="18" charset="2"/>
                      </a:rPr>
                      <m:t>|≥3</m:t>
                    </m:r>
                  </m:oMath>
                </a14:m>
                <a:r>
                  <a:rPr lang="en-US" altLang="ko-KR" dirty="0" smtClean="0">
                    <a:ea typeface="바탕체" pitchFamily="17" charset="-127"/>
                    <a:sym typeface="Symbol" pitchFamily="18" charset="2"/>
                  </a:rPr>
                  <a:t> and odd</a:t>
                </a:r>
              </a:p>
              <a:p>
                <a:pPr eaLnBrk="1" hangingPunct="1">
                  <a:lnSpc>
                    <a:spcPct val="100000"/>
                  </a:lnSpc>
                  <a:buFont typeface="Wingdings" pitchFamily="2" charset="2"/>
                  <a:buNone/>
                </a:pPr>
                <a:r>
                  <a:rPr lang="en-US" altLang="ko-KR" dirty="0" smtClean="0">
                    <a:ea typeface="바탕체" pitchFamily="17" charset="-127"/>
                    <a:sym typeface="Symbol" pitchFamily="18" charset="2"/>
                  </a:rPr>
                  <a:t>	extreme points of LP relaxation are incidence vectors of </a:t>
                </a:r>
                <a:r>
                  <a:rPr lang="en-US" altLang="ko-KR" dirty="0" err="1" smtClean="0">
                    <a:ea typeface="바탕체" pitchFamily="17" charset="-127"/>
                    <a:sym typeface="Symbol" pitchFamily="18" charset="2"/>
                  </a:rPr>
                  <a:t>matchings</a:t>
                </a:r>
                <a:r>
                  <a:rPr lang="en-US" altLang="ko-KR" dirty="0" smtClean="0">
                    <a:ea typeface="바탕체" pitchFamily="17" charset="-127"/>
                    <a:sym typeface="Symbol" pitchFamily="18" charset="2"/>
                  </a:rPr>
                  <a:t>.  But can’t use polynomial solvability of LP directly (number of constraints exponential in the size of data)</a:t>
                </a:r>
              </a:p>
              <a:p>
                <a:pPr eaLnBrk="1" hangingPunct="1">
                  <a:lnSpc>
                    <a:spcPct val="100000"/>
                  </a:lnSpc>
                  <a:buFont typeface="Wingdings" pitchFamily="2" charset="2"/>
                  <a:buNone/>
                </a:pPr>
                <a:endParaRPr lang="en-US" altLang="ko-KR" dirty="0" smtClean="0">
                  <a:ea typeface="바탕체" pitchFamily="17" charset="-127"/>
                  <a:sym typeface="Symbol" pitchFamily="18" charset="2"/>
                </a:endParaRPr>
              </a:p>
              <a:p>
                <a:pPr eaLnBrk="1" hangingPunct="1">
                  <a:lnSpc>
                    <a:spcPct val="100000"/>
                  </a:lnSpc>
                </a:pPr>
                <a:r>
                  <a:rPr lang="en-US" altLang="ko-KR" dirty="0" smtClean="0">
                    <a:ea typeface="바탕체" pitchFamily="17" charset="-127"/>
                    <a:sym typeface="Symbol" pitchFamily="18" charset="2"/>
                  </a:rPr>
                  <a:t>However, certificate of optimality exists.  Choose constraints that correspond to positive dual variables in optimal solution. (basic dual solution has no more than </a:t>
                </a:r>
                <a14:m>
                  <m:oMath xmlns:m="http://schemas.openxmlformats.org/officeDocument/2006/math">
                    <m:r>
                      <a:rPr lang="en-US" altLang="ko-KR" i="1" dirty="0" smtClean="0">
                        <a:latin typeface="Cambria Math"/>
                        <a:ea typeface="바탕체" pitchFamily="17" charset="-127"/>
                        <a:sym typeface="Symbol" pitchFamily="18" charset="2"/>
                      </a:rPr>
                      <m:t>𝑛</m:t>
                    </m:r>
                  </m:oMath>
                </a14:m>
                <a:r>
                  <a:rPr lang="en-US" altLang="ko-KR" dirty="0" smtClean="0">
                    <a:ea typeface="바탕체" pitchFamily="17" charset="-127"/>
                    <a:sym typeface="Symbol" pitchFamily="18" charset="2"/>
                  </a:rPr>
                  <a:t> positive variables)</a:t>
                </a:r>
              </a:p>
              <a:p>
                <a:pPr eaLnBrk="1" hangingPunct="1">
                  <a:lnSpc>
                    <a:spcPct val="100000"/>
                  </a:lnSpc>
                  <a:buFont typeface="Wingdings" pitchFamily="2" charset="2"/>
                  <a:buNone/>
                </a:pPr>
                <a:r>
                  <a:rPr lang="en-US" altLang="ko-KR" dirty="0" smtClean="0">
                    <a:ea typeface="바탕체" pitchFamily="17" charset="-127"/>
                    <a:sym typeface="Symbol" pitchFamily="18" charset="2"/>
                  </a:rPr>
                  <a:t>	Note that we do not need to check the odd set constraints for violation once a matching solution is given. </a:t>
                </a:r>
                <a:endParaRPr lang="en-US" altLang="ko-KR" dirty="0" smtClean="0"/>
              </a:p>
            </p:txBody>
          </p:sp>
        </mc:Choice>
        <mc:Fallback xmlns="">
          <p:sp>
            <p:nvSpPr>
              <p:cNvPr id="22532" name="Rectangle 3"/>
              <p:cNvSpPr>
                <a:spLocks noGrp="1" noRot="1" noChangeAspect="1" noMove="1" noResize="1" noEditPoints="1" noAdjustHandles="1" noChangeArrowheads="1" noChangeShapeType="1" noTextEdit="1"/>
              </p:cNvSpPr>
              <p:nvPr>
                <p:ph type="body" idx="1"/>
              </p:nvPr>
            </p:nvSpPr>
            <p:spPr>
              <a:xfrm>
                <a:off x="558800" y="228600"/>
                <a:ext cx="8001000" cy="6143990"/>
              </a:xfrm>
              <a:blipFill rotWithShape="1">
                <a:blip r:embed="rId3"/>
                <a:stretch>
                  <a:fillRect l="-686" t="-497" r="-762" b="-794"/>
                </a:stretch>
              </a:blipFill>
            </p:spPr>
            <p:txBody>
              <a:bodyPr/>
              <a:lstStyle/>
              <a:p>
                <a:r>
                  <a:rPr lang="ko-KR" alt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날짜 개체 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1400" dirty="0" smtClean="0">
                <a:latin typeface="+mn-lt"/>
              </a:rPr>
              <a:t>Integer Programming 2018</a:t>
            </a:r>
            <a:endParaRPr lang="en-US" altLang="ko-KR" sz="1400" dirty="0">
              <a:latin typeface="+mn-lt"/>
            </a:endParaRPr>
          </a:p>
        </p:txBody>
      </p:sp>
      <p:sp>
        <p:nvSpPr>
          <p:cNvPr id="23555"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95C4E111-3405-4FEF-8CCF-7DF04B8F2521}" type="slidenum">
              <a:rPr lang="en-US" altLang="ko-KR" sz="1400" smtClean="0">
                <a:latin typeface="+mn-lt"/>
              </a:rPr>
              <a:pPr eaLnBrk="1" hangingPunct="1"/>
              <a:t>11</a:t>
            </a:fld>
            <a:endParaRPr lang="en-US" altLang="ko-KR" sz="1400" smtClean="0">
              <a:latin typeface="+mn-lt"/>
            </a:endParaRPr>
          </a:p>
        </p:txBody>
      </p:sp>
      <p:sp>
        <p:nvSpPr>
          <p:cNvPr id="23556" name="Rectangle 2"/>
          <p:cNvSpPr>
            <a:spLocks noGrp="1" noChangeArrowheads="1"/>
          </p:cNvSpPr>
          <p:nvPr>
            <p:ph type="title"/>
          </p:nvPr>
        </p:nvSpPr>
        <p:spPr/>
        <p:txBody>
          <a:bodyPr/>
          <a:lstStyle/>
          <a:p>
            <a:pPr eaLnBrk="1" hangingPunct="1"/>
            <a:r>
              <a:rPr lang="en-US" altLang="ko-KR" smtClean="0"/>
              <a:t>4. Remarks on 0-1 and Pure-Integer Prog.</a:t>
            </a:r>
          </a:p>
        </p:txBody>
      </p:sp>
      <mc:AlternateContent xmlns:mc="http://schemas.openxmlformats.org/markup-compatibility/2006" xmlns:a14="http://schemas.microsoft.com/office/drawing/2010/main">
        <mc:Choice Requires="a14">
          <p:sp>
            <p:nvSpPr>
              <p:cNvPr id="23557" name="Rectangle 3"/>
              <p:cNvSpPr>
                <a:spLocks noGrp="1" noChangeArrowheads="1"/>
              </p:cNvSpPr>
              <p:nvPr>
                <p:ph type="body" idx="1"/>
              </p:nvPr>
            </p:nvSpPr>
            <p:spPr>
              <a:xfrm>
                <a:off x="361950" y="860425"/>
                <a:ext cx="8405813" cy="2916889"/>
              </a:xfrm>
            </p:spPr>
            <p:txBody>
              <a:bodyPr/>
              <a:lstStyle/>
              <a:p>
                <a:pPr eaLnBrk="1" hangingPunct="1"/>
                <a:r>
                  <a:rPr lang="en-US" altLang="ko-KR" dirty="0" smtClean="0"/>
                  <a:t>Consider the running time for IP (brute force enumeration) and bounds on the size of solutions.</a:t>
                </a:r>
              </a:p>
              <a:p>
                <a:pPr lvl="1" eaLnBrk="1" hangingPunct="1"/>
                <a:r>
                  <a:rPr lang="en-US" altLang="ko-KR" sz="1800" dirty="0" smtClean="0"/>
                  <a:t>0-1 integer: total enumeration takes </a:t>
                </a:r>
                <a14:m>
                  <m:oMath xmlns:m="http://schemas.openxmlformats.org/officeDocument/2006/math">
                    <m:r>
                      <a:rPr lang="en-US" altLang="ko-KR" sz="1800" b="0" i="1" smtClean="0">
                        <a:latin typeface="Cambria Math"/>
                      </a:rPr>
                      <m:t>𝑂</m:t>
                    </m:r>
                    <m:r>
                      <a:rPr lang="en-US" altLang="ko-KR" sz="1800" b="0" i="1" smtClean="0">
                        <a:latin typeface="Cambria Math"/>
                      </a:rPr>
                      <m:t>(</m:t>
                    </m:r>
                    <m:sSup>
                      <m:sSupPr>
                        <m:ctrlPr>
                          <a:rPr lang="en-US" altLang="ko-KR" sz="1800" b="0" i="1" smtClean="0">
                            <a:latin typeface="Cambria Math" panose="02040503050406030204" pitchFamily="18" charset="0"/>
                          </a:rPr>
                        </m:ctrlPr>
                      </m:sSupPr>
                      <m:e>
                        <m:r>
                          <a:rPr lang="en-US" altLang="ko-KR" sz="1800" b="0" i="1" smtClean="0">
                            <a:latin typeface="Cambria Math"/>
                          </a:rPr>
                          <m:t>2</m:t>
                        </m:r>
                      </m:e>
                      <m:sup>
                        <m:r>
                          <a:rPr lang="en-US" altLang="ko-KR" sz="1800" b="0" i="1" smtClean="0">
                            <a:latin typeface="Cambria Math"/>
                          </a:rPr>
                          <m:t>𝑛</m:t>
                        </m:r>
                      </m:sup>
                    </m:sSup>
                    <m:r>
                      <a:rPr lang="en-US" altLang="ko-KR" sz="1800" b="0" i="1" smtClean="0">
                        <a:latin typeface="Cambria Math"/>
                      </a:rPr>
                      <m:t>𝑚𝑛</m:t>
                    </m:r>
                    <m:r>
                      <a:rPr lang="en-US" altLang="ko-KR" sz="1800" b="0" i="1" smtClean="0">
                        <a:latin typeface="Cambria Math"/>
                      </a:rPr>
                      <m:t>)</m:t>
                    </m:r>
                  </m:oMath>
                </a14:m>
                <a:endParaRPr lang="en-US" altLang="ko-KR" sz="1800" dirty="0" smtClean="0"/>
              </a:p>
              <a:p>
                <a:pPr lvl="1" eaLnBrk="1" hangingPunct="1">
                  <a:buFont typeface="Wingdings" pitchFamily="2" charset="2"/>
                  <a:buNone/>
                </a:pPr>
                <a:r>
                  <a:rPr lang="en-US" altLang="ko-KR" sz="1800" dirty="0" smtClean="0"/>
                  <a:t>			some subclass solvable in polynomial time</a:t>
                </a:r>
              </a:p>
              <a:p>
                <a:pPr lvl="1" eaLnBrk="1" hangingPunct="1"/>
                <a:r>
                  <a:rPr lang="en-US" altLang="ko-KR" sz="1800" dirty="0" smtClean="0"/>
                  <a:t>Integer knapsack : </a:t>
                </a:r>
                <a14:m>
                  <m:oMath xmlns:m="http://schemas.openxmlformats.org/officeDocument/2006/math">
                    <m:r>
                      <a:rPr lang="en-US" altLang="ko-KR" sz="1800" b="0" i="1" smtClean="0">
                        <a:latin typeface="Cambria Math"/>
                      </a:rPr>
                      <m:t>𝑂</m:t>
                    </m:r>
                    <m:r>
                      <a:rPr lang="en-US" altLang="ko-KR" sz="1800" b="0" i="1" smtClean="0">
                        <a:latin typeface="Cambria Math"/>
                      </a:rPr>
                      <m:t>(</m:t>
                    </m:r>
                    <m:r>
                      <a:rPr lang="en-US" altLang="ko-KR" sz="1800" b="0" i="1" smtClean="0">
                        <a:latin typeface="Cambria Math"/>
                      </a:rPr>
                      <m:t>𝑛𝑏</m:t>
                    </m:r>
                    <m:r>
                      <a:rPr lang="en-US" altLang="ko-KR" sz="1800" b="0" i="1" smtClean="0">
                        <a:latin typeface="Cambria Math"/>
                      </a:rPr>
                      <m:t>)</m:t>
                    </m:r>
                  </m:oMath>
                </a14:m>
                <a:r>
                  <a:rPr lang="en-US" altLang="ko-KR" sz="1800" dirty="0" smtClean="0"/>
                  <a:t> dynamic programming algorithm.</a:t>
                </a:r>
              </a:p>
              <a:p>
                <a:pPr lvl="1" eaLnBrk="1" hangingPunct="1"/>
                <a:r>
                  <a:rPr lang="en-US" altLang="ko-KR" sz="1800" dirty="0" smtClean="0"/>
                  <a:t>Pure integer:  Let </a:t>
                </a:r>
                <a14:m>
                  <m:oMath xmlns:m="http://schemas.openxmlformats.org/officeDocument/2006/math">
                    <m:r>
                      <a:rPr lang="en-US" altLang="ko-KR" sz="1800" b="0" i="1" smtClean="0">
                        <a:latin typeface="Cambria Math"/>
                      </a:rPr>
                      <m:t>𝑃</m:t>
                    </m:r>
                    <m:r>
                      <a:rPr lang="en-US" altLang="ko-KR" sz="1800" b="0" i="1" smtClean="0">
                        <a:latin typeface="Cambria Math"/>
                      </a:rPr>
                      <m:t>={</m:t>
                    </m:r>
                    <m:r>
                      <a:rPr lang="en-US" altLang="ko-KR" sz="1800" b="0" i="1" smtClean="0">
                        <a:latin typeface="Cambria Math"/>
                      </a:rPr>
                      <m:t>𝑥</m:t>
                    </m:r>
                    <m:r>
                      <a:rPr lang="en-US" altLang="ko-KR" sz="1800" b="0" i="1" smtClean="0">
                        <a:latin typeface="Cambria Math"/>
                        <a:ea typeface="Cambria Math"/>
                      </a:rPr>
                      <m:t>∈</m:t>
                    </m:r>
                    <m:sSubSup>
                      <m:sSubSupPr>
                        <m:ctrlPr>
                          <a:rPr lang="en-US" altLang="ko-KR" sz="1800" b="0" i="1" smtClean="0">
                            <a:latin typeface="Cambria Math" panose="02040503050406030204" pitchFamily="18" charset="0"/>
                            <a:ea typeface="Cambria Math"/>
                          </a:rPr>
                        </m:ctrlPr>
                      </m:sSubSupPr>
                      <m:e>
                        <m:r>
                          <a:rPr lang="en-US" altLang="ko-KR" sz="1800" b="0" i="1" smtClean="0">
                            <a:latin typeface="Cambria Math"/>
                            <a:ea typeface="Cambria Math"/>
                          </a:rPr>
                          <m:t>𝑅</m:t>
                        </m:r>
                      </m:e>
                      <m:sub>
                        <m:r>
                          <a:rPr lang="en-US" altLang="ko-KR" sz="1800" b="0" i="1" smtClean="0">
                            <a:latin typeface="Cambria Math"/>
                            <a:ea typeface="Cambria Math"/>
                          </a:rPr>
                          <m:t>+</m:t>
                        </m:r>
                      </m:sub>
                      <m:sup>
                        <m:r>
                          <a:rPr lang="en-US" altLang="ko-KR" sz="1800" b="0" i="1" smtClean="0">
                            <a:latin typeface="Cambria Math"/>
                            <a:ea typeface="Cambria Math"/>
                          </a:rPr>
                          <m:t>𝑛</m:t>
                        </m:r>
                      </m:sup>
                    </m:sSubSup>
                    <m:r>
                      <a:rPr lang="en-US" altLang="ko-KR" sz="1800" b="0" i="1" smtClean="0">
                        <a:latin typeface="Cambria Math"/>
                        <a:ea typeface="Cambria Math"/>
                      </a:rPr>
                      <m:t>:</m:t>
                    </m:r>
                    <m:r>
                      <a:rPr lang="en-US" altLang="ko-KR" sz="1800" b="0" i="1" smtClean="0">
                        <a:latin typeface="Cambria Math"/>
                        <a:ea typeface="Cambria Math"/>
                      </a:rPr>
                      <m:t>𝐴𝑥</m:t>
                    </m:r>
                    <m:r>
                      <a:rPr lang="en-US" altLang="ko-KR" sz="1800" b="0" i="1" smtClean="0">
                        <a:latin typeface="Cambria Math"/>
                        <a:ea typeface="Cambria Math"/>
                      </a:rPr>
                      <m:t>≤</m:t>
                    </m:r>
                    <m:r>
                      <a:rPr lang="en-US" altLang="ko-KR" sz="1800" b="0" i="1" smtClean="0">
                        <a:latin typeface="Cambria Math"/>
                        <a:ea typeface="Cambria Math"/>
                      </a:rPr>
                      <m:t>𝑏</m:t>
                    </m:r>
                    <m:r>
                      <a:rPr lang="en-US" altLang="ko-KR" sz="1800" b="0" i="1" smtClean="0">
                        <a:latin typeface="Cambria Math"/>
                        <a:ea typeface="Cambria Math"/>
                      </a:rPr>
                      <m:t>}</m:t>
                    </m:r>
                  </m:oMath>
                </a14:m>
                <a:endParaRPr lang="en-US" altLang="ko-KR" sz="1800" dirty="0" smtClean="0">
                  <a:ea typeface="바탕체" pitchFamily="17" charset="-127"/>
                  <a:sym typeface="Symbol" pitchFamily="18" charset="2"/>
                </a:endParaRPr>
              </a:p>
              <a:p>
                <a:pPr lvl="1" eaLnBrk="1" hangingPunct="1">
                  <a:buFont typeface="Wingdings" pitchFamily="2" charset="2"/>
                  <a:buNone/>
                </a:pPr>
                <a:r>
                  <a:rPr lang="en-US" altLang="ko-KR" sz="1800" dirty="0" smtClean="0">
                    <a:ea typeface="바탕체" pitchFamily="17" charset="-127"/>
                    <a:sym typeface="Symbol" pitchFamily="18" charset="2"/>
                  </a:rPr>
                  <a:t>			P bounded     </a:t>
                </a:r>
                <a14:m>
                  <m:oMath xmlns:m="http://schemas.openxmlformats.org/officeDocument/2006/math">
                    <m:sSub>
                      <m:sSubPr>
                        <m:ctrlPr>
                          <a:rPr lang="en-US" altLang="ko-KR" sz="1800" i="1" smtClean="0">
                            <a:latin typeface="Cambria Math" panose="02040503050406030204" pitchFamily="18" charset="0"/>
                            <a:ea typeface="바탕체" pitchFamily="17" charset="-127"/>
                            <a:sym typeface="Symbol" pitchFamily="18" charset="2"/>
                          </a:rPr>
                        </m:ctrlPr>
                      </m:sSubPr>
                      <m:e>
                        <m:r>
                          <a:rPr lang="en-US" altLang="ko-KR" sz="1800" b="0" i="1" smtClean="0">
                            <a:latin typeface="Cambria Math"/>
                            <a:ea typeface="바탕체" pitchFamily="17" charset="-127"/>
                            <a:sym typeface="Symbol" pitchFamily="18" charset="2"/>
                          </a:rPr>
                          <m:t>𝑥</m:t>
                        </m:r>
                      </m:e>
                      <m:sub>
                        <m:r>
                          <a:rPr lang="en-US" altLang="ko-KR" sz="1800" b="0" i="1" smtClean="0">
                            <a:latin typeface="Cambria Math"/>
                            <a:ea typeface="바탕체" pitchFamily="17" charset="-127"/>
                            <a:sym typeface="Symbol" pitchFamily="18" charset="2"/>
                          </a:rPr>
                          <m:t>𝑗</m:t>
                        </m:r>
                      </m:sub>
                    </m:sSub>
                    <m:r>
                      <a:rPr lang="en-US" altLang="ko-KR" sz="1800" i="1" smtClean="0">
                        <a:latin typeface="Cambria Math"/>
                        <a:ea typeface="Cambria Math"/>
                        <a:sym typeface="Symbol" pitchFamily="18" charset="2"/>
                      </a:rPr>
                      <m:t>≤</m:t>
                    </m:r>
                    <m:sSup>
                      <m:sSupPr>
                        <m:ctrlPr>
                          <a:rPr lang="en-US" altLang="ko-KR" sz="1800" i="1" smtClean="0">
                            <a:latin typeface="Cambria Math" panose="02040503050406030204" pitchFamily="18" charset="0"/>
                            <a:ea typeface="Cambria Math"/>
                            <a:sym typeface="Symbol" pitchFamily="18" charset="2"/>
                          </a:rPr>
                        </m:ctrlPr>
                      </m:sSupPr>
                      <m:e>
                        <m:r>
                          <a:rPr lang="en-US" altLang="ko-KR" sz="1800" b="0" i="1" smtClean="0">
                            <a:latin typeface="Cambria Math"/>
                            <a:ea typeface="Cambria Math"/>
                            <a:sym typeface="Symbol" pitchFamily="18" charset="2"/>
                          </a:rPr>
                          <m:t>(</m:t>
                        </m:r>
                        <m:r>
                          <a:rPr lang="en-US" altLang="ko-KR" sz="1800" b="0" i="1" smtClean="0">
                            <a:latin typeface="Cambria Math"/>
                            <a:ea typeface="Cambria Math"/>
                            <a:sym typeface="Symbol" pitchFamily="18" charset="2"/>
                          </a:rPr>
                          <m:t>𝑛</m:t>
                        </m:r>
                        <m:r>
                          <a:rPr lang="ko-KR" altLang="en-US" sz="1800" b="0" i="1" smtClean="0">
                            <a:latin typeface="Cambria Math"/>
                            <a:ea typeface="Cambria Math"/>
                            <a:sym typeface="Symbol" pitchFamily="18" charset="2"/>
                          </a:rPr>
                          <m:t>𝜃</m:t>
                        </m:r>
                        <m:r>
                          <a:rPr lang="en-US" altLang="ko-KR" sz="1800" b="0" i="1" smtClean="0">
                            <a:latin typeface="Cambria Math"/>
                            <a:ea typeface="Cambria Math"/>
                            <a:sym typeface="Symbol" pitchFamily="18" charset="2"/>
                          </a:rPr>
                          <m:t>)</m:t>
                        </m:r>
                      </m:e>
                      <m:sup>
                        <m:r>
                          <a:rPr lang="en-US" altLang="ko-KR" sz="1800" b="0" i="1" smtClean="0">
                            <a:latin typeface="Cambria Math"/>
                            <a:ea typeface="Cambria Math"/>
                            <a:sym typeface="Symbol" pitchFamily="18" charset="2"/>
                          </a:rPr>
                          <m:t>𝑛</m:t>
                        </m:r>
                      </m:sup>
                    </m:sSup>
                  </m:oMath>
                </a14:m>
                <a:r>
                  <a:rPr lang="en-US" altLang="ko-KR" sz="1800" dirty="0" smtClean="0">
                    <a:ea typeface="바탕체" pitchFamily="17" charset="-127"/>
                    <a:sym typeface="Symbol" pitchFamily="18" charset="2"/>
                  </a:rPr>
                  <a:t>      total enumeration</a:t>
                </a:r>
              </a:p>
              <a:p>
                <a:pPr lvl="1" eaLnBrk="1" hangingPunct="1">
                  <a:buFont typeface="Wingdings" pitchFamily="2" charset="2"/>
                  <a:buNone/>
                </a:pPr>
                <a:r>
                  <a:rPr lang="en-US" altLang="ko-KR" sz="1800" dirty="0" smtClean="0">
                    <a:ea typeface="바탕체" pitchFamily="17" charset="-127"/>
                    <a:sym typeface="Symbol" pitchFamily="18" charset="2"/>
                  </a:rPr>
                  <a:t>			P unbounded?</a:t>
                </a:r>
              </a:p>
            </p:txBody>
          </p:sp>
        </mc:Choice>
        <mc:Fallback xmlns="">
          <p:sp>
            <p:nvSpPr>
              <p:cNvPr id="23557" name="Rectangle 3"/>
              <p:cNvSpPr>
                <a:spLocks noGrp="1" noRot="1" noChangeAspect="1" noMove="1" noResize="1" noEditPoints="1" noAdjustHandles="1" noChangeArrowheads="1" noChangeShapeType="1" noTextEdit="1"/>
              </p:cNvSpPr>
              <p:nvPr>
                <p:ph type="body" idx="1"/>
              </p:nvPr>
            </p:nvSpPr>
            <p:spPr>
              <a:xfrm>
                <a:off x="361950" y="860425"/>
                <a:ext cx="8405813" cy="2916889"/>
              </a:xfrm>
              <a:blipFill rotWithShape="1">
                <a:blip r:embed="rId3"/>
                <a:stretch>
                  <a:fillRect l="-580" t="-1253" r="-798"/>
                </a:stretch>
              </a:blipFill>
            </p:spPr>
            <p:txBody>
              <a:bodyPr/>
              <a:lstStyle/>
              <a:p>
                <a:r>
                  <a:rPr lang="ko-KR" alt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날짜 개체 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1400" dirty="0" smtClean="0">
                <a:latin typeface="+mn-lt"/>
              </a:rPr>
              <a:t>Integer Programming 2018</a:t>
            </a:r>
            <a:endParaRPr lang="en-US" altLang="ko-KR" sz="1400" dirty="0">
              <a:latin typeface="+mn-lt"/>
            </a:endParaRPr>
          </a:p>
        </p:txBody>
      </p:sp>
      <p:sp>
        <p:nvSpPr>
          <p:cNvPr id="24579"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3BEE4BA5-976E-4566-B8B5-80DC84D37126}" type="slidenum">
              <a:rPr lang="en-US" altLang="ko-KR" sz="1400" smtClean="0">
                <a:latin typeface="+mn-lt"/>
              </a:rPr>
              <a:pPr eaLnBrk="1" hangingPunct="1"/>
              <a:t>12</a:t>
            </a:fld>
            <a:endParaRPr lang="en-US" altLang="ko-KR" sz="1400" smtClean="0">
              <a:latin typeface="+mn-lt"/>
            </a:endParaRPr>
          </a:p>
        </p:txBody>
      </p:sp>
      <mc:AlternateContent xmlns:mc="http://schemas.openxmlformats.org/markup-compatibility/2006" xmlns:a14="http://schemas.microsoft.com/office/drawing/2010/main">
        <mc:Choice Requires="a14">
          <p:sp>
            <p:nvSpPr>
              <p:cNvPr id="24580" name="Rectangle 3"/>
              <p:cNvSpPr>
                <a:spLocks noGrp="1" noChangeArrowheads="1"/>
              </p:cNvSpPr>
              <p:nvPr>
                <p:ph type="body" idx="1"/>
              </p:nvPr>
            </p:nvSpPr>
            <p:spPr>
              <a:xfrm>
                <a:off x="251520" y="260648"/>
                <a:ext cx="8784976" cy="6101799"/>
              </a:xfrm>
            </p:spPr>
            <p:txBody>
              <a:bodyPr/>
              <a:lstStyle/>
              <a:p>
                <a:pPr eaLnBrk="1" hangingPunct="1"/>
                <a:r>
                  <a:rPr lang="en-US" altLang="ko-KR" dirty="0" smtClean="0">
                    <a:solidFill>
                      <a:srgbClr val="0000FF"/>
                    </a:solidFill>
                  </a:rPr>
                  <a:t>Thm 4.1:</a:t>
                </a:r>
                <a:r>
                  <a:rPr lang="en-US" altLang="ko-KR" dirty="0" smtClean="0"/>
                  <a:t>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a:rPr>
                          <m:t>𝑥</m:t>
                        </m:r>
                      </m:e>
                      <m:sup>
                        <m:r>
                          <a:rPr lang="en-US" altLang="ko-KR" b="0" i="1" smtClean="0">
                            <a:latin typeface="Cambria Math"/>
                          </a:rPr>
                          <m:t>0</m:t>
                        </m:r>
                      </m:sup>
                    </m:sSup>
                  </m:oMath>
                </a14:m>
                <a:r>
                  <a:rPr lang="en-US" altLang="ko-KR" dirty="0" smtClean="0"/>
                  <a:t> extreme point of </a:t>
                </a:r>
                <a:r>
                  <a:rPr lang="en-US" altLang="ko-KR" dirty="0" err="1" smtClean="0"/>
                  <a:t>conv</a:t>
                </a:r>
                <a:r>
                  <a:rPr lang="en-US" altLang="ko-KR" dirty="0" smtClean="0"/>
                  <a:t>(</a:t>
                </a:r>
                <a14:m>
                  <m:oMath xmlns:m="http://schemas.openxmlformats.org/officeDocument/2006/math">
                    <m:r>
                      <a:rPr lang="en-US" altLang="ko-KR" i="1" dirty="0" smtClean="0">
                        <a:latin typeface="Cambria Math"/>
                      </a:rPr>
                      <m:t>𝑆</m:t>
                    </m:r>
                  </m:oMath>
                </a14:m>
                <a:r>
                  <a:rPr lang="en-US" altLang="ko-KR" dirty="0" smtClean="0"/>
                  <a:t>), </a:t>
                </a:r>
                <a14:m>
                  <m:oMath xmlns:m="http://schemas.openxmlformats.org/officeDocument/2006/math">
                    <m:r>
                      <a:rPr lang="en-US" altLang="ko-KR" b="0" i="1" smtClean="0">
                        <a:latin typeface="Cambria Math"/>
                      </a:rPr>
                      <m:t>𝑆</m:t>
                    </m:r>
                    <m:r>
                      <a:rPr lang="en-US" altLang="ko-KR" b="0" i="1" smtClean="0">
                        <a:latin typeface="Cambria Math"/>
                      </a:rPr>
                      <m:t>=</m:t>
                    </m:r>
                    <m:r>
                      <a:rPr lang="en-US" altLang="ko-KR" b="0" i="1" smtClean="0">
                        <a:latin typeface="Cambria Math"/>
                      </a:rPr>
                      <m:t>𝑃</m:t>
                    </m:r>
                    <m:r>
                      <a:rPr lang="en-US" altLang="ko-KR" b="0" i="1" smtClean="0">
                        <a:latin typeface="Cambria Math"/>
                        <a:ea typeface="Cambria Math"/>
                      </a:rPr>
                      <m:t>∩</m:t>
                    </m:r>
                    <m:sSup>
                      <m:sSupPr>
                        <m:ctrlPr>
                          <a:rPr lang="en-US" altLang="ko-KR" b="0" i="1" smtClean="0">
                            <a:latin typeface="Cambria Math" panose="02040503050406030204" pitchFamily="18" charset="0"/>
                            <a:ea typeface="Cambria Math"/>
                          </a:rPr>
                        </m:ctrlPr>
                      </m:sSupPr>
                      <m:e>
                        <m:r>
                          <a:rPr lang="en-US" altLang="ko-KR" b="0" i="1" smtClean="0">
                            <a:latin typeface="Cambria Math"/>
                            <a:ea typeface="Cambria Math"/>
                          </a:rPr>
                          <m:t>𝑍</m:t>
                        </m:r>
                      </m:e>
                      <m:sup>
                        <m:r>
                          <a:rPr lang="en-US" altLang="ko-KR" b="0" i="1" smtClean="0">
                            <a:latin typeface="Cambria Math"/>
                            <a:ea typeface="Cambria Math"/>
                          </a:rPr>
                          <m:t>𝑛</m:t>
                        </m:r>
                      </m:sup>
                    </m:sSup>
                  </m:oMath>
                </a14:m>
                <a:r>
                  <a:rPr lang="en-US" altLang="ko-KR" dirty="0" smtClean="0">
                    <a:ea typeface="바탕체" pitchFamily="17" charset="-127"/>
                    <a:sym typeface="Symbol" pitchFamily="18" charset="2"/>
                  </a:rPr>
                  <a:t>, then  </a:t>
                </a:r>
              </a:p>
              <a:p>
                <a:pPr eaLnBrk="1" hangingPunct="1">
                  <a:buFont typeface="Wingdings" pitchFamily="2" charset="2"/>
                  <a:buNone/>
                </a:pPr>
                <a:r>
                  <a:rPr lang="en-US" altLang="ko-KR" dirty="0" smtClean="0">
                    <a:ea typeface="바탕체" pitchFamily="17" charset="-127"/>
                    <a:sym typeface="Symbol" pitchFamily="18" charset="2"/>
                  </a:rPr>
                  <a:t>		</a:t>
                </a:r>
                <a14:m>
                  <m:oMath xmlns:m="http://schemas.openxmlformats.org/officeDocument/2006/math">
                    <m:sSubSup>
                      <m:sSubSupPr>
                        <m:ctrlPr>
                          <a:rPr lang="en-US" altLang="ko-KR" i="1" smtClean="0">
                            <a:latin typeface="Cambria Math" panose="02040503050406030204" pitchFamily="18" charset="0"/>
                            <a:ea typeface="바탕체" pitchFamily="17" charset="-127"/>
                            <a:sym typeface="Symbol" pitchFamily="18" charset="2"/>
                          </a:rPr>
                        </m:ctrlPr>
                      </m:sSubSupPr>
                      <m:e>
                        <m:r>
                          <a:rPr lang="en-US" altLang="ko-KR" b="0" i="1" smtClean="0">
                            <a:latin typeface="Cambria Math"/>
                            <a:ea typeface="바탕체" pitchFamily="17" charset="-127"/>
                            <a:sym typeface="Symbol" pitchFamily="18" charset="2"/>
                          </a:rPr>
                          <m:t>𝑥</m:t>
                        </m:r>
                      </m:e>
                      <m:sub>
                        <m:r>
                          <a:rPr lang="en-US" altLang="ko-KR" b="0" i="1" smtClean="0">
                            <a:latin typeface="Cambria Math"/>
                            <a:ea typeface="바탕체" pitchFamily="17" charset="-127"/>
                            <a:sym typeface="Symbol" pitchFamily="18" charset="2"/>
                          </a:rPr>
                          <m:t>𝑗</m:t>
                        </m:r>
                      </m:sub>
                      <m:sup>
                        <m:r>
                          <a:rPr lang="en-US" altLang="ko-KR" b="0" i="1" smtClean="0">
                            <a:latin typeface="Cambria Math"/>
                            <a:ea typeface="바탕체" pitchFamily="17" charset="-127"/>
                            <a:sym typeface="Symbol" pitchFamily="18" charset="2"/>
                          </a:rPr>
                          <m:t>0</m:t>
                        </m:r>
                      </m:sup>
                    </m:sSubSup>
                    <m:r>
                      <a:rPr lang="en-US" altLang="ko-KR" i="1" smtClean="0">
                        <a:latin typeface="Cambria Math"/>
                        <a:ea typeface="Cambria Math"/>
                        <a:sym typeface="Symbol" pitchFamily="18" charset="2"/>
                      </a:rPr>
                      <m:t>≤</m:t>
                    </m:r>
                    <m:sSup>
                      <m:sSupPr>
                        <m:ctrlPr>
                          <a:rPr lang="en-US" altLang="ko-KR" i="1" smtClean="0">
                            <a:latin typeface="Cambria Math" panose="02040503050406030204" pitchFamily="18" charset="0"/>
                            <a:ea typeface="Cambria Math"/>
                            <a:sym typeface="Symbol" pitchFamily="18" charset="2"/>
                          </a:rPr>
                        </m:ctrlPr>
                      </m:sSupPr>
                      <m:e>
                        <m:r>
                          <a:rPr lang="en-US" altLang="ko-KR" b="0" i="1" smtClean="0">
                            <a:latin typeface="Cambria Math"/>
                            <a:ea typeface="Cambria Math"/>
                            <a:sym typeface="Symbol" pitchFamily="18" charset="2"/>
                          </a:rPr>
                          <m:t>(</m:t>
                        </m:r>
                        <m:d>
                          <m:dPr>
                            <m:ctrlPr>
                              <a:rPr lang="en-US" altLang="ko-KR" b="0" i="1" smtClean="0">
                                <a:latin typeface="Cambria Math" panose="02040503050406030204" pitchFamily="18" charset="0"/>
                                <a:ea typeface="Cambria Math"/>
                                <a:sym typeface="Symbol" pitchFamily="18" charset="2"/>
                              </a:rPr>
                            </m:ctrlPr>
                          </m:dPr>
                          <m:e>
                            <m:r>
                              <a:rPr lang="en-US" altLang="ko-KR" b="0" i="1" smtClean="0">
                                <a:latin typeface="Cambria Math"/>
                                <a:ea typeface="Cambria Math"/>
                                <a:sym typeface="Symbol" pitchFamily="18" charset="2"/>
                              </a:rPr>
                              <m:t>𝑚</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𝑛</m:t>
                            </m:r>
                          </m:e>
                        </m:d>
                        <m:r>
                          <a:rPr lang="en-US" altLang="ko-KR" b="0" i="1" smtClean="0">
                            <a:latin typeface="Cambria Math"/>
                            <a:ea typeface="Cambria Math"/>
                            <a:sym typeface="Symbol" pitchFamily="18" charset="2"/>
                          </a:rPr>
                          <m:t>𝑛</m:t>
                        </m:r>
                        <m:r>
                          <a:rPr lang="ko-KR" altLang="en-US" b="0" i="1" smtClean="0">
                            <a:latin typeface="Cambria Math"/>
                            <a:ea typeface="Cambria Math"/>
                            <a:sym typeface="Symbol" pitchFamily="18" charset="2"/>
                          </a:rPr>
                          <m:t>𝜃</m:t>
                        </m:r>
                        <m:r>
                          <a:rPr lang="en-US" altLang="ko-KR" b="0" i="1" smtClean="0">
                            <a:latin typeface="Cambria Math"/>
                            <a:ea typeface="Cambria Math"/>
                            <a:sym typeface="Symbol" pitchFamily="18" charset="2"/>
                          </a:rPr>
                          <m:t>)</m:t>
                        </m:r>
                      </m:e>
                      <m:sup>
                        <m:r>
                          <a:rPr lang="en-US" altLang="ko-KR" b="0" i="1" smtClean="0">
                            <a:latin typeface="Cambria Math"/>
                            <a:ea typeface="Cambria Math"/>
                            <a:sym typeface="Symbol" pitchFamily="18" charset="2"/>
                          </a:rPr>
                          <m:t>𝑛</m:t>
                        </m:r>
                      </m:sup>
                    </m:sSup>
                  </m:oMath>
                </a14:m>
                <a:endParaRPr lang="en-US" altLang="ko-KR" dirty="0" smtClean="0">
                  <a:ea typeface="바탕체" pitchFamily="17" charset="-127"/>
                  <a:sym typeface="Symbol" pitchFamily="18" charset="2"/>
                </a:endParaRPr>
              </a:p>
              <a:p>
                <a:pPr eaLnBrk="1" hangingPunct="1">
                  <a:buFont typeface="Wingdings" pitchFamily="2" charset="2"/>
                  <a:buNone/>
                </a:pPr>
                <a:r>
                  <a:rPr lang="en-US" altLang="ko-KR" dirty="0" smtClean="0">
                    <a:ea typeface="바탕체" pitchFamily="17" charset="-127"/>
                    <a:sym typeface="Symbol" pitchFamily="18" charset="2"/>
                  </a:rPr>
                  <a:t>	</a:t>
                </a:r>
                <a:r>
                  <a:rPr lang="en-US" altLang="ko-KR" dirty="0" smtClean="0">
                    <a:solidFill>
                      <a:srgbClr val="0000FF"/>
                    </a:solidFill>
                    <a:ea typeface="바탕체" pitchFamily="17" charset="-127"/>
                    <a:sym typeface="Symbol" pitchFamily="18" charset="2"/>
                  </a:rPr>
                  <a:t>Pf)</a:t>
                </a:r>
                <a:r>
                  <a:rPr lang="en-US" altLang="ko-KR" dirty="0" smtClean="0">
                    <a:ea typeface="바탕체" pitchFamily="17" charset="-127"/>
                    <a:sym typeface="Symbol" pitchFamily="18" charset="2"/>
                  </a:rPr>
                  <a:t>  From </a:t>
                </a:r>
                <a:r>
                  <a:rPr lang="en-US" altLang="ko-KR" dirty="0" err="1" smtClean="0">
                    <a:ea typeface="바탕체" pitchFamily="17" charset="-127"/>
                    <a:sym typeface="Symbol" pitchFamily="18" charset="2"/>
                  </a:rPr>
                  <a:t>Thm</a:t>
                </a:r>
                <a:r>
                  <a:rPr lang="en-US" altLang="ko-KR" dirty="0" smtClean="0">
                    <a:ea typeface="바탕체" pitchFamily="17" charset="-127"/>
                    <a:sym typeface="Symbol" pitchFamily="18" charset="2"/>
                  </a:rPr>
                  <a:t> 6.1, 6.2 of section I.4.6 (p104),</a:t>
                </a:r>
              </a:p>
              <a:p>
                <a:pPr eaLnBrk="1" hangingPunct="1">
                  <a:buFont typeface="Wingdings" pitchFamily="2" charset="2"/>
                  <a:buNone/>
                </a:pPr>
                <a:r>
                  <a:rPr lang="en-US" altLang="ko-KR" dirty="0" smtClean="0">
                    <a:ea typeface="바탕체" pitchFamily="17" charset="-127"/>
                    <a:sym typeface="Symbol" pitchFamily="18" charset="2"/>
                  </a:rPr>
                  <a:t>	</a:t>
                </a:r>
                <a14:m>
                  <m:oMath xmlns:m="http://schemas.openxmlformats.org/officeDocument/2006/math">
                    <m:r>
                      <m:rPr>
                        <m:sty m:val="p"/>
                      </m:rPr>
                      <a:rPr lang="en-US" altLang="ko-KR" b="0" i="0" smtClean="0">
                        <a:latin typeface="Cambria Math"/>
                        <a:ea typeface="바탕체" pitchFamily="17" charset="-127"/>
                        <a:sym typeface="Symbol" pitchFamily="18" charset="2"/>
                      </a:rPr>
                      <m:t>conv</m:t>
                    </m:r>
                    <m:d>
                      <m:dPr>
                        <m:ctrlPr>
                          <a:rPr lang="en-US" altLang="ko-KR" b="0" i="1" smtClean="0">
                            <a:latin typeface="Cambria Math" panose="02040503050406030204" pitchFamily="18" charset="0"/>
                            <a:ea typeface="바탕체" pitchFamily="17" charset="-127"/>
                            <a:sym typeface="Symbol" pitchFamily="18" charset="2"/>
                          </a:rPr>
                        </m:ctrlPr>
                      </m:dPr>
                      <m:e>
                        <m:r>
                          <a:rPr lang="en-US" altLang="ko-KR" b="0" i="1" smtClean="0">
                            <a:latin typeface="Cambria Math"/>
                            <a:ea typeface="바탕체" pitchFamily="17" charset="-127"/>
                            <a:sym typeface="Symbol" pitchFamily="18" charset="2"/>
                          </a:rPr>
                          <m:t>𝑆</m:t>
                        </m:r>
                      </m:e>
                    </m:d>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𝑥</m:t>
                    </m:r>
                    <m:r>
                      <a:rPr lang="en-US" altLang="ko-KR" b="0" i="1" smtClean="0">
                        <a:latin typeface="Cambria Math"/>
                        <a:ea typeface="Cambria Math"/>
                        <a:sym typeface="Symbol" pitchFamily="18" charset="2"/>
                      </a:rPr>
                      <m:t>∈</m:t>
                    </m:r>
                    <m:sSubSup>
                      <m:sSubSupPr>
                        <m:ctrlPr>
                          <a:rPr lang="en-US" altLang="ko-KR" b="0" i="1" smtClean="0">
                            <a:latin typeface="Cambria Math" panose="02040503050406030204" pitchFamily="18" charset="0"/>
                            <a:ea typeface="Cambria Math"/>
                            <a:sym typeface="Symbol" pitchFamily="18" charset="2"/>
                          </a:rPr>
                        </m:ctrlPr>
                      </m:sSubSupPr>
                      <m:e>
                        <m:r>
                          <a:rPr lang="en-US" altLang="ko-KR" b="0" i="1" smtClean="0">
                            <a:latin typeface="Cambria Math"/>
                            <a:ea typeface="Cambria Math"/>
                            <a:sym typeface="Symbol" pitchFamily="18" charset="2"/>
                          </a:rPr>
                          <m:t>𝑅</m:t>
                        </m:r>
                      </m:e>
                      <m:sub>
                        <m:r>
                          <a:rPr lang="en-US" altLang="ko-KR" b="0" i="1" smtClean="0">
                            <a:latin typeface="Cambria Math"/>
                            <a:ea typeface="Cambria Math"/>
                            <a:sym typeface="Symbol" pitchFamily="18" charset="2"/>
                          </a:rPr>
                          <m:t>+</m:t>
                        </m:r>
                      </m:sub>
                      <m:sup>
                        <m:r>
                          <a:rPr lang="en-US" altLang="ko-KR" b="0" i="1" smtClean="0">
                            <a:latin typeface="Cambria Math"/>
                            <a:ea typeface="Cambria Math"/>
                            <a:sym typeface="Symbol" pitchFamily="18" charset="2"/>
                          </a:rPr>
                          <m:t>𝑛</m:t>
                        </m:r>
                      </m:sup>
                    </m:sSubSup>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𝑥</m:t>
                    </m:r>
                    <m:r>
                      <a:rPr lang="en-US" altLang="ko-KR" b="0" i="1" smtClean="0">
                        <a:latin typeface="Cambria Math"/>
                        <a:ea typeface="Cambria Math"/>
                        <a:sym typeface="Symbol" pitchFamily="18" charset="2"/>
                      </a:rPr>
                      <m:t>=</m:t>
                    </m:r>
                    <m:nary>
                      <m:naryPr>
                        <m:chr m:val="∑"/>
                        <m:limLoc m:val="subSup"/>
                        <m:supHide m:val="on"/>
                        <m:ctrlPr>
                          <a:rPr lang="en-US" altLang="ko-KR" b="0" i="1" smtClean="0">
                            <a:latin typeface="Cambria Math" panose="02040503050406030204" pitchFamily="18" charset="0"/>
                            <a:ea typeface="Cambria Math"/>
                            <a:sym typeface="Symbol" pitchFamily="18" charset="2"/>
                          </a:rPr>
                        </m:ctrlPr>
                      </m:naryPr>
                      <m:sub>
                        <m:r>
                          <m:rPr>
                            <m:brk m:alnAt="9"/>
                          </m:rPr>
                          <a:rPr lang="en-US" altLang="ko-KR" b="0" i="1" smtClean="0">
                            <a:latin typeface="Cambria Math"/>
                            <a:ea typeface="Cambria Math"/>
                            <a:sym typeface="Symbol" pitchFamily="18" charset="2"/>
                          </a:rPr>
                          <m:t>𝑙</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𝐿</m:t>
                        </m:r>
                      </m:sub>
                      <m:sup/>
                      <m:e>
                        <m:sSub>
                          <m:sSubPr>
                            <m:ctrlPr>
                              <a:rPr lang="en-US" altLang="ko-KR" b="0" i="1" smtClean="0">
                                <a:latin typeface="Cambria Math" panose="02040503050406030204" pitchFamily="18" charset="0"/>
                                <a:ea typeface="Cambria Math"/>
                                <a:sym typeface="Symbol" pitchFamily="18" charset="2"/>
                              </a:rPr>
                            </m:ctrlPr>
                          </m:sSubPr>
                          <m:e>
                            <m:r>
                              <a:rPr lang="ko-KR" altLang="en-US" b="0" i="1" smtClean="0">
                                <a:latin typeface="Cambria Math"/>
                                <a:ea typeface="Cambria Math"/>
                                <a:sym typeface="Symbol" pitchFamily="18" charset="2"/>
                              </a:rPr>
                              <m:t>𝛼</m:t>
                            </m:r>
                          </m:e>
                          <m:sub>
                            <m:r>
                              <a:rPr lang="en-US" altLang="ko-KR" b="0" i="1" smtClean="0">
                                <a:latin typeface="Cambria Math"/>
                                <a:ea typeface="Cambria Math"/>
                                <a:sym typeface="Symbol" pitchFamily="18" charset="2"/>
                              </a:rPr>
                              <m:t>𝑙</m:t>
                            </m:r>
                          </m:sub>
                        </m:sSub>
                        <m:sSup>
                          <m:sSupPr>
                            <m:ctrlPr>
                              <a:rPr lang="en-US" altLang="ko-KR" b="0" i="1" smtClean="0">
                                <a:latin typeface="Cambria Math" panose="02040503050406030204" pitchFamily="18" charset="0"/>
                                <a:ea typeface="Cambria Math"/>
                                <a:sym typeface="Symbol" pitchFamily="18" charset="2"/>
                              </a:rPr>
                            </m:ctrlPr>
                          </m:sSupPr>
                          <m:e>
                            <m:r>
                              <a:rPr lang="en-US" altLang="ko-KR" b="0" i="1" smtClean="0">
                                <a:latin typeface="Cambria Math"/>
                                <a:ea typeface="Cambria Math"/>
                                <a:sym typeface="Symbol" pitchFamily="18" charset="2"/>
                              </a:rPr>
                              <m:t>𝑞</m:t>
                            </m:r>
                          </m:e>
                          <m:sup>
                            <m:r>
                              <a:rPr lang="en-US" altLang="ko-KR" b="0" i="1" smtClean="0">
                                <a:latin typeface="Cambria Math"/>
                                <a:ea typeface="Cambria Math"/>
                                <a:sym typeface="Symbol" pitchFamily="18" charset="2"/>
                              </a:rPr>
                              <m:t>𝑙</m:t>
                            </m:r>
                          </m:sup>
                        </m:sSup>
                        <m:r>
                          <a:rPr lang="en-US" altLang="ko-KR" b="0" i="1" smtClean="0">
                            <a:latin typeface="Cambria Math"/>
                            <a:ea typeface="Cambria Math"/>
                            <a:sym typeface="Symbol" pitchFamily="18" charset="2"/>
                          </a:rPr>
                          <m:t>+</m:t>
                        </m:r>
                        <m:nary>
                          <m:naryPr>
                            <m:chr m:val="∑"/>
                            <m:limLoc m:val="subSup"/>
                            <m:supHide m:val="on"/>
                            <m:ctrlPr>
                              <a:rPr lang="en-US" altLang="ko-KR" b="0" i="1" smtClean="0">
                                <a:latin typeface="Cambria Math" panose="02040503050406030204" pitchFamily="18" charset="0"/>
                                <a:ea typeface="Cambria Math"/>
                                <a:sym typeface="Symbol" pitchFamily="18" charset="2"/>
                              </a:rPr>
                            </m:ctrlPr>
                          </m:naryPr>
                          <m:sub>
                            <m:r>
                              <m:rPr>
                                <m:brk m:alnAt="9"/>
                              </m:rPr>
                              <a:rPr lang="en-US" altLang="ko-KR" b="0" i="1" smtClean="0">
                                <a:latin typeface="Cambria Math"/>
                                <a:ea typeface="Cambria Math"/>
                                <a:sym typeface="Symbol" pitchFamily="18" charset="2"/>
                              </a:rPr>
                              <m:t>𝑗</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𝐽</m:t>
                            </m:r>
                          </m:sub>
                          <m:sup/>
                          <m:e>
                            <m:sSub>
                              <m:sSubPr>
                                <m:ctrlPr>
                                  <a:rPr lang="en-US" altLang="ko-KR" b="0" i="1" smtClean="0">
                                    <a:latin typeface="Cambria Math" panose="02040503050406030204" pitchFamily="18" charset="0"/>
                                    <a:ea typeface="Cambria Math"/>
                                    <a:sym typeface="Symbol" pitchFamily="18" charset="2"/>
                                  </a:rPr>
                                </m:ctrlPr>
                              </m:sSubPr>
                              <m:e>
                                <m:r>
                                  <a:rPr lang="ko-KR" altLang="en-US" b="0" i="1" smtClean="0">
                                    <a:latin typeface="Cambria Math"/>
                                    <a:ea typeface="Cambria Math"/>
                                    <a:sym typeface="Symbol" pitchFamily="18" charset="2"/>
                                  </a:rPr>
                                  <m:t>𝜇</m:t>
                                </m:r>
                              </m:e>
                              <m:sub>
                                <m:r>
                                  <a:rPr lang="en-US" altLang="ko-KR" b="0" i="1" smtClean="0">
                                    <a:latin typeface="Cambria Math"/>
                                    <a:ea typeface="Cambria Math"/>
                                    <a:sym typeface="Symbol" pitchFamily="18" charset="2"/>
                                  </a:rPr>
                                  <m:t>𝑗</m:t>
                                </m:r>
                              </m:sub>
                            </m:sSub>
                            <m:sSup>
                              <m:sSupPr>
                                <m:ctrlPr>
                                  <a:rPr lang="en-US" altLang="ko-KR" b="0" i="1" smtClean="0">
                                    <a:latin typeface="Cambria Math" panose="02040503050406030204" pitchFamily="18" charset="0"/>
                                    <a:ea typeface="Cambria Math"/>
                                    <a:sym typeface="Symbol" pitchFamily="18" charset="2"/>
                                  </a:rPr>
                                </m:ctrlPr>
                              </m:sSupPr>
                              <m:e>
                                <m:r>
                                  <a:rPr lang="en-US" altLang="ko-KR" b="0" i="1" smtClean="0">
                                    <a:latin typeface="Cambria Math"/>
                                    <a:ea typeface="Cambria Math"/>
                                    <a:sym typeface="Symbol" pitchFamily="18" charset="2"/>
                                  </a:rPr>
                                  <m:t>𝑟</m:t>
                                </m:r>
                              </m:e>
                              <m:sup>
                                <m:r>
                                  <a:rPr lang="en-US" altLang="ko-KR" b="0" i="1" smtClean="0">
                                    <a:latin typeface="Cambria Math"/>
                                    <a:ea typeface="Cambria Math"/>
                                    <a:sym typeface="Symbol" pitchFamily="18" charset="2"/>
                                  </a:rPr>
                                  <m:t>𝑗</m:t>
                                </m:r>
                              </m:sup>
                            </m:sSup>
                          </m:e>
                        </m:nary>
                        <m:r>
                          <a:rPr lang="en-US" altLang="ko-KR" b="0" i="1" smtClean="0">
                            <a:latin typeface="Cambria Math"/>
                            <a:ea typeface="Cambria Math"/>
                            <a:sym typeface="Symbol" pitchFamily="18" charset="2"/>
                          </a:rPr>
                          <m:t>,</m:t>
                        </m:r>
                        <m:nary>
                          <m:naryPr>
                            <m:chr m:val="∑"/>
                            <m:limLoc m:val="subSup"/>
                            <m:supHide m:val="on"/>
                            <m:ctrlPr>
                              <a:rPr lang="en-US" altLang="ko-KR" b="0" i="1" smtClean="0">
                                <a:latin typeface="Cambria Math" panose="02040503050406030204" pitchFamily="18" charset="0"/>
                                <a:ea typeface="Cambria Math"/>
                                <a:sym typeface="Symbol" pitchFamily="18" charset="2"/>
                              </a:rPr>
                            </m:ctrlPr>
                          </m:naryPr>
                          <m:sub>
                            <m:r>
                              <m:rPr>
                                <m:brk m:alnAt="9"/>
                              </m:rPr>
                              <a:rPr lang="en-US" altLang="ko-KR" b="0" i="1" smtClean="0">
                                <a:latin typeface="Cambria Math"/>
                                <a:ea typeface="Cambria Math"/>
                                <a:sym typeface="Symbol" pitchFamily="18" charset="2"/>
                              </a:rPr>
                              <m:t>𝑙</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𝐿</m:t>
                            </m:r>
                          </m:sub>
                          <m:sup/>
                          <m:e>
                            <m:sSub>
                              <m:sSubPr>
                                <m:ctrlPr>
                                  <a:rPr lang="en-US" altLang="ko-KR" b="0" i="1" smtClean="0">
                                    <a:latin typeface="Cambria Math" panose="02040503050406030204" pitchFamily="18" charset="0"/>
                                    <a:ea typeface="Cambria Math"/>
                                    <a:sym typeface="Symbol" pitchFamily="18" charset="2"/>
                                  </a:rPr>
                                </m:ctrlPr>
                              </m:sSubPr>
                              <m:e>
                                <m:r>
                                  <a:rPr lang="ko-KR" altLang="en-US" b="0" i="1" smtClean="0">
                                    <a:latin typeface="Cambria Math"/>
                                    <a:ea typeface="Cambria Math"/>
                                    <a:sym typeface="Symbol" pitchFamily="18" charset="2"/>
                                  </a:rPr>
                                  <m:t>𝛼</m:t>
                                </m:r>
                              </m:e>
                              <m:sub>
                                <m:r>
                                  <a:rPr lang="en-US" altLang="ko-KR" b="0" i="1" smtClean="0">
                                    <a:latin typeface="Cambria Math"/>
                                    <a:ea typeface="Cambria Math"/>
                                    <a:sym typeface="Symbol" pitchFamily="18" charset="2"/>
                                  </a:rPr>
                                  <m:t>𝑙</m:t>
                                </m:r>
                              </m:sub>
                            </m:sSub>
                            <m:r>
                              <a:rPr lang="en-US" altLang="ko-KR" b="0" i="1" smtClean="0">
                                <a:latin typeface="Cambria Math"/>
                                <a:ea typeface="Cambria Math"/>
                                <a:sym typeface="Symbol" pitchFamily="18" charset="2"/>
                              </a:rPr>
                              <m:t>=1, </m:t>
                            </m:r>
                            <m:r>
                              <a:rPr lang="ko-KR" altLang="en-US" b="0" i="1" smtClean="0">
                                <a:latin typeface="Cambria Math"/>
                                <a:ea typeface="Cambria Math"/>
                                <a:sym typeface="Symbol" pitchFamily="18" charset="2"/>
                              </a:rPr>
                              <m:t>𝛼</m:t>
                            </m:r>
                            <m:r>
                              <a:rPr lang="ko-KR" altLang="en-US" b="0" i="1" smtClean="0">
                                <a:latin typeface="Cambria Math"/>
                                <a:ea typeface="Cambria Math"/>
                                <a:sym typeface="Symbol" pitchFamily="18" charset="2"/>
                              </a:rPr>
                              <m:t>∈</m:t>
                            </m:r>
                            <m:sSubSup>
                              <m:sSubSupPr>
                                <m:ctrlPr>
                                  <a:rPr lang="en-US" altLang="ko-KR" b="0" i="1" smtClean="0">
                                    <a:latin typeface="Cambria Math" panose="02040503050406030204" pitchFamily="18" charset="0"/>
                                    <a:ea typeface="Cambria Math"/>
                                    <a:sym typeface="Symbol" pitchFamily="18" charset="2"/>
                                  </a:rPr>
                                </m:ctrlPr>
                              </m:sSubSupPr>
                              <m:e>
                                <m:r>
                                  <a:rPr lang="en-US" altLang="ko-KR" b="0" i="1" smtClean="0">
                                    <a:latin typeface="Cambria Math"/>
                                    <a:ea typeface="Cambria Math"/>
                                    <a:sym typeface="Symbol" pitchFamily="18" charset="2"/>
                                  </a:rPr>
                                  <m:t>𝑅</m:t>
                                </m:r>
                              </m:e>
                              <m:sub>
                                <m:r>
                                  <a:rPr lang="en-US" altLang="ko-KR" b="0" i="1" smtClean="0">
                                    <a:latin typeface="Cambria Math"/>
                                    <a:ea typeface="Cambria Math"/>
                                    <a:sym typeface="Symbol" pitchFamily="18" charset="2"/>
                                  </a:rPr>
                                  <m:t>+</m:t>
                                </m:r>
                              </m:sub>
                              <m:sup>
                                <m:d>
                                  <m:dPr>
                                    <m:begChr m:val="|"/>
                                    <m:endChr m:val="|"/>
                                    <m:ctrlPr>
                                      <a:rPr lang="en-US" altLang="ko-KR" b="0" i="1" smtClean="0">
                                        <a:latin typeface="Cambria Math" panose="02040503050406030204" pitchFamily="18" charset="0"/>
                                        <a:ea typeface="Cambria Math"/>
                                        <a:sym typeface="Symbol" pitchFamily="18" charset="2"/>
                                      </a:rPr>
                                    </m:ctrlPr>
                                  </m:dPr>
                                  <m:e>
                                    <m:r>
                                      <a:rPr lang="en-US" altLang="ko-KR" b="0" i="1" smtClean="0">
                                        <a:latin typeface="Cambria Math"/>
                                        <a:ea typeface="Cambria Math"/>
                                        <a:sym typeface="Symbol" pitchFamily="18" charset="2"/>
                                      </a:rPr>
                                      <m:t>𝐿</m:t>
                                    </m:r>
                                  </m:e>
                                </m:d>
                              </m:sup>
                            </m:sSubSup>
                            <m:r>
                              <a:rPr lang="en-US" altLang="ko-KR" b="0" i="1" smtClean="0">
                                <a:latin typeface="Cambria Math"/>
                                <a:ea typeface="Cambria Math"/>
                                <a:sym typeface="Symbol" pitchFamily="18" charset="2"/>
                              </a:rPr>
                              <m:t>, </m:t>
                            </m:r>
                            <m:r>
                              <a:rPr lang="ko-KR" altLang="en-US" b="0" i="1" smtClean="0">
                                <a:latin typeface="Cambria Math"/>
                                <a:ea typeface="Cambria Math"/>
                                <a:sym typeface="Symbol" pitchFamily="18" charset="2"/>
                              </a:rPr>
                              <m:t>𝜇</m:t>
                            </m:r>
                            <m:r>
                              <a:rPr lang="ko-KR" altLang="en-US" b="0" i="1" smtClean="0">
                                <a:latin typeface="Cambria Math"/>
                                <a:ea typeface="Cambria Math"/>
                                <a:sym typeface="Symbol" pitchFamily="18" charset="2"/>
                              </a:rPr>
                              <m:t>∈</m:t>
                            </m:r>
                            <m:sSubSup>
                              <m:sSubSupPr>
                                <m:ctrlPr>
                                  <a:rPr lang="en-US" altLang="ko-KR" b="0" i="1" smtClean="0">
                                    <a:latin typeface="Cambria Math" panose="02040503050406030204" pitchFamily="18" charset="0"/>
                                    <a:ea typeface="Cambria Math"/>
                                    <a:sym typeface="Symbol" pitchFamily="18" charset="2"/>
                                  </a:rPr>
                                </m:ctrlPr>
                              </m:sSubSupPr>
                              <m:e>
                                <m:r>
                                  <a:rPr lang="en-US" altLang="ko-KR" b="0" i="1" smtClean="0">
                                    <a:latin typeface="Cambria Math"/>
                                    <a:ea typeface="Cambria Math"/>
                                    <a:sym typeface="Symbol" pitchFamily="18" charset="2"/>
                                  </a:rPr>
                                  <m:t>𝑅</m:t>
                                </m:r>
                              </m:e>
                              <m:sub>
                                <m:r>
                                  <a:rPr lang="en-US" altLang="ko-KR" b="0" i="1" smtClean="0">
                                    <a:latin typeface="Cambria Math"/>
                                    <a:ea typeface="Cambria Math"/>
                                    <a:sym typeface="Symbol" pitchFamily="18" charset="2"/>
                                  </a:rPr>
                                  <m:t>+</m:t>
                                </m:r>
                              </m:sub>
                              <m:sup>
                                <m:d>
                                  <m:dPr>
                                    <m:begChr m:val="|"/>
                                    <m:endChr m:val="|"/>
                                    <m:ctrlPr>
                                      <a:rPr lang="en-US" altLang="ko-KR" b="0" i="1" smtClean="0">
                                        <a:latin typeface="Cambria Math" panose="02040503050406030204" pitchFamily="18" charset="0"/>
                                        <a:ea typeface="Cambria Math"/>
                                        <a:sym typeface="Symbol" pitchFamily="18" charset="2"/>
                                      </a:rPr>
                                    </m:ctrlPr>
                                  </m:dPr>
                                  <m:e>
                                    <m:r>
                                      <a:rPr lang="en-US" altLang="ko-KR" b="0" i="1" smtClean="0">
                                        <a:latin typeface="Cambria Math"/>
                                        <a:ea typeface="Cambria Math"/>
                                        <a:sym typeface="Symbol" pitchFamily="18" charset="2"/>
                                      </a:rPr>
                                      <m:t>𝐽</m:t>
                                    </m:r>
                                  </m:e>
                                </m:d>
                              </m:sup>
                            </m:sSubSup>
                            <m:r>
                              <a:rPr lang="en-US" altLang="ko-KR" b="0" i="1" smtClean="0">
                                <a:latin typeface="Cambria Math"/>
                                <a:ea typeface="Cambria Math"/>
                                <a:sym typeface="Symbol" pitchFamily="18" charset="2"/>
                              </a:rPr>
                              <m:t>}</m:t>
                            </m:r>
                          </m:e>
                        </m:nary>
                      </m:e>
                    </m:nary>
                  </m:oMath>
                </a14:m>
                <a:r>
                  <a:rPr lang="en-US" altLang="ko-KR" dirty="0" smtClean="0">
                    <a:ea typeface="바탕체" pitchFamily="17" charset="-127"/>
                    <a:sym typeface="Symbol" pitchFamily="18" charset="2"/>
                  </a:rPr>
                  <a:t>,</a:t>
                </a:r>
              </a:p>
              <a:p>
                <a:pPr eaLnBrk="1" hangingPunct="1">
                  <a:buFont typeface="Wingdings" pitchFamily="2" charset="2"/>
                  <a:buNone/>
                </a:pPr>
                <a:r>
                  <a:rPr lang="en-US" altLang="ko-KR" dirty="0" smtClean="0">
                    <a:ea typeface="바탕체" pitchFamily="17" charset="-127"/>
                    <a:sym typeface="Symbol" pitchFamily="18" charset="2"/>
                  </a:rPr>
                  <a:t>	where </a:t>
                </a:r>
                <a14:m>
                  <m:oMath xmlns:m="http://schemas.openxmlformats.org/officeDocument/2006/math">
                    <m:sSup>
                      <m:sSupPr>
                        <m:ctrlPr>
                          <a:rPr lang="en-US" altLang="ko-KR" i="1" smtClean="0">
                            <a:latin typeface="Cambria Math" panose="02040503050406030204" pitchFamily="18" charset="0"/>
                            <a:ea typeface="바탕체" pitchFamily="17" charset="-127"/>
                            <a:sym typeface="Symbol" pitchFamily="18" charset="2"/>
                          </a:rPr>
                        </m:ctrlPr>
                      </m:sSupPr>
                      <m:e>
                        <m:r>
                          <a:rPr lang="en-US" altLang="ko-KR" b="0" i="1" smtClean="0">
                            <a:latin typeface="Cambria Math"/>
                            <a:ea typeface="바탕체" pitchFamily="17" charset="-127"/>
                            <a:sym typeface="Symbol" pitchFamily="18" charset="2"/>
                          </a:rPr>
                          <m:t>𝑞</m:t>
                        </m:r>
                      </m:e>
                      <m:sup>
                        <m:r>
                          <a:rPr lang="en-US" altLang="ko-KR" b="0" i="1" smtClean="0">
                            <a:latin typeface="Cambria Math"/>
                            <a:ea typeface="바탕체" pitchFamily="17" charset="-127"/>
                            <a:sym typeface="Symbol" pitchFamily="18" charset="2"/>
                          </a:rPr>
                          <m:t>𝑙</m:t>
                        </m:r>
                      </m:sup>
                    </m:sSup>
                    <m:r>
                      <a:rPr lang="en-US" altLang="ko-KR" b="0" i="1" smtClean="0">
                        <a:latin typeface="Cambria Math"/>
                        <a:ea typeface="바탕체" pitchFamily="17" charset="-127"/>
                        <a:sym typeface="Symbol" pitchFamily="18" charset="2"/>
                      </a:rPr>
                      <m:t>,</m:t>
                    </m:r>
                    <m:sSup>
                      <m:sSupPr>
                        <m:ctrlPr>
                          <a:rPr lang="en-US" altLang="ko-KR" b="0" i="1" smtClean="0">
                            <a:latin typeface="Cambria Math" panose="02040503050406030204" pitchFamily="18" charset="0"/>
                            <a:ea typeface="바탕체" pitchFamily="17" charset="-127"/>
                            <a:sym typeface="Symbol" pitchFamily="18" charset="2"/>
                          </a:rPr>
                        </m:ctrlPr>
                      </m:sSupPr>
                      <m:e>
                        <m:r>
                          <a:rPr lang="en-US" altLang="ko-KR" b="0" i="1" smtClean="0">
                            <a:latin typeface="Cambria Math"/>
                            <a:ea typeface="바탕체" pitchFamily="17" charset="-127"/>
                            <a:sym typeface="Symbol" pitchFamily="18" charset="2"/>
                          </a:rPr>
                          <m:t>𝑟</m:t>
                        </m:r>
                      </m:e>
                      <m:sup>
                        <m:r>
                          <a:rPr lang="en-US" altLang="ko-KR" b="0" i="1" smtClean="0">
                            <a:latin typeface="Cambria Math"/>
                            <a:ea typeface="바탕체" pitchFamily="17" charset="-127"/>
                            <a:sym typeface="Symbol" pitchFamily="18" charset="2"/>
                          </a:rPr>
                          <m:t>𝑗</m:t>
                        </m:r>
                      </m:sup>
                    </m:sSup>
                    <m:r>
                      <a:rPr lang="en-US" altLang="ko-KR" b="0" i="1" smtClean="0">
                        <a:latin typeface="Cambria Math"/>
                        <a:ea typeface="Cambria Math"/>
                        <a:sym typeface="Symbol" pitchFamily="18" charset="2"/>
                      </a:rPr>
                      <m:t>∈</m:t>
                    </m:r>
                    <m:sSubSup>
                      <m:sSubSupPr>
                        <m:ctrlPr>
                          <a:rPr lang="en-US" altLang="ko-KR" b="0" i="1" smtClean="0">
                            <a:latin typeface="Cambria Math" panose="02040503050406030204" pitchFamily="18" charset="0"/>
                            <a:ea typeface="Cambria Math"/>
                            <a:sym typeface="Symbol" pitchFamily="18" charset="2"/>
                          </a:rPr>
                        </m:ctrlPr>
                      </m:sSubSupPr>
                      <m:e>
                        <m:r>
                          <a:rPr lang="en-US" altLang="ko-KR" b="0" i="1" smtClean="0">
                            <a:latin typeface="Cambria Math"/>
                            <a:ea typeface="Cambria Math"/>
                            <a:sym typeface="Symbol" pitchFamily="18" charset="2"/>
                          </a:rPr>
                          <m:t>𝑍</m:t>
                        </m:r>
                      </m:e>
                      <m:sub>
                        <m:r>
                          <a:rPr lang="en-US" altLang="ko-KR" b="0" i="1" smtClean="0">
                            <a:latin typeface="Cambria Math"/>
                            <a:ea typeface="Cambria Math"/>
                            <a:sym typeface="Symbol" pitchFamily="18" charset="2"/>
                          </a:rPr>
                          <m:t>+</m:t>
                        </m:r>
                      </m:sub>
                      <m:sup>
                        <m:r>
                          <a:rPr lang="en-US" altLang="ko-KR" b="0" i="1" smtClean="0">
                            <a:latin typeface="Cambria Math"/>
                            <a:ea typeface="Cambria Math"/>
                            <a:sym typeface="Symbol" pitchFamily="18" charset="2"/>
                          </a:rPr>
                          <m:t>𝑛</m:t>
                        </m:r>
                      </m:sup>
                    </m:sSubSup>
                  </m:oMath>
                </a14:m>
                <a:r>
                  <a:rPr lang="en-US" altLang="ko-KR" dirty="0" smtClean="0">
                    <a:ea typeface="바탕체" pitchFamily="17" charset="-127"/>
                    <a:sym typeface="Symbol" pitchFamily="18" charset="2"/>
                  </a:rPr>
                  <a:t>  for </a:t>
                </a:r>
                <a14:m>
                  <m:oMath xmlns:m="http://schemas.openxmlformats.org/officeDocument/2006/math">
                    <m:r>
                      <a:rPr lang="en-US" altLang="ko-KR" b="0" i="1" smtClean="0">
                        <a:latin typeface="Cambria Math"/>
                        <a:ea typeface="바탕체" pitchFamily="17" charset="-127"/>
                        <a:sym typeface="Symbol" pitchFamily="18" charset="2"/>
                      </a:rPr>
                      <m:t>𝑙</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𝐿</m:t>
                    </m:r>
                  </m:oMath>
                </a14:m>
                <a:r>
                  <a:rPr lang="en-US" altLang="ko-KR" dirty="0" smtClean="0">
                    <a:ea typeface="바탕체" pitchFamily="17" charset="-127"/>
                    <a:sym typeface="Symbol" pitchFamily="18" charset="2"/>
                  </a:rPr>
                  <a:t> and </a:t>
                </a:r>
                <a14:m>
                  <m:oMath xmlns:m="http://schemas.openxmlformats.org/officeDocument/2006/math">
                    <m:r>
                      <a:rPr lang="en-US" altLang="ko-KR" b="0" i="1" smtClean="0">
                        <a:latin typeface="Cambria Math"/>
                        <a:ea typeface="바탕체" pitchFamily="17" charset="-127"/>
                        <a:sym typeface="Symbol" pitchFamily="18" charset="2"/>
                      </a:rPr>
                      <m:t>𝑗</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𝐽</m:t>
                    </m:r>
                  </m:oMath>
                </a14:m>
                <a:r>
                  <a:rPr lang="en-US" altLang="ko-KR" dirty="0" smtClean="0">
                    <a:ea typeface="바탕체" pitchFamily="17" charset="-127"/>
                    <a:sym typeface="Symbol" pitchFamily="18" charset="2"/>
                  </a:rPr>
                  <a:t>.</a:t>
                </a:r>
              </a:p>
              <a:p>
                <a:pPr algn="l" eaLnBrk="1" hangingPunct="1">
                  <a:buNone/>
                </a:pPr>
                <a:r>
                  <a:rPr lang="en-US" altLang="ko-KR" dirty="0" smtClean="0">
                    <a:ea typeface="바탕체" pitchFamily="17" charset="-127"/>
                    <a:sym typeface="Symbol" pitchFamily="18" charset="2"/>
                  </a:rPr>
                  <a:t>	</a:t>
                </a:r>
                <a:r>
                  <a:rPr lang="en-US" altLang="ko-KR" dirty="0" smtClean="0">
                    <a:solidFill>
                      <a:srgbClr val="0000FF"/>
                    </a:solidFill>
                    <a:ea typeface="바탕체" pitchFamily="17" charset="-127"/>
                    <a:sym typeface="Symbol" pitchFamily="18" charset="2"/>
                  </a:rPr>
                  <a:t>( integer </a:t>
                </a:r>
                <a14:m>
                  <m:oMath xmlns:m="http://schemas.openxmlformats.org/officeDocument/2006/math">
                    <m:sSup>
                      <m:sSupPr>
                        <m:ctrlPr>
                          <a:rPr lang="en-US" altLang="ko-KR" i="1" smtClean="0">
                            <a:solidFill>
                              <a:srgbClr val="0000FF"/>
                            </a:solidFill>
                            <a:latin typeface="Cambria Math" panose="02040503050406030204" pitchFamily="18" charset="0"/>
                            <a:ea typeface="바탕체" pitchFamily="17" charset="-127"/>
                            <a:sym typeface="Symbol" pitchFamily="18" charset="2"/>
                          </a:rPr>
                        </m:ctrlPr>
                      </m:sSupPr>
                      <m:e>
                        <m:r>
                          <a:rPr lang="en-US" altLang="ko-KR" b="0" i="1" smtClean="0">
                            <a:solidFill>
                              <a:srgbClr val="0000FF"/>
                            </a:solidFill>
                            <a:latin typeface="Cambria Math"/>
                            <a:ea typeface="바탕체" pitchFamily="17" charset="-127"/>
                            <a:sym typeface="Symbol" pitchFamily="18" charset="2"/>
                          </a:rPr>
                          <m:t>𝑥</m:t>
                        </m:r>
                      </m:e>
                      <m:sup>
                        <m:r>
                          <a:rPr lang="en-US" altLang="ko-KR" b="0" i="1" smtClean="0">
                            <a:solidFill>
                              <a:srgbClr val="0000FF"/>
                            </a:solidFill>
                            <a:latin typeface="Cambria Math"/>
                            <a:ea typeface="바탕체" pitchFamily="17" charset="-127"/>
                            <a:sym typeface="Symbol" pitchFamily="18" charset="2"/>
                          </a:rPr>
                          <m:t>𝑖</m:t>
                        </m:r>
                      </m:sup>
                    </m:sSup>
                    <m:r>
                      <a:rPr lang="en-US" altLang="ko-KR" i="1" smtClean="0">
                        <a:solidFill>
                          <a:srgbClr val="0000FF"/>
                        </a:solidFill>
                        <a:latin typeface="Cambria Math"/>
                        <a:ea typeface="Cambria Math"/>
                        <a:sym typeface="Symbol" pitchFamily="18" charset="2"/>
                      </a:rPr>
                      <m:t>∈</m:t>
                    </m:r>
                    <m:r>
                      <a:rPr lang="en-US" altLang="ko-KR" b="0" i="1" smtClean="0">
                        <a:solidFill>
                          <a:srgbClr val="0000FF"/>
                        </a:solidFill>
                        <a:latin typeface="Cambria Math"/>
                        <a:ea typeface="Cambria Math"/>
                        <a:sym typeface="Symbol" pitchFamily="18" charset="2"/>
                      </a:rPr>
                      <m:t>𝑃</m:t>
                    </m:r>
                    <m:r>
                      <a:rPr lang="en-US" altLang="ko-KR" b="0" i="1" smtClean="0">
                        <a:solidFill>
                          <a:srgbClr val="0000FF"/>
                        </a:solidFill>
                        <a:latin typeface="Cambria Math"/>
                        <a:ea typeface="Cambria Math"/>
                        <a:sym typeface="Symbol" pitchFamily="18" charset="2"/>
                      </a:rPr>
                      <m:t>:</m:t>
                    </m:r>
                  </m:oMath>
                </a14:m>
                <a:r>
                  <a:rPr lang="en-US" altLang="ko-KR" dirty="0" smtClean="0">
                    <a:solidFill>
                      <a:srgbClr val="0000FF"/>
                    </a:solidFill>
                    <a:ea typeface="바탕체" pitchFamily="17" charset="-127"/>
                    <a:sym typeface="Symbol" pitchFamily="18" charset="2"/>
                  </a:rPr>
                  <a:t> </a:t>
                </a:r>
                <a14:m>
                  <m:oMath xmlns:m="http://schemas.openxmlformats.org/officeDocument/2006/math">
                    <m:sSup>
                      <m:sSupPr>
                        <m:ctrlPr>
                          <a:rPr lang="en-US" altLang="ko-KR" b="0" i="1" smtClean="0">
                            <a:solidFill>
                              <a:srgbClr val="0000FF"/>
                            </a:solidFill>
                            <a:latin typeface="Cambria Math" panose="02040503050406030204" pitchFamily="18" charset="0"/>
                            <a:ea typeface="Cambria Math"/>
                            <a:sym typeface="Symbol" pitchFamily="18" charset="2"/>
                          </a:rPr>
                        </m:ctrlPr>
                      </m:sSupPr>
                      <m:e>
                        <m:r>
                          <a:rPr lang="en-US" altLang="ko-KR" b="0" i="1" smtClean="0">
                            <a:solidFill>
                              <a:srgbClr val="0000FF"/>
                            </a:solidFill>
                            <a:latin typeface="Cambria Math"/>
                            <a:ea typeface="Cambria Math"/>
                            <a:sym typeface="Symbol" pitchFamily="18" charset="2"/>
                          </a:rPr>
                          <m:t>𝑥</m:t>
                        </m:r>
                      </m:e>
                      <m:sup>
                        <m:r>
                          <a:rPr lang="en-US" altLang="ko-KR" b="0" i="1" smtClean="0">
                            <a:solidFill>
                              <a:srgbClr val="0000FF"/>
                            </a:solidFill>
                            <a:latin typeface="Cambria Math"/>
                            <a:ea typeface="Cambria Math"/>
                            <a:sym typeface="Symbol" pitchFamily="18" charset="2"/>
                          </a:rPr>
                          <m:t>𝑖</m:t>
                        </m:r>
                      </m:sup>
                    </m:sSup>
                    <m:r>
                      <a:rPr lang="en-US" altLang="ko-KR" b="0" i="1" smtClean="0">
                        <a:solidFill>
                          <a:srgbClr val="0000FF"/>
                        </a:solidFill>
                        <a:latin typeface="Cambria Math"/>
                        <a:ea typeface="Cambria Math"/>
                        <a:sym typeface="Symbol" pitchFamily="18" charset="2"/>
                      </a:rPr>
                      <m:t>=</m:t>
                    </m:r>
                    <m:r>
                      <a:rPr lang="en-US" altLang="ko-KR" b="0" i="1" smtClean="0">
                        <a:solidFill>
                          <a:srgbClr val="FF0000"/>
                        </a:solidFill>
                        <a:latin typeface="Cambria Math"/>
                        <a:ea typeface="Cambria Math"/>
                        <a:sym typeface="Symbol" pitchFamily="18" charset="2"/>
                      </a:rPr>
                      <m:t>{</m:t>
                    </m:r>
                    <m:nary>
                      <m:naryPr>
                        <m:chr m:val="∑"/>
                        <m:limLoc m:val="subSup"/>
                        <m:supHide m:val="on"/>
                        <m:ctrlPr>
                          <a:rPr lang="en-US" altLang="ko-KR" b="0" i="1" smtClean="0">
                            <a:solidFill>
                              <a:srgbClr val="FF0000"/>
                            </a:solidFill>
                            <a:latin typeface="Cambria Math" panose="02040503050406030204" pitchFamily="18" charset="0"/>
                            <a:ea typeface="Cambria Math"/>
                            <a:sym typeface="Symbol" pitchFamily="18" charset="2"/>
                          </a:rPr>
                        </m:ctrlPr>
                      </m:naryPr>
                      <m:sub>
                        <m:r>
                          <m:rPr>
                            <m:brk m:alnAt="9"/>
                          </m:rPr>
                          <a:rPr lang="en-US" altLang="ko-KR" b="0" i="1" smtClean="0">
                            <a:solidFill>
                              <a:srgbClr val="FF0000"/>
                            </a:solidFill>
                            <a:latin typeface="Cambria Math"/>
                            <a:ea typeface="Cambria Math"/>
                            <a:sym typeface="Symbol" pitchFamily="18" charset="2"/>
                          </a:rPr>
                          <m:t>𝑘</m:t>
                        </m:r>
                        <m:r>
                          <a:rPr lang="en-US" altLang="ko-KR" b="0" i="1" smtClean="0">
                            <a:solidFill>
                              <a:srgbClr val="FF0000"/>
                            </a:solidFill>
                            <a:latin typeface="Cambria Math"/>
                            <a:ea typeface="Cambria Math"/>
                            <a:sym typeface="Symbol" pitchFamily="18" charset="2"/>
                          </a:rPr>
                          <m:t>∈</m:t>
                        </m:r>
                        <m:r>
                          <a:rPr lang="en-US" altLang="ko-KR" b="0" i="1" smtClean="0">
                            <a:solidFill>
                              <a:srgbClr val="FF0000"/>
                            </a:solidFill>
                            <a:latin typeface="Cambria Math"/>
                            <a:ea typeface="Cambria Math"/>
                            <a:sym typeface="Symbol" pitchFamily="18" charset="2"/>
                          </a:rPr>
                          <m:t>𝐾</m:t>
                        </m:r>
                      </m:sub>
                      <m:sup/>
                      <m:e>
                        <m:sSub>
                          <m:sSubPr>
                            <m:ctrlPr>
                              <a:rPr lang="en-US" altLang="ko-KR" b="0" i="1" smtClean="0">
                                <a:solidFill>
                                  <a:srgbClr val="FF0000"/>
                                </a:solidFill>
                                <a:latin typeface="Cambria Math" panose="02040503050406030204" pitchFamily="18" charset="0"/>
                                <a:ea typeface="Cambria Math"/>
                                <a:sym typeface="Symbol" pitchFamily="18" charset="2"/>
                              </a:rPr>
                            </m:ctrlPr>
                          </m:sSubPr>
                          <m:e>
                            <m:r>
                              <a:rPr lang="ko-KR" altLang="en-US" b="0" i="1" smtClean="0">
                                <a:solidFill>
                                  <a:srgbClr val="FF0000"/>
                                </a:solidFill>
                                <a:latin typeface="Cambria Math"/>
                                <a:ea typeface="Cambria Math"/>
                                <a:sym typeface="Symbol" pitchFamily="18" charset="2"/>
                              </a:rPr>
                              <m:t>𝜆</m:t>
                            </m:r>
                          </m:e>
                          <m:sub>
                            <m:r>
                              <a:rPr lang="en-US" altLang="ko-KR" b="0" i="1" smtClean="0">
                                <a:solidFill>
                                  <a:srgbClr val="FF0000"/>
                                </a:solidFill>
                                <a:latin typeface="Cambria Math"/>
                                <a:ea typeface="Cambria Math"/>
                                <a:sym typeface="Symbol" pitchFamily="18" charset="2"/>
                              </a:rPr>
                              <m:t>𝑘</m:t>
                            </m:r>
                          </m:sub>
                        </m:sSub>
                        <m:sSup>
                          <m:sSupPr>
                            <m:ctrlPr>
                              <a:rPr lang="en-US" altLang="ko-KR" b="0" i="1" smtClean="0">
                                <a:solidFill>
                                  <a:srgbClr val="FF0000"/>
                                </a:solidFill>
                                <a:latin typeface="Cambria Math" panose="02040503050406030204" pitchFamily="18" charset="0"/>
                                <a:ea typeface="Cambria Math"/>
                                <a:sym typeface="Symbol" pitchFamily="18" charset="2"/>
                              </a:rPr>
                            </m:ctrlPr>
                          </m:sSupPr>
                          <m:e>
                            <m:r>
                              <a:rPr lang="en-US" altLang="ko-KR" b="0" i="1" smtClean="0">
                                <a:solidFill>
                                  <a:srgbClr val="FF0000"/>
                                </a:solidFill>
                                <a:latin typeface="Cambria Math"/>
                                <a:ea typeface="Cambria Math"/>
                                <a:sym typeface="Symbol" pitchFamily="18" charset="2"/>
                              </a:rPr>
                              <m:t>𝑥</m:t>
                            </m:r>
                          </m:e>
                          <m:sup>
                            <m:r>
                              <a:rPr lang="en-US" altLang="ko-KR" b="0" i="1" smtClean="0">
                                <a:solidFill>
                                  <a:srgbClr val="FF0000"/>
                                </a:solidFill>
                                <a:latin typeface="Cambria Math"/>
                                <a:ea typeface="Cambria Math"/>
                                <a:sym typeface="Symbol" pitchFamily="18" charset="2"/>
                              </a:rPr>
                              <m:t>𝑘</m:t>
                            </m:r>
                          </m:sup>
                        </m:sSup>
                        <m:r>
                          <a:rPr lang="en-US" altLang="ko-KR" b="0" i="1" smtClean="0">
                            <a:solidFill>
                              <a:srgbClr val="FF0000"/>
                            </a:solidFill>
                            <a:latin typeface="Cambria Math"/>
                            <a:ea typeface="Cambria Math"/>
                            <a:sym typeface="Symbol" pitchFamily="18" charset="2"/>
                          </a:rPr>
                          <m:t>+</m:t>
                        </m:r>
                        <m:nary>
                          <m:naryPr>
                            <m:chr m:val="∑"/>
                            <m:limLoc m:val="subSup"/>
                            <m:supHide m:val="on"/>
                            <m:ctrlPr>
                              <a:rPr lang="en-US" altLang="ko-KR" b="0" i="1" smtClean="0">
                                <a:solidFill>
                                  <a:srgbClr val="FF0000"/>
                                </a:solidFill>
                                <a:latin typeface="Cambria Math" panose="02040503050406030204" pitchFamily="18" charset="0"/>
                                <a:ea typeface="Cambria Math"/>
                                <a:sym typeface="Symbol" pitchFamily="18" charset="2"/>
                              </a:rPr>
                            </m:ctrlPr>
                          </m:naryPr>
                          <m:sub>
                            <m:r>
                              <m:rPr>
                                <m:brk m:alnAt="9"/>
                              </m:rPr>
                              <a:rPr lang="en-US" altLang="ko-KR" b="0" i="1" smtClean="0">
                                <a:solidFill>
                                  <a:srgbClr val="FF0000"/>
                                </a:solidFill>
                                <a:latin typeface="Cambria Math"/>
                                <a:ea typeface="Cambria Math"/>
                                <a:sym typeface="Symbol" pitchFamily="18" charset="2"/>
                              </a:rPr>
                              <m:t>𝑗</m:t>
                            </m:r>
                            <m:r>
                              <a:rPr lang="en-US" altLang="ko-KR" b="0" i="1" smtClean="0">
                                <a:solidFill>
                                  <a:srgbClr val="FF0000"/>
                                </a:solidFill>
                                <a:latin typeface="Cambria Math"/>
                                <a:ea typeface="Cambria Math"/>
                                <a:sym typeface="Symbol" pitchFamily="18" charset="2"/>
                              </a:rPr>
                              <m:t>∈</m:t>
                            </m:r>
                            <m:r>
                              <a:rPr lang="en-US" altLang="ko-KR" b="0" i="1" smtClean="0">
                                <a:solidFill>
                                  <a:srgbClr val="FF0000"/>
                                </a:solidFill>
                                <a:latin typeface="Cambria Math"/>
                                <a:ea typeface="Cambria Math"/>
                                <a:sym typeface="Symbol" pitchFamily="18" charset="2"/>
                              </a:rPr>
                              <m:t>𝐽</m:t>
                            </m:r>
                          </m:sub>
                          <m:sup/>
                          <m:e>
                            <m:r>
                              <a:rPr lang="en-US" altLang="ko-KR" b="0" i="1" smtClean="0">
                                <a:solidFill>
                                  <a:srgbClr val="FF0000"/>
                                </a:solidFill>
                                <a:latin typeface="Cambria Math"/>
                                <a:ea typeface="Cambria Math"/>
                                <a:sym typeface="Symbol" pitchFamily="18" charset="2"/>
                              </a:rPr>
                              <m:t>(</m:t>
                            </m:r>
                            <m:sSubSup>
                              <m:sSubSupPr>
                                <m:ctrlPr>
                                  <a:rPr lang="en-US" altLang="ko-KR" b="0" i="1" smtClean="0">
                                    <a:solidFill>
                                      <a:srgbClr val="FF0000"/>
                                    </a:solidFill>
                                    <a:latin typeface="Cambria Math" panose="02040503050406030204" pitchFamily="18" charset="0"/>
                                    <a:ea typeface="Cambria Math"/>
                                    <a:sym typeface="Symbol" pitchFamily="18" charset="2"/>
                                  </a:rPr>
                                </m:ctrlPr>
                              </m:sSubSupPr>
                              <m:e>
                                <m:r>
                                  <a:rPr lang="ko-KR" altLang="en-US" b="0" i="1" smtClean="0">
                                    <a:solidFill>
                                      <a:srgbClr val="FF0000"/>
                                    </a:solidFill>
                                    <a:latin typeface="Cambria Math"/>
                                    <a:ea typeface="Cambria Math"/>
                                    <a:sym typeface="Symbol" pitchFamily="18" charset="2"/>
                                  </a:rPr>
                                  <m:t>𝜇</m:t>
                                </m:r>
                              </m:e>
                              <m:sub>
                                <m:r>
                                  <a:rPr lang="en-US" altLang="ko-KR" b="0" i="1" smtClean="0">
                                    <a:solidFill>
                                      <a:srgbClr val="FF0000"/>
                                    </a:solidFill>
                                    <a:latin typeface="Cambria Math"/>
                                    <a:ea typeface="Cambria Math"/>
                                    <a:sym typeface="Symbol" pitchFamily="18" charset="2"/>
                                  </a:rPr>
                                  <m:t>𝑗</m:t>
                                </m:r>
                              </m:sub>
                              <m:sup>
                                <m:r>
                                  <a:rPr lang="en-US" altLang="ko-KR" b="0" i="1" smtClean="0">
                                    <a:solidFill>
                                      <a:srgbClr val="FF0000"/>
                                    </a:solidFill>
                                    <a:latin typeface="Cambria Math"/>
                                    <a:ea typeface="Cambria Math"/>
                                    <a:sym typeface="Symbol" pitchFamily="18" charset="2"/>
                                  </a:rPr>
                                  <m:t>𝑖</m:t>
                                </m:r>
                              </m:sup>
                            </m:sSubSup>
                            <m:r>
                              <a:rPr lang="en-US" altLang="ko-KR" b="0" i="1" smtClean="0">
                                <a:solidFill>
                                  <a:srgbClr val="FF0000"/>
                                </a:solidFill>
                                <a:latin typeface="Cambria Math"/>
                                <a:ea typeface="Cambria Math"/>
                                <a:sym typeface="Symbol" pitchFamily="18" charset="2"/>
                              </a:rPr>
                              <m:t>−</m:t>
                            </m:r>
                            <m:d>
                              <m:dPr>
                                <m:begChr m:val="⌊"/>
                                <m:endChr m:val="⌋"/>
                                <m:ctrlPr>
                                  <a:rPr lang="en-US" altLang="ko-KR" b="0" i="1" smtClean="0">
                                    <a:solidFill>
                                      <a:srgbClr val="FF0000"/>
                                    </a:solidFill>
                                    <a:latin typeface="Cambria Math" panose="02040503050406030204" pitchFamily="18" charset="0"/>
                                    <a:ea typeface="Cambria Math"/>
                                    <a:sym typeface="Symbol" pitchFamily="18" charset="2"/>
                                  </a:rPr>
                                </m:ctrlPr>
                              </m:dPr>
                              <m:e>
                                <m:sSubSup>
                                  <m:sSubSupPr>
                                    <m:ctrlPr>
                                      <a:rPr lang="en-US" altLang="ko-KR" b="0" i="1" smtClean="0">
                                        <a:solidFill>
                                          <a:srgbClr val="FF0000"/>
                                        </a:solidFill>
                                        <a:latin typeface="Cambria Math" panose="02040503050406030204" pitchFamily="18" charset="0"/>
                                        <a:ea typeface="Cambria Math"/>
                                        <a:sym typeface="Symbol" pitchFamily="18" charset="2"/>
                                      </a:rPr>
                                    </m:ctrlPr>
                                  </m:sSubSupPr>
                                  <m:e>
                                    <m:r>
                                      <a:rPr lang="ko-KR" altLang="en-US" b="0" i="1" smtClean="0">
                                        <a:solidFill>
                                          <a:srgbClr val="FF0000"/>
                                        </a:solidFill>
                                        <a:latin typeface="Cambria Math"/>
                                        <a:ea typeface="Cambria Math"/>
                                        <a:sym typeface="Symbol" pitchFamily="18" charset="2"/>
                                      </a:rPr>
                                      <m:t>𝜇</m:t>
                                    </m:r>
                                  </m:e>
                                  <m:sub>
                                    <m:r>
                                      <a:rPr lang="en-US" altLang="ko-KR" b="0" i="1" smtClean="0">
                                        <a:solidFill>
                                          <a:srgbClr val="FF0000"/>
                                        </a:solidFill>
                                        <a:latin typeface="Cambria Math"/>
                                        <a:ea typeface="Cambria Math"/>
                                        <a:sym typeface="Symbol" pitchFamily="18" charset="2"/>
                                      </a:rPr>
                                      <m:t>𝑗</m:t>
                                    </m:r>
                                  </m:sub>
                                  <m:sup>
                                    <m:r>
                                      <a:rPr lang="en-US" altLang="ko-KR" b="0" i="1" smtClean="0">
                                        <a:solidFill>
                                          <a:srgbClr val="FF0000"/>
                                        </a:solidFill>
                                        <a:latin typeface="Cambria Math"/>
                                        <a:ea typeface="Cambria Math"/>
                                        <a:sym typeface="Symbol" pitchFamily="18" charset="2"/>
                                      </a:rPr>
                                      <m:t>𝑖</m:t>
                                    </m:r>
                                  </m:sup>
                                </m:sSubSup>
                              </m:e>
                            </m:d>
                            <m:r>
                              <a:rPr lang="en-US" altLang="ko-KR" b="0" i="1" smtClean="0">
                                <a:solidFill>
                                  <a:srgbClr val="FF0000"/>
                                </a:solidFill>
                                <a:latin typeface="Cambria Math"/>
                                <a:ea typeface="Cambria Math"/>
                                <a:sym typeface="Symbol" pitchFamily="18" charset="2"/>
                              </a:rPr>
                              <m:t>)</m:t>
                            </m:r>
                            <m:sSup>
                              <m:sSupPr>
                                <m:ctrlPr>
                                  <a:rPr lang="en-US" altLang="ko-KR" b="0" i="1" smtClean="0">
                                    <a:solidFill>
                                      <a:srgbClr val="FF0000"/>
                                    </a:solidFill>
                                    <a:latin typeface="Cambria Math" panose="02040503050406030204" pitchFamily="18" charset="0"/>
                                    <a:ea typeface="Cambria Math"/>
                                    <a:sym typeface="Symbol" pitchFamily="18" charset="2"/>
                                  </a:rPr>
                                </m:ctrlPr>
                              </m:sSupPr>
                              <m:e>
                                <m:r>
                                  <a:rPr lang="en-US" altLang="ko-KR" b="0" i="1" smtClean="0">
                                    <a:solidFill>
                                      <a:srgbClr val="FF0000"/>
                                    </a:solidFill>
                                    <a:latin typeface="Cambria Math"/>
                                    <a:ea typeface="Cambria Math"/>
                                    <a:sym typeface="Symbol" pitchFamily="18" charset="2"/>
                                  </a:rPr>
                                  <m:t>𝑟</m:t>
                                </m:r>
                              </m:e>
                              <m:sup>
                                <m:r>
                                  <a:rPr lang="en-US" altLang="ko-KR" b="0" i="1" smtClean="0">
                                    <a:solidFill>
                                      <a:srgbClr val="FF0000"/>
                                    </a:solidFill>
                                    <a:latin typeface="Cambria Math"/>
                                    <a:ea typeface="Cambria Math"/>
                                    <a:sym typeface="Symbol" pitchFamily="18" charset="2"/>
                                  </a:rPr>
                                  <m:t>𝑗</m:t>
                                </m:r>
                              </m:sup>
                            </m:sSup>
                            <m:r>
                              <a:rPr lang="en-US" altLang="ko-KR" b="0" i="1" smtClean="0">
                                <a:solidFill>
                                  <a:srgbClr val="FF0000"/>
                                </a:solidFill>
                                <a:latin typeface="Cambria Math"/>
                                <a:ea typeface="Cambria Math"/>
                                <a:sym typeface="Symbol" pitchFamily="18" charset="2"/>
                              </a:rPr>
                              <m:t>}</m:t>
                            </m:r>
                          </m:e>
                        </m:nary>
                      </m:e>
                    </m:nary>
                    <m:r>
                      <a:rPr lang="en-US" altLang="ko-KR" i="1">
                        <a:solidFill>
                          <a:srgbClr val="0000FF"/>
                        </a:solidFill>
                        <a:latin typeface="Cambria Math"/>
                        <a:ea typeface="Cambria Math"/>
                        <a:sym typeface="Symbol" pitchFamily="18" charset="2"/>
                      </a:rPr>
                      <m:t>+{</m:t>
                    </m:r>
                    <m:nary>
                      <m:naryPr>
                        <m:chr m:val="∑"/>
                        <m:limLoc m:val="subSup"/>
                        <m:supHide m:val="on"/>
                        <m:ctrlPr>
                          <a:rPr lang="en-US" altLang="ko-KR" i="1">
                            <a:solidFill>
                              <a:srgbClr val="0000FF"/>
                            </a:solidFill>
                            <a:latin typeface="Cambria Math" panose="02040503050406030204" pitchFamily="18" charset="0"/>
                            <a:ea typeface="Cambria Math"/>
                            <a:sym typeface="Symbol" pitchFamily="18" charset="2"/>
                          </a:rPr>
                        </m:ctrlPr>
                      </m:naryPr>
                      <m:sub>
                        <m:r>
                          <m:rPr>
                            <m:brk m:alnAt="9"/>
                          </m:rPr>
                          <a:rPr lang="en-US" altLang="ko-KR" i="1">
                            <a:solidFill>
                              <a:srgbClr val="0000FF"/>
                            </a:solidFill>
                            <a:latin typeface="Cambria Math"/>
                            <a:ea typeface="Cambria Math"/>
                            <a:sym typeface="Symbol" pitchFamily="18" charset="2"/>
                          </a:rPr>
                          <m:t>𝑗</m:t>
                        </m:r>
                        <m:r>
                          <a:rPr lang="en-US" altLang="ko-KR" i="1">
                            <a:solidFill>
                              <a:srgbClr val="0000FF"/>
                            </a:solidFill>
                            <a:latin typeface="Cambria Math"/>
                            <a:ea typeface="Cambria Math"/>
                            <a:sym typeface="Symbol" pitchFamily="18" charset="2"/>
                          </a:rPr>
                          <m:t>∈</m:t>
                        </m:r>
                        <m:r>
                          <a:rPr lang="en-US" altLang="ko-KR" i="1">
                            <a:solidFill>
                              <a:srgbClr val="0000FF"/>
                            </a:solidFill>
                            <a:latin typeface="Cambria Math"/>
                            <a:ea typeface="Cambria Math"/>
                            <a:sym typeface="Symbol" pitchFamily="18" charset="2"/>
                          </a:rPr>
                          <m:t>𝐽</m:t>
                        </m:r>
                      </m:sub>
                      <m:sup/>
                      <m:e>
                        <m:d>
                          <m:dPr>
                            <m:begChr m:val="⌊"/>
                            <m:endChr m:val="⌋"/>
                            <m:ctrlPr>
                              <a:rPr lang="en-US" altLang="ko-KR" i="1">
                                <a:solidFill>
                                  <a:srgbClr val="0000FF"/>
                                </a:solidFill>
                                <a:latin typeface="Cambria Math" panose="02040503050406030204" pitchFamily="18" charset="0"/>
                                <a:ea typeface="Cambria Math"/>
                                <a:sym typeface="Symbol" pitchFamily="18" charset="2"/>
                              </a:rPr>
                            </m:ctrlPr>
                          </m:dPr>
                          <m:e>
                            <m:sSubSup>
                              <m:sSubSupPr>
                                <m:ctrlPr>
                                  <a:rPr lang="en-US" altLang="ko-KR" i="1">
                                    <a:solidFill>
                                      <a:srgbClr val="0000FF"/>
                                    </a:solidFill>
                                    <a:latin typeface="Cambria Math" panose="02040503050406030204" pitchFamily="18" charset="0"/>
                                    <a:ea typeface="Cambria Math"/>
                                    <a:sym typeface="Symbol" pitchFamily="18" charset="2"/>
                                  </a:rPr>
                                </m:ctrlPr>
                              </m:sSubSupPr>
                              <m:e>
                                <m:r>
                                  <a:rPr lang="ko-KR" altLang="en-US" i="1">
                                    <a:solidFill>
                                      <a:srgbClr val="0000FF"/>
                                    </a:solidFill>
                                    <a:latin typeface="Cambria Math"/>
                                    <a:ea typeface="Cambria Math"/>
                                    <a:sym typeface="Symbol" pitchFamily="18" charset="2"/>
                                  </a:rPr>
                                  <m:t>𝜇</m:t>
                                </m:r>
                              </m:e>
                              <m:sub>
                                <m:r>
                                  <a:rPr lang="en-US" altLang="ko-KR" i="1">
                                    <a:solidFill>
                                      <a:srgbClr val="0000FF"/>
                                    </a:solidFill>
                                    <a:latin typeface="Cambria Math"/>
                                    <a:ea typeface="Cambria Math"/>
                                    <a:sym typeface="Symbol" pitchFamily="18" charset="2"/>
                                  </a:rPr>
                                  <m:t>𝑗</m:t>
                                </m:r>
                              </m:sub>
                              <m:sup>
                                <m:r>
                                  <a:rPr lang="en-US" altLang="ko-KR" i="1">
                                    <a:solidFill>
                                      <a:srgbClr val="0000FF"/>
                                    </a:solidFill>
                                    <a:latin typeface="Cambria Math"/>
                                    <a:ea typeface="Cambria Math"/>
                                    <a:sym typeface="Symbol" pitchFamily="18" charset="2"/>
                                  </a:rPr>
                                  <m:t>𝑖</m:t>
                                </m:r>
                              </m:sup>
                            </m:sSubSup>
                          </m:e>
                        </m:d>
                        <m:sSup>
                          <m:sSupPr>
                            <m:ctrlPr>
                              <a:rPr lang="en-US" altLang="ko-KR" i="1">
                                <a:solidFill>
                                  <a:srgbClr val="0000FF"/>
                                </a:solidFill>
                                <a:latin typeface="Cambria Math" panose="02040503050406030204" pitchFamily="18" charset="0"/>
                                <a:ea typeface="Cambria Math"/>
                                <a:sym typeface="Symbol" pitchFamily="18" charset="2"/>
                              </a:rPr>
                            </m:ctrlPr>
                          </m:sSupPr>
                          <m:e>
                            <m:r>
                              <a:rPr lang="en-US" altLang="ko-KR" i="1">
                                <a:solidFill>
                                  <a:srgbClr val="0000FF"/>
                                </a:solidFill>
                                <a:latin typeface="Cambria Math"/>
                                <a:ea typeface="Cambria Math"/>
                                <a:sym typeface="Symbol" pitchFamily="18" charset="2"/>
                              </a:rPr>
                              <m:t>𝑟</m:t>
                            </m:r>
                          </m:e>
                          <m:sup>
                            <m:r>
                              <a:rPr lang="en-US" altLang="ko-KR" i="1">
                                <a:solidFill>
                                  <a:srgbClr val="0000FF"/>
                                </a:solidFill>
                                <a:latin typeface="Cambria Math"/>
                                <a:ea typeface="Cambria Math"/>
                                <a:sym typeface="Symbol" pitchFamily="18" charset="2"/>
                              </a:rPr>
                              <m:t>𝑗</m:t>
                            </m:r>
                          </m:sup>
                        </m:sSup>
                        <m:r>
                          <a:rPr lang="en-US" altLang="ko-KR" i="1">
                            <a:solidFill>
                              <a:srgbClr val="0000FF"/>
                            </a:solidFill>
                            <a:latin typeface="Cambria Math"/>
                            <a:ea typeface="Cambria Math"/>
                            <a:sym typeface="Symbol" pitchFamily="18" charset="2"/>
                          </a:rPr>
                          <m:t>},</m:t>
                        </m:r>
                      </m:e>
                    </m:nary>
                  </m:oMath>
                </a14:m>
                <a:endParaRPr lang="en-US" altLang="ko-KR" dirty="0" smtClean="0">
                  <a:solidFill>
                    <a:srgbClr val="0000FF"/>
                  </a:solidFill>
                  <a:ea typeface="바탕체" pitchFamily="17" charset="-127"/>
                  <a:sym typeface="Symbol" pitchFamily="18" charset="2"/>
                </a:endParaRPr>
              </a:p>
              <a:p>
                <a:pPr algn="l" eaLnBrk="1" hangingPunct="1">
                  <a:buNone/>
                </a:pPr>
                <a:r>
                  <a:rPr lang="en-US" altLang="ko-KR" dirty="0">
                    <a:solidFill>
                      <a:srgbClr val="0000FF"/>
                    </a:solidFill>
                    <a:ea typeface="바탕체" pitchFamily="17" charset="-127"/>
                    <a:sym typeface="Symbol" pitchFamily="18" charset="2"/>
                  </a:rPr>
                  <a:t>	</a:t>
                </a:r>
                <a:r>
                  <a:rPr lang="en-US" altLang="ko-KR" dirty="0" smtClean="0">
                    <a:solidFill>
                      <a:srgbClr val="0000FF"/>
                    </a:solidFill>
                    <a:ea typeface="바탕체" pitchFamily="17" charset="-127"/>
                    <a:sym typeface="Symbol" pitchFamily="18" charset="2"/>
                  </a:rPr>
                  <a:t>			</a:t>
                </a:r>
                <a:r>
                  <a:rPr lang="en-US" altLang="ko-KR" dirty="0">
                    <a:solidFill>
                      <a:srgbClr val="0000FF"/>
                    </a:solidFill>
                    <a:ea typeface="바탕체" pitchFamily="17" charset="-127"/>
                    <a:sym typeface="Symbol" pitchFamily="18" charset="2"/>
                  </a:rPr>
                  <a:t> </a:t>
                </a:r>
                <a14:m>
                  <m:oMath xmlns:m="http://schemas.openxmlformats.org/officeDocument/2006/math">
                    <m:nary>
                      <m:naryPr>
                        <m:chr m:val="∑"/>
                        <m:limLoc m:val="subSup"/>
                        <m:supHide m:val="on"/>
                        <m:ctrlPr>
                          <a:rPr lang="en-US" altLang="ko-KR" i="1" dirty="0">
                            <a:solidFill>
                              <a:srgbClr val="0000FF"/>
                            </a:solidFill>
                            <a:latin typeface="Cambria Math" panose="02040503050406030204" pitchFamily="18" charset="0"/>
                            <a:ea typeface="바탕체" pitchFamily="17" charset="-127"/>
                            <a:sym typeface="Symbol" pitchFamily="18" charset="2"/>
                          </a:rPr>
                        </m:ctrlPr>
                      </m:naryPr>
                      <m:sub>
                        <m:r>
                          <m:rPr>
                            <m:brk m:alnAt="9"/>
                          </m:rPr>
                          <a:rPr lang="en-US" altLang="ko-KR" i="1" dirty="0">
                            <a:solidFill>
                              <a:srgbClr val="0000FF"/>
                            </a:solidFill>
                            <a:latin typeface="Cambria Math"/>
                            <a:ea typeface="바탕체" pitchFamily="17" charset="-127"/>
                            <a:sym typeface="Symbol" pitchFamily="18" charset="2"/>
                          </a:rPr>
                          <m:t>𝑘</m:t>
                        </m:r>
                        <m:r>
                          <a:rPr lang="en-US" altLang="ko-KR" i="1" dirty="0">
                            <a:solidFill>
                              <a:srgbClr val="0000FF"/>
                            </a:solidFill>
                            <a:latin typeface="Cambria Math"/>
                            <a:ea typeface="Cambria Math"/>
                            <a:sym typeface="Symbol" pitchFamily="18" charset="2"/>
                          </a:rPr>
                          <m:t>∈</m:t>
                        </m:r>
                        <m:r>
                          <a:rPr lang="en-US" altLang="ko-KR" i="1" dirty="0">
                            <a:solidFill>
                              <a:srgbClr val="0000FF"/>
                            </a:solidFill>
                            <a:latin typeface="Cambria Math"/>
                            <a:ea typeface="Cambria Math"/>
                            <a:sym typeface="Symbol" pitchFamily="18" charset="2"/>
                          </a:rPr>
                          <m:t>𝐾</m:t>
                        </m:r>
                      </m:sub>
                      <m:sup/>
                      <m:e>
                        <m:sSub>
                          <m:sSubPr>
                            <m:ctrlPr>
                              <a:rPr lang="en-US" altLang="ko-KR" i="1" dirty="0">
                                <a:solidFill>
                                  <a:srgbClr val="0000FF"/>
                                </a:solidFill>
                                <a:latin typeface="Cambria Math" panose="02040503050406030204" pitchFamily="18" charset="0"/>
                                <a:ea typeface="바탕체" pitchFamily="17" charset="-127"/>
                                <a:sym typeface="Symbol" pitchFamily="18" charset="2"/>
                              </a:rPr>
                            </m:ctrlPr>
                          </m:sSubPr>
                          <m:e>
                            <m:r>
                              <a:rPr lang="ko-KR" altLang="en-US" i="1" dirty="0">
                                <a:solidFill>
                                  <a:srgbClr val="0000FF"/>
                                </a:solidFill>
                                <a:latin typeface="Cambria Math"/>
                                <a:ea typeface="바탕체" pitchFamily="17" charset="-127"/>
                                <a:sym typeface="Symbol" pitchFamily="18" charset="2"/>
                              </a:rPr>
                              <m:t>𝜆</m:t>
                            </m:r>
                          </m:e>
                          <m:sub>
                            <m:r>
                              <a:rPr lang="en-US" altLang="ko-KR" i="1" dirty="0">
                                <a:solidFill>
                                  <a:srgbClr val="0000FF"/>
                                </a:solidFill>
                                <a:latin typeface="Cambria Math"/>
                                <a:ea typeface="바탕체" pitchFamily="17" charset="-127"/>
                                <a:sym typeface="Symbol" pitchFamily="18" charset="2"/>
                              </a:rPr>
                              <m:t>𝑘</m:t>
                            </m:r>
                          </m:sub>
                        </m:sSub>
                        <m:r>
                          <a:rPr lang="en-US" altLang="ko-KR" i="1" dirty="0">
                            <a:solidFill>
                              <a:srgbClr val="0000FF"/>
                            </a:solidFill>
                            <a:latin typeface="Cambria Math"/>
                            <a:ea typeface="바탕체" pitchFamily="17" charset="-127"/>
                            <a:sym typeface="Symbol" pitchFamily="18" charset="2"/>
                          </a:rPr>
                          <m:t>=1,  </m:t>
                        </m:r>
                        <m:sSub>
                          <m:sSubPr>
                            <m:ctrlPr>
                              <a:rPr lang="en-US" altLang="ko-KR" i="1" dirty="0">
                                <a:solidFill>
                                  <a:srgbClr val="0000FF"/>
                                </a:solidFill>
                                <a:latin typeface="Cambria Math" panose="02040503050406030204" pitchFamily="18" charset="0"/>
                                <a:ea typeface="바탕체" pitchFamily="17" charset="-127"/>
                                <a:sym typeface="Symbol" pitchFamily="18" charset="2"/>
                              </a:rPr>
                            </m:ctrlPr>
                          </m:sSubPr>
                          <m:e>
                            <m:r>
                              <a:rPr lang="ko-KR" altLang="en-US" i="1" dirty="0">
                                <a:solidFill>
                                  <a:srgbClr val="0000FF"/>
                                </a:solidFill>
                                <a:latin typeface="Cambria Math"/>
                                <a:ea typeface="바탕체" pitchFamily="17" charset="-127"/>
                                <a:sym typeface="Symbol" pitchFamily="18" charset="2"/>
                              </a:rPr>
                              <m:t>𝜆</m:t>
                            </m:r>
                          </m:e>
                          <m:sub>
                            <m:r>
                              <a:rPr lang="en-US" altLang="ko-KR" i="1" dirty="0">
                                <a:solidFill>
                                  <a:srgbClr val="0000FF"/>
                                </a:solidFill>
                                <a:latin typeface="Cambria Math"/>
                                <a:ea typeface="바탕체" pitchFamily="17" charset="-127"/>
                                <a:sym typeface="Symbol" pitchFamily="18" charset="2"/>
                              </a:rPr>
                              <m:t>𝑘</m:t>
                            </m:r>
                          </m:sub>
                        </m:sSub>
                        <m:r>
                          <a:rPr lang="en-US" altLang="ko-KR" i="1" dirty="0">
                            <a:solidFill>
                              <a:srgbClr val="0000FF"/>
                            </a:solidFill>
                            <a:latin typeface="Cambria Math"/>
                            <a:ea typeface="바탕체" pitchFamily="17" charset="-127"/>
                            <a:sym typeface="Symbol" pitchFamily="18" charset="2"/>
                          </a:rPr>
                          <m:t>,</m:t>
                        </m:r>
                        <m:sSub>
                          <m:sSubPr>
                            <m:ctrlPr>
                              <a:rPr lang="en-US" altLang="ko-KR" i="1" dirty="0">
                                <a:solidFill>
                                  <a:srgbClr val="0000FF"/>
                                </a:solidFill>
                                <a:latin typeface="Cambria Math" panose="02040503050406030204" pitchFamily="18" charset="0"/>
                                <a:ea typeface="바탕체" pitchFamily="17" charset="-127"/>
                                <a:sym typeface="Symbol" pitchFamily="18" charset="2"/>
                              </a:rPr>
                            </m:ctrlPr>
                          </m:sSubPr>
                          <m:e>
                            <m:r>
                              <a:rPr lang="ko-KR" altLang="en-US" i="1" dirty="0">
                                <a:solidFill>
                                  <a:srgbClr val="0000FF"/>
                                </a:solidFill>
                                <a:latin typeface="Cambria Math"/>
                                <a:ea typeface="바탕체" pitchFamily="17" charset="-127"/>
                                <a:sym typeface="Symbol" pitchFamily="18" charset="2"/>
                              </a:rPr>
                              <m:t>𝜇</m:t>
                            </m:r>
                          </m:e>
                          <m:sub>
                            <m:r>
                              <a:rPr lang="en-US" altLang="ko-KR" i="1" dirty="0">
                                <a:solidFill>
                                  <a:srgbClr val="0000FF"/>
                                </a:solidFill>
                                <a:latin typeface="Cambria Math"/>
                                <a:ea typeface="바탕체" pitchFamily="17" charset="-127"/>
                                <a:sym typeface="Symbol" pitchFamily="18" charset="2"/>
                              </a:rPr>
                              <m:t>𝑗</m:t>
                            </m:r>
                          </m:sub>
                        </m:sSub>
                        <m:r>
                          <a:rPr lang="en-US" altLang="ko-KR" i="1" dirty="0">
                            <a:solidFill>
                              <a:srgbClr val="0000FF"/>
                            </a:solidFill>
                            <a:latin typeface="Cambria Math"/>
                            <a:ea typeface="Cambria Math"/>
                            <a:sym typeface="Symbol" pitchFamily="18" charset="2"/>
                          </a:rPr>
                          <m:t>≥0</m:t>
                        </m:r>
                      </m:e>
                    </m:nary>
                  </m:oMath>
                </a14:m>
                <a:r>
                  <a:rPr lang="en-US" altLang="ko-KR" dirty="0">
                    <a:solidFill>
                      <a:srgbClr val="0000FF"/>
                    </a:solidFill>
                    <a:ea typeface="바탕체" pitchFamily="17" charset="-127"/>
                    <a:sym typeface="Symbol" pitchFamily="18" charset="2"/>
                  </a:rPr>
                  <a:t>  </a:t>
                </a:r>
                <a:r>
                  <a:rPr lang="en-US" altLang="ko-KR" dirty="0" smtClean="0">
                    <a:solidFill>
                      <a:srgbClr val="0000FF"/>
                    </a:solidFill>
                    <a:ea typeface="바탕체" pitchFamily="17" charset="-127"/>
                    <a:sym typeface="Symbol" pitchFamily="18" charset="2"/>
                  </a:rPr>
                  <a:t>for </a:t>
                </a:r>
                <a14:m>
                  <m:oMath xmlns:m="http://schemas.openxmlformats.org/officeDocument/2006/math">
                    <m:r>
                      <a:rPr lang="en-US" altLang="ko-KR" b="0" i="1" smtClean="0">
                        <a:solidFill>
                          <a:srgbClr val="0000FF"/>
                        </a:solidFill>
                        <a:latin typeface="Cambria Math"/>
                        <a:ea typeface="바탕체" pitchFamily="17" charset="-127"/>
                        <a:sym typeface="Symbol" pitchFamily="18" charset="2"/>
                      </a:rPr>
                      <m:t>𝑘</m:t>
                    </m:r>
                    <m:r>
                      <a:rPr lang="en-US" altLang="ko-KR" b="0" i="1" smtClean="0">
                        <a:solidFill>
                          <a:srgbClr val="0000FF"/>
                        </a:solidFill>
                        <a:latin typeface="Cambria Math"/>
                        <a:ea typeface="Cambria Math"/>
                        <a:sym typeface="Symbol" pitchFamily="18" charset="2"/>
                      </a:rPr>
                      <m:t>∈</m:t>
                    </m:r>
                    <m:r>
                      <a:rPr lang="en-US" altLang="ko-KR" b="0" i="1" smtClean="0">
                        <a:solidFill>
                          <a:srgbClr val="0000FF"/>
                        </a:solidFill>
                        <a:latin typeface="Cambria Math"/>
                        <a:ea typeface="Cambria Math"/>
                        <a:sym typeface="Symbol" pitchFamily="18" charset="2"/>
                      </a:rPr>
                      <m:t>𝐾</m:t>
                    </m:r>
                    <m:r>
                      <a:rPr lang="en-US" altLang="ko-KR" b="0" i="1" smtClean="0">
                        <a:solidFill>
                          <a:srgbClr val="0000FF"/>
                        </a:solidFill>
                        <a:latin typeface="Cambria Math"/>
                        <a:ea typeface="Cambria Math"/>
                        <a:sym typeface="Symbol" pitchFamily="18" charset="2"/>
                      </a:rPr>
                      <m:t>, </m:t>
                    </m:r>
                    <m:r>
                      <a:rPr lang="en-US" altLang="ko-KR" b="0" i="1" smtClean="0">
                        <a:solidFill>
                          <a:srgbClr val="0000FF"/>
                        </a:solidFill>
                        <a:latin typeface="Cambria Math"/>
                        <a:ea typeface="Cambria Math"/>
                        <a:sym typeface="Symbol" pitchFamily="18" charset="2"/>
                      </a:rPr>
                      <m:t>𝑗</m:t>
                    </m:r>
                    <m:r>
                      <a:rPr lang="en-US" altLang="ko-KR" b="0" i="1" smtClean="0">
                        <a:solidFill>
                          <a:srgbClr val="0000FF"/>
                        </a:solidFill>
                        <a:latin typeface="Cambria Math"/>
                        <a:ea typeface="Cambria Math"/>
                        <a:sym typeface="Symbol" pitchFamily="18" charset="2"/>
                      </a:rPr>
                      <m:t>∈</m:t>
                    </m:r>
                    <m:r>
                      <a:rPr lang="en-US" altLang="ko-KR" b="0" i="1" smtClean="0">
                        <a:solidFill>
                          <a:srgbClr val="0000FF"/>
                        </a:solidFill>
                        <a:latin typeface="Cambria Math"/>
                        <a:ea typeface="Cambria Math"/>
                        <a:sym typeface="Symbol" pitchFamily="18" charset="2"/>
                      </a:rPr>
                      <m:t>𝐽</m:t>
                    </m:r>
                    <m:r>
                      <a:rPr lang="en-US" altLang="ko-KR" b="0" i="1" smtClean="0">
                        <a:solidFill>
                          <a:srgbClr val="0000FF"/>
                        </a:solidFill>
                        <a:latin typeface="Cambria Math"/>
                        <a:ea typeface="Cambria Math"/>
                        <a:sym typeface="Symbol" pitchFamily="18" charset="2"/>
                      </a:rPr>
                      <m:t> )</m:t>
                    </m:r>
                  </m:oMath>
                </a14:m>
                <a:endParaRPr lang="en-US" altLang="ko-KR" dirty="0" smtClean="0">
                  <a:solidFill>
                    <a:srgbClr val="0000FF"/>
                  </a:solidFill>
                  <a:ea typeface="바탕체" pitchFamily="17" charset="-127"/>
                  <a:sym typeface="Symbol" pitchFamily="18" charset="2"/>
                </a:endParaRPr>
              </a:p>
              <a:p>
                <a:pPr eaLnBrk="1" hangingPunct="1">
                  <a:buFont typeface="Wingdings" pitchFamily="2" charset="2"/>
                  <a:buNone/>
                </a:pPr>
                <a:r>
                  <a:rPr lang="en-US" altLang="ko-KR" dirty="0" smtClean="0">
                    <a:solidFill>
                      <a:srgbClr val="0000FF"/>
                    </a:solidFill>
                    <a:ea typeface="바탕체" pitchFamily="17" charset="-127"/>
                    <a:sym typeface="Symbol" pitchFamily="18" charset="2"/>
                  </a:rPr>
                  <a:t>	( </a:t>
                </a:r>
                <a14:m>
                  <m:oMath xmlns:m="http://schemas.openxmlformats.org/officeDocument/2006/math">
                    <m:r>
                      <a:rPr lang="en-US" altLang="ko-KR" b="0" i="1" smtClean="0">
                        <a:solidFill>
                          <a:srgbClr val="0000FF"/>
                        </a:solidFill>
                        <a:latin typeface="Cambria Math"/>
                        <a:ea typeface="바탕체" pitchFamily="17" charset="-127"/>
                        <a:sym typeface="Symbol" pitchFamily="18" charset="2"/>
                      </a:rPr>
                      <m:t>𝑆</m:t>
                    </m:r>
                    <m:r>
                      <a:rPr lang="en-US" altLang="ko-KR" b="0" i="1" smtClean="0">
                        <a:solidFill>
                          <a:srgbClr val="0000FF"/>
                        </a:solidFill>
                        <a:latin typeface="Cambria Math"/>
                        <a:ea typeface="바탕체" pitchFamily="17" charset="-127"/>
                        <a:sym typeface="Symbol" pitchFamily="18" charset="2"/>
                      </a:rPr>
                      <m:t>={</m:t>
                    </m:r>
                    <m:r>
                      <a:rPr lang="en-US" altLang="ko-KR" b="0" i="1" smtClean="0">
                        <a:solidFill>
                          <a:srgbClr val="0000FF"/>
                        </a:solidFill>
                        <a:latin typeface="Cambria Math"/>
                        <a:ea typeface="바탕체" pitchFamily="17" charset="-127"/>
                        <a:sym typeface="Symbol" pitchFamily="18" charset="2"/>
                      </a:rPr>
                      <m:t>𝑥</m:t>
                    </m:r>
                    <m:r>
                      <a:rPr lang="en-US" altLang="ko-KR" b="0" i="1" smtClean="0">
                        <a:solidFill>
                          <a:srgbClr val="0000FF"/>
                        </a:solidFill>
                        <a:latin typeface="Cambria Math"/>
                        <a:ea typeface="Cambria Math"/>
                        <a:sym typeface="Symbol" pitchFamily="18" charset="2"/>
                      </a:rPr>
                      <m:t>∈</m:t>
                    </m:r>
                    <m:sSubSup>
                      <m:sSubSupPr>
                        <m:ctrlPr>
                          <a:rPr lang="en-US" altLang="ko-KR" b="0" i="1" smtClean="0">
                            <a:solidFill>
                              <a:srgbClr val="0000FF"/>
                            </a:solidFill>
                            <a:latin typeface="Cambria Math" panose="02040503050406030204" pitchFamily="18" charset="0"/>
                            <a:ea typeface="Cambria Math"/>
                            <a:sym typeface="Symbol" pitchFamily="18" charset="2"/>
                          </a:rPr>
                        </m:ctrlPr>
                      </m:sSubSupPr>
                      <m:e>
                        <m:r>
                          <a:rPr lang="en-US" altLang="ko-KR" b="0" i="1" smtClean="0">
                            <a:solidFill>
                              <a:srgbClr val="0000FF"/>
                            </a:solidFill>
                            <a:latin typeface="Cambria Math"/>
                            <a:ea typeface="Cambria Math"/>
                            <a:sym typeface="Symbol" pitchFamily="18" charset="2"/>
                          </a:rPr>
                          <m:t>𝑅</m:t>
                        </m:r>
                      </m:e>
                      <m:sub>
                        <m:r>
                          <a:rPr lang="en-US" altLang="ko-KR" b="0" i="1" smtClean="0">
                            <a:solidFill>
                              <a:srgbClr val="0000FF"/>
                            </a:solidFill>
                            <a:latin typeface="Cambria Math"/>
                            <a:ea typeface="Cambria Math"/>
                            <a:sym typeface="Symbol" pitchFamily="18" charset="2"/>
                          </a:rPr>
                          <m:t>+</m:t>
                        </m:r>
                      </m:sub>
                      <m:sup>
                        <m:r>
                          <a:rPr lang="en-US" altLang="ko-KR" b="0" i="1" smtClean="0">
                            <a:solidFill>
                              <a:srgbClr val="0000FF"/>
                            </a:solidFill>
                            <a:latin typeface="Cambria Math"/>
                            <a:ea typeface="Cambria Math"/>
                            <a:sym typeface="Symbol" pitchFamily="18" charset="2"/>
                          </a:rPr>
                          <m:t>𝑛</m:t>
                        </m:r>
                      </m:sup>
                    </m:sSubSup>
                    <m:r>
                      <a:rPr lang="en-US" altLang="ko-KR" b="0" i="1" smtClean="0">
                        <a:solidFill>
                          <a:srgbClr val="0000FF"/>
                        </a:solidFill>
                        <a:latin typeface="Cambria Math"/>
                        <a:ea typeface="Cambria Math"/>
                        <a:sym typeface="Symbol" pitchFamily="18" charset="2"/>
                      </a:rPr>
                      <m:t>:</m:t>
                    </m:r>
                    <m:r>
                      <a:rPr lang="en-US" altLang="ko-KR" b="0" i="1" smtClean="0">
                        <a:solidFill>
                          <a:srgbClr val="0000FF"/>
                        </a:solidFill>
                        <a:latin typeface="Cambria Math"/>
                        <a:ea typeface="Cambria Math"/>
                        <a:sym typeface="Symbol" pitchFamily="18" charset="2"/>
                      </a:rPr>
                      <m:t>𝑥</m:t>
                    </m:r>
                    <m:r>
                      <a:rPr lang="en-US" altLang="ko-KR" b="0" i="1" smtClean="0">
                        <a:solidFill>
                          <a:srgbClr val="0000FF"/>
                        </a:solidFill>
                        <a:latin typeface="Cambria Math"/>
                        <a:ea typeface="Cambria Math"/>
                        <a:sym typeface="Symbol" pitchFamily="18" charset="2"/>
                      </a:rPr>
                      <m:t>=</m:t>
                    </m:r>
                    <m:nary>
                      <m:naryPr>
                        <m:chr m:val="∑"/>
                        <m:limLoc m:val="subSup"/>
                        <m:supHide m:val="on"/>
                        <m:ctrlPr>
                          <a:rPr lang="en-US" altLang="ko-KR" b="0" i="1" smtClean="0">
                            <a:solidFill>
                              <a:srgbClr val="0000FF"/>
                            </a:solidFill>
                            <a:latin typeface="Cambria Math" panose="02040503050406030204" pitchFamily="18" charset="0"/>
                            <a:ea typeface="Cambria Math"/>
                            <a:sym typeface="Symbol" pitchFamily="18" charset="2"/>
                          </a:rPr>
                        </m:ctrlPr>
                      </m:naryPr>
                      <m:sub>
                        <m:r>
                          <m:rPr>
                            <m:brk m:alnAt="9"/>
                          </m:rPr>
                          <a:rPr lang="en-US" altLang="ko-KR" b="0" i="1" smtClean="0">
                            <a:solidFill>
                              <a:srgbClr val="0000FF"/>
                            </a:solidFill>
                            <a:latin typeface="Cambria Math"/>
                            <a:ea typeface="Cambria Math"/>
                            <a:sym typeface="Symbol" pitchFamily="18" charset="2"/>
                          </a:rPr>
                          <m:t>𝑙</m:t>
                        </m:r>
                        <m:r>
                          <a:rPr lang="en-US" altLang="ko-KR" b="0" i="1" smtClean="0">
                            <a:solidFill>
                              <a:srgbClr val="0000FF"/>
                            </a:solidFill>
                            <a:latin typeface="Cambria Math"/>
                            <a:ea typeface="Cambria Math"/>
                            <a:sym typeface="Symbol" pitchFamily="18" charset="2"/>
                          </a:rPr>
                          <m:t>∈</m:t>
                        </m:r>
                        <m:r>
                          <a:rPr lang="en-US" altLang="ko-KR" b="0" i="1" smtClean="0">
                            <a:solidFill>
                              <a:srgbClr val="0000FF"/>
                            </a:solidFill>
                            <a:latin typeface="Cambria Math"/>
                            <a:ea typeface="Cambria Math"/>
                            <a:sym typeface="Symbol" pitchFamily="18" charset="2"/>
                          </a:rPr>
                          <m:t>𝐿</m:t>
                        </m:r>
                      </m:sub>
                      <m:sup/>
                      <m:e>
                        <m:sSub>
                          <m:sSubPr>
                            <m:ctrlPr>
                              <a:rPr lang="en-US" altLang="ko-KR" b="0" i="1" smtClean="0">
                                <a:solidFill>
                                  <a:srgbClr val="FF0000"/>
                                </a:solidFill>
                                <a:latin typeface="Cambria Math" panose="02040503050406030204" pitchFamily="18" charset="0"/>
                                <a:ea typeface="Cambria Math"/>
                                <a:sym typeface="Symbol" pitchFamily="18" charset="2"/>
                              </a:rPr>
                            </m:ctrlPr>
                          </m:sSubPr>
                          <m:e>
                            <m:r>
                              <a:rPr lang="ko-KR" altLang="en-US" b="0" i="1" smtClean="0">
                                <a:solidFill>
                                  <a:srgbClr val="FF0000"/>
                                </a:solidFill>
                                <a:latin typeface="Cambria Math"/>
                                <a:ea typeface="Cambria Math"/>
                                <a:sym typeface="Symbol" pitchFamily="18" charset="2"/>
                              </a:rPr>
                              <m:t>𝛼</m:t>
                            </m:r>
                          </m:e>
                          <m:sub>
                            <m:r>
                              <a:rPr lang="en-US" altLang="ko-KR" b="0" i="1" smtClean="0">
                                <a:solidFill>
                                  <a:srgbClr val="FF0000"/>
                                </a:solidFill>
                                <a:latin typeface="Cambria Math"/>
                                <a:ea typeface="Cambria Math"/>
                                <a:sym typeface="Symbol" pitchFamily="18" charset="2"/>
                              </a:rPr>
                              <m:t>𝑙</m:t>
                            </m:r>
                          </m:sub>
                        </m:sSub>
                        <m:sSup>
                          <m:sSupPr>
                            <m:ctrlPr>
                              <a:rPr lang="en-US" altLang="ko-KR" b="0" i="1" smtClean="0">
                                <a:solidFill>
                                  <a:srgbClr val="FF0000"/>
                                </a:solidFill>
                                <a:latin typeface="Cambria Math" panose="02040503050406030204" pitchFamily="18" charset="0"/>
                                <a:ea typeface="Cambria Math"/>
                                <a:sym typeface="Symbol" pitchFamily="18" charset="2"/>
                              </a:rPr>
                            </m:ctrlPr>
                          </m:sSupPr>
                          <m:e>
                            <m:r>
                              <a:rPr lang="en-US" altLang="ko-KR" b="0" i="1" smtClean="0">
                                <a:solidFill>
                                  <a:srgbClr val="FF0000"/>
                                </a:solidFill>
                                <a:latin typeface="Cambria Math"/>
                                <a:ea typeface="Cambria Math"/>
                                <a:sym typeface="Symbol" pitchFamily="18" charset="2"/>
                              </a:rPr>
                              <m:t>𝑞</m:t>
                            </m:r>
                          </m:e>
                          <m:sup>
                            <m:r>
                              <a:rPr lang="en-US" altLang="ko-KR" b="0" i="1" smtClean="0">
                                <a:solidFill>
                                  <a:srgbClr val="FF0000"/>
                                </a:solidFill>
                                <a:latin typeface="Cambria Math"/>
                                <a:ea typeface="Cambria Math"/>
                                <a:sym typeface="Symbol" pitchFamily="18" charset="2"/>
                              </a:rPr>
                              <m:t>𝑙</m:t>
                            </m:r>
                          </m:sup>
                        </m:sSup>
                        <m:r>
                          <a:rPr lang="en-US" altLang="ko-KR" b="0" i="1" smtClean="0">
                            <a:solidFill>
                              <a:srgbClr val="0000FF"/>
                            </a:solidFill>
                            <a:latin typeface="Cambria Math"/>
                            <a:ea typeface="Cambria Math"/>
                            <a:sym typeface="Symbol" pitchFamily="18" charset="2"/>
                          </a:rPr>
                          <m:t>+</m:t>
                        </m:r>
                        <m:nary>
                          <m:naryPr>
                            <m:chr m:val="∑"/>
                            <m:limLoc m:val="subSup"/>
                            <m:supHide m:val="on"/>
                            <m:ctrlPr>
                              <a:rPr lang="en-US" altLang="ko-KR" b="0" i="1" smtClean="0">
                                <a:solidFill>
                                  <a:srgbClr val="0000FF"/>
                                </a:solidFill>
                                <a:latin typeface="Cambria Math" panose="02040503050406030204" pitchFamily="18" charset="0"/>
                                <a:ea typeface="Cambria Math"/>
                                <a:sym typeface="Symbol" pitchFamily="18" charset="2"/>
                              </a:rPr>
                            </m:ctrlPr>
                          </m:naryPr>
                          <m:sub>
                            <m:r>
                              <m:rPr>
                                <m:brk m:alnAt="9"/>
                              </m:rPr>
                              <a:rPr lang="en-US" altLang="ko-KR" b="0" i="1" smtClean="0">
                                <a:solidFill>
                                  <a:srgbClr val="0000FF"/>
                                </a:solidFill>
                                <a:latin typeface="Cambria Math"/>
                                <a:ea typeface="Cambria Math"/>
                                <a:sym typeface="Symbol" pitchFamily="18" charset="2"/>
                              </a:rPr>
                              <m:t>𝑗</m:t>
                            </m:r>
                            <m:r>
                              <a:rPr lang="en-US" altLang="ko-KR" b="0" i="1" smtClean="0">
                                <a:solidFill>
                                  <a:srgbClr val="0000FF"/>
                                </a:solidFill>
                                <a:latin typeface="Cambria Math"/>
                                <a:ea typeface="Cambria Math"/>
                                <a:sym typeface="Symbol" pitchFamily="18" charset="2"/>
                              </a:rPr>
                              <m:t>∈</m:t>
                            </m:r>
                            <m:r>
                              <a:rPr lang="en-US" altLang="ko-KR" b="0" i="1" smtClean="0">
                                <a:solidFill>
                                  <a:srgbClr val="0000FF"/>
                                </a:solidFill>
                                <a:latin typeface="Cambria Math"/>
                                <a:ea typeface="Cambria Math"/>
                                <a:sym typeface="Symbol" pitchFamily="18" charset="2"/>
                              </a:rPr>
                              <m:t>𝐽</m:t>
                            </m:r>
                          </m:sub>
                          <m:sup/>
                          <m:e>
                            <m:sSub>
                              <m:sSubPr>
                                <m:ctrlPr>
                                  <a:rPr lang="en-US" altLang="ko-KR" b="0" i="1" smtClean="0">
                                    <a:solidFill>
                                      <a:srgbClr val="0000FF"/>
                                    </a:solidFill>
                                    <a:latin typeface="Cambria Math" panose="02040503050406030204" pitchFamily="18" charset="0"/>
                                    <a:ea typeface="Cambria Math"/>
                                    <a:sym typeface="Symbol" pitchFamily="18" charset="2"/>
                                  </a:rPr>
                                </m:ctrlPr>
                              </m:sSubPr>
                              <m:e>
                                <m:r>
                                  <a:rPr lang="ko-KR" altLang="en-US" b="0" i="1" smtClean="0">
                                    <a:solidFill>
                                      <a:srgbClr val="0000FF"/>
                                    </a:solidFill>
                                    <a:latin typeface="Cambria Math"/>
                                    <a:ea typeface="Cambria Math"/>
                                    <a:sym typeface="Symbol" pitchFamily="18" charset="2"/>
                                  </a:rPr>
                                  <m:t>𝛽</m:t>
                                </m:r>
                              </m:e>
                              <m:sub>
                                <m:r>
                                  <a:rPr lang="en-US" altLang="ko-KR" b="0" i="1" smtClean="0">
                                    <a:solidFill>
                                      <a:srgbClr val="0000FF"/>
                                    </a:solidFill>
                                    <a:latin typeface="Cambria Math"/>
                                    <a:ea typeface="Cambria Math"/>
                                    <a:sym typeface="Symbol" pitchFamily="18" charset="2"/>
                                  </a:rPr>
                                  <m:t>𝑗</m:t>
                                </m:r>
                              </m:sub>
                            </m:sSub>
                            <m:sSup>
                              <m:sSupPr>
                                <m:ctrlPr>
                                  <a:rPr lang="en-US" altLang="ko-KR" b="0" i="1" smtClean="0">
                                    <a:solidFill>
                                      <a:srgbClr val="0000FF"/>
                                    </a:solidFill>
                                    <a:latin typeface="Cambria Math" panose="02040503050406030204" pitchFamily="18" charset="0"/>
                                    <a:ea typeface="Cambria Math"/>
                                    <a:sym typeface="Symbol" pitchFamily="18" charset="2"/>
                                  </a:rPr>
                                </m:ctrlPr>
                              </m:sSupPr>
                              <m:e>
                                <m:r>
                                  <a:rPr lang="en-US" altLang="ko-KR" b="0" i="1" smtClean="0">
                                    <a:solidFill>
                                      <a:srgbClr val="0000FF"/>
                                    </a:solidFill>
                                    <a:latin typeface="Cambria Math"/>
                                    <a:ea typeface="Cambria Math"/>
                                    <a:sym typeface="Symbol" pitchFamily="18" charset="2"/>
                                  </a:rPr>
                                  <m:t>𝑟</m:t>
                                </m:r>
                              </m:e>
                              <m:sup>
                                <m:r>
                                  <a:rPr lang="en-US" altLang="ko-KR" b="0" i="1" smtClean="0">
                                    <a:solidFill>
                                      <a:srgbClr val="0000FF"/>
                                    </a:solidFill>
                                    <a:latin typeface="Cambria Math"/>
                                    <a:ea typeface="Cambria Math"/>
                                    <a:sym typeface="Symbol" pitchFamily="18" charset="2"/>
                                  </a:rPr>
                                  <m:t>𝑗</m:t>
                                </m:r>
                              </m:sup>
                            </m:sSup>
                          </m:e>
                        </m:nary>
                      </m:e>
                    </m:nary>
                    <m:r>
                      <a:rPr lang="en-US" altLang="ko-KR" b="0" i="1" smtClean="0">
                        <a:solidFill>
                          <a:srgbClr val="0000FF"/>
                        </a:solidFill>
                        <a:latin typeface="Cambria Math"/>
                        <a:ea typeface="Cambria Math"/>
                        <a:sym typeface="Symbol" pitchFamily="18" charset="2"/>
                      </a:rPr>
                      <m:t>,</m:t>
                    </m:r>
                    <m:nary>
                      <m:naryPr>
                        <m:chr m:val="∑"/>
                        <m:limLoc m:val="subSup"/>
                        <m:supHide m:val="on"/>
                        <m:ctrlPr>
                          <a:rPr lang="en-US" altLang="ko-KR" b="0" i="1" smtClean="0">
                            <a:solidFill>
                              <a:srgbClr val="0000FF"/>
                            </a:solidFill>
                            <a:latin typeface="Cambria Math" panose="02040503050406030204" pitchFamily="18" charset="0"/>
                            <a:ea typeface="Cambria Math"/>
                            <a:sym typeface="Symbol" pitchFamily="18" charset="2"/>
                          </a:rPr>
                        </m:ctrlPr>
                      </m:naryPr>
                      <m:sub>
                        <m:r>
                          <m:rPr>
                            <m:brk m:alnAt="9"/>
                          </m:rPr>
                          <a:rPr lang="en-US" altLang="ko-KR" b="0" i="1" smtClean="0">
                            <a:solidFill>
                              <a:srgbClr val="0000FF"/>
                            </a:solidFill>
                            <a:latin typeface="Cambria Math"/>
                            <a:ea typeface="Cambria Math"/>
                            <a:sym typeface="Symbol" pitchFamily="18" charset="2"/>
                          </a:rPr>
                          <m:t>𝑙</m:t>
                        </m:r>
                        <m:r>
                          <a:rPr lang="en-US" altLang="ko-KR" b="0" i="1" smtClean="0">
                            <a:solidFill>
                              <a:srgbClr val="0000FF"/>
                            </a:solidFill>
                            <a:latin typeface="Cambria Math"/>
                            <a:ea typeface="Cambria Math"/>
                            <a:sym typeface="Symbol" pitchFamily="18" charset="2"/>
                          </a:rPr>
                          <m:t>∈</m:t>
                        </m:r>
                        <m:r>
                          <a:rPr lang="en-US" altLang="ko-KR" b="0" i="1" smtClean="0">
                            <a:solidFill>
                              <a:srgbClr val="0000FF"/>
                            </a:solidFill>
                            <a:latin typeface="Cambria Math"/>
                            <a:ea typeface="Cambria Math"/>
                            <a:sym typeface="Symbol" pitchFamily="18" charset="2"/>
                          </a:rPr>
                          <m:t>𝐿</m:t>
                        </m:r>
                      </m:sub>
                      <m:sup/>
                      <m:e>
                        <m:sSub>
                          <m:sSubPr>
                            <m:ctrlPr>
                              <a:rPr lang="en-US" altLang="ko-KR" b="0" i="1" smtClean="0">
                                <a:solidFill>
                                  <a:srgbClr val="0000FF"/>
                                </a:solidFill>
                                <a:latin typeface="Cambria Math" panose="02040503050406030204" pitchFamily="18" charset="0"/>
                                <a:ea typeface="Cambria Math"/>
                                <a:sym typeface="Symbol" pitchFamily="18" charset="2"/>
                              </a:rPr>
                            </m:ctrlPr>
                          </m:sSubPr>
                          <m:e>
                            <m:r>
                              <a:rPr lang="ko-KR" altLang="en-US" b="0" i="1" smtClean="0">
                                <a:solidFill>
                                  <a:srgbClr val="0000FF"/>
                                </a:solidFill>
                                <a:latin typeface="Cambria Math"/>
                                <a:ea typeface="Cambria Math"/>
                                <a:sym typeface="Symbol" pitchFamily="18" charset="2"/>
                              </a:rPr>
                              <m:t>𝛼</m:t>
                            </m:r>
                          </m:e>
                          <m:sub>
                            <m:r>
                              <a:rPr lang="en-US" altLang="ko-KR" b="0" i="1" smtClean="0">
                                <a:solidFill>
                                  <a:srgbClr val="0000FF"/>
                                </a:solidFill>
                                <a:latin typeface="Cambria Math"/>
                                <a:ea typeface="Cambria Math"/>
                                <a:sym typeface="Symbol" pitchFamily="18" charset="2"/>
                              </a:rPr>
                              <m:t>𝑙</m:t>
                            </m:r>
                          </m:sub>
                        </m:sSub>
                        <m:r>
                          <a:rPr lang="en-US" altLang="ko-KR" b="0" i="1" smtClean="0">
                            <a:solidFill>
                              <a:srgbClr val="0000FF"/>
                            </a:solidFill>
                            <a:latin typeface="Cambria Math"/>
                            <a:ea typeface="Cambria Math"/>
                            <a:sym typeface="Symbol" pitchFamily="18" charset="2"/>
                          </a:rPr>
                          <m:t>=1,</m:t>
                        </m:r>
                      </m:e>
                    </m:nary>
                    <m:r>
                      <a:rPr lang="en-US" altLang="ko-KR" b="0" i="1" smtClean="0">
                        <a:solidFill>
                          <a:srgbClr val="0000FF"/>
                        </a:solidFill>
                        <a:latin typeface="Cambria Math"/>
                        <a:ea typeface="Cambria Math"/>
                        <a:sym typeface="Symbol" pitchFamily="18" charset="2"/>
                      </a:rPr>
                      <m:t> </m:t>
                    </m:r>
                    <m:r>
                      <a:rPr lang="ko-KR" altLang="en-US" b="0" i="1" smtClean="0">
                        <a:solidFill>
                          <a:srgbClr val="0000FF"/>
                        </a:solidFill>
                        <a:latin typeface="Cambria Math"/>
                        <a:ea typeface="Cambria Math"/>
                        <a:sym typeface="Symbol" pitchFamily="18" charset="2"/>
                      </a:rPr>
                      <m:t>𝛼</m:t>
                    </m:r>
                    <m:r>
                      <a:rPr lang="ko-KR" altLang="en-US" b="0" i="1" smtClean="0">
                        <a:solidFill>
                          <a:srgbClr val="0000FF"/>
                        </a:solidFill>
                        <a:latin typeface="Cambria Math"/>
                        <a:ea typeface="Cambria Math"/>
                        <a:sym typeface="Symbol" pitchFamily="18" charset="2"/>
                      </a:rPr>
                      <m:t>∈</m:t>
                    </m:r>
                    <m:sSubSup>
                      <m:sSubSupPr>
                        <m:ctrlPr>
                          <a:rPr lang="en-US" altLang="ko-KR" b="0" i="1" smtClean="0">
                            <a:solidFill>
                              <a:srgbClr val="0000FF"/>
                            </a:solidFill>
                            <a:latin typeface="Cambria Math" panose="02040503050406030204" pitchFamily="18" charset="0"/>
                            <a:ea typeface="Cambria Math"/>
                            <a:sym typeface="Symbol" pitchFamily="18" charset="2"/>
                          </a:rPr>
                        </m:ctrlPr>
                      </m:sSubSupPr>
                      <m:e>
                        <m:r>
                          <a:rPr lang="en-US" altLang="ko-KR" b="0" i="1" smtClean="0">
                            <a:solidFill>
                              <a:srgbClr val="0000FF"/>
                            </a:solidFill>
                            <a:latin typeface="Cambria Math"/>
                            <a:ea typeface="Cambria Math"/>
                            <a:sym typeface="Symbol" pitchFamily="18" charset="2"/>
                          </a:rPr>
                          <m:t>𝑍</m:t>
                        </m:r>
                      </m:e>
                      <m:sub>
                        <m:r>
                          <a:rPr lang="en-US" altLang="ko-KR" b="0" i="1" smtClean="0">
                            <a:solidFill>
                              <a:srgbClr val="0000FF"/>
                            </a:solidFill>
                            <a:latin typeface="Cambria Math"/>
                            <a:ea typeface="Cambria Math"/>
                            <a:sym typeface="Symbol" pitchFamily="18" charset="2"/>
                          </a:rPr>
                          <m:t>+</m:t>
                        </m:r>
                      </m:sub>
                      <m:sup>
                        <m:d>
                          <m:dPr>
                            <m:begChr m:val="|"/>
                            <m:endChr m:val="|"/>
                            <m:ctrlPr>
                              <a:rPr lang="en-US" altLang="ko-KR" b="0" i="1" smtClean="0">
                                <a:solidFill>
                                  <a:srgbClr val="0000FF"/>
                                </a:solidFill>
                                <a:latin typeface="Cambria Math" panose="02040503050406030204" pitchFamily="18" charset="0"/>
                                <a:ea typeface="Cambria Math"/>
                                <a:sym typeface="Symbol" pitchFamily="18" charset="2"/>
                              </a:rPr>
                            </m:ctrlPr>
                          </m:dPr>
                          <m:e>
                            <m:r>
                              <a:rPr lang="en-US" altLang="ko-KR" b="0" i="1" smtClean="0">
                                <a:solidFill>
                                  <a:srgbClr val="0000FF"/>
                                </a:solidFill>
                                <a:latin typeface="Cambria Math"/>
                                <a:ea typeface="Cambria Math"/>
                                <a:sym typeface="Symbol" pitchFamily="18" charset="2"/>
                              </a:rPr>
                              <m:t>𝐿</m:t>
                            </m:r>
                          </m:e>
                        </m:d>
                      </m:sup>
                    </m:sSubSup>
                    <m:r>
                      <a:rPr lang="en-US" altLang="ko-KR" b="0" i="1" smtClean="0">
                        <a:solidFill>
                          <a:srgbClr val="0000FF"/>
                        </a:solidFill>
                        <a:latin typeface="Cambria Math"/>
                        <a:ea typeface="Cambria Math"/>
                        <a:sym typeface="Symbol" pitchFamily="18" charset="2"/>
                      </a:rPr>
                      <m:t>,</m:t>
                    </m:r>
                    <m:r>
                      <a:rPr lang="ko-KR" altLang="en-US" b="0" i="1" smtClean="0">
                        <a:solidFill>
                          <a:srgbClr val="0000FF"/>
                        </a:solidFill>
                        <a:latin typeface="Cambria Math"/>
                        <a:ea typeface="Cambria Math"/>
                        <a:sym typeface="Symbol" pitchFamily="18" charset="2"/>
                      </a:rPr>
                      <m:t>𝛽</m:t>
                    </m:r>
                    <m:r>
                      <a:rPr lang="ko-KR" altLang="en-US" b="0" i="1" smtClean="0">
                        <a:solidFill>
                          <a:srgbClr val="0000FF"/>
                        </a:solidFill>
                        <a:latin typeface="Cambria Math"/>
                        <a:ea typeface="Cambria Math"/>
                        <a:sym typeface="Symbol" pitchFamily="18" charset="2"/>
                      </a:rPr>
                      <m:t>∈</m:t>
                    </m:r>
                    <m:sSubSup>
                      <m:sSubSupPr>
                        <m:ctrlPr>
                          <a:rPr lang="en-US" altLang="ko-KR" b="0" i="1" smtClean="0">
                            <a:solidFill>
                              <a:srgbClr val="0000FF"/>
                            </a:solidFill>
                            <a:latin typeface="Cambria Math" panose="02040503050406030204" pitchFamily="18" charset="0"/>
                            <a:ea typeface="Cambria Math"/>
                            <a:sym typeface="Symbol" pitchFamily="18" charset="2"/>
                          </a:rPr>
                        </m:ctrlPr>
                      </m:sSubSupPr>
                      <m:e>
                        <m:r>
                          <a:rPr lang="en-US" altLang="ko-KR" b="0" i="1" smtClean="0">
                            <a:solidFill>
                              <a:srgbClr val="0000FF"/>
                            </a:solidFill>
                            <a:latin typeface="Cambria Math"/>
                            <a:ea typeface="Cambria Math"/>
                            <a:sym typeface="Symbol" pitchFamily="18" charset="2"/>
                          </a:rPr>
                          <m:t>𝑍</m:t>
                        </m:r>
                      </m:e>
                      <m:sub>
                        <m:r>
                          <a:rPr lang="en-US" altLang="ko-KR" b="0" i="1" smtClean="0">
                            <a:solidFill>
                              <a:srgbClr val="0000FF"/>
                            </a:solidFill>
                            <a:latin typeface="Cambria Math"/>
                            <a:ea typeface="Cambria Math"/>
                            <a:sym typeface="Symbol" pitchFamily="18" charset="2"/>
                          </a:rPr>
                          <m:t>+</m:t>
                        </m:r>
                      </m:sub>
                      <m:sup>
                        <m:d>
                          <m:dPr>
                            <m:begChr m:val="|"/>
                            <m:endChr m:val="|"/>
                            <m:ctrlPr>
                              <a:rPr lang="en-US" altLang="ko-KR" b="0" i="1" smtClean="0">
                                <a:solidFill>
                                  <a:srgbClr val="0000FF"/>
                                </a:solidFill>
                                <a:latin typeface="Cambria Math" panose="02040503050406030204" pitchFamily="18" charset="0"/>
                                <a:ea typeface="Cambria Math"/>
                                <a:sym typeface="Symbol" pitchFamily="18" charset="2"/>
                              </a:rPr>
                            </m:ctrlPr>
                          </m:dPr>
                          <m:e>
                            <m:r>
                              <a:rPr lang="en-US" altLang="ko-KR" b="0" i="1" smtClean="0">
                                <a:solidFill>
                                  <a:srgbClr val="0000FF"/>
                                </a:solidFill>
                                <a:latin typeface="Cambria Math"/>
                                <a:ea typeface="Cambria Math"/>
                                <a:sym typeface="Symbol" pitchFamily="18" charset="2"/>
                              </a:rPr>
                              <m:t>𝐽</m:t>
                            </m:r>
                          </m:e>
                        </m:d>
                      </m:sup>
                    </m:sSubSup>
                    <m:r>
                      <a:rPr lang="en-US" altLang="ko-KR" b="0" i="1" smtClean="0">
                        <a:solidFill>
                          <a:srgbClr val="0000FF"/>
                        </a:solidFill>
                        <a:latin typeface="Cambria Math"/>
                        <a:ea typeface="Cambria Math"/>
                        <a:sym typeface="Symbol" pitchFamily="18" charset="2"/>
                      </a:rPr>
                      <m:t>}</m:t>
                    </m:r>
                  </m:oMath>
                </a14:m>
                <a:r>
                  <a:rPr lang="en-US" altLang="ko-KR" dirty="0" smtClean="0">
                    <a:solidFill>
                      <a:srgbClr val="0000FF"/>
                    </a:solidFill>
                    <a:ea typeface="바탕체" pitchFamily="17" charset="-127"/>
                    <a:sym typeface="Symbol" pitchFamily="18" charset="2"/>
                  </a:rPr>
                  <a:t> )</a:t>
                </a:r>
              </a:p>
              <a:p>
                <a:pPr eaLnBrk="1" hangingPunct="1">
                  <a:buFont typeface="Wingdings" pitchFamily="2" charset="2"/>
                  <a:buNone/>
                </a:pPr>
                <a:r>
                  <a:rPr lang="en-US" altLang="ko-KR" dirty="0" smtClean="0">
                    <a:ea typeface="바탕체" pitchFamily="17" charset="-127"/>
                    <a:sym typeface="Symbol" pitchFamily="18" charset="2"/>
                  </a:rPr>
                  <a:t>	Any extreme point of </a:t>
                </a:r>
                <a:r>
                  <a:rPr lang="en-US" altLang="ko-KR" dirty="0" err="1" smtClean="0">
                    <a:ea typeface="바탕체" pitchFamily="17" charset="-127"/>
                    <a:sym typeface="Symbol" pitchFamily="18" charset="2"/>
                  </a:rPr>
                  <a:t>conv</a:t>
                </a:r>
                <a:r>
                  <a:rPr lang="en-US" altLang="ko-KR" dirty="0" smtClean="0">
                    <a:ea typeface="바탕체" pitchFamily="17" charset="-127"/>
                    <a:sym typeface="Symbol" pitchFamily="18" charset="2"/>
                  </a:rPr>
                  <a:t>(</a:t>
                </a:r>
                <a14:m>
                  <m:oMath xmlns:m="http://schemas.openxmlformats.org/officeDocument/2006/math">
                    <m:r>
                      <a:rPr lang="en-US" altLang="ko-KR" i="1" dirty="0" smtClean="0">
                        <a:latin typeface="Cambria Math"/>
                        <a:ea typeface="바탕체" pitchFamily="17" charset="-127"/>
                        <a:sym typeface="Symbol" pitchFamily="18" charset="2"/>
                      </a:rPr>
                      <m:t>𝑆</m:t>
                    </m:r>
                  </m:oMath>
                </a14:m>
                <a:r>
                  <a:rPr lang="en-US" altLang="ko-KR" dirty="0" smtClean="0">
                    <a:ea typeface="바탕체" pitchFamily="17" charset="-127"/>
                    <a:sym typeface="Symbol" pitchFamily="18" charset="2"/>
                  </a:rPr>
                  <a:t>) must be one of the points </a:t>
                </a:r>
                <a14:m>
                  <m:oMath xmlns:m="http://schemas.openxmlformats.org/officeDocument/2006/math">
                    <m:sSub>
                      <m:sSubPr>
                        <m:ctrlPr>
                          <a:rPr lang="en-US" altLang="ko-KR" i="1" smtClean="0">
                            <a:latin typeface="Cambria Math" panose="02040503050406030204" pitchFamily="18" charset="0"/>
                            <a:ea typeface="바탕체" pitchFamily="17" charset="-127"/>
                            <a:sym typeface="Symbol" pitchFamily="18" charset="2"/>
                          </a:rPr>
                        </m:ctrlPr>
                      </m:sSubPr>
                      <m:e>
                        <m:r>
                          <a:rPr lang="en-US" altLang="ko-KR" b="0" i="1" smtClean="0">
                            <a:latin typeface="Cambria Math"/>
                            <a:ea typeface="바탕체" pitchFamily="17" charset="-127"/>
                            <a:sym typeface="Symbol" pitchFamily="18" charset="2"/>
                          </a:rPr>
                          <m:t>{</m:t>
                        </m:r>
                        <m:sSup>
                          <m:sSupPr>
                            <m:ctrlPr>
                              <a:rPr lang="en-US" altLang="ko-KR" b="0" i="1" smtClean="0">
                                <a:latin typeface="Cambria Math" panose="02040503050406030204" pitchFamily="18" charset="0"/>
                                <a:ea typeface="바탕체" pitchFamily="17" charset="-127"/>
                                <a:sym typeface="Symbol" pitchFamily="18" charset="2"/>
                              </a:rPr>
                            </m:ctrlPr>
                          </m:sSupPr>
                          <m:e>
                            <m:r>
                              <a:rPr lang="en-US" altLang="ko-KR" b="0" i="1" smtClean="0">
                                <a:latin typeface="Cambria Math"/>
                                <a:ea typeface="바탕체" pitchFamily="17" charset="-127"/>
                                <a:sym typeface="Symbol" pitchFamily="18" charset="2"/>
                              </a:rPr>
                              <m:t>𝑞</m:t>
                            </m:r>
                          </m:e>
                          <m:sup>
                            <m:r>
                              <a:rPr lang="en-US" altLang="ko-KR" b="0" i="1" smtClean="0">
                                <a:latin typeface="Cambria Math"/>
                                <a:ea typeface="바탕체" pitchFamily="17" charset="-127"/>
                                <a:sym typeface="Symbol" pitchFamily="18" charset="2"/>
                              </a:rPr>
                              <m:t>𝑙</m:t>
                            </m:r>
                          </m:sup>
                        </m:sSup>
                        <m:r>
                          <a:rPr lang="en-US" altLang="ko-KR" b="0" i="1" smtClean="0">
                            <a:latin typeface="Cambria Math"/>
                            <a:ea typeface="바탕체" pitchFamily="17" charset="-127"/>
                            <a:sym typeface="Symbol" pitchFamily="18" charset="2"/>
                          </a:rPr>
                          <m:t>}</m:t>
                        </m:r>
                      </m:e>
                      <m:sub>
                        <m:r>
                          <a:rPr lang="en-US" altLang="ko-KR" b="0" i="1" smtClean="0">
                            <a:latin typeface="Cambria Math"/>
                            <a:ea typeface="바탕체" pitchFamily="17" charset="-127"/>
                            <a:sym typeface="Symbol" pitchFamily="18" charset="2"/>
                          </a:rPr>
                          <m:t>𝑙</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𝐿</m:t>
                        </m:r>
                      </m:sub>
                    </m:sSub>
                  </m:oMath>
                </a14:m>
                <a:r>
                  <a:rPr lang="en-US" altLang="ko-KR" dirty="0" smtClean="0">
                    <a:ea typeface="바탕체" pitchFamily="17" charset="-127"/>
                    <a:sym typeface="Symbol" pitchFamily="18" charset="2"/>
                  </a:rPr>
                  <a:t>, that is, any extreme point </a:t>
                </a:r>
                <a14:m>
                  <m:oMath xmlns:m="http://schemas.openxmlformats.org/officeDocument/2006/math">
                    <m:sSup>
                      <m:sSupPr>
                        <m:ctrlPr>
                          <a:rPr lang="en-US" altLang="ko-KR" i="1" smtClean="0">
                            <a:latin typeface="Cambria Math" panose="02040503050406030204" pitchFamily="18" charset="0"/>
                            <a:ea typeface="바탕체" pitchFamily="17" charset="-127"/>
                            <a:sym typeface="Symbol" pitchFamily="18" charset="2"/>
                          </a:rPr>
                        </m:ctrlPr>
                      </m:sSupPr>
                      <m:e>
                        <m:r>
                          <a:rPr lang="en-US" altLang="ko-KR" b="0" i="1" smtClean="0">
                            <a:latin typeface="Cambria Math"/>
                            <a:ea typeface="바탕체" pitchFamily="17" charset="-127"/>
                            <a:sym typeface="Symbol" pitchFamily="18" charset="2"/>
                          </a:rPr>
                          <m:t>𝑥</m:t>
                        </m:r>
                      </m:e>
                      <m:sup>
                        <m:r>
                          <a:rPr lang="en-US" altLang="ko-KR" b="0" i="1" smtClean="0">
                            <a:latin typeface="Cambria Math"/>
                            <a:ea typeface="바탕체" pitchFamily="17" charset="-127"/>
                            <a:sym typeface="Symbol" pitchFamily="18" charset="2"/>
                          </a:rPr>
                          <m:t>0</m:t>
                        </m:r>
                      </m:sup>
                    </m:sSup>
                    <m:r>
                      <a:rPr lang="en-US" altLang="ko-KR" i="1" smtClean="0">
                        <a:latin typeface="Cambria Math"/>
                        <a:ea typeface="Cambria Math"/>
                        <a:sym typeface="Symbol" pitchFamily="18" charset="2"/>
                      </a:rPr>
                      <m:t>∈</m:t>
                    </m:r>
                    <m:r>
                      <a:rPr lang="en-US" altLang="ko-KR" b="0" i="1" smtClean="0">
                        <a:latin typeface="Cambria Math"/>
                        <a:ea typeface="Cambria Math"/>
                        <a:sym typeface="Symbol" pitchFamily="18" charset="2"/>
                      </a:rPr>
                      <m:t>𝑄</m:t>
                    </m:r>
                  </m:oMath>
                </a14:m>
                <a:r>
                  <a:rPr lang="en-US" altLang="ko-KR" dirty="0" smtClean="0">
                    <a:ea typeface="바탕체" pitchFamily="17" charset="-127"/>
                    <a:sym typeface="Symbol" pitchFamily="18" charset="2"/>
                  </a:rPr>
                  <a:t>, </a:t>
                </a:r>
              </a:p>
              <a:p>
                <a:pPr eaLnBrk="1" hangingPunct="1">
                  <a:buFont typeface="Wingdings" pitchFamily="2" charset="2"/>
                  <a:buNone/>
                </a:pPr>
                <a:r>
                  <a:rPr lang="en-US" altLang="ko-KR" dirty="0" smtClean="0">
                    <a:ea typeface="바탕체" pitchFamily="17" charset="-127"/>
                    <a:sym typeface="Symbol" pitchFamily="18" charset="2"/>
                  </a:rPr>
                  <a:t>	</a:t>
                </a:r>
                <a14:m>
                  <m:oMath xmlns:m="http://schemas.openxmlformats.org/officeDocument/2006/math">
                    <m:r>
                      <a:rPr lang="en-US" altLang="ko-KR" b="0" i="1" smtClean="0">
                        <a:latin typeface="Cambria Math"/>
                        <a:ea typeface="바탕체" pitchFamily="17" charset="-127"/>
                        <a:sym typeface="Symbol" pitchFamily="18" charset="2"/>
                      </a:rPr>
                      <m:t>𝑄</m:t>
                    </m:r>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𝑥</m:t>
                    </m:r>
                    <m:r>
                      <a:rPr lang="en-US" altLang="ko-KR" b="0" i="1" smtClean="0">
                        <a:latin typeface="Cambria Math"/>
                        <a:ea typeface="Cambria Math"/>
                        <a:sym typeface="Symbol" pitchFamily="18" charset="2"/>
                      </a:rPr>
                      <m:t>∈</m:t>
                    </m:r>
                    <m:sSubSup>
                      <m:sSubSupPr>
                        <m:ctrlPr>
                          <a:rPr lang="en-US" altLang="ko-KR" b="0" i="1" smtClean="0">
                            <a:latin typeface="Cambria Math" panose="02040503050406030204" pitchFamily="18" charset="0"/>
                            <a:ea typeface="Cambria Math"/>
                            <a:sym typeface="Symbol" pitchFamily="18" charset="2"/>
                          </a:rPr>
                        </m:ctrlPr>
                      </m:sSubSupPr>
                      <m:e>
                        <m:r>
                          <a:rPr lang="en-US" altLang="ko-KR" b="0" i="1" smtClean="0">
                            <a:latin typeface="Cambria Math"/>
                            <a:ea typeface="Cambria Math"/>
                            <a:sym typeface="Symbol" pitchFamily="18" charset="2"/>
                          </a:rPr>
                          <m:t>𝑍</m:t>
                        </m:r>
                      </m:e>
                      <m:sub>
                        <m:r>
                          <a:rPr lang="en-US" altLang="ko-KR" b="0" i="1" smtClean="0">
                            <a:latin typeface="Cambria Math"/>
                            <a:ea typeface="Cambria Math"/>
                            <a:sym typeface="Symbol" pitchFamily="18" charset="2"/>
                          </a:rPr>
                          <m:t>+</m:t>
                        </m:r>
                      </m:sub>
                      <m:sup>
                        <m:r>
                          <a:rPr lang="en-US" altLang="ko-KR" b="0" i="1" smtClean="0">
                            <a:latin typeface="Cambria Math"/>
                            <a:ea typeface="Cambria Math"/>
                            <a:sym typeface="Symbol" pitchFamily="18" charset="2"/>
                          </a:rPr>
                          <m:t>𝑛</m:t>
                        </m:r>
                      </m:sup>
                    </m:sSubSup>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𝑥</m:t>
                    </m:r>
                    <m:r>
                      <a:rPr lang="en-US" altLang="ko-KR" b="0" i="1" smtClean="0">
                        <a:latin typeface="Cambria Math"/>
                        <a:ea typeface="Cambria Math"/>
                        <a:sym typeface="Symbol" pitchFamily="18" charset="2"/>
                      </a:rPr>
                      <m:t>=</m:t>
                    </m:r>
                    <m:nary>
                      <m:naryPr>
                        <m:chr m:val="∑"/>
                        <m:limLoc m:val="subSup"/>
                        <m:supHide m:val="on"/>
                        <m:ctrlPr>
                          <a:rPr lang="en-US" altLang="ko-KR" b="0" i="1" smtClean="0">
                            <a:latin typeface="Cambria Math" panose="02040503050406030204" pitchFamily="18" charset="0"/>
                            <a:ea typeface="Cambria Math"/>
                            <a:sym typeface="Symbol" pitchFamily="18" charset="2"/>
                          </a:rPr>
                        </m:ctrlPr>
                      </m:naryPr>
                      <m:sub>
                        <m:r>
                          <m:rPr>
                            <m:brk m:alnAt="9"/>
                          </m:rPr>
                          <a:rPr lang="en-US" altLang="ko-KR" b="0" i="1" smtClean="0">
                            <a:latin typeface="Cambria Math"/>
                            <a:ea typeface="Cambria Math"/>
                            <a:sym typeface="Symbol" pitchFamily="18" charset="2"/>
                          </a:rPr>
                          <m:t>𝑘</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𝐾</m:t>
                        </m:r>
                      </m:sub>
                      <m:sup/>
                      <m:e>
                        <m:sSub>
                          <m:sSubPr>
                            <m:ctrlPr>
                              <a:rPr lang="en-US" altLang="ko-KR" b="0" i="1" smtClean="0">
                                <a:latin typeface="Cambria Math" panose="02040503050406030204" pitchFamily="18" charset="0"/>
                                <a:ea typeface="Cambria Math"/>
                                <a:sym typeface="Symbol" pitchFamily="18" charset="2"/>
                              </a:rPr>
                            </m:ctrlPr>
                          </m:sSubPr>
                          <m:e>
                            <m:r>
                              <a:rPr lang="ko-KR" altLang="en-US" b="0" i="1" smtClean="0">
                                <a:latin typeface="Cambria Math"/>
                                <a:ea typeface="Cambria Math"/>
                                <a:sym typeface="Symbol" pitchFamily="18" charset="2"/>
                              </a:rPr>
                              <m:t>𝜆</m:t>
                            </m:r>
                          </m:e>
                          <m:sub>
                            <m:r>
                              <a:rPr lang="en-US" altLang="ko-KR" b="0" i="1" smtClean="0">
                                <a:latin typeface="Cambria Math"/>
                                <a:ea typeface="Cambria Math"/>
                                <a:sym typeface="Symbol" pitchFamily="18" charset="2"/>
                              </a:rPr>
                              <m:t>𝑘</m:t>
                            </m:r>
                          </m:sub>
                        </m:sSub>
                        <m:sSup>
                          <m:sSupPr>
                            <m:ctrlPr>
                              <a:rPr lang="en-US" altLang="ko-KR" b="0" i="1" smtClean="0">
                                <a:latin typeface="Cambria Math" panose="02040503050406030204" pitchFamily="18" charset="0"/>
                                <a:ea typeface="Cambria Math"/>
                                <a:sym typeface="Symbol" pitchFamily="18" charset="2"/>
                              </a:rPr>
                            </m:ctrlPr>
                          </m:sSupPr>
                          <m:e>
                            <m:r>
                              <a:rPr lang="en-US" altLang="ko-KR" b="0" i="1" smtClean="0">
                                <a:latin typeface="Cambria Math"/>
                                <a:ea typeface="Cambria Math"/>
                                <a:sym typeface="Symbol" pitchFamily="18" charset="2"/>
                              </a:rPr>
                              <m:t>𝑥</m:t>
                            </m:r>
                          </m:e>
                          <m:sup>
                            <m:r>
                              <a:rPr lang="en-US" altLang="ko-KR" b="0" i="1" smtClean="0">
                                <a:latin typeface="Cambria Math"/>
                                <a:ea typeface="Cambria Math"/>
                                <a:sym typeface="Symbol" pitchFamily="18" charset="2"/>
                              </a:rPr>
                              <m:t>𝑘</m:t>
                            </m:r>
                          </m:sup>
                        </m:sSup>
                      </m:e>
                    </m:nary>
                    <m:r>
                      <a:rPr lang="en-US" altLang="ko-KR" b="0" i="1" smtClean="0">
                        <a:latin typeface="Cambria Math"/>
                        <a:ea typeface="Cambria Math"/>
                        <a:sym typeface="Symbol" pitchFamily="18" charset="2"/>
                      </a:rPr>
                      <m:t>+</m:t>
                    </m:r>
                    <m:nary>
                      <m:naryPr>
                        <m:chr m:val="∑"/>
                        <m:limLoc m:val="subSup"/>
                        <m:supHide m:val="on"/>
                        <m:ctrlPr>
                          <a:rPr lang="en-US" altLang="ko-KR" b="0" i="1" smtClean="0">
                            <a:latin typeface="Cambria Math" panose="02040503050406030204" pitchFamily="18" charset="0"/>
                            <a:ea typeface="Cambria Math"/>
                            <a:sym typeface="Symbol" pitchFamily="18" charset="2"/>
                          </a:rPr>
                        </m:ctrlPr>
                      </m:naryPr>
                      <m:sub>
                        <m:r>
                          <m:rPr>
                            <m:brk m:alnAt="9"/>
                          </m:rPr>
                          <a:rPr lang="en-US" altLang="ko-KR" b="0" i="1" smtClean="0">
                            <a:latin typeface="Cambria Math"/>
                            <a:ea typeface="Cambria Math"/>
                            <a:sym typeface="Symbol" pitchFamily="18" charset="2"/>
                          </a:rPr>
                          <m:t>𝑗</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𝐽</m:t>
                        </m:r>
                      </m:sub>
                      <m:sup/>
                      <m:e>
                        <m:sSub>
                          <m:sSubPr>
                            <m:ctrlPr>
                              <a:rPr lang="en-US" altLang="ko-KR" b="0" i="1" smtClean="0">
                                <a:latin typeface="Cambria Math" panose="02040503050406030204" pitchFamily="18" charset="0"/>
                                <a:ea typeface="Cambria Math"/>
                                <a:sym typeface="Symbol" pitchFamily="18" charset="2"/>
                              </a:rPr>
                            </m:ctrlPr>
                          </m:sSubPr>
                          <m:e>
                            <m:r>
                              <a:rPr lang="ko-KR" altLang="en-US" b="0" i="1" smtClean="0">
                                <a:latin typeface="Cambria Math"/>
                                <a:ea typeface="Cambria Math"/>
                                <a:sym typeface="Symbol" pitchFamily="18" charset="2"/>
                              </a:rPr>
                              <m:t>𝜇</m:t>
                            </m:r>
                          </m:e>
                          <m:sub>
                            <m:r>
                              <a:rPr lang="en-US" altLang="ko-KR" b="0" i="1" smtClean="0">
                                <a:latin typeface="Cambria Math"/>
                                <a:ea typeface="Cambria Math"/>
                                <a:sym typeface="Symbol" pitchFamily="18" charset="2"/>
                              </a:rPr>
                              <m:t>𝑗</m:t>
                            </m:r>
                          </m:sub>
                        </m:sSub>
                        <m:sSup>
                          <m:sSupPr>
                            <m:ctrlPr>
                              <a:rPr lang="en-US" altLang="ko-KR" b="0" i="1" smtClean="0">
                                <a:latin typeface="Cambria Math" panose="02040503050406030204" pitchFamily="18" charset="0"/>
                                <a:ea typeface="Cambria Math"/>
                                <a:sym typeface="Symbol" pitchFamily="18" charset="2"/>
                              </a:rPr>
                            </m:ctrlPr>
                          </m:sSupPr>
                          <m:e>
                            <m:r>
                              <a:rPr lang="en-US" altLang="ko-KR" b="0" i="1" smtClean="0">
                                <a:latin typeface="Cambria Math"/>
                                <a:ea typeface="Cambria Math"/>
                                <a:sym typeface="Symbol" pitchFamily="18" charset="2"/>
                              </a:rPr>
                              <m:t>𝑟</m:t>
                            </m:r>
                          </m:e>
                          <m:sup>
                            <m:r>
                              <a:rPr lang="en-US" altLang="ko-KR" b="0" i="1" smtClean="0">
                                <a:latin typeface="Cambria Math"/>
                                <a:ea typeface="Cambria Math"/>
                                <a:sym typeface="Symbol" pitchFamily="18" charset="2"/>
                              </a:rPr>
                              <m:t>𝑗</m:t>
                            </m:r>
                          </m:sup>
                        </m:sSup>
                      </m:e>
                    </m:nary>
                    <m:r>
                      <a:rPr lang="en-US" altLang="ko-KR" b="0" i="1" smtClean="0">
                        <a:latin typeface="Cambria Math"/>
                        <a:ea typeface="Cambria Math"/>
                        <a:sym typeface="Symbol" pitchFamily="18" charset="2"/>
                      </a:rPr>
                      <m:t>, </m:t>
                    </m:r>
                    <m:nary>
                      <m:naryPr>
                        <m:chr m:val="∑"/>
                        <m:limLoc m:val="subSup"/>
                        <m:supHide m:val="on"/>
                        <m:ctrlPr>
                          <a:rPr lang="en-US" altLang="ko-KR" b="0" i="1" smtClean="0">
                            <a:latin typeface="Cambria Math" panose="02040503050406030204" pitchFamily="18" charset="0"/>
                            <a:ea typeface="Cambria Math"/>
                            <a:sym typeface="Symbol" pitchFamily="18" charset="2"/>
                          </a:rPr>
                        </m:ctrlPr>
                      </m:naryPr>
                      <m:sub>
                        <m:r>
                          <m:rPr>
                            <m:brk m:alnAt="9"/>
                          </m:rPr>
                          <a:rPr lang="en-US" altLang="ko-KR" b="0" i="1" smtClean="0">
                            <a:latin typeface="Cambria Math"/>
                            <a:ea typeface="Cambria Math"/>
                            <a:sym typeface="Symbol" pitchFamily="18" charset="2"/>
                          </a:rPr>
                          <m:t>𝑘</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𝐾</m:t>
                        </m:r>
                      </m:sub>
                      <m:sup/>
                      <m:e>
                        <m:sSub>
                          <m:sSubPr>
                            <m:ctrlPr>
                              <a:rPr lang="en-US" altLang="ko-KR" b="0" i="1" smtClean="0">
                                <a:latin typeface="Cambria Math" panose="02040503050406030204" pitchFamily="18" charset="0"/>
                                <a:ea typeface="Cambria Math"/>
                                <a:sym typeface="Symbol" pitchFamily="18" charset="2"/>
                              </a:rPr>
                            </m:ctrlPr>
                          </m:sSubPr>
                          <m:e>
                            <m:r>
                              <a:rPr lang="ko-KR" altLang="en-US" b="0" i="1" smtClean="0">
                                <a:latin typeface="Cambria Math"/>
                                <a:ea typeface="Cambria Math"/>
                                <a:sym typeface="Symbol" pitchFamily="18" charset="2"/>
                              </a:rPr>
                              <m:t>𝜆</m:t>
                            </m:r>
                          </m:e>
                          <m:sub>
                            <m:r>
                              <a:rPr lang="en-US" altLang="ko-KR" b="0" i="1" smtClean="0">
                                <a:latin typeface="Cambria Math"/>
                                <a:ea typeface="Cambria Math"/>
                                <a:sym typeface="Symbol" pitchFamily="18" charset="2"/>
                              </a:rPr>
                              <m:t>𝑘</m:t>
                            </m:r>
                          </m:sub>
                        </m:sSub>
                      </m:e>
                    </m:nary>
                    <m:r>
                      <a:rPr lang="en-US" altLang="ko-KR" b="0" i="1" smtClean="0">
                        <a:latin typeface="Cambria Math"/>
                        <a:ea typeface="Cambria Math"/>
                        <a:sym typeface="Symbol" pitchFamily="18" charset="2"/>
                      </a:rPr>
                      <m:t>=1, </m:t>
                    </m:r>
                    <m:sSub>
                      <m:sSubPr>
                        <m:ctrlPr>
                          <a:rPr lang="en-US" altLang="ko-KR" b="0" i="1" smtClean="0">
                            <a:solidFill>
                              <a:srgbClr val="0000FF"/>
                            </a:solidFill>
                            <a:latin typeface="Cambria Math" panose="02040503050406030204" pitchFamily="18" charset="0"/>
                            <a:ea typeface="Cambria Math"/>
                            <a:sym typeface="Symbol" pitchFamily="18" charset="2"/>
                          </a:rPr>
                        </m:ctrlPr>
                      </m:sSubPr>
                      <m:e>
                        <m:r>
                          <a:rPr lang="ko-KR" altLang="en-US" b="0" i="1" smtClean="0">
                            <a:solidFill>
                              <a:srgbClr val="0000FF"/>
                            </a:solidFill>
                            <a:latin typeface="Cambria Math"/>
                            <a:ea typeface="Cambria Math"/>
                            <a:sym typeface="Symbol" pitchFamily="18" charset="2"/>
                          </a:rPr>
                          <m:t>𝜇</m:t>
                        </m:r>
                      </m:e>
                      <m:sub>
                        <m:r>
                          <a:rPr lang="en-US" altLang="ko-KR" b="0" i="1" smtClean="0">
                            <a:solidFill>
                              <a:srgbClr val="0000FF"/>
                            </a:solidFill>
                            <a:latin typeface="Cambria Math"/>
                            <a:ea typeface="Cambria Math"/>
                            <a:sym typeface="Symbol" pitchFamily="18" charset="2"/>
                          </a:rPr>
                          <m:t>1</m:t>
                        </m:r>
                      </m:sub>
                    </m:sSub>
                    <m:r>
                      <a:rPr lang="en-US" altLang="ko-KR" b="0" i="1" smtClean="0">
                        <a:solidFill>
                          <a:srgbClr val="0000FF"/>
                        </a:solidFill>
                        <a:latin typeface="Cambria Math"/>
                        <a:ea typeface="Cambria Math"/>
                        <a:sym typeface="Symbol" pitchFamily="18" charset="2"/>
                      </a:rPr>
                      <m:t>&lt;1</m:t>
                    </m:r>
                    <m:r>
                      <a:rPr lang="en-US" altLang="ko-KR" b="0" i="1" smtClean="0">
                        <a:latin typeface="Cambria Math"/>
                        <a:ea typeface="Cambria Math"/>
                        <a:sym typeface="Symbol" pitchFamily="18" charset="2"/>
                      </a:rPr>
                      <m:t> </m:t>
                    </m:r>
                    <m:r>
                      <a:rPr lang="en-US" altLang="ko-KR" b="0" i="1" smtClean="0">
                        <a:latin typeface="Cambria Math"/>
                        <a:ea typeface="Cambria Math"/>
                        <a:sym typeface="Symbol" pitchFamily="18" charset="2"/>
                      </a:rPr>
                      <m:t>𝑓𝑜𝑟</m:t>
                    </m:r>
                    <m:r>
                      <a:rPr lang="en-US" altLang="ko-KR" b="0" i="1" smtClean="0">
                        <a:latin typeface="Cambria Math"/>
                        <a:ea typeface="Cambria Math"/>
                        <a:sym typeface="Symbol" pitchFamily="18" charset="2"/>
                      </a:rPr>
                      <m:t> </m:t>
                    </m:r>
                    <m:r>
                      <a:rPr lang="en-US" altLang="ko-KR" b="0" i="1" smtClean="0">
                        <a:latin typeface="Cambria Math"/>
                        <a:ea typeface="Cambria Math"/>
                        <a:sym typeface="Symbol" pitchFamily="18" charset="2"/>
                      </a:rPr>
                      <m:t>𝑗</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𝐽</m:t>
                    </m:r>
                    <m:r>
                      <a:rPr lang="en-US" altLang="ko-KR" b="0" i="1" smtClean="0">
                        <a:latin typeface="Cambria Math"/>
                        <a:ea typeface="Cambria Math"/>
                        <a:sym typeface="Symbol" pitchFamily="18" charset="2"/>
                      </a:rPr>
                      <m:t>,</m:t>
                    </m:r>
                  </m:oMath>
                </a14:m>
                <a:r>
                  <a:rPr lang="en-US" altLang="ko-KR" dirty="0" smtClean="0">
                    <a:ea typeface="바탕체" pitchFamily="17" charset="-127"/>
                    <a:sym typeface="Symbol" pitchFamily="18" charset="2"/>
                  </a:rPr>
                  <a:t> </a:t>
                </a:r>
                <a14:m>
                  <m:oMath xmlns:m="http://schemas.openxmlformats.org/officeDocument/2006/math">
                    <m:r>
                      <a:rPr lang="ko-KR" altLang="en-US" i="1" dirty="0" smtClean="0">
                        <a:latin typeface="Cambria Math"/>
                        <a:ea typeface="바탕체" pitchFamily="17" charset="-127"/>
                        <a:sym typeface="Symbol" pitchFamily="18" charset="2"/>
                      </a:rPr>
                      <m:t>𝜆</m:t>
                    </m:r>
                    <m:r>
                      <a:rPr lang="ko-KR" altLang="en-US" i="1" dirty="0" smtClean="0">
                        <a:latin typeface="Cambria Math"/>
                        <a:ea typeface="바탕체" pitchFamily="17" charset="-127"/>
                        <a:sym typeface="Symbol" pitchFamily="18" charset="2"/>
                      </a:rPr>
                      <m:t>∈</m:t>
                    </m:r>
                    <m:sSubSup>
                      <m:sSubSupPr>
                        <m:ctrlPr>
                          <a:rPr lang="en-US" altLang="ko-KR" i="1" dirty="0" smtClean="0">
                            <a:latin typeface="Cambria Math" panose="02040503050406030204" pitchFamily="18" charset="0"/>
                            <a:ea typeface="바탕체" pitchFamily="17" charset="-127"/>
                            <a:sym typeface="Symbol" pitchFamily="18" charset="2"/>
                          </a:rPr>
                        </m:ctrlPr>
                      </m:sSubSupPr>
                      <m:e>
                        <m:r>
                          <a:rPr lang="en-US" altLang="ko-KR" b="0" i="1" dirty="0" smtClean="0">
                            <a:latin typeface="Cambria Math"/>
                            <a:ea typeface="바탕체" pitchFamily="17" charset="-127"/>
                            <a:sym typeface="Symbol" pitchFamily="18" charset="2"/>
                          </a:rPr>
                          <m:t>𝑅</m:t>
                        </m:r>
                      </m:e>
                      <m:sub>
                        <m:r>
                          <a:rPr lang="en-US" altLang="ko-KR" b="0" i="1" dirty="0" smtClean="0">
                            <a:latin typeface="Cambria Math"/>
                            <a:ea typeface="바탕체" pitchFamily="17" charset="-127"/>
                            <a:sym typeface="Symbol" pitchFamily="18" charset="2"/>
                          </a:rPr>
                          <m:t>+</m:t>
                        </m:r>
                      </m:sub>
                      <m:sup>
                        <m:d>
                          <m:dPr>
                            <m:begChr m:val="|"/>
                            <m:endChr m:val="|"/>
                            <m:ctrlPr>
                              <a:rPr lang="en-US" altLang="ko-KR" i="1" dirty="0" smtClean="0">
                                <a:latin typeface="Cambria Math" panose="02040503050406030204" pitchFamily="18" charset="0"/>
                                <a:ea typeface="바탕체" pitchFamily="17" charset="-127"/>
                                <a:sym typeface="Symbol" pitchFamily="18" charset="2"/>
                              </a:rPr>
                            </m:ctrlPr>
                          </m:dPr>
                          <m:e>
                            <m:r>
                              <a:rPr lang="en-US" altLang="ko-KR" b="0" i="1" dirty="0" smtClean="0">
                                <a:latin typeface="Cambria Math"/>
                                <a:ea typeface="바탕체" pitchFamily="17" charset="-127"/>
                                <a:sym typeface="Symbol" pitchFamily="18" charset="2"/>
                              </a:rPr>
                              <m:t>𝐾</m:t>
                            </m:r>
                          </m:e>
                        </m:d>
                      </m:sup>
                    </m:sSubSup>
                    <m:r>
                      <a:rPr lang="en-US" altLang="ko-KR" b="0" i="1" dirty="0" smtClean="0">
                        <a:latin typeface="Cambria Math"/>
                        <a:ea typeface="바탕체" pitchFamily="17" charset="-127"/>
                        <a:sym typeface="Symbol" pitchFamily="18" charset="2"/>
                      </a:rPr>
                      <m:t>, </m:t>
                    </m:r>
                    <m:r>
                      <a:rPr lang="ko-KR" altLang="en-US" b="0" i="1" dirty="0" smtClean="0">
                        <a:latin typeface="Cambria Math"/>
                        <a:ea typeface="바탕체" pitchFamily="17" charset="-127"/>
                        <a:sym typeface="Symbol" pitchFamily="18" charset="2"/>
                      </a:rPr>
                      <m:t>𝜇</m:t>
                    </m:r>
                    <m:r>
                      <a:rPr lang="ko-KR" altLang="en-US" b="0" i="1" dirty="0" smtClean="0">
                        <a:latin typeface="Cambria Math"/>
                        <a:ea typeface="바탕체" pitchFamily="17" charset="-127"/>
                        <a:sym typeface="Symbol" pitchFamily="18" charset="2"/>
                      </a:rPr>
                      <m:t>∈</m:t>
                    </m:r>
                    <m:sSubSup>
                      <m:sSubSupPr>
                        <m:ctrlPr>
                          <a:rPr lang="en-US" altLang="ko-KR" b="0" i="1" dirty="0" smtClean="0">
                            <a:latin typeface="Cambria Math" panose="02040503050406030204" pitchFamily="18" charset="0"/>
                            <a:ea typeface="바탕체" pitchFamily="17" charset="-127"/>
                            <a:sym typeface="Symbol" pitchFamily="18" charset="2"/>
                          </a:rPr>
                        </m:ctrlPr>
                      </m:sSubSupPr>
                      <m:e>
                        <m:r>
                          <a:rPr lang="en-US" altLang="ko-KR" b="0" i="1" dirty="0" smtClean="0">
                            <a:latin typeface="Cambria Math"/>
                            <a:ea typeface="바탕체" pitchFamily="17" charset="-127"/>
                            <a:sym typeface="Symbol" pitchFamily="18" charset="2"/>
                          </a:rPr>
                          <m:t>𝑅</m:t>
                        </m:r>
                      </m:e>
                      <m:sub>
                        <m:r>
                          <a:rPr lang="en-US" altLang="ko-KR" b="0" i="1" dirty="0" smtClean="0">
                            <a:latin typeface="Cambria Math"/>
                            <a:ea typeface="바탕체" pitchFamily="17" charset="-127"/>
                            <a:sym typeface="Symbol" pitchFamily="18" charset="2"/>
                          </a:rPr>
                          <m:t>+</m:t>
                        </m:r>
                      </m:sub>
                      <m:sup>
                        <m:d>
                          <m:dPr>
                            <m:begChr m:val="|"/>
                            <m:endChr m:val="|"/>
                            <m:ctrlPr>
                              <a:rPr lang="en-US" altLang="ko-KR" b="0" i="1" dirty="0" smtClean="0">
                                <a:latin typeface="Cambria Math" panose="02040503050406030204" pitchFamily="18" charset="0"/>
                                <a:ea typeface="바탕체" pitchFamily="17" charset="-127"/>
                                <a:sym typeface="Symbol" pitchFamily="18" charset="2"/>
                              </a:rPr>
                            </m:ctrlPr>
                          </m:dPr>
                          <m:e>
                            <m:r>
                              <a:rPr lang="en-US" altLang="ko-KR" b="0" i="1" dirty="0" smtClean="0">
                                <a:latin typeface="Cambria Math"/>
                                <a:ea typeface="바탕체" pitchFamily="17" charset="-127"/>
                                <a:sym typeface="Symbol" pitchFamily="18" charset="2"/>
                              </a:rPr>
                              <m:t>𝐽</m:t>
                            </m:r>
                          </m:e>
                        </m:d>
                      </m:sup>
                    </m:sSubSup>
                    <m:r>
                      <a:rPr lang="en-US" altLang="ko-KR" b="0" i="1" dirty="0" smtClean="0">
                        <a:latin typeface="Cambria Math"/>
                        <a:ea typeface="바탕체" pitchFamily="17" charset="-127"/>
                        <a:sym typeface="Symbol" pitchFamily="18" charset="2"/>
                      </a:rPr>
                      <m:t>}</m:t>
                    </m:r>
                  </m:oMath>
                </a14:m>
                <a:r>
                  <a:rPr lang="en-US" altLang="ko-KR" dirty="0" smtClean="0">
                    <a:ea typeface="바탕체" pitchFamily="17" charset="-127"/>
                    <a:sym typeface="Symbol" pitchFamily="18" charset="2"/>
                  </a:rPr>
                  <a:t>, where </a:t>
                </a:r>
                <a14:m>
                  <m:oMath xmlns:m="http://schemas.openxmlformats.org/officeDocument/2006/math">
                    <m:sSub>
                      <m:sSubPr>
                        <m:ctrlPr>
                          <a:rPr lang="en-US" altLang="ko-KR" i="1" smtClean="0">
                            <a:latin typeface="Cambria Math" panose="02040503050406030204" pitchFamily="18" charset="0"/>
                            <a:ea typeface="바탕체" pitchFamily="17" charset="-127"/>
                            <a:sym typeface="Symbol" pitchFamily="18" charset="2"/>
                          </a:rPr>
                        </m:ctrlPr>
                      </m:sSubPr>
                      <m:e>
                        <m:d>
                          <m:dPr>
                            <m:begChr m:val="{"/>
                            <m:endChr m:val="}"/>
                            <m:ctrlPr>
                              <a:rPr lang="en-US" altLang="ko-KR" i="1" smtClean="0">
                                <a:latin typeface="Cambria Math" panose="02040503050406030204" pitchFamily="18" charset="0"/>
                                <a:ea typeface="바탕체" pitchFamily="17" charset="-127"/>
                                <a:sym typeface="Symbol" pitchFamily="18" charset="2"/>
                              </a:rPr>
                            </m:ctrlPr>
                          </m:dPr>
                          <m:e>
                            <m:sSup>
                              <m:sSupPr>
                                <m:ctrlPr>
                                  <a:rPr lang="en-US" altLang="ko-KR" i="1" smtClean="0">
                                    <a:latin typeface="Cambria Math" panose="02040503050406030204" pitchFamily="18" charset="0"/>
                                    <a:ea typeface="바탕체" pitchFamily="17" charset="-127"/>
                                    <a:sym typeface="Symbol" pitchFamily="18" charset="2"/>
                                  </a:rPr>
                                </m:ctrlPr>
                              </m:sSupPr>
                              <m:e>
                                <m:r>
                                  <a:rPr lang="en-US" altLang="ko-KR" b="0" i="1" smtClean="0">
                                    <a:latin typeface="Cambria Math"/>
                                    <a:ea typeface="바탕체" pitchFamily="17" charset="-127"/>
                                    <a:sym typeface="Symbol" pitchFamily="18" charset="2"/>
                                  </a:rPr>
                                  <m:t>𝑥</m:t>
                                </m:r>
                              </m:e>
                              <m:sup>
                                <m:r>
                                  <a:rPr lang="en-US" altLang="ko-KR" b="0" i="1" smtClean="0">
                                    <a:latin typeface="Cambria Math"/>
                                    <a:ea typeface="바탕체" pitchFamily="17" charset="-127"/>
                                    <a:sym typeface="Symbol" pitchFamily="18" charset="2"/>
                                  </a:rPr>
                                  <m:t>𝑘</m:t>
                                </m:r>
                              </m:sup>
                            </m:sSup>
                          </m:e>
                        </m:d>
                      </m:e>
                      <m:sub>
                        <m:r>
                          <a:rPr lang="en-US" altLang="ko-KR" b="0" i="1" smtClean="0">
                            <a:latin typeface="Cambria Math"/>
                            <a:ea typeface="바탕체" pitchFamily="17" charset="-127"/>
                            <a:sym typeface="Symbol" pitchFamily="18" charset="2"/>
                          </a:rPr>
                          <m:t>𝑘</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𝐾</m:t>
                        </m:r>
                      </m:sub>
                    </m:sSub>
                  </m:oMath>
                </a14:m>
                <a:r>
                  <a:rPr lang="en-US" altLang="ko-KR" baseline="-25000" dirty="0" smtClean="0">
                    <a:ea typeface="바탕체" pitchFamily="17" charset="-127"/>
                    <a:sym typeface="Symbol" pitchFamily="18" charset="2"/>
                  </a:rPr>
                  <a:t> </a:t>
                </a:r>
                <a:r>
                  <a:rPr lang="en-US" altLang="ko-KR" dirty="0" smtClean="0">
                    <a:ea typeface="바탕체" pitchFamily="17" charset="-127"/>
                    <a:sym typeface="Symbol" pitchFamily="18" charset="2"/>
                  </a:rPr>
                  <a:t>are extreme points and </a:t>
                </a:r>
                <a14:m>
                  <m:oMath xmlns:m="http://schemas.openxmlformats.org/officeDocument/2006/math">
                    <m:sSub>
                      <m:sSubPr>
                        <m:ctrlPr>
                          <a:rPr lang="en-US" altLang="ko-KR" i="1" smtClean="0">
                            <a:latin typeface="Cambria Math" panose="02040503050406030204" pitchFamily="18" charset="0"/>
                            <a:ea typeface="바탕체" pitchFamily="17" charset="-127"/>
                            <a:sym typeface="Symbol" pitchFamily="18" charset="2"/>
                          </a:rPr>
                        </m:ctrlPr>
                      </m:sSubPr>
                      <m:e>
                        <m:d>
                          <m:dPr>
                            <m:begChr m:val="{"/>
                            <m:endChr m:val="}"/>
                            <m:ctrlPr>
                              <a:rPr lang="en-US" altLang="ko-KR" i="1" smtClean="0">
                                <a:latin typeface="Cambria Math" panose="02040503050406030204" pitchFamily="18" charset="0"/>
                                <a:ea typeface="바탕체" pitchFamily="17" charset="-127"/>
                                <a:sym typeface="Symbol" pitchFamily="18" charset="2"/>
                              </a:rPr>
                            </m:ctrlPr>
                          </m:dPr>
                          <m:e>
                            <m:sSup>
                              <m:sSupPr>
                                <m:ctrlPr>
                                  <a:rPr lang="en-US" altLang="ko-KR" i="1" smtClean="0">
                                    <a:latin typeface="Cambria Math" panose="02040503050406030204" pitchFamily="18" charset="0"/>
                                    <a:ea typeface="바탕체" pitchFamily="17" charset="-127"/>
                                    <a:sym typeface="Symbol" pitchFamily="18" charset="2"/>
                                  </a:rPr>
                                </m:ctrlPr>
                              </m:sSupPr>
                              <m:e>
                                <m:r>
                                  <a:rPr lang="en-US" altLang="ko-KR" b="0" i="1" smtClean="0">
                                    <a:latin typeface="Cambria Math"/>
                                    <a:ea typeface="바탕체" pitchFamily="17" charset="-127"/>
                                    <a:sym typeface="Symbol" pitchFamily="18" charset="2"/>
                                  </a:rPr>
                                  <m:t>𝑟</m:t>
                                </m:r>
                              </m:e>
                              <m:sup>
                                <m:r>
                                  <a:rPr lang="en-US" altLang="ko-KR" b="0" i="1" smtClean="0">
                                    <a:latin typeface="Cambria Math"/>
                                    <a:ea typeface="바탕체" pitchFamily="17" charset="-127"/>
                                    <a:sym typeface="Symbol" pitchFamily="18" charset="2"/>
                                  </a:rPr>
                                  <m:t>𝑗</m:t>
                                </m:r>
                              </m:sup>
                            </m:sSup>
                          </m:e>
                        </m:d>
                      </m:e>
                      <m:sub>
                        <m:r>
                          <a:rPr lang="en-US" altLang="ko-KR" b="0" i="1" smtClean="0">
                            <a:latin typeface="Cambria Math"/>
                            <a:ea typeface="바탕체" pitchFamily="17" charset="-127"/>
                            <a:sym typeface="Symbol" pitchFamily="18" charset="2"/>
                          </a:rPr>
                          <m:t>𝑗</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𝐽</m:t>
                        </m:r>
                      </m:sub>
                    </m:sSub>
                  </m:oMath>
                </a14:m>
                <a:r>
                  <a:rPr lang="en-US" altLang="ko-KR" dirty="0" smtClean="0">
                    <a:ea typeface="바탕체" pitchFamily="17" charset="-127"/>
                    <a:sym typeface="Symbol" pitchFamily="18" charset="2"/>
                  </a:rPr>
                  <a:t> are extreme rays of P.</a:t>
                </a:r>
                <a:r>
                  <a:rPr lang="en-US" altLang="ko-KR" dirty="0">
                    <a:ea typeface="바탕체" pitchFamily="17" charset="-127"/>
                    <a:sym typeface="Symbol" pitchFamily="18" charset="2"/>
                  </a:rPr>
                  <a:t> </a:t>
                </a:r>
                <a:r>
                  <a:rPr lang="en-US" altLang="ko-KR" dirty="0" smtClean="0">
                    <a:ea typeface="바탕체" pitchFamily="17" charset="-127"/>
                    <a:sym typeface="Symbol" pitchFamily="18" charset="2"/>
                  </a:rPr>
                  <a:t>  Since </a:t>
                </a:r>
                <a14:m>
                  <m:oMath xmlns:m="http://schemas.openxmlformats.org/officeDocument/2006/math">
                    <m:d>
                      <m:dPr>
                        <m:begChr m:val="|"/>
                        <m:endChr m:val="|"/>
                        <m:ctrlPr>
                          <a:rPr lang="en-US" altLang="ko-KR" b="0" i="1" smtClean="0">
                            <a:latin typeface="Cambria Math" panose="02040503050406030204" pitchFamily="18" charset="0"/>
                            <a:ea typeface="바탕체" pitchFamily="17" charset="-127"/>
                            <a:sym typeface="Symbol" pitchFamily="18" charset="2"/>
                          </a:rPr>
                        </m:ctrlPr>
                      </m:dPr>
                      <m:e>
                        <m:r>
                          <a:rPr lang="en-US" altLang="ko-KR" b="0" i="1" smtClean="0">
                            <a:latin typeface="Cambria Math"/>
                            <a:ea typeface="바탕체" pitchFamily="17" charset="-127"/>
                            <a:sym typeface="Symbol" pitchFamily="18" charset="2"/>
                          </a:rPr>
                          <m:t>𝐽</m:t>
                        </m:r>
                      </m:e>
                    </m:d>
                    <m:r>
                      <a:rPr lang="en-US" altLang="ko-KR" b="0" i="1" smtClean="0">
                        <a:latin typeface="Cambria Math"/>
                        <a:ea typeface="Cambria Math"/>
                        <a:sym typeface="Symbol" pitchFamily="18" charset="2"/>
                      </a:rPr>
                      <m:t>≤</m:t>
                    </m:r>
                    <m:d>
                      <m:dPr>
                        <m:ctrlPr>
                          <a:rPr lang="en-US" altLang="ko-KR" b="0" i="1" smtClean="0">
                            <a:latin typeface="Cambria Math" panose="02040503050406030204" pitchFamily="18" charset="0"/>
                            <a:ea typeface="Cambria Math"/>
                            <a:sym typeface="Symbol" pitchFamily="18" charset="2"/>
                          </a:rPr>
                        </m:ctrlPr>
                      </m:dPr>
                      <m:e>
                        <m:m>
                          <m:mPr>
                            <m:mcs>
                              <m:mc>
                                <m:mcPr>
                                  <m:count m:val="1"/>
                                  <m:mcJc m:val="center"/>
                                </m:mcPr>
                              </m:mc>
                            </m:mcs>
                            <m:ctrlPr>
                              <a:rPr lang="en-US" altLang="ko-KR" b="0" i="1" smtClean="0">
                                <a:latin typeface="Cambria Math" panose="02040503050406030204" pitchFamily="18" charset="0"/>
                                <a:ea typeface="Cambria Math"/>
                                <a:sym typeface="Symbol" pitchFamily="18" charset="2"/>
                              </a:rPr>
                            </m:ctrlPr>
                          </m:mPr>
                          <m:mr>
                            <m:e>
                              <m:r>
                                <m:rPr>
                                  <m:brk m:alnAt="7"/>
                                </m:rPr>
                                <a:rPr lang="en-US" altLang="ko-KR" b="0" i="1" smtClean="0">
                                  <a:latin typeface="Cambria Math"/>
                                  <a:ea typeface="Cambria Math"/>
                                  <a:sym typeface="Symbol" pitchFamily="18" charset="2"/>
                                </a:rPr>
                                <m:t>𝑚</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𝑛</m:t>
                              </m:r>
                            </m:e>
                          </m:mr>
                          <m:mr>
                            <m:e>
                              <m:r>
                                <a:rPr lang="en-US" altLang="ko-KR" b="0" i="1" smtClean="0">
                                  <a:latin typeface="Cambria Math"/>
                                  <a:ea typeface="Cambria Math"/>
                                  <a:sym typeface="Symbol" pitchFamily="18" charset="2"/>
                                </a:rPr>
                                <m:t>𝑛</m:t>
                              </m:r>
                              <m:r>
                                <a:rPr lang="en-US" altLang="ko-KR" b="0" i="1" smtClean="0">
                                  <a:latin typeface="Cambria Math"/>
                                  <a:ea typeface="Cambria Math"/>
                                  <a:sym typeface="Symbol" pitchFamily="18" charset="2"/>
                                </a:rPr>
                                <m:t>−1</m:t>
                              </m:r>
                            </m:e>
                          </m:mr>
                        </m:m>
                      </m:e>
                    </m:d>
                    <m:r>
                      <a:rPr lang="en-US" altLang="ko-KR" b="0" i="1" smtClean="0">
                        <a:latin typeface="Cambria Math"/>
                        <a:ea typeface="Cambria Math"/>
                        <a:sym typeface="Symbol" pitchFamily="18" charset="2"/>
                      </a:rPr>
                      <m:t>, </m:t>
                    </m:r>
                    <m:d>
                      <m:dPr>
                        <m:begChr m:val="|"/>
                        <m:endChr m:val="|"/>
                        <m:ctrlPr>
                          <a:rPr lang="en-US" altLang="ko-KR" b="0" i="1" smtClean="0">
                            <a:latin typeface="Cambria Math" panose="02040503050406030204" pitchFamily="18" charset="0"/>
                            <a:ea typeface="Cambria Math"/>
                            <a:sym typeface="Symbol" pitchFamily="18" charset="2"/>
                          </a:rPr>
                        </m:ctrlPr>
                      </m:dPr>
                      <m:e>
                        <m:sSubSup>
                          <m:sSubSupPr>
                            <m:ctrlPr>
                              <a:rPr lang="en-US" altLang="ko-KR" b="0" i="1" smtClean="0">
                                <a:latin typeface="Cambria Math" panose="02040503050406030204" pitchFamily="18" charset="0"/>
                                <a:ea typeface="Cambria Math"/>
                                <a:sym typeface="Symbol" pitchFamily="18" charset="2"/>
                              </a:rPr>
                            </m:ctrlPr>
                          </m:sSubSupPr>
                          <m:e>
                            <m:r>
                              <a:rPr lang="en-US" altLang="ko-KR" b="0" i="1" smtClean="0">
                                <a:latin typeface="Cambria Math"/>
                                <a:ea typeface="Cambria Math"/>
                                <a:sym typeface="Symbol" pitchFamily="18" charset="2"/>
                              </a:rPr>
                              <m:t>𝑥</m:t>
                            </m:r>
                          </m:e>
                          <m:sub>
                            <m:r>
                              <a:rPr lang="en-US" altLang="ko-KR" b="0" i="1" smtClean="0">
                                <a:latin typeface="Cambria Math"/>
                                <a:ea typeface="Cambria Math"/>
                                <a:sym typeface="Symbol" pitchFamily="18" charset="2"/>
                              </a:rPr>
                              <m:t>𝑙</m:t>
                            </m:r>
                          </m:sub>
                          <m:sup>
                            <m:r>
                              <a:rPr lang="en-US" altLang="ko-KR" b="0" i="1" smtClean="0">
                                <a:latin typeface="Cambria Math"/>
                                <a:ea typeface="Cambria Math"/>
                                <a:sym typeface="Symbol" pitchFamily="18" charset="2"/>
                              </a:rPr>
                              <m:t>𝑘</m:t>
                            </m:r>
                          </m:sup>
                        </m:sSubSup>
                      </m:e>
                    </m:d>
                    <m:r>
                      <a:rPr lang="en-US" altLang="ko-KR" b="0" i="1" smtClean="0">
                        <a:latin typeface="Cambria Math"/>
                        <a:ea typeface="Cambria Math"/>
                        <a:sym typeface="Symbol" pitchFamily="18" charset="2"/>
                      </a:rPr>
                      <m:t>≤</m:t>
                    </m:r>
                    <m:sSup>
                      <m:sSupPr>
                        <m:ctrlPr>
                          <a:rPr lang="en-US" altLang="ko-KR" b="0" i="1" smtClean="0">
                            <a:latin typeface="Cambria Math" panose="02040503050406030204" pitchFamily="18" charset="0"/>
                            <a:ea typeface="Cambria Math"/>
                            <a:sym typeface="Symbol" pitchFamily="18" charset="2"/>
                          </a:rPr>
                        </m:ctrlPr>
                      </m:sSupPr>
                      <m:e>
                        <m:d>
                          <m:dPr>
                            <m:ctrlPr>
                              <a:rPr lang="en-US" altLang="ko-KR" b="0" i="1" smtClean="0">
                                <a:latin typeface="Cambria Math" panose="02040503050406030204" pitchFamily="18" charset="0"/>
                                <a:ea typeface="Cambria Math"/>
                                <a:sym typeface="Symbol" pitchFamily="18" charset="2"/>
                              </a:rPr>
                            </m:ctrlPr>
                          </m:dPr>
                          <m:e>
                            <m:r>
                              <a:rPr lang="en-US" altLang="ko-KR" b="0" i="1" smtClean="0">
                                <a:latin typeface="Cambria Math"/>
                                <a:ea typeface="Cambria Math"/>
                                <a:sym typeface="Symbol" pitchFamily="18" charset="2"/>
                              </a:rPr>
                              <m:t>𝑛</m:t>
                            </m:r>
                            <m:r>
                              <a:rPr lang="ko-KR" altLang="en-US" b="0" i="1" smtClean="0">
                                <a:latin typeface="Cambria Math"/>
                                <a:ea typeface="Cambria Math"/>
                                <a:sym typeface="Symbol" pitchFamily="18" charset="2"/>
                              </a:rPr>
                              <m:t>𝜃</m:t>
                            </m:r>
                          </m:e>
                        </m:d>
                      </m:e>
                      <m:sup>
                        <m:r>
                          <a:rPr lang="en-US" altLang="ko-KR" b="0" i="1" smtClean="0">
                            <a:latin typeface="Cambria Math"/>
                            <a:ea typeface="Cambria Math"/>
                            <a:sym typeface="Symbol" pitchFamily="18" charset="2"/>
                          </a:rPr>
                          <m:t>𝑛</m:t>
                        </m:r>
                      </m:sup>
                    </m:sSup>
                    <m:r>
                      <a:rPr lang="en-US" altLang="ko-KR" b="0" i="1" smtClean="0">
                        <a:latin typeface="Cambria Math"/>
                        <a:ea typeface="Cambria Math"/>
                        <a:sym typeface="Symbol" pitchFamily="18" charset="2"/>
                      </a:rPr>
                      <m:t>,</m:t>
                    </m:r>
                  </m:oMath>
                </a14:m>
                <a:r>
                  <a:rPr lang="en-US" altLang="ko-KR" dirty="0" smtClean="0">
                    <a:ea typeface="바탕체" pitchFamily="17" charset="-127"/>
                    <a:sym typeface="Symbol" pitchFamily="18" charset="2"/>
                  </a:rPr>
                  <a:t> and </a:t>
                </a:r>
                <a14:m>
                  <m:oMath xmlns:m="http://schemas.openxmlformats.org/officeDocument/2006/math">
                    <m:d>
                      <m:dPr>
                        <m:begChr m:val="|"/>
                        <m:endChr m:val="|"/>
                        <m:ctrlPr>
                          <a:rPr lang="en-US" altLang="ko-KR" i="1" smtClean="0">
                            <a:latin typeface="Cambria Math" panose="02040503050406030204" pitchFamily="18" charset="0"/>
                            <a:ea typeface="바탕체" pitchFamily="17" charset="-127"/>
                            <a:sym typeface="Symbol" pitchFamily="18" charset="2"/>
                          </a:rPr>
                        </m:ctrlPr>
                      </m:dPr>
                      <m:e>
                        <m:sSubSup>
                          <m:sSubSupPr>
                            <m:ctrlPr>
                              <a:rPr lang="en-US" altLang="ko-KR" i="1" smtClean="0">
                                <a:latin typeface="Cambria Math" panose="02040503050406030204" pitchFamily="18" charset="0"/>
                                <a:ea typeface="바탕체" pitchFamily="17" charset="-127"/>
                                <a:sym typeface="Symbol" pitchFamily="18" charset="2"/>
                              </a:rPr>
                            </m:ctrlPr>
                          </m:sSubSupPr>
                          <m:e>
                            <m:r>
                              <a:rPr lang="en-US" altLang="ko-KR" b="0" i="1" smtClean="0">
                                <a:latin typeface="Cambria Math"/>
                                <a:ea typeface="바탕체" pitchFamily="17" charset="-127"/>
                                <a:sym typeface="Symbol" pitchFamily="18" charset="2"/>
                              </a:rPr>
                              <m:t>𝑟</m:t>
                            </m:r>
                          </m:e>
                          <m:sub>
                            <m:r>
                              <a:rPr lang="en-US" altLang="ko-KR" b="0" i="1" smtClean="0">
                                <a:latin typeface="Cambria Math"/>
                                <a:ea typeface="바탕체" pitchFamily="17" charset="-127"/>
                                <a:sym typeface="Symbol" pitchFamily="18" charset="2"/>
                              </a:rPr>
                              <m:t>𝑙</m:t>
                            </m:r>
                          </m:sub>
                          <m:sup>
                            <m:r>
                              <a:rPr lang="en-US" altLang="ko-KR" b="0" i="1" smtClean="0">
                                <a:latin typeface="Cambria Math"/>
                                <a:ea typeface="바탕체" pitchFamily="17" charset="-127"/>
                                <a:sym typeface="Symbol" pitchFamily="18" charset="2"/>
                              </a:rPr>
                              <m:t>𝑗</m:t>
                            </m:r>
                          </m:sup>
                        </m:sSubSup>
                      </m:e>
                    </m:d>
                    <m:r>
                      <a:rPr lang="en-US" altLang="ko-KR" i="1" smtClean="0">
                        <a:latin typeface="Cambria Math"/>
                        <a:ea typeface="Cambria Math"/>
                        <a:sym typeface="Symbol" pitchFamily="18" charset="2"/>
                      </a:rPr>
                      <m:t>≤</m:t>
                    </m:r>
                    <m:sSup>
                      <m:sSupPr>
                        <m:ctrlPr>
                          <a:rPr lang="en-US" altLang="ko-KR" i="1" smtClean="0">
                            <a:latin typeface="Cambria Math" panose="02040503050406030204" pitchFamily="18" charset="0"/>
                            <a:ea typeface="Cambria Math"/>
                            <a:sym typeface="Symbol" pitchFamily="18" charset="2"/>
                          </a:rPr>
                        </m:ctrlPr>
                      </m:sSupPr>
                      <m:e>
                        <m:d>
                          <m:dPr>
                            <m:ctrlPr>
                              <a:rPr lang="en-US" altLang="ko-KR" b="0" i="1" smtClean="0">
                                <a:latin typeface="Cambria Math" panose="02040503050406030204" pitchFamily="18" charset="0"/>
                                <a:ea typeface="Cambria Math"/>
                                <a:sym typeface="Symbol" pitchFamily="18" charset="2"/>
                              </a:rPr>
                            </m:ctrlPr>
                          </m:dPr>
                          <m:e>
                            <m:r>
                              <a:rPr lang="en-US" altLang="ko-KR" b="0" i="1" smtClean="0">
                                <a:latin typeface="Cambria Math"/>
                                <a:ea typeface="Cambria Math"/>
                                <a:sym typeface="Symbol" pitchFamily="18" charset="2"/>
                              </a:rPr>
                              <m:t>𝑛</m:t>
                            </m:r>
                            <m:r>
                              <a:rPr lang="ko-KR" altLang="en-US" b="0" i="1" smtClean="0">
                                <a:latin typeface="Cambria Math"/>
                                <a:ea typeface="Cambria Math"/>
                                <a:sym typeface="Symbol" pitchFamily="18" charset="2"/>
                              </a:rPr>
                              <m:t>𝜃</m:t>
                            </m:r>
                          </m:e>
                        </m:d>
                      </m:e>
                      <m:sup>
                        <m:r>
                          <a:rPr lang="en-US" altLang="ko-KR" b="0" i="1" smtClean="0">
                            <a:latin typeface="Cambria Math"/>
                            <a:ea typeface="Cambria Math"/>
                            <a:sym typeface="Symbol" pitchFamily="18" charset="2"/>
                          </a:rPr>
                          <m:t>𝑛</m:t>
                        </m:r>
                      </m:sup>
                    </m:sSup>
                    <m:r>
                      <a:rPr lang="en-US" altLang="ko-KR" b="0" i="1" smtClean="0">
                        <a:latin typeface="Cambria Math"/>
                        <a:ea typeface="Cambria Math"/>
                        <a:sym typeface="Symbol" pitchFamily="18" charset="2"/>
                      </a:rPr>
                      <m:t>,</m:t>
                    </m:r>
                  </m:oMath>
                </a14:m>
                <a:r>
                  <a:rPr lang="en-US" altLang="ko-KR" dirty="0" smtClean="0">
                    <a:ea typeface="바탕체" pitchFamily="17" charset="-127"/>
                    <a:sym typeface="Symbol" pitchFamily="18" charset="2"/>
                  </a:rPr>
                  <a:t> hence</a:t>
                </a:r>
              </a:p>
              <a:p>
                <a:pPr eaLnBrk="1" hangingPunct="1">
                  <a:buFont typeface="Wingdings" pitchFamily="2" charset="2"/>
                  <a:buNone/>
                </a:pPr>
                <a:r>
                  <a:rPr lang="en-US" altLang="ko-KR" dirty="0" smtClean="0">
                    <a:ea typeface="바탕체" pitchFamily="17" charset="-127"/>
                    <a:sym typeface="Symbol" pitchFamily="18" charset="2"/>
                  </a:rPr>
                  <a:t>		 </a:t>
                </a:r>
                <a14:m>
                  <m:oMath xmlns:m="http://schemas.openxmlformats.org/officeDocument/2006/math">
                    <m:d>
                      <m:dPr>
                        <m:begChr m:val="|"/>
                        <m:endChr m:val="|"/>
                        <m:ctrlPr>
                          <a:rPr lang="en-US" altLang="ko-KR" i="1" smtClean="0">
                            <a:latin typeface="Cambria Math" panose="02040503050406030204" pitchFamily="18" charset="0"/>
                            <a:ea typeface="바탕체" pitchFamily="17" charset="-127"/>
                            <a:sym typeface="Symbol" pitchFamily="18" charset="2"/>
                          </a:rPr>
                        </m:ctrlPr>
                      </m:dPr>
                      <m:e>
                        <m:sSubSup>
                          <m:sSubSupPr>
                            <m:ctrlPr>
                              <a:rPr lang="en-US" altLang="ko-KR" i="1" smtClean="0">
                                <a:latin typeface="Cambria Math" panose="02040503050406030204" pitchFamily="18" charset="0"/>
                                <a:ea typeface="바탕체" pitchFamily="17" charset="-127"/>
                                <a:sym typeface="Symbol" pitchFamily="18" charset="2"/>
                              </a:rPr>
                            </m:ctrlPr>
                          </m:sSubSupPr>
                          <m:e>
                            <m:r>
                              <a:rPr lang="en-US" altLang="ko-KR" b="0" i="1" smtClean="0">
                                <a:latin typeface="Cambria Math"/>
                                <a:ea typeface="바탕체" pitchFamily="17" charset="-127"/>
                                <a:sym typeface="Symbol" pitchFamily="18" charset="2"/>
                              </a:rPr>
                              <m:t>𝑥</m:t>
                            </m:r>
                          </m:e>
                          <m:sub>
                            <m:r>
                              <a:rPr lang="en-US" altLang="ko-KR" b="0" i="1" smtClean="0">
                                <a:latin typeface="Cambria Math"/>
                                <a:ea typeface="바탕체" pitchFamily="17" charset="-127"/>
                                <a:sym typeface="Symbol" pitchFamily="18" charset="2"/>
                              </a:rPr>
                              <m:t>𝑙</m:t>
                            </m:r>
                          </m:sub>
                          <m:sup>
                            <m:r>
                              <a:rPr lang="en-US" altLang="ko-KR" b="0" i="1" smtClean="0">
                                <a:latin typeface="Cambria Math"/>
                                <a:ea typeface="바탕체" pitchFamily="17" charset="-127"/>
                                <a:sym typeface="Symbol" pitchFamily="18" charset="2"/>
                              </a:rPr>
                              <m:t>0</m:t>
                            </m:r>
                          </m:sup>
                        </m:sSubSup>
                      </m:e>
                    </m:d>
                    <m:r>
                      <a:rPr lang="en-US" altLang="ko-KR" i="1" smtClean="0">
                        <a:latin typeface="Cambria Math"/>
                        <a:ea typeface="Cambria Math"/>
                        <a:sym typeface="Symbol" pitchFamily="18" charset="2"/>
                      </a:rPr>
                      <m:t>≤</m:t>
                    </m:r>
                    <m:sSup>
                      <m:sSupPr>
                        <m:ctrlPr>
                          <a:rPr lang="en-US" altLang="ko-KR" i="1" smtClean="0">
                            <a:latin typeface="Cambria Math" panose="02040503050406030204" pitchFamily="18" charset="0"/>
                            <a:ea typeface="Cambria Math"/>
                            <a:sym typeface="Symbol" pitchFamily="18" charset="2"/>
                          </a:rPr>
                        </m:ctrlPr>
                      </m:sSupPr>
                      <m:e>
                        <m:d>
                          <m:dPr>
                            <m:ctrlPr>
                              <a:rPr lang="en-US" altLang="ko-KR" b="0" i="1" smtClean="0">
                                <a:latin typeface="Cambria Math" panose="02040503050406030204" pitchFamily="18" charset="0"/>
                                <a:ea typeface="Cambria Math"/>
                                <a:sym typeface="Symbol" pitchFamily="18" charset="2"/>
                              </a:rPr>
                            </m:ctrlPr>
                          </m:dPr>
                          <m:e>
                            <m:r>
                              <a:rPr lang="en-US" altLang="ko-KR" b="0" i="1" smtClean="0">
                                <a:latin typeface="Cambria Math"/>
                                <a:ea typeface="Cambria Math"/>
                                <a:sym typeface="Symbol" pitchFamily="18" charset="2"/>
                              </a:rPr>
                              <m:t>𝑛</m:t>
                            </m:r>
                            <m:r>
                              <a:rPr lang="ko-KR" altLang="en-US" b="0" i="1" smtClean="0">
                                <a:latin typeface="Cambria Math"/>
                                <a:ea typeface="Cambria Math"/>
                                <a:sym typeface="Symbol" pitchFamily="18" charset="2"/>
                              </a:rPr>
                              <m:t>𝜃</m:t>
                            </m:r>
                          </m:e>
                        </m:d>
                      </m:e>
                      <m:sup>
                        <m:r>
                          <a:rPr lang="en-US" altLang="ko-KR" b="0" i="1" smtClean="0">
                            <a:latin typeface="Cambria Math"/>
                            <a:ea typeface="Cambria Math"/>
                            <a:sym typeface="Symbol" pitchFamily="18" charset="2"/>
                          </a:rPr>
                          <m:t>𝑛</m:t>
                        </m:r>
                      </m:sup>
                    </m:sSup>
                    <m:d>
                      <m:dPr>
                        <m:ctrlPr>
                          <a:rPr lang="en-US" altLang="ko-KR" b="0" i="1" smtClean="0">
                            <a:latin typeface="Cambria Math" panose="02040503050406030204" pitchFamily="18" charset="0"/>
                            <a:ea typeface="Cambria Math"/>
                            <a:sym typeface="Symbol" pitchFamily="18" charset="2"/>
                          </a:rPr>
                        </m:ctrlPr>
                      </m:dPr>
                      <m:e>
                        <m:r>
                          <a:rPr lang="en-US" altLang="ko-KR" b="0" i="1" smtClean="0">
                            <a:latin typeface="Cambria Math"/>
                            <a:ea typeface="Cambria Math"/>
                            <a:sym typeface="Symbol" pitchFamily="18" charset="2"/>
                          </a:rPr>
                          <m:t>1+</m:t>
                        </m:r>
                        <m:d>
                          <m:dPr>
                            <m:begChr m:val="|"/>
                            <m:endChr m:val="|"/>
                            <m:ctrlPr>
                              <a:rPr lang="en-US" altLang="ko-KR" b="0" i="1" smtClean="0">
                                <a:latin typeface="Cambria Math" panose="02040503050406030204" pitchFamily="18" charset="0"/>
                                <a:ea typeface="Cambria Math"/>
                                <a:sym typeface="Symbol" pitchFamily="18" charset="2"/>
                              </a:rPr>
                            </m:ctrlPr>
                          </m:dPr>
                          <m:e>
                            <m:r>
                              <a:rPr lang="en-US" altLang="ko-KR" b="0" i="1" smtClean="0">
                                <a:latin typeface="Cambria Math"/>
                                <a:ea typeface="Cambria Math"/>
                                <a:sym typeface="Symbol" pitchFamily="18" charset="2"/>
                              </a:rPr>
                              <m:t>𝐽</m:t>
                            </m:r>
                          </m:e>
                        </m:d>
                      </m:e>
                    </m:d>
                    <m:r>
                      <a:rPr lang="en-US" altLang="ko-KR" b="0" i="1" smtClean="0">
                        <a:latin typeface="Cambria Math"/>
                        <a:ea typeface="Cambria Math"/>
                        <a:sym typeface="Symbol" pitchFamily="18" charset="2"/>
                      </a:rPr>
                      <m:t>&lt;</m:t>
                    </m:r>
                    <m:sSup>
                      <m:sSupPr>
                        <m:ctrlPr>
                          <a:rPr lang="en-US" altLang="ko-KR" b="0" i="1" smtClean="0">
                            <a:latin typeface="Cambria Math" panose="02040503050406030204" pitchFamily="18" charset="0"/>
                            <a:ea typeface="Cambria Math"/>
                            <a:sym typeface="Symbol" pitchFamily="18" charset="2"/>
                          </a:rPr>
                        </m:ctrlPr>
                      </m:sSupPr>
                      <m:e>
                        <m:r>
                          <a:rPr lang="en-US" altLang="ko-KR" b="0" i="1" smtClean="0">
                            <a:latin typeface="Cambria Math"/>
                            <a:ea typeface="Cambria Math"/>
                            <a:sym typeface="Symbol" pitchFamily="18" charset="2"/>
                          </a:rPr>
                          <m:t>(</m:t>
                        </m:r>
                        <m:d>
                          <m:dPr>
                            <m:ctrlPr>
                              <a:rPr lang="en-US" altLang="ko-KR" b="0" i="1" smtClean="0">
                                <a:latin typeface="Cambria Math" panose="02040503050406030204" pitchFamily="18" charset="0"/>
                                <a:ea typeface="Cambria Math"/>
                                <a:sym typeface="Symbol" pitchFamily="18" charset="2"/>
                              </a:rPr>
                            </m:ctrlPr>
                          </m:dPr>
                          <m:e>
                            <m:r>
                              <a:rPr lang="en-US" altLang="ko-KR" b="0" i="1" smtClean="0">
                                <a:latin typeface="Cambria Math"/>
                                <a:ea typeface="Cambria Math"/>
                                <a:sym typeface="Symbol" pitchFamily="18" charset="2"/>
                              </a:rPr>
                              <m:t>𝑚</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𝑛</m:t>
                            </m:r>
                          </m:e>
                        </m:d>
                        <m:r>
                          <a:rPr lang="en-US" altLang="ko-KR" b="0" i="1" smtClean="0">
                            <a:latin typeface="Cambria Math"/>
                            <a:ea typeface="Cambria Math"/>
                            <a:sym typeface="Symbol" pitchFamily="18" charset="2"/>
                          </a:rPr>
                          <m:t>𝑛</m:t>
                        </m:r>
                        <m:r>
                          <a:rPr lang="ko-KR" altLang="en-US" b="0" i="1" smtClean="0">
                            <a:latin typeface="Cambria Math"/>
                            <a:ea typeface="Cambria Math"/>
                            <a:sym typeface="Symbol" pitchFamily="18" charset="2"/>
                          </a:rPr>
                          <m:t>𝜃</m:t>
                        </m:r>
                        <m:r>
                          <a:rPr lang="en-US" altLang="ko-KR" b="0" i="1" smtClean="0">
                            <a:latin typeface="Cambria Math"/>
                            <a:ea typeface="Cambria Math"/>
                            <a:sym typeface="Symbol" pitchFamily="18" charset="2"/>
                          </a:rPr>
                          <m:t>)</m:t>
                        </m:r>
                      </m:e>
                      <m:sup>
                        <m:r>
                          <a:rPr lang="en-US" altLang="ko-KR" b="0" i="1" smtClean="0">
                            <a:latin typeface="Cambria Math"/>
                            <a:ea typeface="Cambria Math"/>
                            <a:sym typeface="Symbol" pitchFamily="18" charset="2"/>
                          </a:rPr>
                          <m:t>𝑛</m:t>
                        </m:r>
                      </m:sup>
                    </m:sSup>
                  </m:oMath>
                </a14:m>
                <a:r>
                  <a:rPr lang="en-US" altLang="ko-KR" dirty="0" smtClean="0">
                    <a:ea typeface="바탕체" pitchFamily="17" charset="-127"/>
                    <a:sym typeface="Symbol" pitchFamily="18" charset="2"/>
                  </a:rPr>
                  <a:t> 	 	 </a:t>
                </a:r>
              </a:p>
            </p:txBody>
          </p:sp>
        </mc:Choice>
        <mc:Fallback xmlns="">
          <p:sp>
            <p:nvSpPr>
              <p:cNvPr id="24580" name="Rectangle 3"/>
              <p:cNvSpPr>
                <a:spLocks noGrp="1" noRot="1" noChangeAspect="1" noMove="1" noResize="1" noEditPoints="1" noAdjustHandles="1" noChangeArrowheads="1" noChangeShapeType="1" noTextEdit="1"/>
              </p:cNvSpPr>
              <p:nvPr>
                <p:ph type="body" idx="1"/>
              </p:nvPr>
            </p:nvSpPr>
            <p:spPr>
              <a:xfrm>
                <a:off x="251520" y="260648"/>
                <a:ext cx="8784976" cy="6101799"/>
              </a:xfrm>
              <a:blipFill rotWithShape="1">
                <a:blip r:embed="rId3"/>
                <a:stretch>
                  <a:fillRect l="-555" t="-599" r="-763" b="-200"/>
                </a:stretch>
              </a:blipFill>
            </p:spPr>
            <p:txBody>
              <a:bodyPr/>
              <a:lstStyle/>
              <a:p>
                <a:r>
                  <a:rPr lang="ko-KR" alt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날짜 개체 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1400" dirty="0" smtClean="0">
                <a:latin typeface="+mn-lt"/>
              </a:rPr>
              <a:t>Integer Programming 2018</a:t>
            </a:r>
            <a:endParaRPr lang="en-US" altLang="ko-KR" sz="1400" dirty="0">
              <a:latin typeface="+mn-lt"/>
            </a:endParaRPr>
          </a:p>
        </p:txBody>
      </p:sp>
      <p:sp>
        <p:nvSpPr>
          <p:cNvPr id="25603"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CC790D54-746D-4F9E-99AF-76A88C635DCE}" type="slidenum">
              <a:rPr lang="en-US" altLang="ko-KR" sz="1400" smtClean="0">
                <a:latin typeface="+mn-lt"/>
              </a:rPr>
              <a:pPr eaLnBrk="1" hangingPunct="1"/>
              <a:t>13</a:t>
            </a:fld>
            <a:endParaRPr lang="en-US" altLang="ko-KR" sz="1400" smtClean="0">
              <a:latin typeface="+mn-lt"/>
            </a:endParaRPr>
          </a:p>
        </p:txBody>
      </p:sp>
      <mc:AlternateContent xmlns:mc="http://schemas.openxmlformats.org/markup-compatibility/2006" xmlns:a14="http://schemas.microsoft.com/office/drawing/2010/main">
        <mc:Choice Requires="a14">
          <p:sp>
            <p:nvSpPr>
              <p:cNvPr id="25604" name="Rectangle 3"/>
              <p:cNvSpPr>
                <a:spLocks noGrp="1" noChangeArrowheads="1"/>
              </p:cNvSpPr>
              <p:nvPr>
                <p:ph type="body" idx="1"/>
              </p:nvPr>
            </p:nvSpPr>
            <p:spPr>
              <a:xfrm>
                <a:off x="558800" y="228600"/>
                <a:ext cx="8001000" cy="6074933"/>
              </a:xfrm>
            </p:spPr>
            <p:txBody>
              <a:bodyPr/>
              <a:lstStyle/>
              <a:p>
                <a:pPr eaLnBrk="1" hangingPunct="1"/>
                <a:r>
                  <a:rPr lang="en-US" altLang="ko-KR" dirty="0" smtClean="0">
                    <a:ea typeface="바탕체" pitchFamily="17" charset="-127"/>
                    <a:sym typeface="Symbol" pitchFamily="18" charset="2"/>
                  </a:rPr>
                  <a:t>Note that </a:t>
                </a:r>
                <a14:m>
                  <m:oMath xmlns:m="http://schemas.openxmlformats.org/officeDocument/2006/math">
                    <m:sSup>
                      <m:sSupPr>
                        <m:ctrlPr>
                          <a:rPr lang="en-US" altLang="ko-KR" i="1" smtClean="0">
                            <a:latin typeface="Cambria Math" panose="02040503050406030204" pitchFamily="18" charset="0"/>
                            <a:ea typeface="바탕체" pitchFamily="17" charset="-127"/>
                            <a:sym typeface="Symbol" pitchFamily="18" charset="2"/>
                          </a:rPr>
                        </m:ctrlPr>
                      </m:sSupPr>
                      <m:e>
                        <m:r>
                          <a:rPr lang="en-US" altLang="ko-KR" b="0" i="1" smtClean="0">
                            <a:latin typeface="Cambria Math"/>
                            <a:ea typeface="바탕체" pitchFamily="17" charset="-127"/>
                            <a:sym typeface="Symbol" pitchFamily="18" charset="2"/>
                          </a:rPr>
                          <m:t>(</m:t>
                        </m:r>
                        <m:d>
                          <m:dPr>
                            <m:ctrlPr>
                              <a:rPr lang="en-US" altLang="ko-KR" b="0" i="1" smtClean="0">
                                <a:latin typeface="Cambria Math" panose="02040503050406030204" pitchFamily="18" charset="0"/>
                                <a:ea typeface="바탕체" pitchFamily="17" charset="-127"/>
                                <a:sym typeface="Symbol" pitchFamily="18" charset="2"/>
                              </a:rPr>
                            </m:ctrlPr>
                          </m:dPr>
                          <m:e>
                            <m:r>
                              <a:rPr lang="en-US" altLang="ko-KR" b="0" i="1" smtClean="0">
                                <a:latin typeface="Cambria Math"/>
                                <a:ea typeface="바탕체" pitchFamily="17" charset="-127"/>
                                <a:sym typeface="Symbol" pitchFamily="18" charset="2"/>
                              </a:rPr>
                              <m:t>𝑚</m:t>
                            </m:r>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𝑛</m:t>
                            </m:r>
                          </m:e>
                        </m:d>
                        <m:r>
                          <a:rPr lang="en-US" altLang="ko-KR" b="0" i="1" smtClean="0">
                            <a:latin typeface="Cambria Math"/>
                            <a:ea typeface="바탕체" pitchFamily="17" charset="-127"/>
                            <a:sym typeface="Symbol" pitchFamily="18" charset="2"/>
                          </a:rPr>
                          <m:t>𝑛</m:t>
                        </m:r>
                        <m:r>
                          <a:rPr lang="ko-KR" altLang="en-US" b="0" i="1" smtClean="0">
                            <a:latin typeface="Cambria Math"/>
                            <a:ea typeface="바탕체" pitchFamily="17" charset="-127"/>
                            <a:sym typeface="Symbol" pitchFamily="18" charset="2"/>
                          </a:rPr>
                          <m:t>𝜃</m:t>
                        </m:r>
                        <m:r>
                          <a:rPr lang="en-US" altLang="ko-KR" b="0" i="1" smtClean="0">
                            <a:latin typeface="Cambria Math"/>
                            <a:ea typeface="바탕체" pitchFamily="17" charset="-127"/>
                            <a:sym typeface="Symbol" pitchFamily="18" charset="2"/>
                          </a:rPr>
                          <m:t>)</m:t>
                        </m:r>
                      </m:e>
                      <m:sup>
                        <m:r>
                          <a:rPr lang="en-US" altLang="ko-KR" b="0" i="1" smtClean="0">
                            <a:latin typeface="Cambria Math"/>
                            <a:ea typeface="바탕체" pitchFamily="17" charset="-127"/>
                            <a:sym typeface="Symbol" pitchFamily="18" charset="2"/>
                          </a:rPr>
                          <m:t>𝑛</m:t>
                        </m:r>
                      </m:sup>
                    </m:sSup>
                    <m:r>
                      <a:rPr lang="en-US" altLang="ko-KR" i="1" smtClean="0">
                        <a:latin typeface="Cambria Math"/>
                        <a:ea typeface="Cambria Math"/>
                        <a:sym typeface="Symbol" pitchFamily="18" charset="2"/>
                      </a:rPr>
                      <m:t>≤</m:t>
                    </m:r>
                    <m:sSup>
                      <m:sSupPr>
                        <m:ctrlPr>
                          <a:rPr lang="en-US" altLang="ko-KR" i="1" smtClean="0">
                            <a:latin typeface="Cambria Math" panose="02040503050406030204" pitchFamily="18" charset="0"/>
                            <a:ea typeface="Cambria Math"/>
                            <a:sym typeface="Symbol" pitchFamily="18" charset="2"/>
                          </a:rPr>
                        </m:ctrlPr>
                      </m:sSupPr>
                      <m:e>
                        <m:d>
                          <m:dPr>
                            <m:ctrlPr>
                              <a:rPr lang="en-US" altLang="ko-KR" i="1">
                                <a:latin typeface="Cambria Math" panose="02040503050406030204" pitchFamily="18" charset="0"/>
                                <a:ea typeface="Cambria Math"/>
                                <a:sym typeface="Symbol" pitchFamily="18" charset="2"/>
                              </a:rPr>
                            </m:ctrlPr>
                          </m:dPr>
                          <m:e>
                            <m:r>
                              <a:rPr lang="en-US" altLang="ko-KR" i="1">
                                <a:latin typeface="Cambria Math"/>
                                <a:ea typeface="Cambria Math"/>
                                <a:sym typeface="Symbol" pitchFamily="18" charset="2"/>
                              </a:rPr>
                              <m:t>2</m:t>
                            </m:r>
                            <m:sSup>
                              <m:sSupPr>
                                <m:ctrlPr>
                                  <a:rPr lang="en-US" altLang="ko-KR" i="1">
                                    <a:latin typeface="Cambria Math" panose="02040503050406030204" pitchFamily="18" charset="0"/>
                                    <a:ea typeface="Cambria Math"/>
                                    <a:sym typeface="Symbol" pitchFamily="18" charset="2"/>
                                  </a:rPr>
                                </m:ctrlPr>
                              </m:sSupPr>
                              <m:e>
                                <m:acc>
                                  <m:accPr>
                                    <m:chr m:val="̃"/>
                                    <m:ctrlPr>
                                      <a:rPr lang="en-US" altLang="ko-KR" i="1">
                                        <a:latin typeface="Cambria Math" panose="02040503050406030204" pitchFamily="18" charset="0"/>
                                        <a:ea typeface="Cambria Math"/>
                                        <a:sym typeface="Symbol" pitchFamily="18" charset="2"/>
                                      </a:rPr>
                                    </m:ctrlPr>
                                  </m:accPr>
                                  <m:e>
                                    <m:r>
                                      <a:rPr lang="en-US" altLang="ko-KR" i="1">
                                        <a:latin typeface="Cambria Math"/>
                                        <a:ea typeface="Cambria Math"/>
                                        <a:sym typeface="Symbol" pitchFamily="18" charset="2"/>
                                      </a:rPr>
                                      <m:t>𝑛</m:t>
                                    </m:r>
                                  </m:e>
                                </m:acc>
                              </m:e>
                              <m:sup>
                                <m:r>
                                  <a:rPr lang="en-US" altLang="ko-KR" i="1">
                                    <a:latin typeface="Cambria Math"/>
                                    <a:ea typeface="Cambria Math"/>
                                    <a:sym typeface="Symbol" pitchFamily="18" charset="2"/>
                                  </a:rPr>
                                  <m:t>2</m:t>
                                </m:r>
                              </m:sup>
                            </m:sSup>
                            <m:r>
                              <a:rPr lang="ko-KR" altLang="en-US" i="1">
                                <a:latin typeface="Cambria Math"/>
                                <a:ea typeface="Cambria Math"/>
                                <a:sym typeface="Symbol" pitchFamily="18" charset="2"/>
                              </a:rPr>
                              <m:t>𝜃</m:t>
                            </m:r>
                          </m:e>
                        </m:d>
                      </m:e>
                      <m:sup>
                        <m:acc>
                          <m:accPr>
                            <m:chr m:val="̃"/>
                            <m:ctrlPr>
                              <a:rPr lang="en-US" altLang="ko-KR" i="1" smtClean="0">
                                <a:latin typeface="Cambria Math" panose="02040503050406030204" pitchFamily="18" charset="0"/>
                                <a:ea typeface="Cambria Math"/>
                                <a:sym typeface="Symbol" pitchFamily="18" charset="2"/>
                              </a:rPr>
                            </m:ctrlPr>
                          </m:accPr>
                          <m:e>
                            <m:r>
                              <a:rPr lang="en-US" altLang="ko-KR" b="0" i="1" smtClean="0">
                                <a:latin typeface="Cambria Math"/>
                                <a:ea typeface="Cambria Math"/>
                                <a:sym typeface="Symbol" pitchFamily="18" charset="2"/>
                              </a:rPr>
                              <m:t>𝑛</m:t>
                            </m:r>
                          </m:e>
                        </m:acc>
                      </m:sup>
                    </m:sSup>
                    <m:r>
                      <a:rPr lang="en-US" altLang="ko-KR" b="0" i="1" smtClean="0">
                        <a:latin typeface="Cambria Math"/>
                        <a:ea typeface="Cambria Math"/>
                        <a:sym typeface="Symbol" pitchFamily="18" charset="2"/>
                      </a:rPr>
                      <m:t>,</m:t>
                    </m:r>
                  </m:oMath>
                </a14:m>
                <a:r>
                  <a:rPr lang="en-US" altLang="ko-KR" dirty="0" smtClean="0">
                    <a:ea typeface="바탕체" pitchFamily="17" charset="-127"/>
                    <a:sym typeface="Symbol" pitchFamily="18" charset="2"/>
                  </a:rPr>
                  <a:t> where </a:t>
                </a:r>
                <a14:m>
                  <m:oMath xmlns:m="http://schemas.openxmlformats.org/officeDocument/2006/math">
                    <m:acc>
                      <m:accPr>
                        <m:chr m:val="̃"/>
                        <m:ctrlPr>
                          <a:rPr lang="en-US" altLang="ko-KR" i="1" smtClean="0">
                            <a:latin typeface="Cambria Math" panose="02040503050406030204" pitchFamily="18" charset="0"/>
                            <a:ea typeface="바탕체" pitchFamily="17" charset="-127"/>
                            <a:sym typeface="Symbol" pitchFamily="18" charset="2"/>
                          </a:rPr>
                        </m:ctrlPr>
                      </m:accPr>
                      <m:e>
                        <m:r>
                          <a:rPr lang="en-US" altLang="ko-KR" b="0" i="1" smtClean="0">
                            <a:latin typeface="Cambria Math"/>
                            <a:ea typeface="바탕체" pitchFamily="17" charset="-127"/>
                            <a:sym typeface="Symbol" pitchFamily="18" charset="2"/>
                          </a:rPr>
                          <m:t>𝑛</m:t>
                        </m:r>
                      </m:e>
                    </m:acc>
                    <m:r>
                      <a:rPr lang="en-US" altLang="ko-KR" b="0" i="1" smtClean="0">
                        <a:latin typeface="Cambria Math"/>
                        <a:ea typeface="바탕체" pitchFamily="17" charset="-127"/>
                        <a:sym typeface="Symbol" pitchFamily="18" charset="2"/>
                      </a:rPr>
                      <m:t>=</m:t>
                    </m:r>
                    <m:r>
                      <m:rPr>
                        <m:sty m:val="p"/>
                      </m:rPr>
                      <a:rPr lang="en-US" altLang="ko-KR" b="0" i="0" smtClean="0">
                        <a:latin typeface="Cambria Math"/>
                        <a:ea typeface="바탕체" pitchFamily="17" charset="-127"/>
                        <a:sym typeface="Symbol" pitchFamily="18" charset="2"/>
                      </a:rPr>
                      <m:t>max</m:t>
                    </m:r>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𝑚</m:t>
                    </m:r>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𝑛</m:t>
                    </m:r>
                    <m:r>
                      <a:rPr lang="en-US" altLang="ko-KR" b="0" i="1" smtClean="0">
                        <a:latin typeface="Cambria Math"/>
                        <a:ea typeface="바탕체" pitchFamily="17" charset="-127"/>
                        <a:sym typeface="Symbol" pitchFamily="18" charset="2"/>
                      </a:rPr>
                      <m:t>)</m:t>
                    </m:r>
                  </m:oMath>
                </a14:m>
                <a:endParaRPr lang="en-US" altLang="ko-KR" dirty="0" smtClean="0">
                  <a:ea typeface="바탕체" pitchFamily="17" charset="-127"/>
                  <a:sym typeface="Symbol" pitchFamily="18" charset="2"/>
                </a:endParaRPr>
              </a:p>
              <a:p>
                <a:pPr eaLnBrk="1" hangingPunct="1">
                  <a:buFont typeface="Wingdings" pitchFamily="2" charset="2"/>
                  <a:buNone/>
                </a:pPr>
                <a:r>
                  <a:rPr lang="en-US" altLang="ko-KR" dirty="0" smtClean="0">
                    <a:ea typeface="바탕체" pitchFamily="17" charset="-127"/>
                    <a:sym typeface="Symbol" pitchFamily="18" charset="2"/>
                  </a:rPr>
                  <a:t>	Let </a:t>
                </a:r>
                <a14:m>
                  <m:oMath xmlns:m="http://schemas.openxmlformats.org/officeDocument/2006/math">
                    <m:sSub>
                      <m:sSubPr>
                        <m:ctrlPr>
                          <a:rPr lang="en-US" altLang="ko-KR" i="1" smtClean="0">
                            <a:latin typeface="Cambria Math" panose="02040503050406030204" pitchFamily="18" charset="0"/>
                            <a:ea typeface="바탕체" pitchFamily="17" charset="-127"/>
                            <a:sym typeface="Symbol" pitchFamily="18" charset="2"/>
                          </a:rPr>
                        </m:ctrlPr>
                      </m:sSubPr>
                      <m:e>
                        <m:r>
                          <a:rPr lang="ko-KR" altLang="en-US" i="1" smtClean="0">
                            <a:latin typeface="Cambria Math"/>
                            <a:ea typeface="바탕체" pitchFamily="17" charset="-127"/>
                            <a:sym typeface="Symbol" pitchFamily="18" charset="2"/>
                          </a:rPr>
                          <m:t>𝜔</m:t>
                        </m:r>
                      </m:e>
                      <m:sub>
                        <m:r>
                          <a:rPr lang="en-US" altLang="ko-KR" b="0" i="1" smtClean="0">
                            <a:latin typeface="Cambria Math"/>
                            <a:ea typeface="바탕체" pitchFamily="17" charset="-127"/>
                            <a:sym typeface="Symbol" pitchFamily="18" charset="2"/>
                          </a:rPr>
                          <m:t>𝐴</m:t>
                        </m:r>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𝑏</m:t>
                        </m:r>
                      </m:sub>
                    </m:sSub>
                    <m:r>
                      <a:rPr lang="en-US" altLang="ko-KR" b="0" i="1" smtClean="0">
                        <a:latin typeface="Cambria Math"/>
                        <a:ea typeface="바탕체" pitchFamily="17" charset="-127"/>
                        <a:sym typeface="Symbol" pitchFamily="18" charset="2"/>
                      </a:rPr>
                      <m:t>=</m:t>
                    </m:r>
                    <m:sSup>
                      <m:sSupPr>
                        <m:ctrlPr>
                          <a:rPr lang="en-US" altLang="ko-KR" b="0" i="1" smtClean="0">
                            <a:latin typeface="Cambria Math" panose="02040503050406030204" pitchFamily="18" charset="0"/>
                            <a:ea typeface="바탕체" pitchFamily="17" charset="-127"/>
                            <a:sym typeface="Symbol" pitchFamily="18" charset="2"/>
                          </a:rPr>
                        </m:ctrlPr>
                      </m:sSupPr>
                      <m:e>
                        <m:r>
                          <a:rPr lang="en-US" altLang="ko-KR" b="0" i="1" smtClean="0">
                            <a:latin typeface="Cambria Math"/>
                            <a:ea typeface="바탕체" pitchFamily="17" charset="-127"/>
                            <a:sym typeface="Symbol" pitchFamily="18" charset="2"/>
                          </a:rPr>
                          <m:t>(2</m:t>
                        </m:r>
                        <m:sSup>
                          <m:sSupPr>
                            <m:ctrlPr>
                              <a:rPr lang="en-US" altLang="ko-KR" b="0" i="1" smtClean="0">
                                <a:latin typeface="Cambria Math" panose="02040503050406030204" pitchFamily="18" charset="0"/>
                                <a:ea typeface="바탕체" pitchFamily="17" charset="-127"/>
                                <a:sym typeface="Symbol" pitchFamily="18" charset="2"/>
                              </a:rPr>
                            </m:ctrlPr>
                          </m:sSupPr>
                          <m:e>
                            <m:acc>
                              <m:accPr>
                                <m:chr m:val="̃"/>
                                <m:ctrlPr>
                                  <a:rPr lang="en-US" altLang="ko-KR" b="0" i="1" smtClean="0">
                                    <a:latin typeface="Cambria Math" panose="02040503050406030204" pitchFamily="18" charset="0"/>
                                    <a:ea typeface="바탕체" pitchFamily="17" charset="-127"/>
                                    <a:sym typeface="Symbol" pitchFamily="18" charset="2"/>
                                  </a:rPr>
                                </m:ctrlPr>
                              </m:accPr>
                              <m:e>
                                <m:r>
                                  <a:rPr lang="en-US" altLang="ko-KR" b="0" i="1" smtClean="0">
                                    <a:latin typeface="Cambria Math"/>
                                    <a:ea typeface="바탕체" pitchFamily="17" charset="-127"/>
                                    <a:sym typeface="Symbol" pitchFamily="18" charset="2"/>
                                  </a:rPr>
                                  <m:t>𝑛</m:t>
                                </m:r>
                              </m:e>
                            </m:acc>
                          </m:e>
                          <m:sup>
                            <m:r>
                              <a:rPr lang="en-US" altLang="ko-KR" b="0" i="1" smtClean="0">
                                <a:latin typeface="Cambria Math"/>
                                <a:ea typeface="바탕체" pitchFamily="17" charset="-127"/>
                                <a:sym typeface="Symbol" pitchFamily="18" charset="2"/>
                              </a:rPr>
                              <m:t>2</m:t>
                            </m:r>
                          </m:sup>
                        </m:sSup>
                        <m:r>
                          <a:rPr lang="ko-KR" altLang="en-US" b="0" i="1" smtClean="0">
                            <a:latin typeface="Cambria Math"/>
                            <a:ea typeface="바탕체" pitchFamily="17" charset="-127"/>
                            <a:sym typeface="Symbol" pitchFamily="18" charset="2"/>
                          </a:rPr>
                          <m:t>𝜃</m:t>
                        </m:r>
                        <m:r>
                          <a:rPr lang="en-US" altLang="ko-KR" b="0" i="1" smtClean="0">
                            <a:latin typeface="Cambria Math"/>
                            <a:ea typeface="바탕체" pitchFamily="17" charset="-127"/>
                            <a:sym typeface="Symbol" pitchFamily="18" charset="2"/>
                          </a:rPr>
                          <m:t>)</m:t>
                        </m:r>
                      </m:e>
                      <m:sup>
                        <m:acc>
                          <m:accPr>
                            <m:chr m:val="̃"/>
                            <m:ctrlPr>
                              <a:rPr lang="en-US" altLang="ko-KR" b="0" i="1" smtClean="0">
                                <a:latin typeface="Cambria Math" panose="02040503050406030204" pitchFamily="18" charset="0"/>
                                <a:ea typeface="바탕체" pitchFamily="17" charset="-127"/>
                                <a:sym typeface="Symbol" pitchFamily="18" charset="2"/>
                              </a:rPr>
                            </m:ctrlPr>
                          </m:accPr>
                          <m:e>
                            <m:r>
                              <a:rPr lang="en-US" altLang="ko-KR" b="0" i="1" smtClean="0">
                                <a:latin typeface="Cambria Math"/>
                                <a:ea typeface="바탕체" pitchFamily="17" charset="-127"/>
                                <a:sym typeface="Symbol" pitchFamily="18" charset="2"/>
                              </a:rPr>
                              <m:t>𝑛</m:t>
                            </m:r>
                          </m:e>
                        </m:acc>
                      </m:sup>
                    </m:sSup>
                  </m:oMath>
                </a14:m>
                <a:r>
                  <a:rPr lang="en-US" altLang="ko-KR" dirty="0" smtClean="0">
                    <a:ea typeface="바탕체" pitchFamily="17" charset="-127"/>
                    <a:sym typeface="Symbol" pitchFamily="18" charset="2"/>
                  </a:rPr>
                  <a:t>      can give bounds </a:t>
                </a:r>
                <a14:m>
                  <m:oMath xmlns:m="http://schemas.openxmlformats.org/officeDocument/2006/math">
                    <m:sSub>
                      <m:sSubPr>
                        <m:ctrlPr>
                          <a:rPr lang="en-US" altLang="ko-KR" i="1" smtClean="0">
                            <a:latin typeface="Cambria Math" panose="02040503050406030204" pitchFamily="18" charset="0"/>
                            <a:ea typeface="바탕체" pitchFamily="17" charset="-127"/>
                            <a:sym typeface="Symbol" pitchFamily="18" charset="2"/>
                          </a:rPr>
                        </m:ctrlPr>
                      </m:sSubPr>
                      <m:e>
                        <m:r>
                          <a:rPr lang="en-US" altLang="ko-KR" b="0" i="1" smtClean="0">
                            <a:latin typeface="Cambria Math"/>
                            <a:ea typeface="바탕체" pitchFamily="17" charset="-127"/>
                            <a:sym typeface="Symbol" pitchFamily="18" charset="2"/>
                          </a:rPr>
                          <m:t>𝑥</m:t>
                        </m:r>
                      </m:e>
                      <m:sub>
                        <m:r>
                          <a:rPr lang="en-US" altLang="ko-KR" b="0" i="1" smtClean="0">
                            <a:latin typeface="Cambria Math"/>
                            <a:ea typeface="바탕체" pitchFamily="17" charset="-127"/>
                            <a:sym typeface="Symbol" pitchFamily="18" charset="2"/>
                          </a:rPr>
                          <m:t>𝑗</m:t>
                        </m:r>
                      </m:sub>
                    </m:sSub>
                    <m:r>
                      <a:rPr lang="en-US" altLang="ko-KR" i="1" smtClean="0">
                        <a:latin typeface="Cambria Math"/>
                        <a:ea typeface="Cambria Math"/>
                        <a:sym typeface="Symbol" pitchFamily="18" charset="2"/>
                      </a:rPr>
                      <m:t>≤</m:t>
                    </m:r>
                    <m:sSub>
                      <m:sSubPr>
                        <m:ctrlPr>
                          <a:rPr lang="en-US" altLang="ko-KR" i="1" smtClean="0">
                            <a:latin typeface="Cambria Math" panose="02040503050406030204" pitchFamily="18" charset="0"/>
                            <a:ea typeface="Cambria Math"/>
                            <a:sym typeface="Symbol" pitchFamily="18" charset="2"/>
                          </a:rPr>
                        </m:ctrlPr>
                      </m:sSubPr>
                      <m:e>
                        <m:r>
                          <a:rPr lang="ko-KR" altLang="en-US" i="1" smtClean="0">
                            <a:latin typeface="Cambria Math"/>
                            <a:ea typeface="Cambria Math"/>
                            <a:sym typeface="Symbol" pitchFamily="18" charset="2"/>
                          </a:rPr>
                          <m:t>𝜔</m:t>
                        </m:r>
                      </m:e>
                      <m:sub>
                        <m:r>
                          <a:rPr lang="en-US" altLang="ko-KR" b="0" i="1" smtClean="0">
                            <a:latin typeface="Cambria Math"/>
                            <a:ea typeface="Cambria Math"/>
                            <a:sym typeface="Symbol" pitchFamily="18" charset="2"/>
                          </a:rPr>
                          <m:t>𝐴</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𝑏</m:t>
                        </m:r>
                      </m:sub>
                    </m:sSub>
                  </m:oMath>
                </a14:m>
                <a:r>
                  <a:rPr lang="en-US" altLang="ko-KR" dirty="0" smtClean="0">
                    <a:ea typeface="바탕체" pitchFamily="17" charset="-127"/>
                    <a:sym typeface="Symbol" pitchFamily="18" charset="2"/>
                  </a:rPr>
                  <a:t>      enumeration</a:t>
                </a:r>
                <a:endParaRPr lang="en-US" altLang="ko-KR" dirty="0" smtClean="0"/>
              </a:p>
              <a:p>
                <a:pPr eaLnBrk="1" hangingPunct="1"/>
                <a:r>
                  <a:rPr lang="en-US" altLang="ko-KR" dirty="0" smtClean="0"/>
                  <a:t>Now can use a technique to transform general IP to 0-1 IP</a:t>
                </a:r>
              </a:p>
              <a:p>
                <a:pPr eaLnBrk="1" hangingPunct="1">
                  <a:buFont typeface="Wingdings" pitchFamily="2" charset="2"/>
                  <a:buNone/>
                </a:pPr>
                <a:r>
                  <a:rPr lang="en-US" altLang="ko-KR" dirty="0" smtClean="0"/>
                  <a:t>	Let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𝑗</m:t>
                        </m:r>
                      </m:sub>
                    </m:sSub>
                    <m:r>
                      <a:rPr lang="en-US" altLang="ko-KR" b="0" i="1" smtClean="0">
                        <a:latin typeface="Cambria Math"/>
                      </a:rPr>
                      <m:t>=</m:t>
                    </m:r>
                    <m:nary>
                      <m:naryPr>
                        <m:chr m:val="∑"/>
                        <m:limLoc m:val="subSup"/>
                        <m:ctrlPr>
                          <a:rPr lang="en-US" altLang="ko-KR" b="0" i="1" smtClean="0">
                            <a:latin typeface="Cambria Math" panose="02040503050406030204" pitchFamily="18" charset="0"/>
                          </a:rPr>
                        </m:ctrlPr>
                      </m:naryPr>
                      <m:sub>
                        <m:r>
                          <m:rPr>
                            <m:brk m:alnAt="25"/>
                          </m:rPr>
                          <a:rPr lang="en-US" altLang="ko-KR" b="0" i="1" smtClean="0">
                            <a:latin typeface="Cambria Math"/>
                          </a:rPr>
                          <m:t>𝑘</m:t>
                        </m:r>
                        <m:r>
                          <a:rPr lang="en-US" altLang="ko-KR" b="0" i="1" smtClean="0">
                            <a:latin typeface="Cambria Math"/>
                          </a:rPr>
                          <m:t>=0</m:t>
                        </m:r>
                      </m:sub>
                      <m:sup>
                        <m:r>
                          <a:rPr lang="en-US" altLang="ko-KR" b="0" i="1" smtClean="0">
                            <a:latin typeface="Cambria Math"/>
                          </a:rPr>
                          <m:t>𝑑</m:t>
                        </m:r>
                      </m:sup>
                      <m:e>
                        <m:sSup>
                          <m:sSupPr>
                            <m:ctrlPr>
                              <a:rPr lang="en-US" altLang="ko-KR" b="0" i="1" smtClean="0">
                                <a:latin typeface="Cambria Math" panose="02040503050406030204" pitchFamily="18" charset="0"/>
                              </a:rPr>
                            </m:ctrlPr>
                          </m:sSupPr>
                          <m:e>
                            <m:r>
                              <a:rPr lang="en-US" altLang="ko-KR" b="0" i="1" smtClean="0">
                                <a:latin typeface="Cambria Math"/>
                              </a:rPr>
                              <m:t>2</m:t>
                            </m:r>
                          </m:e>
                          <m:sup>
                            <m:r>
                              <a:rPr lang="en-US" altLang="ko-KR" b="0" i="1" smtClean="0">
                                <a:latin typeface="Cambria Math"/>
                              </a:rPr>
                              <m:t>𝑘</m:t>
                            </m:r>
                          </m:sup>
                        </m:sSup>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𝑗𝑘</m:t>
                            </m:r>
                          </m:sub>
                        </m:sSub>
                      </m:e>
                    </m:nary>
                    <m:r>
                      <a:rPr lang="en-US" altLang="ko-KR" b="0" i="1" smtClean="0">
                        <a:latin typeface="Cambria Math"/>
                      </a:rPr>
                      <m:t>,</m:t>
                    </m:r>
                  </m:oMath>
                </a14:m>
                <a:r>
                  <a:rPr lang="en-US" altLang="ko-KR" dirty="0" smtClean="0">
                    <a:ea typeface="바탕체" pitchFamily="17" charset="-127"/>
                    <a:sym typeface="Symbol" pitchFamily="18" charset="2"/>
                  </a:rPr>
                  <a:t>   </a:t>
                </a:r>
                <a14:m>
                  <m:oMath xmlns:m="http://schemas.openxmlformats.org/officeDocument/2006/math">
                    <m:sSub>
                      <m:sSubPr>
                        <m:ctrlPr>
                          <a:rPr lang="en-US" altLang="ko-KR" i="1" dirty="0" smtClean="0">
                            <a:latin typeface="Cambria Math" panose="02040503050406030204" pitchFamily="18" charset="0"/>
                            <a:ea typeface="바탕체" pitchFamily="17" charset="-127"/>
                            <a:sym typeface="Symbol" pitchFamily="18" charset="2"/>
                          </a:rPr>
                        </m:ctrlPr>
                      </m:sSubPr>
                      <m:e>
                        <m:r>
                          <a:rPr lang="en-US" altLang="ko-KR" b="0" i="1" dirty="0" smtClean="0">
                            <a:latin typeface="Cambria Math"/>
                            <a:ea typeface="바탕체" pitchFamily="17" charset="-127"/>
                            <a:sym typeface="Symbol" pitchFamily="18" charset="2"/>
                          </a:rPr>
                          <m:t>𝑥</m:t>
                        </m:r>
                      </m:e>
                      <m:sub>
                        <m:r>
                          <a:rPr lang="en-US" altLang="ko-KR" b="0" i="1" dirty="0" smtClean="0">
                            <a:latin typeface="Cambria Math"/>
                            <a:ea typeface="바탕체" pitchFamily="17" charset="-127"/>
                            <a:sym typeface="Symbol" pitchFamily="18" charset="2"/>
                          </a:rPr>
                          <m:t>𝑗𝑘</m:t>
                        </m:r>
                      </m:sub>
                    </m:sSub>
                    <m:r>
                      <a:rPr lang="en-US" altLang="ko-KR" b="0" i="1" dirty="0" smtClean="0">
                        <a:latin typeface="Cambria Math"/>
                        <a:ea typeface="바탕체" pitchFamily="17" charset="-127"/>
                        <a:sym typeface="Symbol" pitchFamily="18" charset="2"/>
                      </a:rPr>
                      <m:t>:</m:t>
                    </m:r>
                  </m:oMath>
                </a14:m>
                <a:r>
                  <a:rPr lang="en-US" altLang="ko-KR" dirty="0" smtClean="0">
                    <a:ea typeface="바탕체" pitchFamily="17" charset="-127"/>
                    <a:sym typeface="Symbol" pitchFamily="18" charset="2"/>
                  </a:rPr>
                  <a:t> binary,   </a:t>
                </a:r>
                <a14:m>
                  <m:oMath xmlns:m="http://schemas.openxmlformats.org/officeDocument/2006/math">
                    <m:r>
                      <a:rPr lang="en-US" altLang="ko-KR" b="0" i="1" smtClean="0">
                        <a:latin typeface="Cambria Math"/>
                        <a:ea typeface="바탕체" pitchFamily="17" charset="-127"/>
                        <a:sym typeface="Symbol" pitchFamily="18" charset="2"/>
                      </a:rPr>
                      <m:t>𝑑</m:t>
                    </m:r>
                    <m:r>
                      <a:rPr lang="en-US" altLang="ko-KR" b="0" i="1" smtClean="0">
                        <a:latin typeface="Cambria Math"/>
                        <a:ea typeface="바탕체" pitchFamily="17" charset="-127"/>
                        <a:sym typeface="Symbol" pitchFamily="18" charset="2"/>
                      </a:rPr>
                      <m:t>=</m:t>
                    </m:r>
                    <m:d>
                      <m:dPr>
                        <m:begChr m:val="⌈"/>
                        <m:endChr m:val="⌉"/>
                        <m:ctrlPr>
                          <a:rPr lang="en-US" altLang="ko-KR" b="0" i="1" smtClean="0">
                            <a:latin typeface="Cambria Math" panose="02040503050406030204" pitchFamily="18" charset="0"/>
                            <a:ea typeface="바탕체" pitchFamily="17" charset="-127"/>
                            <a:sym typeface="Symbol" pitchFamily="18" charset="2"/>
                          </a:rPr>
                        </m:ctrlPr>
                      </m:dPr>
                      <m:e>
                        <m:acc>
                          <m:accPr>
                            <m:chr m:val="̃"/>
                            <m:ctrlPr>
                              <a:rPr lang="en-US" altLang="ko-KR" b="0" i="1" smtClean="0">
                                <a:latin typeface="Cambria Math" panose="02040503050406030204" pitchFamily="18" charset="0"/>
                                <a:ea typeface="바탕체" pitchFamily="17" charset="-127"/>
                                <a:sym typeface="Symbol" pitchFamily="18" charset="2"/>
                              </a:rPr>
                            </m:ctrlPr>
                          </m:accPr>
                          <m:e>
                            <m:r>
                              <a:rPr lang="en-US" altLang="ko-KR" b="0" i="1" smtClean="0">
                                <a:latin typeface="Cambria Math"/>
                                <a:ea typeface="바탕체" pitchFamily="17" charset="-127"/>
                                <a:sym typeface="Symbol" pitchFamily="18" charset="2"/>
                              </a:rPr>
                              <m:t>𝑛</m:t>
                            </m:r>
                          </m:e>
                        </m:acc>
                        <m:func>
                          <m:funcPr>
                            <m:ctrlPr>
                              <a:rPr lang="en-US" altLang="ko-KR" b="0" i="1" smtClean="0">
                                <a:latin typeface="Cambria Math" panose="02040503050406030204" pitchFamily="18" charset="0"/>
                                <a:ea typeface="바탕체" pitchFamily="17" charset="-127"/>
                                <a:sym typeface="Symbol" pitchFamily="18" charset="2"/>
                              </a:rPr>
                            </m:ctrlPr>
                          </m:funcPr>
                          <m:fName>
                            <m:r>
                              <m:rPr>
                                <m:sty m:val="p"/>
                              </m:rPr>
                              <a:rPr lang="en-US" altLang="ko-KR" b="0" i="0" smtClean="0">
                                <a:latin typeface="Cambria Math"/>
                                <a:ea typeface="바탕체" pitchFamily="17" charset="-127"/>
                                <a:sym typeface="Symbol" pitchFamily="18" charset="2"/>
                              </a:rPr>
                              <m:t>log</m:t>
                            </m:r>
                          </m:fName>
                          <m:e>
                            <m:r>
                              <a:rPr lang="en-US" altLang="ko-KR" b="0" i="1" smtClean="0">
                                <a:latin typeface="Cambria Math"/>
                                <a:ea typeface="바탕체" pitchFamily="17" charset="-127"/>
                                <a:sym typeface="Symbol" pitchFamily="18" charset="2"/>
                              </a:rPr>
                              <m:t>(2</m:t>
                            </m:r>
                            <m:sSup>
                              <m:sSupPr>
                                <m:ctrlPr>
                                  <a:rPr lang="en-US" altLang="ko-KR" b="0" i="1" smtClean="0">
                                    <a:latin typeface="Cambria Math" panose="02040503050406030204" pitchFamily="18" charset="0"/>
                                    <a:ea typeface="바탕체" pitchFamily="17" charset="-127"/>
                                    <a:sym typeface="Symbol" pitchFamily="18" charset="2"/>
                                  </a:rPr>
                                </m:ctrlPr>
                              </m:sSupPr>
                              <m:e>
                                <m:acc>
                                  <m:accPr>
                                    <m:chr m:val="̃"/>
                                    <m:ctrlPr>
                                      <a:rPr lang="en-US" altLang="ko-KR" b="0" i="1" smtClean="0">
                                        <a:latin typeface="Cambria Math" panose="02040503050406030204" pitchFamily="18" charset="0"/>
                                        <a:ea typeface="바탕체" pitchFamily="17" charset="-127"/>
                                        <a:sym typeface="Symbol" pitchFamily="18" charset="2"/>
                                      </a:rPr>
                                    </m:ctrlPr>
                                  </m:accPr>
                                  <m:e>
                                    <m:r>
                                      <a:rPr lang="en-US" altLang="ko-KR" b="0" i="1" smtClean="0">
                                        <a:latin typeface="Cambria Math"/>
                                        <a:ea typeface="바탕체" pitchFamily="17" charset="-127"/>
                                        <a:sym typeface="Symbol" pitchFamily="18" charset="2"/>
                                      </a:rPr>
                                      <m:t>𝑛</m:t>
                                    </m:r>
                                  </m:e>
                                </m:acc>
                              </m:e>
                              <m:sup>
                                <m:r>
                                  <a:rPr lang="en-US" altLang="ko-KR" b="0" i="1" smtClean="0">
                                    <a:latin typeface="Cambria Math"/>
                                    <a:ea typeface="바탕체" pitchFamily="17" charset="-127"/>
                                    <a:sym typeface="Symbol" pitchFamily="18" charset="2"/>
                                  </a:rPr>
                                  <m:t>2</m:t>
                                </m:r>
                              </m:sup>
                            </m:sSup>
                            <m:r>
                              <a:rPr lang="ko-KR" altLang="en-US" b="0" i="1" smtClean="0">
                                <a:latin typeface="Cambria Math"/>
                                <a:ea typeface="바탕체" pitchFamily="17" charset="-127"/>
                                <a:sym typeface="Symbol" pitchFamily="18" charset="2"/>
                              </a:rPr>
                              <m:t>𝜃</m:t>
                            </m:r>
                            <m:r>
                              <a:rPr lang="en-US" altLang="ko-KR" b="0" i="1" smtClean="0">
                                <a:latin typeface="Cambria Math"/>
                                <a:ea typeface="바탕체" pitchFamily="17" charset="-127"/>
                                <a:sym typeface="Symbol" pitchFamily="18" charset="2"/>
                              </a:rPr>
                              <m:t>)</m:t>
                            </m:r>
                          </m:e>
                        </m:func>
                      </m:e>
                    </m:d>
                  </m:oMath>
                </a14:m>
                <a:endParaRPr lang="en-US" altLang="ko-KR" dirty="0" smtClean="0">
                  <a:ea typeface="바탕체" pitchFamily="17" charset="-127"/>
                  <a:sym typeface="Symbol" pitchFamily="18" charset="2"/>
                </a:endParaRPr>
              </a:p>
              <a:p>
                <a:pPr eaLnBrk="1" hangingPunct="1">
                  <a:buFont typeface="Wingdings" pitchFamily="2" charset="2"/>
                  <a:buNone/>
                </a:pPr>
                <a:r>
                  <a:rPr lang="en-US" altLang="ko-KR" dirty="0" smtClean="0">
                    <a:ea typeface="바탕체" pitchFamily="17" charset="-127"/>
                    <a:sym typeface="Symbol" pitchFamily="18" charset="2"/>
                  </a:rPr>
                  <a:t>	length </a:t>
                </a:r>
                <a:r>
                  <a:rPr lang="en-US" altLang="ko-KR" dirty="0" err="1" smtClean="0">
                    <a:ea typeface="바탕체" pitchFamily="17" charset="-127"/>
                    <a:sym typeface="Symbol" pitchFamily="18" charset="2"/>
                  </a:rPr>
                  <a:t>polynomially</a:t>
                </a:r>
                <a:r>
                  <a:rPr lang="en-US" altLang="ko-KR" dirty="0" smtClean="0">
                    <a:ea typeface="바탕체" pitchFamily="17" charset="-127"/>
                    <a:sym typeface="Symbol" pitchFamily="18" charset="2"/>
                  </a:rPr>
                  <a:t> bounded </a:t>
                </a:r>
              </a:p>
              <a:p>
                <a:pPr eaLnBrk="1" hangingPunct="1">
                  <a:buNone/>
                </a:pPr>
                <a:r>
                  <a:rPr lang="en-US" altLang="ko-KR" dirty="0" smtClean="0">
                    <a:ea typeface="바탕체" pitchFamily="17" charset="-127"/>
                    <a:sym typeface="Symbol" pitchFamily="18" charset="2"/>
                  </a:rPr>
                  <a:t>	( </a:t>
                </a:r>
                <a14:m>
                  <m:oMath xmlns:m="http://schemas.openxmlformats.org/officeDocument/2006/math">
                    <m:sSup>
                      <m:sSupPr>
                        <m:ctrlPr>
                          <a:rPr lang="en-US" altLang="ko-KR" i="1" smtClean="0">
                            <a:latin typeface="Cambria Math" panose="02040503050406030204" pitchFamily="18" charset="0"/>
                            <a:ea typeface="바탕체" pitchFamily="17" charset="-127"/>
                            <a:sym typeface="Symbol" pitchFamily="18" charset="2"/>
                          </a:rPr>
                        </m:ctrlPr>
                      </m:sSupPr>
                      <m:e>
                        <m:r>
                          <a:rPr lang="en-US" altLang="ko-KR" b="0" i="1" smtClean="0">
                            <a:latin typeface="Cambria Math"/>
                            <a:ea typeface="바탕체" pitchFamily="17" charset="-127"/>
                            <a:sym typeface="Symbol" pitchFamily="18" charset="2"/>
                          </a:rPr>
                          <m:t>2</m:t>
                        </m:r>
                      </m:e>
                      <m:sup>
                        <m:r>
                          <a:rPr lang="en-US" altLang="ko-KR" b="0" i="1" smtClean="0">
                            <a:latin typeface="Cambria Math"/>
                            <a:ea typeface="바탕체" pitchFamily="17" charset="-127"/>
                            <a:sym typeface="Symbol" pitchFamily="18" charset="2"/>
                          </a:rPr>
                          <m:t>𝑑</m:t>
                        </m:r>
                      </m:sup>
                    </m:sSup>
                    <m:r>
                      <a:rPr lang="ko-KR" altLang="en-US" i="1" smtClean="0">
                        <a:latin typeface="Cambria Math"/>
                        <a:ea typeface="바탕체" pitchFamily="17" charset="-127"/>
                        <a:sym typeface="Symbol" pitchFamily="18" charset="2"/>
                      </a:rPr>
                      <m:t>𝜃</m:t>
                    </m:r>
                    <m:r>
                      <a:rPr lang="en-US" altLang="ko-KR" b="0" i="1" smtClean="0">
                        <a:latin typeface="Cambria Math"/>
                        <a:ea typeface="바탕체" pitchFamily="17" charset="-127"/>
                        <a:sym typeface="Symbol" pitchFamily="18" charset="2"/>
                      </a:rPr>
                      <m:t>=</m:t>
                    </m:r>
                    <m:r>
                      <a:rPr lang="ko-KR" altLang="en-US" b="0" i="1" smtClean="0">
                        <a:latin typeface="Cambria Math"/>
                        <a:ea typeface="바탕체" pitchFamily="17" charset="-127"/>
                        <a:sym typeface="Symbol" pitchFamily="18" charset="2"/>
                      </a:rPr>
                      <m:t>𝜃</m:t>
                    </m:r>
                    <m:sSup>
                      <m:sSupPr>
                        <m:ctrlPr>
                          <a:rPr lang="en-US" altLang="ko-KR" b="0" i="1" smtClean="0">
                            <a:latin typeface="Cambria Math" panose="02040503050406030204" pitchFamily="18" charset="0"/>
                            <a:ea typeface="바탕체" pitchFamily="17" charset="-127"/>
                            <a:sym typeface="Symbol" pitchFamily="18" charset="2"/>
                          </a:rPr>
                        </m:ctrlPr>
                      </m:sSupPr>
                      <m:e>
                        <m:r>
                          <a:rPr lang="en-US" altLang="ko-KR" b="0" i="1" smtClean="0">
                            <a:latin typeface="Cambria Math"/>
                            <a:ea typeface="바탕체" pitchFamily="17" charset="-127"/>
                            <a:sym typeface="Symbol" pitchFamily="18" charset="2"/>
                          </a:rPr>
                          <m:t>(2</m:t>
                        </m:r>
                        <m:sSup>
                          <m:sSupPr>
                            <m:ctrlPr>
                              <a:rPr lang="en-US" altLang="ko-KR" b="0" i="1" smtClean="0">
                                <a:latin typeface="Cambria Math" panose="02040503050406030204" pitchFamily="18" charset="0"/>
                                <a:ea typeface="바탕체" pitchFamily="17" charset="-127"/>
                                <a:sym typeface="Symbol" pitchFamily="18" charset="2"/>
                              </a:rPr>
                            </m:ctrlPr>
                          </m:sSupPr>
                          <m:e>
                            <m:acc>
                              <m:accPr>
                                <m:chr m:val="̃"/>
                                <m:ctrlPr>
                                  <a:rPr lang="en-US" altLang="ko-KR" b="0" i="1" smtClean="0">
                                    <a:latin typeface="Cambria Math" panose="02040503050406030204" pitchFamily="18" charset="0"/>
                                    <a:ea typeface="바탕체" pitchFamily="17" charset="-127"/>
                                    <a:sym typeface="Symbol" pitchFamily="18" charset="2"/>
                                  </a:rPr>
                                </m:ctrlPr>
                              </m:accPr>
                              <m:e>
                                <m:r>
                                  <a:rPr lang="en-US" altLang="ko-KR" b="0" i="1" smtClean="0">
                                    <a:latin typeface="Cambria Math"/>
                                    <a:ea typeface="바탕체" pitchFamily="17" charset="-127"/>
                                    <a:sym typeface="Symbol" pitchFamily="18" charset="2"/>
                                  </a:rPr>
                                  <m:t>𝑛</m:t>
                                </m:r>
                              </m:e>
                            </m:acc>
                          </m:e>
                          <m:sup>
                            <m:r>
                              <a:rPr lang="en-US" altLang="ko-KR" b="0" i="1" smtClean="0">
                                <a:latin typeface="Cambria Math"/>
                                <a:ea typeface="바탕체" pitchFamily="17" charset="-127"/>
                                <a:sym typeface="Symbol" pitchFamily="18" charset="2"/>
                              </a:rPr>
                              <m:t>2</m:t>
                            </m:r>
                          </m:sup>
                        </m:sSup>
                        <m:r>
                          <a:rPr lang="ko-KR" altLang="en-US" b="0" i="1" smtClean="0">
                            <a:latin typeface="Cambria Math"/>
                            <a:ea typeface="바탕체" pitchFamily="17" charset="-127"/>
                            <a:sym typeface="Symbol" pitchFamily="18" charset="2"/>
                          </a:rPr>
                          <m:t>𝜃</m:t>
                        </m:r>
                        <m:r>
                          <a:rPr lang="en-US" altLang="ko-KR" b="0" i="1" smtClean="0">
                            <a:latin typeface="Cambria Math"/>
                            <a:ea typeface="바탕체" pitchFamily="17" charset="-127"/>
                            <a:sym typeface="Symbol" pitchFamily="18" charset="2"/>
                          </a:rPr>
                          <m:t>)</m:t>
                        </m:r>
                      </m:e>
                      <m:sup>
                        <m:acc>
                          <m:accPr>
                            <m:chr m:val="̃"/>
                            <m:ctrlPr>
                              <a:rPr lang="en-US" altLang="ko-KR" b="0" i="1" smtClean="0">
                                <a:latin typeface="Cambria Math" panose="02040503050406030204" pitchFamily="18" charset="0"/>
                                <a:ea typeface="바탕체" pitchFamily="17" charset="-127"/>
                                <a:sym typeface="Symbol" pitchFamily="18" charset="2"/>
                              </a:rPr>
                            </m:ctrlPr>
                          </m:accPr>
                          <m:e>
                            <m:r>
                              <a:rPr lang="en-US" altLang="ko-KR" b="0" i="1" smtClean="0">
                                <a:latin typeface="Cambria Math"/>
                                <a:ea typeface="바탕체" pitchFamily="17" charset="-127"/>
                                <a:sym typeface="Symbol" pitchFamily="18" charset="2"/>
                              </a:rPr>
                              <m:t>𝑛</m:t>
                            </m:r>
                          </m:e>
                        </m:acc>
                      </m:sup>
                    </m:sSup>
                    <m:r>
                      <a:rPr lang="en-US" altLang="ko-KR" b="0" i="1" smtClean="0">
                        <a:latin typeface="Cambria Math"/>
                        <a:ea typeface="바탕체" pitchFamily="17" charset="-127"/>
                        <a:sym typeface="Symbol" pitchFamily="18" charset="2"/>
                      </a:rPr>
                      <m:t>,</m:t>
                    </m:r>
                  </m:oMath>
                </a14:m>
                <a:r>
                  <a:rPr lang="en-US" altLang="ko-KR" dirty="0" smtClean="0">
                    <a:ea typeface="바탕체" pitchFamily="17" charset="-127"/>
                    <a:sym typeface="Symbol" pitchFamily="18" charset="2"/>
                  </a:rPr>
                  <a:t>  objective </a:t>
                </a:r>
                <a:r>
                  <a:rPr lang="en-US" altLang="ko-KR" dirty="0" err="1" smtClean="0">
                    <a:ea typeface="바탕체" pitchFamily="17" charset="-127"/>
                    <a:sym typeface="Symbol" pitchFamily="18" charset="2"/>
                  </a:rPr>
                  <a:t>coeff</a:t>
                </a:r>
                <a:r>
                  <a:rPr lang="en-US" altLang="ko-KR" dirty="0" smtClean="0">
                    <a:ea typeface="바탕체" pitchFamily="17" charset="-127"/>
                    <a:sym typeface="Symbol" pitchFamily="18" charset="2"/>
                  </a:rPr>
                  <a:t>: max</a:t>
                </a:r>
                <a14:m>
                  <m:oMath xmlns:m="http://schemas.openxmlformats.org/officeDocument/2006/math">
                    <m:d>
                      <m:dPr>
                        <m:begChr m:val="{"/>
                        <m:endChr m:val="}"/>
                        <m:ctrlPr>
                          <a:rPr lang="en-US" altLang="ko-KR" i="1" smtClean="0">
                            <a:latin typeface="Cambria Math" panose="02040503050406030204" pitchFamily="18" charset="0"/>
                            <a:ea typeface="바탕체" pitchFamily="17" charset="-127"/>
                            <a:sym typeface="Symbol" pitchFamily="18" charset="2"/>
                          </a:rPr>
                        </m:ctrlPr>
                      </m:dPr>
                      <m:e>
                        <m:sSub>
                          <m:sSubPr>
                            <m:ctrlPr>
                              <a:rPr lang="en-US" altLang="ko-KR" i="1" smtClean="0">
                                <a:latin typeface="Cambria Math" panose="02040503050406030204" pitchFamily="18" charset="0"/>
                                <a:ea typeface="바탕체" pitchFamily="17" charset="-127"/>
                                <a:sym typeface="Symbol" pitchFamily="18" charset="2"/>
                              </a:rPr>
                            </m:ctrlPr>
                          </m:sSubPr>
                          <m:e>
                            <m:r>
                              <a:rPr lang="en-US" altLang="ko-KR" b="0" i="1" smtClean="0">
                                <a:latin typeface="Cambria Math"/>
                                <a:ea typeface="바탕체" pitchFamily="17" charset="-127"/>
                                <a:sym typeface="Symbol" pitchFamily="18" charset="2"/>
                              </a:rPr>
                              <m:t>𝑐</m:t>
                            </m:r>
                          </m:e>
                          <m:sub>
                            <m:r>
                              <a:rPr lang="en-US" altLang="ko-KR" b="0" i="1" smtClean="0">
                                <a:latin typeface="Cambria Math"/>
                                <a:ea typeface="바탕체" pitchFamily="17" charset="-127"/>
                                <a:sym typeface="Symbol" pitchFamily="18" charset="2"/>
                              </a:rPr>
                              <m:t>𝑗</m:t>
                            </m:r>
                          </m:sub>
                        </m:sSub>
                      </m:e>
                    </m:d>
                    <m:r>
                      <a:rPr lang="en-US" altLang="ko-KR" i="1" smtClean="0">
                        <a:latin typeface="Cambria Math"/>
                        <a:ea typeface="Cambria Math"/>
                        <a:sym typeface="Symbol" pitchFamily="18" charset="2"/>
                      </a:rPr>
                      <m:t>×</m:t>
                    </m:r>
                    <m:sSup>
                      <m:sSupPr>
                        <m:ctrlPr>
                          <a:rPr lang="en-US" altLang="ko-KR" i="1" smtClean="0">
                            <a:latin typeface="Cambria Math" panose="02040503050406030204" pitchFamily="18" charset="0"/>
                            <a:ea typeface="Cambria Math"/>
                            <a:sym typeface="Symbol" pitchFamily="18" charset="2"/>
                          </a:rPr>
                        </m:ctrlPr>
                      </m:sSupPr>
                      <m:e>
                        <m:r>
                          <a:rPr lang="en-US" altLang="ko-KR" i="1">
                            <a:latin typeface="Cambria Math"/>
                            <a:ea typeface="Cambria Math"/>
                            <a:sym typeface="Symbol" pitchFamily="18" charset="2"/>
                          </a:rPr>
                          <m:t>(2</m:t>
                        </m:r>
                        <m:sSup>
                          <m:sSupPr>
                            <m:ctrlPr>
                              <a:rPr lang="en-US" altLang="ko-KR" i="1">
                                <a:latin typeface="Cambria Math" panose="02040503050406030204" pitchFamily="18" charset="0"/>
                                <a:ea typeface="Cambria Math"/>
                                <a:sym typeface="Symbol" pitchFamily="18" charset="2"/>
                              </a:rPr>
                            </m:ctrlPr>
                          </m:sSupPr>
                          <m:e>
                            <m:acc>
                              <m:accPr>
                                <m:chr m:val="̃"/>
                                <m:ctrlPr>
                                  <a:rPr lang="en-US" altLang="ko-KR" i="1">
                                    <a:latin typeface="Cambria Math" panose="02040503050406030204" pitchFamily="18" charset="0"/>
                                    <a:ea typeface="Cambria Math"/>
                                    <a:sym typeface="Symbol" pitchFamily="18" charset="2"/>
                                  </a:rPr>
                                </m:ctrlPr>
                              </m:accPr>
                              <m:e>
                                <m:r>
                                  <a:rPr lang="en-US" altLang="ko-KR" i="1">
                                    <a:latin typeface="Cambria Math"/>
                                    <a:ea typeface="Cambria Math"/>
                                    <a:sym typeface="Symbol" pitchFamily="18" charset="2"/>
                                  </a:rPr>
                                  <m:t>𝑛</m:t>
                                </m:r>
                              </m:e>
                            </m:acc>
                          </m:e>
                          <m:sup>
                            <m:r>
                              <a:rPr lang="en-US" altLang="ko-KR" i="1">
                                <a:latin typeface="Cambria Math"/>
                                <a:ea typeface="Cambria Math"/>
                                <a:sym typeface="Symbol" pitchFamily="18" charset="2"/>
                              </a:rPr>
                              <m:t>2</m:t>
                            </m:r>
                          </m:sup>
                        </m:sSup>
                        <m:r>
                          <a:rPr lang="ko-KR" altLang="en-US" i="1">
                            <a:latin typeface="Cambria Math"/>
                            <a:ea typeface="Cambria Math"/>
                            <a:sym typeface="Symbol" pitchFamily="18" charset="2"/>
                          </a:rPr>
                          <m:t>𝜃</m:t>
                        </m:r>
                        <m:r>
                          <a:rPr lang="en-US" altLang="ko-KR" i="1">
                            <a:latin typeface="Cambria Math"/>
                            <a:ea typeface="Cambria Math"/>
                            <a:sym typeface="Symbol" pitchFamily="18" charset="2"/>
                          </a:rPr>
                          <m:t>)</m:t>
                        </m:r>
                      </m:e>
                      <m:sup>
                        <m:acc>
                          <m:accPr>
                            <m:chr m:val="̃"/>
                            <m:ctrlPr>
                              <a:rPr lang="en-US" altLang="ko-KR" i="1" smtClean="0">
                                <a:latin typeface="Cambria Math" panose="02040503050406030204" pitchFamily="18" charset="0"/>
                                <a:ea typeface="Cambria Math"/>
                                <a:sym typeface="Symbol" pitchFamily="18" charset="2"/>
                              </a:rPr>
                            </m:ctrlPr>
                          </m:accPr>
                          <m:e>
                            <m:r>
                              <a:rPr lang="en-US" altLang="ko-KR" b="0" i="1" smtClean="0">
                                <a:latin typeface="Cambria Math"/>
                                <a:ea typeface="Cambria Math"/>
                                <a:sym typeface="Symbol" pitchFamily="18" charset="2"/>
                              </a:rPr>
                              <m:t>𝑛</m:t>
                            </m:r>
                          </m:e>
                        </m:acc>
                      </m:sup>
                    </m:sSup>
                  </m:oMath>
                </a14:m>
                <a:endParaRPr lang="en-US" altLang="ko-KR" dirty="0" smtClean="0">
                  <a:ea typeface="바탕체" pitchFamily="17" charset="-127"/>
                  <a:sym typeface="Symbol" pitchFamily="18" charset="2"/>
                </a:endParaRPr>
              </a:p>
              <a:p>
                <a:pPr eaLnBrk="1" hangingPunct="1">
                  <a:buFont typeface="Wingdings" pitchFamily="2" charset="2"/>
                  <a:buNone/>
                </a:pPr>
                <a:endParaRPr lang="en-US" altLang="ko-KR" dirty="0" smtClean="0">
                  <a:ea typeface="바탕체" pitchFamily="17" charset="-127"/>
                  <a:sym typeface="Symbol" pitchFamily="18" charset="2"/>
                </a:endParaRPr>
              </a:p>
              <a:p>
                <a:pPr eaLnBrk="1" hangingPunct="1"/>
                <a:r>
                  <a:rPr lang="en-US" altLang="ko-KR" dirty="0" smtClean="0">
                    <a:ea typeface="바탕체" pitchFamily="17" charset="-127"/>
                    <a:sym typeface="Symbol" pitchFamily="18" charset="2"/>
                  </a:rPr>
                  <a:t>Complexity of algorithm (enumeration) for IP :</a:t>
                </a:r>
              </a:p>
              <a:p>
                <a:pPr eaLnBrk="1" hangingPunct="1">
                  <a:buFont typeface="Wingdings" pitchFamily="2" charset="2"/>
                  <a:buNone/>
                </a:pPr>
                <a:r>
                  <a:rPr lang="en-US" altLang="ko-KR" dirty="0" smtClean="0">
                    <a:ea typeface="바탕체" pitchFamily="17" charset="-127"/>
                    <a:sym typeface="Symbol" pitchFamily="18" charset="2"/>
                  </a:rPr>
                  <a:t>	Integer Programming with </a:t>
                </a:r>
                <a14:m>
                  <m:oMath xmlns:m="http://schemas.openxmlformats.org/officeDocument/2006/math">
                    <m:r>
                      <a:rPr lang="en-US" altLang="ko-KR" i="1" dirty="0" smtClean="0">
                        <a:latin typeface="Cambria Math"/>
                        <a:ea typeface="바탕체" pitchFamily="17" charset="-127"/>
                        <a:sym typeface="Symbol" pitchFamily="18" charset="2"/>
                      </a:rPr>
                      <m:t>𝑛</m:t>
                    </m:r>
                  </m:oMath>
                </a14:m>
                <a:r>
                  <a:rPr lang="en-US" altLang="ko-KR" dirty="0" smtClean="0">
                    <a:ea typeface="바탕체" pitchFamily="17" charset="-127"/>
                    <a:sym typeface="Symbol" pitchFamily="18" charset="2"/>
                  </a:rPr>
                  <a:t> fixed</a:t>
                </a:r>
              </a:p>
              <a:p>
                <a:pPr lvl="1" eaLnBrk="1" hangingPunct="1"/>
                <a:r>
                  <a:rPr lang="en-US" altLang="ko-KR" sz="1800" dirty="0" smtClean="0">
                    <a:ea typeface="바탕체" pitchFamily="17" charset="-127"/>
                    <a:sym typeface="Symbol" pitchFamily="18" charset="2"/>
                  </a:rPr>
                  <a:t>0-1 IP  </a:t>
                </a:r>
                <a:r>
                  <a:rPr lang="en-US" altLang="ko-KR" sz="1800" i="1" dirty="0" smtClean="0">
                    <a:ea typeface="바탕체" pitchFamily="17" charset="-127"/>
                    <a:sym typeface="Symbol" pitchFamily="18" charset="2"/>
                  </a:rPr>
                  <a:t>P</a:t>
                </a:r>
                <a:r>
                  <a:rPr lang="en-US" altLang="ko-KR" sz="1800" dirty="0" smtClean="0">
                    <a:ea typeface="바탕체" pitchFamily="17" charset="-127"/>
                    <a:sym typeface="Symbol" pitchFamily="18" charset="2"/>
                  </a:rPr>
                  <a:t>  (enumeration algorithm: </a:t>
                </a:r>
                <a14:m>
                  <m:oMath xmlns:m="http://schemas.openxmlformats.org/officeDocument/2006/math">
                    <m:r>
                      <a:rPr lang="en-US" altLang="ko-KR" sz="1800" b="0" i="1" smtClean="0">
                        <a:latin typeface="Cambria Math" panose="02040503050406030204" pitchFamily="18" charset="0"/>
                        <a:ea typeface="바탕체" pitchFamily="17" charset="-127"/>
                        <a:sym typeface="Symbol" pitchFamily="18" charset="2"/>
                      </a:rPr>
                      <m:t>𝑂</m:t>
                    </m:r>
                    <m:r>
                      <a:rPr lang="en-US" altLang="ko-KR" sz="1800" b="0" i="1" smtClean="0">
                        <a:latin typeface="Cambria Math" panose="02040503050406030204" pitchFamily="18" charset="0"/>
                        <a:ea typeface="바탕체" pitchFamily="17" charset="-127"/>
                        <a:sym typeface="Symbol" pitchFamily="18" charset="2"/>
                      </a:rPr>
                      <m:t>(</m:t>
                    </m:r>
                    <m:sSup>
                      <m:sSupPr>
                        <m:ctrlPr>
                          <a:rPr lang="en-US" altLang="ko-KR" sz="1800" b="0" i="1" smtClean="0">
                            <a:latin typeface="Cambria Math" panose="02040503050406030204" pitchFamily="18" charset="0"/>
                            <a:ea typeface="바탕체" pitchFamily="17" charset="-127"/>
                            <a:sym typeface="Symbol" pitchFamily="18" charset="2"/>
                          </a:rPr>
                        </m:ctrlPr>
                      </m:sSupPr>
                      <m:e>
                        <m:r>
                          <a:rPr lang="en-US" altLang="ko-KR" sz="1800" b="0" i="1" smtClean="0">
                            <a:latin typeface="Cambria Math" panose="02040503050406030204" pitchFamily="18" charset="0"/>
                            <a:ea typeface="바탕체" pitchFamily="17" charset="-127"/>
                            <a:sym typeface="Symbol" pitchFamily="18" charset="2"/>
                          </a:rPr>
                          <m:t>2</m:t>
                        </m:r>
                      </m:e>
                      <m:sup>
                        <m:r>
                          <a:rPr lang="en-US" altLang="ko-KR" sz="1800" b="0" i="1" smtClean="0">
                            <a:latin typeface="Cambria Math" panose="02040503050406030204" pitchFamily="18" charset="0"/>
                            <a:ea typeface="바탕체" pitchFamily="17" charset="-127"/>
                            <a:sym typeface="Symbol" pitchFamily="18" charset="2"/>
                          </a:rPr>
                          <m:t>𝑛</m:t>
                        </m:r>
                      </m:sup>
                    </m:sSup>
                    <m:r>
                      <a:rPr lang="en-US" altLang="ko-KR" sz="1800" b="0" i="1" smtClean="0">
                        <a:latin typeface="Cambria Math" panose="02040503050406030204" pitchFamily="18" charset="0"/>
                        <a:ea typeface="바탕체" pitchFamily="17" charset="-127"/>
                        <a:sym typeface="Symbol" pitchFamily="18" charset="2"/>
                      </a:rPr>
                      <m:t>𝑚𝑛</m:t>
                    </m:r>
                    <m:r>
                      <a:rPr lang="en-US" altLang="ko-KR" sz="1800" b="0" i="1" smtClean="0">
                        <a:latin typeface="Cambria Math" panose="02040503050406030204" pitchFamily="18" charset="0"/>
                        <a:ea typeface="바탕체" pitchFamily="17" charset="-127"/>
                        <a:sym typeface="Symbol" pitchFamily="18" charset="2"/>
                      </a:rPr>
                      <m:t>)</m:t>
                    </m:r>
                  </m:oMath>
                </a14:m>
                <a:r>
                  <a:rPr lang="en-US" altLang="ko-KR" sz="1800" dirty="0" smtClean="0">
                    <a:ea typeface="바탕체" pitchFamily="17" charset="-127"/>
                    <a:sym typeface="Symbol" pitchFamily="18" charset="2"/>
                  </a:rPr>
                  <a:t>) </a:t>
                </a:r>
              </a:p>
              <a:p>
                <a:pPr lvl="1" eaLnBrk="1" hangingPunct="1"/>
                <a:r>
                  <a:rPr lang="en-US" altLang="ko-KR" sz="1800" dirty="0" smtClean="0">
                    <a:ea typeface="바탕체" pitchFamily="17" charset="-127"/>
                    <a:sym typeface="Symbol" pitchFamily="18" charset="2"/>
                  </a:rPr>
                  <a:t>For general IP, enumeration is not polynomial even for fixed n.  (depends on data size)</a:t>
                </a:r>
              </a:p>
              <a:p>
                <a:pPr lvl="1" eaLnBrk="1" hangingPunct="1">
                  <a:buFont typeface="Wingdings" pitchFamily="2" charset="2"/>
                  <a:buNone/>
                </a:pPr>
                <a:r>
                  <a:rPr lang="en-US" altLang="ko-KR" sz="1800" dirty="0" smtClean="0">
                    <a:ea typeface="바탕체" pitchFamily="17" charset="-127"/>
                    <a:sym typeface="Symbol" pitchFamily="18" charset="2"/>
                  </a:rPr>
                  <a:t>	( </a:t>
                </a:r>
                <a14:m>
                  <m:oMath xmlns:m="http://schemas.openxmlformats.org/officeDocument/2006/math">
                    <m:sSub>
                      <m:sSubPr>
                        <m:ctrlPr>
                          <a:rPr lang="en-US" altLang="ko-KR" sz="1800" i="1" smtClean="0">
                            <a:latin typeface="Cambria Math" panose="02040503050406030204" pitchFamily="18" charset="0"/>
                            <a:ea typeface="바탕체" pitchFamily="17" charset="-127"/>
                            <a:sym typeface="Symbol" pitchFamily="18" charset="2"/>
                          </a:rPr>
                        </m:ctrlPr>
                      </m:sSubPr>
                      <m:e>
                        <m:r>
                          <a:rPr lang="ko-KR" altLang="en-US" sz="1800" i="1" smtClean="0">
                            <a:latin typeface="Cambria Math"/>
                            <a:ea typeface="바탕체" pitchFamily="17" charset="-127"/>
                            <a:sym typeface="Symbol" pitchFamily="18" charset="2"/>
                          </a:rPr>
                          <m:t>𝜔</m:t>
                        </m:r>
                      </m:e>
                      <m:sub>
                        <m:r>
                          <a:rPr lang="en-US" altLang="ko-KR" sz="1800" b="0" i="1" smtClean="0">
                            <a:latin typeface="Cambria Math"/>
                            <a:ea typeface="바탕체" pitchFamily="17" charset="-127"/>
                            <a:sym typeface="Symbol" pitchFamily="18" charset="2"/>
                          </a:rPr>
                          <m:t>𝐴</m:t>
                        </m:r>
                        <m:r>
                          <a:rPr lang="en-US" altLang="ko-KR" sz="1800" b="0" i="1" smtClean="0">
                            <a:latin typeface="Cambria Math"/>
                            <a:ea typeface="바탕체" pitchFamily="17" charset="-127"/>
                            <a:sym typeface="Symbol" pitchFamily="18" charset="2"/>
                          </a:rPr>
                          <m:t>,</m:t>
                        </m:r>
                        <m:r>
                          <a:rPr lang="en-US" altLang="ko-KR" sz="1800" b="0" i="1" smtClean="0">
                            <a:latin typeface="Cambria Math"/>
                            <a:ea typeface="바탕체" pitchFamily="17" charset="-127"/>
                            <a:sym typeface="Symbol" pitchFamily="18" charset="2"/>
                          </a:rPr>
                          <m:t>𝑏</m:t>
                        </m:r>
                      </m:sub>
                    </m:sSub>
                    <m:r>
                      <a:rPr lang="en-US" altLang="ko-KR" sz="1800" b="0" i="1" smtClean="0">
                        <a:latin typeface="Cambria Math"/>
                        <a:ea typeface="바탕체" pitchFamily="17" charset="-127"/>
                        <a:sym typeface="Symbol" pitchFamily="18" charset="2"/>
                      </a:rPr>
                      <m:t>=</m:t>
                    </m:r>
                    <m:sSup>
                      <m:sSupPr>
                        <m:ctrlPr>
                          <a:rPr lang="en-US" altLang="ko-KR" sz="1800" b="0" i="1" smtClean="0">
                            <a:latin typeface="Cambria Math" panose="02040503050406030204" pitchFamily="18" charset="0"/>
                            <a:ea typeface="바탕체" pitchFamily="17" charset="-127"/>
                            <a:sym typeface="Symbol" pitchFamily="18" charset="2"/>
                          </a:rPr>
                        </m:ctrlPr>
                      </m:sSupPr>
                      <m:e>
                        <m:r>
                          <a:rPr lang="en-US" altLang="ko-KR" sz="1800" b="0" i="1" smtClean="0">
                            <a:latin typeface="Cambria Math"/>
                            <a:ea typeface="바탕체" pitchFamily="17" charset="-127"/>
                            <a:sym typeface="Symbol" pitchFamily="18" charset="2"/>
                          </a:rPr>
                          <m:t>(2</m:t>
                        </m:r>
                        <m:sSup>
                          <m:sSupPr>
                            <m:ctrlPr>
                              <a:rPr lang="en-US" altLang="ko-KR" sz="1800" b="0" i="1" smtClean="0">
                                <a:latin typeface="Cambria Math" panose="02040503050406030204" pitchFamily="18" charset="0"/>
                                <a:ea typeface="바탕체" pitchFamily="17" charset="-127"/>
                                <a:sym typeface="Symbol" pitchFamily="18" charset="2"/>
                              </a:rPr>
                            </m:ctrlPr>
                          </m:sSupPr>
                          <m:e>
                            <m:acc>
                              <m:accPr>
                                <m:chr m:val="̃"/>
                                <m:ctrlPr>
                                  <a:rPr lang="en-US" altLang="ko-KR" sz="1800" b="0" i="1" smtClean="0">
                                    <a:latin typeface="Cambria Math" panose="02040503050406030204" pitchFamily="18" charset="0"/>
                                    <a:ea typeface="바탕체" pitchFamily="17" charset="-127"/>
                                    <a:sym typeface="Symbol" pitchFamily="18" charset="2"/>
                                  </a:rPr>
                                </m:ctrlPr>
                              </m:accPr>
                              <m:e>
                                <m:r>
                                  <a:rPr lang="en-US" altLang="ko-KR" sz="1800" b="0" i="1" smtClean="0">
                                    <a:latin typeface="Cambria Math"/>
                                    <a:ea typeface="바탕체" pitchFamily="17" charset="-127"/>
                                    <a:sym typeface="Symbol" pitchFamily="18" charset="2"/>
                                  </a:rPr>
                                  <m:t>𝑛</m:t>
                                </m:r>
                              </m:e>
                            </m:acc>
                          </m:e>
                          <m:sup>
                            <m:r>
                              <a:rPr lang="en-US" altLang="ko-KR" sz="1800" b="0" i="1" smtClean="0">
                                <a:latin typeface="Cambria Math"/>
                                <a:ea typeface="바탕체" pitchFamily="17" charset="-127"/>
                                <a:sym typeface="Symbol" pitchFamily="18" charset="2"/>
                              </a:rPr>
                              <m:t>2</m:t>
                            </m:r>
                          </m:sup>
                        </m:sSup>
                        <m:r>
                          <a:rPr lang="ko-KR" altLang="en-US" sz="1800" b="0" i="1" smtClean="0">
                            <a:latin typeface="Cambria Math"/>
                            <a:ea typeface="바탕체" pitchFamily="17" charset="-127"/>
                            <a:sym typeface="Symbol" pitchFamily="18" charset="2"/>
                          </a:rPr>
                          <m:t>𝜃</m:t>
                        </m:r>
                        <m:r>
                          <a:rPr lang="en-US" altLang="ko-KR" sz="1800" b="0" i="1" smtClean="0">
                            <a:latin typeface="Cambria Math"/>
                            <a:ea typeface="바탕체" pitchFamily="17" charset="-127"/>
                            <a:sym typeface="Symbol" pitchFamily="18" charset="2"/>
                          </a:rPr>
                          <m:t>)</m:t>
                        </m:r>
                      </m:e>
                      <m:sup>
                        <m:acc>
                          <m:accPr>
                            <m:chr m:val="̃"/>
                            <m:ctrlPr>
                              <a:rPr lang="en-US" altLang="ko-KR" sz="1800" b="0" i="1" smtClean="0">
                                <a:latin typeface="Cambria Math" panose="02040503050406030204" pitchFamily="18" charset="0"/>
                                <a:ea typeface="바탕체" pitchFamily="17" charset="-127"/>
                                <a:sym typeface="Symbol" pitchFamily="18" charset="2"/>
                              </a:rPr>
                            </m:ctrlPr>
                          </m:accPr>
                          <m:e>
                            <m:r>
                              <a:rPr lang="en-US" altLang="ko-KR" sz="1800" b="0" i="1" smtClean="0">
                                <a:latin typeface="Cambria Math"/>
                                <a:ea typeface="바탕체" pitchFamily="17" charset="-127"/>
                                <a:sym typeface="Symbol" pitchFamily="18" charset="2"/>
                              </a:rPr>
                              <m:t>𝑛</m:t>
                            </m:r>
                          </m:e>
                        </m:acc>
                      </m:sup>
                    </m:sSup>
                  </m:oMath>
                </a14:m>
                <a:r>
                  <a:rPr lang="en-US" altLang="ko-KR" sz="1800" dirty="0" smtClean="0">
                    <a:ea typeface="바탕체" pitchFamily="17" charset="-127"/>
                    <a:sym typeface="Symbol" pitchFamily="18" charset="2"/>
                  </a:rPr>
                  <a:t>      not polynomial even </a:t>
                </a:r>
                <a14:m>
                  <m:oMath xmlns:m="http://schemas.openxmlformats.org/officeDocument/2006/math">
                    <m:r>
                      <a:rPr lang="en-US" altLang="ko-KR" sz="1800" i="1" dirty="0" smtClean="0">
                        <a:latin typeface="Cambria Math"/>
                        <a:ea typeface="바탕체" pitchFamily="17" charset="-127"/>
                        <a:sym typeface="Symbol" pitchFamily="18" charset="2"/>
                      </a:rPr>
                      <m:t>𝑛</m:t>
                    </m:r>
                  </m:oMath>
                </a14:m>
                <a:r>
                  <a:rPr lang="en-US" altLang="ko-KR" sz="1800" dirty="0" smtClean="0">
                    <a:ea typeface="바탕체" pitchFamily="17" charset="-127"/>
                    <a:sym typeface="Symbol" pitchFamily="18" charset="2"/>
                  </a:rPr>
                  <a:t> fixed.</a:t>
                </a:r>
              </a:p>
              <a:p>
                <a:pPr lvl="1" eaLnBrk="1" hangingPunct="1">
                  <a:buFont typeface="Wingdings" pitchFamily="2" charset="2"/>
                  <a:buNone/>
                </a:pPr>
                <a:r>
                  <a:rPr lang="en-US" altLang="ko-KR" sz="1800" dirty="0" smtClean="0">
                    <a:ea typeface="바탕체" pitchFamily="17" charset="-127"/>
                    <a:sym typeface="Symbol" pitchFamily="18" charset="2"/>
                  </a:rPr>
                  <a:t>	transformation to 0-1 IP : one variable     </a:t>
                </a:r>
                <a14:m>
                  <m:oMath xmlns:m="http://schemas.openxmlformats.org/officeDocument/2006/math">
                    <m:r>
                      <a:rPr lang="en-US" altLang="ko-KR" sz="1800" b="0" i="1" smtClean="0">
                        <a:latin typeface="Cambria Math"/>
                        <a:ea typeface="바탕체" pitchFamily="17" charset="-127"/>
                        <a:sym typeface="Symbol" pitchFamily="18" charset="2"/>
                      </a:rPr>
                      <m:t>𝑑</m:t>
                    </m:r>
                    <m:r>
                      <a:rPr lang="en-US" altLang="ko-KR" sz="1800" b="0" i="1" smtClean="0">
                        <a:latin typeface="Cambria Math"/>
                        <a:ea typeface="바탕체" pitchFamily="17" charset="-127"/>
                        <a:sym typeface="Symbol" pitchFamily="18" charset="2"/>
                      </a:rPr>
                      <m:t>+1</m:t>
                    </m:r>
                  </m:oMath>
                </a14:m>
                <a:r>
                  <a:rPr lang="en-US" altLang="ko-KR" sz="1800" dirty="0" smtClean="0">
                    <a:ea typeface="바탕체" pitchFamily="17" charset="-127"/>
                    <a:sym typeface="Symbol" pitchFamily="18" charset="2"/>
                  </a:rPr>
                  <a:t> variables</a:t>
                </a:r>
              </a:p>
              <a:p>
                <a:pPr lvl="1" eaLnBrk="1" hangingPunct="1">
                  <a:buFont typeface="Wingdings" pitchFamily="2" charset="2"/>
                  <a:buNone/>
                </a:pPr>
                <a:r>
                  <a:rPr lang="en-US" altLang="ko-KR" sz="1800" dirty="0" smtClean="0">
                    <a:ea typeface="바탕체" pitchFamily="17" charset="-127"/>
                    <a:sym typeface="Symbol" pitchFamily="18" charset="2"/>
                  </a:rPr>
                  <a:t>	  enumeration is at least </a:t>
                </a:r>
                <a14:m>
                  <m:oMath xmlns:m="http://schemas.openxmlformats.org/officeDocument/2006/math">
                    <m:sSup>
                      <m:sSupPr>
                        <m:ctrlPr>
                          <a:rPr lang="en-US" altLang="ko-KR" sz="1800" i="1" smtClean="0">
                            <a:latin typeface="Cambria Math" panose="02040503050406030204" pitchFamily="18" charset="0"/>
                            <a:ea typeface="바탕체" pitchFamily="17" charset="-127"/>
                            <a:sym typeface="Symbol" pitchFamily="18" charset="2"/>
                          </a:rPr>
                        </m:ctrlPr>
                      </m:sSupPr>
                      <m:e>
                        <m:r>
                          <a:rPr lang="en-US" altLang="ko-KR" sz="1800" b="0" i="1" smtClean="0">
                            <a:latin typeface="Cambria Math"/>
                            <a:ea typeface="바탕체" pitchFamily="17" charset="-127"/>
                            <a:sym typeface="Symbol" pitchFamily="18" charset="2"/>
                          </a:rPr>
                          <m:t>2</m:t>
                        </m:r>
                      </m:e>
                      <m:sup>
                        <m:r>
                          <a:rPr lang="en-US" altLang="ko-KR" sz="1800" b="0" i="1" smtClean="0">
                            <a:latin typeface="Cambria Math"/>
                            <a:ea typeface="바탕체" pitchFamily="17" charset="-127"/>
                            <a:sym typeface="Symbol" pitchFamily="18" charset="2"/>
                          </a:rPr>
                          <m:t>𝑑</m:t>
                        </m:r>
                      </m:sup>
                    </m:sSup>
                  </m:oMath>
                </a14:m>
                <a:r>
                  <a:rPr lang="en-US" altLang="ko-KR" sz="1800" dirty="0" smtClean="0">
                    <a:ea typeface="바탕체" pitchFamily="17" charset="-127"/>
                    <a:sym typeface="Symbol" pitchFamily="18" charset="2"/>
                  </a:rPr>
                  <a:t>    polynomial in </a:t>
                </a:r>
                <a14:m>
                  <m:oMath xmlns:m="http://schemas.openxmlformats.org/officeDocument/2006/math">
                    <m:r>
                      <a:rPr lang="ko-KR" altLang="en-US" sz="1800" i="1" smtClean="0">
                        <a:latin typeface="Cambria Math"/>
                        <a:ea typeface="바탕체" pitchFamily="17" charset="-127"/>
                        <a:sym typeface="Symbol" pitchFamily="18" charset="2"/>
                      </a:rPr>
                      <m:t>𝜃</m:t>
                    </m:r>
                  </m:oMath>
                </a14:m>
                <a:r>
                  <a:rPr lang="en-US" altLang="ko-KR" sz="1800" dirty="0" smtClean="0">
                    <a:ea typeface="바탕체" pitchFamily="17" charset="-127"/>
                    <a:sym typeface="Symbol" pitchFamily="18" charset="2"/>
                  </a:rPr>
                  <a:t> ( not in </a:t>
                </a:r>
                <a14:m>
                  <m:oMath xmlns:m="http://schemas.openxmlformats.org/officeDocument/2006/math">
                    <m:func>
                      <m:funcPr>
                        <m:ctrlPr>
                          <a:rPr lang="en-US" altLang="ko-KR" sz="1800" i="1" smtClean="0">
                            <a:latin typeface="Cambria Math" panose="02040503050406030204" pitchFamily="18" charset="0"/>
                            <a:ea typeface="바탕체" pitchFamily="17" charset="-127"/>
                            <a:sym typeface="Symbol" pitchFamily="18" charset="2"/>
                          </a:rPr>
                        </m:ctrlPr>
                      </m:funcPr>
                      <m:fName>
                        <m:r>
                          <m:rPr>
                            <m:sty m:val="p"/>
                          </m:rPr>
                          <a:rPr lang="en-US" altLang="ko-KR" sz="1800" i="0" smtClean="0">
                            <a:latin typeface="Cambria Math"/>
                            <a:ea typeface="바탕체" pitchFamily="17" charset="-127"/>
                            <a:sym typeface="Symbol" pitchFamily="18" charset="2"/>
                          </a:rPr>
                          <m:t>log</m:t>
                        </m:r>
                      </m:fName>
                      <m:e>
                        <m:r>
                          <a:rPr lang="ko-KR" altLang="en-US" sz="1800" i="1" smtClean="0">
                            <a:latin typeface="Cambria Math"/>
                            <a:ea typeface="바탕체" pitchFamily="17" charset="-127"/>
                            <a:sym typeface="Symbol" pitchFamily="18" charset="2"/>
                          </a:rPr>
                          <m:t>𝜃</m:t>
                        </m:r>
                      </m:e>
                    </m:func>
                  </m:oMath>
                </a14:m>
                <a:r>
                  <a:rPr lang="en-US" altLang="ko-KR" sz="1800" dirty="0" smtClean="0">
                    <a:ea typeface="바탕체" pitchFamily="17" charset="-127"/>
                    <a:sym typeface="Symbol" pitchFamily="18" charset="2"/>
                  </a:rPr>
                  <a:t>)    enumeration not polynomial even for </a:t>
                </a:r>
                <a14:m>
                  <m:oMath xmlns:m="http://schemas.openxmlformats.org/officeDocument/2006/math">
                    <m:r>
                      <a:rPr lang="en-US" altLang="ko-KR" sz="1800" i="1" dirty="0" smtClean="0">
                        <a:latin typeface="Cambria Math"/>
                        <a:ea typeface="바탕체" pitchFamily="17" charset="-127"/>
                        <a:sym typeface="Symbol" pitchFamily="18" charset="2"/>
                      </a:rPr>
                      <m:t>𝑛</m:t>
                    </m:r>
                  </m:oMath>
                </a14:m>
                <a:r>
                  <a:rPr lang="en-US" altLang="ko-KR" sz="1800" dirty="0" smtClean="0">
                    <a:ea typeface="바탕체" pitchFamily="17" charset="-127"/>
                    <a:sym typeface="Symbol" pitchFamily="18" charset="2"/>
                  </a:rPr>
                  <a:t> fixed.</a:t>
                </a:r>
              </a:p>
            </p:txBody>
          </p:sp>
        </mc:Choice>
        <mc:Fallback xmlns="">
          <p:sp>
            <p:nvSpPr>
              <p:cNvPr id="25604" name="Rectangle 3"/>
              <p:cNvSpPr>
                <a:spLocks noGrp="1" noRot="1" noChangeAspect="1" noMove="1" noResize="1" noEditPoints="1" noAdjustHandles="1" noChangeArrowheads="1" noChangeShapeType="1" noTextEdit="1"/>
              </p:cNvSpPr>
              <p:nvPr>
                <p:ph type="body" idx="1"/>
              </p:nvPr>
            </p:nvSpPr>
            <p:spPr>
              <a:xfrm>
                <a:off x="558800" y="228600"/>
                <a:ext cx="8001000" cy="6074933"/>
              </a:xfrm>
              <a:blipFill>
                <a:blip r:embed="rId3"/>
                <a:stretch>
                  <a:fillRect l="-686" t="-502" r="-610"/>
                </a:stretch>
              </a:blipFill>
            </p:spPr>
            <p:txBody>
              <a:bodyPr/>
              <a:lstStyle/>
              <a:p>
                <a:r>
                  <a:rPr lang="ko-KR" alt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날짜 개체 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1400" dirty="0" smtClean="0">
                <a:latin typeface="+mn-lt"/>
              </a:rPr>
              <a:t>Integer Programming 2018</a:t>
            </a:r>
            <a:endParaRPr lang="en-US" altLang="ko-KR" sz="1400" dirty="0">
              <a:latin typeface="+mn-lt"/>
            </a:endParaRPr>
          </a:p>
        </p:txBody>
      </p:sp>
      <p:sp>
        <p:nvSpPr>
          <p:cNvPr id="26627"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BA1A67FB-3A46-474F-9685-59BA2F0E7C75}" type="slidenum">
              <a:rPr lang="en-US" altLang="ko-KR" sz="1400" smtClean="0">
                <a:latin typeface="+mn-lt"/>
              </a:rPr>
              <a:pPr eaLnBrk="1" hangingPunct="1"/>
              <a:t>14</a:t>
            </a:fld>
            <a:endParaRPr lang="en-US" altLang="ko-KR" sz="1400" smtClean="0">
              <a:latin typeface="+mn-lt"/>
            </a:endParaRPr>
          </a:p>
        </p:txBody>
      </p:sp>
      <p:sp>
        <p:nvSpPr>
          <p:cNvPr id="26628" name="Rectangle 2"/>
          <p:cNvSpPr>
            <a:spLocks noGrp="1" noChangeArrowheads="1"/>
          </p:cNvSpPr>
          <p:nvPr>
            <p:ph type="title"/>
          </p:nvPr>
        </p:nvSpPr>
        <p:spPr/>
        <p:txBody>
          <a:bodyPr/>
          <a:lstStyle/>
          <a:p>
            <a:pPr eaLnBrk="1" hangingPunct="1"/>
            <a:endParaRPr lang="ko-KR" altLang="ko-KR" smtClean="0"/>
          </a:p>
        </p:txBody>
      </p:sp>
      <mc:AlternateContent xmlns:mc="http://schemas.openxmlformats.org/markup-compatibility/2006" xmlns:a14="http://schemas.microsoft.com/office/drawing/2010/main">
        <mc:Choice Requires="a14">
          <p:sp>
            <p:nvSpPr>
              <p:cNvPr id="26629" name="Rectangle 3"/>
              <p:cNvSpPr>
                <a:spLocks noGrp="1" noChangeArrowheads="1"/>
              </p:cNvSpPr>
              <p:nvPr>
                <p:ph type="body" idx="1"/>
              </p:nvPr>
            </p:nvSpPr>
            <p:spPr>
              <a:xfrm>
                <a:off x="361950" y="860425"/>
                <a:ext cx="8405813" cy="3163815"/>
              </a:xfrm>
            </p:spPr>
            <p:txBody>
              <a:bodyPr/>
              <a:lstStyle/>
              <a:p>
                <a:pPr eaLnBrk="1" hangingPunct="1"/>
                <a:r>
                  <a:rPr lang="en-US" altLang="ko-KR" dirty="0" smtClean="0"/>
                  <a:t>However, there exists a theorem that says IP with fixed </a:t>
                </a:r>
                <a14:m>
                  <m:oMath xmlns:m="http://schemas.openxmlformats.org/officeDocument/2006/math">
                    <m:r>
                      <a:rPr lang="en-US" altLang="ko-KR" i="1" dirty="0" smtClean="0">
                        <a:latin typeface="Cambria Math"/>
                      </a:rPr>
                      <m:t>𝑛</m:t>
                    </m:r>
                  </m:oMath>
                </a14:m>
                <a:r>
                  <a:rPr lang="en-US" altLang="ko-KR" dirty="0" smtClean="0"/>
                  <a:t> is in </a:t>
                </a:r>
                <a14:m>
                  <m:oMath xmlns:m="http://schemas.openxmlformats.org/officeDocument/2006/math">
                    <m:r>
                      <a:rPr lang="en-US" altLang="ko-KR" i="1" dirty="0" smtClean="0">
                        <a:latin typeface="Cambria Math"/>
                      </a:rPr>
                      <m:t>𝑃</m:t>
                    </m:r>
                  </m:oMath>
                </a14:m>
                <a:r>
                  <a:rPr lang="en-US" altLang="ko-KR" dirty="0" smtClean="0"/>
                  <a:t> ( using basis reduction algorithm for integer lattices, section I. 7. 5., II. 6. 5. )</a:t>
                </a:r>
              </a:p>
              <a:p>
                <a:pPr eaLnBrk="1" hangingPunct="1">
                  <a:buFont typeface="Wingdings" pitchFamily="2" charset="2"/>
                  <a:buNone/>
                </a:pPr>
                <a:r>
                  <a:rPr lang="en-US" altLang="ko-KR" dirty="0" smtClean="0"/>
                  <a:t>	( It says complexity not depend on </a:t>
                </a:r>
                <a14:m>
                  <m:oMath xmlns:m="http://schemas.openxmlformats.org/officeDocument/2006/math">
                    <m:r>
                      <a:rPr lang="ko-KR" altLang="en-US" i="1" smtClean="0">
                        <a:latin typeface="Cambria Math"/>
                      </a:rPr>
                      <m:t>𝜃</m:t>
                    </m:r>
                  </m:oMath>
                </a14:m>
                <a:r>
                  <a:rPr lang="en-US" altLang="ko-KR" dirty="0" smtClean="0">
                    <a:ea typeface="바탕체" pitchFamily="17" charset="-127"/>
                    <a:sym typeface="Symbol" pitchFamily="18" charset="2"/>
                  </a:rPr>
                  <a:t>, but result itself does not have much meaning in terms of practical algorithms.)</a:t>
                </a:r>
                <a:endParaRPr lang="en-US" altLang="ko-KR" dirty="0" smtClean="0"/>
              </a:p>
              <a:p>
                <a:pPr eaLnBrk="1" hangingPunct="1"/>
                <a:endParaRPr lang="en-US" altLang="ko-KR" dirty="0" smtClean="0"/>
              </a:p>
              <a:p>
                <a:pPr eaLnBrk="1" hangingPunct="1"/>
                <a:r>
                  <a:rPr lang="en-US" altLang="ko-KR" dirty="0" err="1" smtClean="0">
                    <a:solidFill>
                      <a:srgbClr val="0000FF"/>
                    </a:solidFill>
                  </a:rPr>
                  <a:t>Thm</a:t>
                </a:r>
                <a:r>
                  <a:rPr lang="en-US" altLang="ko-KR" dirty="0" smtClean="0">
                    <a:solidFill>
                      <a:srgbClr val="0000FF"/>
                    </a:solidFill>
                  </a:rPr>
                  <a:t> 4.3:</a:t>
                </a:r>
                <a:r>
                  <a:rPr lang="en-US" altLang="ko-KR" dirty="0" smtClean="0"/>
                  <a:t>  Suppose </a:t>
                </a:r>
                <a14:m>
                  <m:oMath xmlns:m="http://schemas.openxmlformats.org/officeDocument/2006/math">
                    <m:r>
                      <a:rPr lang="en-US" altLang="ko-KR" b="0" i="1" smtClean="0">
                        <a:latin typeface="Cambria Math"/>
                      </a:rPr>
                      <m:t>𝑆</m:t>
                    </m:r>
                    <m:r>
                      <a:rPr lang="en-US" altLang="ko-KR" b="0" i="1" smtClean="0">
                        <a:latin typeface="Cambria Math"/>
                      </a:rPr>
                      <m:t>=</m:t>
                    </m:r>
                    <m:d>
                      <m:dPr>
                        <m:begChr m:val="{"/>
                        <m:endChr m:val="}"/>
                        <m:ctrlPr>
                          <a:rPr lang="en-US" altLang="ko-KR" b="0" i="1" smtClean="0">
                            <a:latin typeface="Cambria Math" panose="02040503050406030204" pitchFamily="18" charset="0"/>
                          </a:rPr>
                        </m:ctrlPr>
                      </m:dPr>
                      <m:e>
                        <m:r>
                          <a:rPr lang="en-US" altLang="ko-KR" b="0" i="1" smtClean="0">
                            <a:latin typeface="Cambria Math"/>
                          </a:rPr>
                          <m:t>𝑥</m:t>
                        </m:r>
                        <m:r>
                          <a:rPr lang="en-US" altLang="ko-KR" b="0" i="1" smtClean="0">
                            <a:latin typeface="Cambria Math"/>
                            <a:ea typeface="Cambria Math"/>
                          </a:rPr>
                          <m:t>∈</m:t>
                        </m:r>
                        <m:sSubSup>
                          <m:sSubSupPr>
                            <m:ctrlPr>
                              <a:rPr lang="en-US" altLang="ko-KR" b="0" i="1" smtClean="0">
                                <a:latin typeface="Cambria Math" panose="02040503050406030204" pitchFamily="18" charset="0"/>
                                <a:ea typeface="Cambria Math"/>
                              </a:rPr>
                            </m:ctrlPr>
                          </m:sSubSupPr>
                          <m:e>
                            <m:r>
                              <a:rPr lang="en-US" altLang="ko-KR" b="0" i="1" smtClean="0">
                                <a:latin typeface="Cambria Math"/>
                                <a:ea typeface="Cambria Math"/>
                              </a:rPr>
                              <m:t>𝑍</m:t>
                            </m:r>
                          </m:e>
                          <m:sub>
                            <m:r>
                              <a:rPr lang="en-US" altLang="ko-KR" b="0" i="1" smtClean="0">
                                <a:latin typeface="Cambria Math"/>
                                <a:ea typeface="Cambria Math"/>
                              </a:rPr>
                              <m:t>+</m:t>
                            </m:r>
                          </m:sub>
                          <m:sup>
                            <m:r>
                              <a:rPr lang="en-US" altLang="ko-KR" b="0" i="1" smtClean="0">
                                <a:latin typeface="Cambria Math"/>
                                <a:ea typeface="Cambria Math"/>
                              </a:rPr>
                              <m:t>𝑛</m:t>
                            </m:r>
                          </m:sup>
                        </m:sSubSup>
                        <m:r>
                          <a:rPr lang="en-US" altLang="ko-KR" b="0" i="1" smtClean="0">
                            <a:latin typeface="Cambria Math"/>
                            <a:ea typeface="Cambria Math"/>
                          </a:rPr>
                          <m:t>:</m:t>
                        </m:r>
                        <m:r>
                          <a:rPr lang="en-US" altLang="ko-KR" b="0" i="1" smtClean="0">
                            <a:latin typeface="Cambria Math"/>
                            <a:ea typeface="Cambria Math"/>
                          </a:rPr>
                          <m:t>𝐴𝑥</m:t>
                        </m:r>
                        <m:r>
                          <a:rPr lang="en-US" altLang="ko-KR" b="0" i="1" smtClean="0">
                            <a:latin typeface="Cambria Math"/>
                            <a:ea typeface="Cambria Math"/>
                          </a:rPr>
                          <m:t>≤</m:t>
                        </m:r>
                        <m:r>
                          <a:rPr lang="en-US" altLang="ko-KR" b="0" i="1" smtClean="0">
                            <a:latin typeface="Cambria Math"/>
                            <a:ea typeface="Cambria Math"/>
                          </a:rPr>
                          <m:t>𝑏</m:t>
                        </m:r>
                      </m:e>
                    </m:d>
                    <m:r>
                      <a:rPr lang="en-US" altLang="ko-KR" b="0" i="1" smtClean="0">
                        <a:latin typeface="Cambria Math"/>
                        <a:ea typeface="Cambria Math"/>
                      </a:rPr>
                      <m:t>,</m:t>
                    </m:r>
                  </m:oMath>
                </a14:m>
                <a:r>
                  <a:rPr lang="en-US" altLang="ko-KR" dirty="0" smtClean="0">
                    <a:ea typeface="바탕체" pitchFamily="17" charset="-127"/>
                    <a:sym typeface="Symbol" pitchFamily="18" charset="2"/>
                  </a:rPr>
                  <a:t> where </a:t>
                </a:r>
                <a14:m>
                  <m:oMath xmlns:m="http://schemas.openxmlformats.org/officeDocument/2006/math">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𝐴</m:t>
                    </m:r>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𝑏</m:t>
                    </m:r>
                    <m:r>
                      <a:rPr lang="en-US" altLang="ko-KR" b="0" i="1" smtClean="0">
                        <a:latin typeface="Cambria Math"/>
                        <a:ea typeface="바탕체" pitchFamily="17" charset="-127"/>
                        <a:sym typeface="Symbol" pitchFamily="18" charset="2"/>
                      </a:rPr>
                      <m:t>)</m:t>
                    </m:r>
                  </m:oMath>
                </a14:m>
                <a:r>
                  <a:rPr lang="en-US" altLang="ko-KR" dirty="0" smtClean="0">
                    <a:ea typeface="바탕체" pitchFamily="17" charset="-127"/>
                    <a:sym typeface="Symbol" pitchFamily="18" charset="2"/>
                  </a:rPr>
                  <a:t> is an integral </a:t>
                </a:r>
                <a14:m>
                  <m:oMath xmlns:m="http://schemas.openxmlformats.org/officeDocument/2006/math">
                    <m:r>
                      <a:rPr lang="en-US" altLang="ko-KR" b="0" i="1" smtClean="0">
                        <a:latin typeface="Cambria Math"/>
                        <a:ea typeface="바탕체" pitchFamily="17" charset="-127"/>
                        <a:sym typeface="Symbol" pitchFamily="18" charset="2"/>
                      </a:rPr>
                      <m:t>𝑚</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𝑛</m:t>
                    </m:r>
                    <m:r>
                      <a:rPr lang="en-US" altLang="ko-KR" b="0" i="1" smtClean="0">
                        <a:latin typeface="Cambria Math"/>
                        <a:ea typeface="Cambria Math"/>
                        <a:sym typeface="Symbol" pitchFamily="18" charset="2"/>
                      </a:rPr>
                      <m:t>+1)</m:t>
                    </m:r>
                  </m:oMath>
                </a14:m>
                <a:r>
                  <a:rPr lang="en-US" altLang="ko-KR" dirty="0" smtClean="0">
                    <a:ea typeface="바탕체" pitchFamily="17" charset="-127"/>
                    <a:sym typeface="Symbol" pitchFamily="18" charset="2"/>
                  </a:rPr>
                  <a:t> matrix.  If </a:t>
                </a:r>
                <a14:m>
                  <m:oMath xmlns:m="http://schemas.openxmlformats.org/officeDocument/2006/math">
                    <m:r>
                      <a:rPr lang="en-US" altLang="ko-KR" b="0" i="1" smtClean="0">
                        <a:latin typeface="Cambria Math"/>
                        <a:ea typeface="바탕체" pitchFamily="17" charset="-127"/>
                        <a:sym typeface="Symbol" pitchFamily="18" charset="2"/>
                      </a:rPr>
                      <m:t>(</m:t>
                    </m:r>
                    <m:r>
                      <a:rPr lang="ko-KR" altLang="en-US" b="0" i="1" smtClean="0">
                        <a:latin typeface="Cambria Math"/>
                        <a:ea typeface="바탕체" pitchFamily="17" charset="-127"/>
                        <a:sym typeface="Symbol" pitchFamily="18" charset="2"/>
                      </a:rPr>
                      <m:t>𝜋</m:t>
                    </m:r>
                    <m:r>
                      <a:rPr lang="en-US" altLang="ko-KR" b="0" i="1" smtClean="0">
                        <a:latin typeface="Cambria Math"/>
                        <a:ea typeface="바탕체" pitchFamily="17" charset="-127"/>
                        <a:sym typeface="Symbol" pitchFamily="18" charset="2"/>
                      </a:rPr>
                      <m:t>,</m:t>
                    </m:r>
                    <m:sSub>
                      <m:sSubPr>
                        <m:ctrlPr>
                          <a:rPr lang="en-US" altLang="ko-KR" b="0" i="1" smtClean="0">
                            <a:latin typeface="Cambria Math" panose="02040503050406030204" pitchFamily="18" charset="0"/>
                            <a:ea typeface="바탕체" pitchFamily="17" charset="-127"/>
                            <a:sym typeface="Symbol" pitchFamily="18" charset="2"/>
                          </a:rPr>
                        </m:ctrlPr>
                      </m:sSubPr>
                      <m:e>
                        <m:r>
                          <a:rPr lang="ko-KR" altLang="en-US" b="0" i="1" smtClean="0">
                            <a:latin typeface="Cambria Math"/>
                            <a:ea typeface="바탕체" pitchFamily="17" charset="-127"/>
                            <a:sym typeface="Symbol" pitchFamily="18" charset="2"/>
                          </a:rPr>
                          <m:t>𝜋</m:t>
                        </m:r>
                      </m:e>
                      <m:sub>
                        <m:r>
                          <a:rPr lang="en-US" altLang="ko-KR" b="0" i="1" smtClean="0">
                            <a:latin typeface="Cambria Math"/>
                            <a:ea typeface="바탕체" pitchFamily="17" charset="-127"/>
                            <a:sym typeface="Symbol" pitchFamily="18" charset="2"/>
                          </a:rPr>
                          <m:t>0</m:t>
                        </m:r>
                      </m:sub>
                    </m:sSub>
                    <m:r>
                      <a:rPr lang="en-US" altLang="ko-KR" b="0" i="1" smtClean="0">
                        <a:latin typeface="Cambria Math"/>
                        <a:ea typeface="바탕체" pitchFamily="17" charset="-127"/>
                        <a:sym typeface="Symbol" pitchFamily="18" charset="2"/>
                      </a:rPr>
                      <m:t>)</m:t>
                    </m:r>
                  </m:oMath>
                </a14:m>
                <a:r>
                  <a:rPr lang="en-US" altLang="ko-KR" dirty="0" smtClean="0">
                    <a:ea typeface="바탕체" pitchFamily="17" charset="-127"/>
                    <a:sym typeface="Symbol" pitchFamily="18" charset="2"/>
                  </a:rPr>
                  <a:t> defines a facet of </a:t>
                </a:r>
                <a:r>
                  <a:rPr lang="en-US" altLang="ko-KR" dirty="0" err="1" smtClean="0">
                    <a:ea typeface="바탕체" pitchFamily="17" charset="-127"/>
                    <a:sym typeface="Symbol" pitchFamily="18" charset="2"/>
                  </a:rPr>
                  <a:t>conv</a:t>
                </a:r>
                <a:r>
                  <a:rPr lang="en-US" altLang="ko-KR" dirty="0" smtClean="0">
                    <a:ea typeface="바탕체" pitchFamily="17" charset="-127"/>
                    <a:sym typeface="Symbol" pitchFamily="18" charset="2"/>
                  </a:rPr>
                  <a:t>(</a:t>
                </a:r>
                <a14:m>
                  <m:oMath xmlns:m="http://schemas.openxmlformats.org/officeDocument/2006/math">
                    <m:r>
                      <a:rPr lang="en-US" altLang="ko-KR" i="1" dirty="0" smtClean="0">
                        <a:latin typeface="Cambria Math"/>
                        <a:ea typeface="바탕체" pitchFamily="17" charset="-127"/>
                        <a:sym typeface="Symbol" pitchFamily="18" charset="2"/>
                      </a:rPr>
                      <m:t>𝑆</m:t>
                    </m:r>
                  </m:oMath>
                </a14:m>
                <a:r>
                  <a:rPr lang="en-US" altLang="ko-KR" dirty="0" smtClean="0">
                    <a:ea typeface="바탕체" pitchFamily="17" charset="-127"/>
                    <a:sym typeface="Symbol" pitchFamily="18" charset="2"/>
                  </a:rPr>
                  <a:t>), then the length of the description of the coefficients of </a:t>
                </a:r>
                <a14:m>
                  <m:oMath xmlns:m="http://schemas.openxmlformats.org/officeDocument/2006/math">
                    <m:r>
                      <a:rPr lang="en-US" altLang="ko-KR" i="1">
                        <a:latin typeface="Cambria Math"/>
                        <a:ea typeface="바탕체" pitchFamily="17" charset="-127"/>
                        <a:sym typeface="Symbol" pitchFamily="18" charset="2"/>
                      </a:rPr>
                      <m:t>(</m:t>
                    </m:r>
                    <m:r>
                      <a:rPr lang="ko-KR" altLang="en-US" i="1">
                        <a:latin typeface="Cambria Math"/>
                        <a:ea typeface="바탕체" pitchFamily="17" charset="-127"/>
                        <a:sym typeface="Symbol" pitchFamily="18" charset="2"/>
                      </a:rPr>
                      <m:t>𝜋</m:t>
                    </m:r>
                    <m:r>
                      <a:rPr lang="en-US" altLang="ko-KR" i="1">
                        <a:latin typeface="Cambria Math"/>
                        <a:ea typeface="바탕체" pitchFamily="17" charset="-127"/>
                        <a:sym typeface="Symbol" pitchFamily="18" charset="2"/>
                      </a:rPr>
                      <m:t>,</m:t>
                    </m:r>
                    <m:sSub>
                      <m:sSubPr>
                        <m:ctrlPr>
                          <a:rPr lang="en-US" altLang="ko-KR" i="1">
                            <a:latin typeface="Cambria Math" panose="02040503050406030204" pitchFamily="18" charset="0"/>
                            <a:ea typeface="바탕체" pitchFamily="17" charset="-127"/>
                            <a:sym typeface="Symbol" pitchFamily="18" charset="2"/>
                          </a:rPr>
                        </m:ctrlPr>
                      </m:sSubPr>
                      <m:e>
                        <m:r>
                          <a:rPr lang="ko-KR" altLang="en-US" i="1">
                            <a:latin typeface="Cambria Math"/>
                            <a:ea typeface="바탕체" pitchFamily="17" charset="-127"/>
                            <a:sym typeface="Symbol" pitchFamily="18" charset="2"/>
                          </a:rPr>
                          <m:t>𝜋</m:t>
                        </m:r>
                      </m:e>
                      <m:sub>
                        <m:r>
                          <a:rPr lang="en-US" altLang="ko-KR" i="1">
                            <a:latin typeface="Cambria Math"/>
                            <a:ea typeface="바탕체" pitchFamily="17" charset="-127"/>
                            <a:sym typeface="Symbol" pitchFamily="18" charset="2"/>
                          </a:rPr>
                          <m:t>0</m:t>
                        </m:r>
                      </m:sub>
                    </m:sSub>
                    <m:r>
                      <a:rPr lang="en-US" altLang="ko-KR" i="1">
                        <a:latin typeface="Cambria Math"/>
                        <a:ea typeface="바탕체" pitchFamily="17" charset="-127"/>
                        <a:sym typeface="Symbol" pitchFamily="18" charset="2"/>
                      </a:rPr>
                      <m:t>)</m:t>
                    </m:r>
                  </m:oMath>
                </a14:m>
                <a:r>
                  <a:rPr lang="en-US" altLang="ko-KR" dirty="0" smtClean="0">
                    <a:ea typeface="바탕체" pitchFamily="17" charset="-127"/>
                    <a:sym typeface="Symbol" pitchFamily="18" charset="2"/>
                  </a:rPr>
                  <a:t> is bounded by a polynomial function of </a:t>
                </a:r>
                <a14:m>
                  <m:oMath xmlns:m="http://schemas.openxmlformats.org/officeDocument/2006/math">
                    <m:r>
                      <a:rPr lang="en-US" altLang="ko-KR" b="0" i="1" smtClean="0">
                        <a:latin typeface="Cambria Math"/>
                        <a:ea typeface="바탕체" pitchFamily="17" charset="-127"/>
                        <a:sym typeface="Symbol" pitchFamily="18" charset="2"/>
                      </a:rPr>
                      <m:t>𝑚</m:t>
                    </m:r>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𝑛</m:t>
                    </m:r>
                    <m:r>
                      <a:rPr lang="en-US" altLang="ko-KR" b="0" i="1" smtClean="0">
                        <a:latin typeface="Cambria Math"/>
                        <a:ea typeface="바탕체" pitchFamily="17" charset="-127"/>
                        <a:sym typeface="Symbol" pitchFamily="18" charset="2"/>
                      </a:rPr>
                      <m:t>,</m:t>
                    </m:r>
                  </m:oMath>
                </a14:m>
                <a:r>
                  <a:rPr lang="en-US" altLang="ko-KR" dirty="0" smtClean="0">
                    <a:ea typeface="바탕체" pitchFamily="17" charset="-127"/>
                    <a:sym typeface="Symbol" pitchFamily="18" charset="2"/>
                  </a:rPr>
                  <a:t> and </a:t>
                </a:r>
                <a14:m>
                  <m:oMath xmlns:m="http://schemas.openxmlformats.org/officeDocument/2006/math">
                    <m:func>
                      <m:funcPr>
                        <m:ctrlPr>
                          <a:rPr lang="en-US" altLang="ko-KR" i="1" smtClean="0">
                            <a:latin typeface="Cambria Math" panose="02040503050406030204" pitchFamily="18" charset="0"/>
                            <a:ea typeface="바탕체" pitchFamily="17" charset="-127"/>
                            <a:sym typeface="Symbol" pitchFamily="18" charset="2"/>
                          </a:rPr>
                        </m:ctrlPr>
                      </m:funcPr>
                      <m:fName>
                        <m:r>
                          <m:rPr>
                            <m:sty m:val="p"/>
                          </m:rPr>
                          <a:rPr lang="en-US" altLang="ko-KR" i="0" smtClean="0">
                            <a:latin typeface="Cambria Math"/>
                            <a:ea typeface="바탕체" pitchFamily="17" charset="-127"/>
                            <a:sym typeface="Symbol" pitchFamily="18" charset="2"/>
                          </a:rPr>
                          <m:t>log</m:t>
                        </m:r>
                      </m:fName>
                      <m:e>
                        <m:r>
                          <a:rPr lang="ko-KR" altLang="en-US" i="1" smtClean="0">
                            <a:latin typeface="Cambria Math"/>
                            <a:ea typeface="바탕체" pitchFamily="17" charset="-127"/>
                            <a:sym typeface="Symbol" pitchFamily="18" charset="2"/>
                          </a:rPr>
                          <m:t>𝜃</m:t>
                        </m:r>
                      </m:e>
                    </m:func>
                  </m:oMath>
                </a14:m>
                <a:r>
                  <a:rPr lang="en-US" altLang="ko-KR" dirty="0" smtClean="0">
                    <a:ea typeface="바탕체" pitchFamily="17" charset="-127"/>
                    <a:sym typeface="Symbol" pitchFamily="18" charset="2"/>
                  </a:rPr>
                  <a:t>.</a:t>
                </a:r>
              </a:p>
            </p:txBody>
          </p:sp>
        </mc:Choice>
        <mc:Fallback xmlns="">
          <p:sp>
            <p:nvSpPr>
              <p:cNvPr id="26629" name="Rectangle 3"/>
              <p:cNvSpPr>
                <a:spLocks noGrp="1" noRot="1" noChangeAspect="1" noMove="1" noResize="1" noEditPoints="1" noAdjustHandles="1" noChangeArrowheads="1" noChangeShapeType="1" noTextEdit="1"/>
              </p:cNvSpPr>
              <p:nvPr>
                <p:ph type="body" idx="1"/>
              </p:nvPr>
            </p:nvSpPr>
            <p:spPr>
              <a:xfrm>
                <a:off x="361950" y="860425"/>
                <a:ext cx="8405813" cy="3163815"/>
              </a:xfrm>
              <a:blipFill rotWithShape="1">
                <a:blip r:embed="rId3"/>
                <a:stretch>
                  <a:fillRect l="-580" t="-1156" r="-798" b="-2505"/>
                </a:stretch>
              </a:blipFill>
            </p:spPr>
            <p:txBody>
              <a:bodyPr/>
              <a:lstStyle/>
              <a:p>
                <a:r>
                  <a:rPr lang="ko-KR" alt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날짜 개체 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1400" dirty="0" smtClean="0">
                <a:latin typeface="+mn-lt"/>
              </a:rPr>
              <a:t>Integer Programming 2018</a:t>
            </a:r>
            <a:endParaRPr lang="en-US" altLang="ko-KR" sz="1400" dirty="0">
              <a:latin typeface="+mn-lt"/>
            </a:endParaRPr>
          </a:p>
        </p:txBody>
      </p:sp>
      <p:sp>
        <p:nvSpPr>
          <p:cNvPr id="27651"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8FF484FD-415A-4CF9-A7CE-AFDAA7F942D4}" type="slidenum">
              <a:rPr lang="en-US" altLang="ko-KR" sz="1400" smtClean="0">
                <a:latin typeface="+mn-lt"/>
              </a:rPr>
              <a:pPr eaLnBrk="1" hangingPunct="1"/>
              <a:t>15</a:t>
            </a:fld>
            <a:endParaRPr lang="en-US" altLang="ko-KR" sz="1400" smtClean="0">
              <a:latin typeface="+mn-lt"/>
            </a:endParaRPr>
          </a:p>
        </p:txBody>
      </p:sp>
      <p:sp>
        <p:nvSpPr>
          <p:cNvPr id="27652" name="Rectangle 2"/>
          <p:cNvSpPr>
            <a:spLocks noGrp="1" noChangeArrowheads="1"/>
          </p:cNvSpPr>
          <p:nvPr>
            <p:ph type="title"/>
          </p:nvPr>
        </p:nvSpPr>
        <p:spPr/>
        <p:txBody>
          <a:bodyPr/>
          <a:lstStyle/>
          <a:p>
            <a:pPr eaLnBrk="1" hangingPunct="1"/>
            <a:r>
              <a:rPr lang="en-US" altLang="ko-KR" smtClean="0"/>
              <a:t>5. Nondeterministic Polynomial-Time Algorithms and NP Problems</a:t>
            </a:r>
          </a:p>
        </p:txBody>
      </p:sp>
      <mc:AlternateContent xmlns:mc="http://schemas.openxmlformats.org/markup-compatibility/2006" xmlns:a14="http://schemas.microsoft.com/office/drawing/2010/main">
        <mc:Choice Requires="a14">
          <p:sp>
            <p:nvSpPr>
              <p:cNvPr id="27653" name="Rectangle 3"/>
              <p:cNvSpPr>
                <a:spLocks noGrp="1" noChangeArrowheads="1"/>
              </p:cNvSpPr>
              <p:nvPr>
                <p:ph type="body" idx="1"/>
              </p:nvPr>
            </p:nvSpPr>
            <p:spPr>
              <a:xfrm>
                <a:off x="361950" y="1004888"/>
                <a:ext cx="8405813" cy="3400425"/>
              </a:xfrm>
            </p:spPr>
            <p:txBody>
              <a:bodyPr/>
              <a:lstStyle/>
              <a:p>
                <a:pPr eaLnBrk="1" hangingPunct="1"/>
                <a:r>
                  <a:rPr lang="en-US" altLang="ko-KR" dirty="0" smtClean="0">
                    <a:solidFill>
                      <a:srgbClr val="FF3300"/>
                    </a:solidFill>
                  </a:rPr>
                  <a:t>(Feasibility problem)</a:t>
                </a:r>
                <a:r>
                  <a:rPr lang="en-US" altLang="ko-KR" dirty="0" smtClean="0"/>
                  <a:t>  </a:t>
                </a:r>
                <a14:m>
                  <m:oMath xmlns:m="http://schemas.openxmlformats.org/officeDocument/2006/math">
                    <m:r>
                      <a:rPr lang="en-US" altLang="ko-KR" b="0" i="1" smtClean="0">
                        <a:latin typeface="Cambria Math"/>
                      </a:rPr>
                      <m:t>𝑋</m:t>
                    </m:r>
                    <m:r>
                      <a:rPr lang="en-US" altLang="ko-KR" b="0" i="1" smtClean="0">
                        <a:latin typeface="Cambria Math"/>
                      </a:rPr>
                      <m:t>:(</m:t>
                    </m:r>
                    <m:r>
                      <a:rPr lang="en-US" altLang="ko-KR" b="0" i="1" smtClean="0">
                        <a:latin typeface="Cambria Math"/>
                      </a:rPr>
                      <m:t>𝐷</m:t>
                    </m:r>
                    <m:r>
                      <a:rPr lang="en-US" altLang="ko-KR" b="0" i="1" smtClean="0">
                        <a:latin typeface="Cambria Math"/>
                      </a:rPr>
                      <m:t>,</m:t>
                    </m:r>
                    <m:r>
                      <a:rPr lang="en-US" altLang="ko-KR" b="0" i="1" smtClean="0">
                        <a:latin typeface="Cambria Math"/>
                      </a:rPr>
                      <m:t>𝐹</m:t>
                    </m:r>
                    <m:r>
                      <a:rPr lang="en-US" altLang="ko-KR" b="0" i="1" smtClean="0">
                        <a:latin typeface="Cambria Math"/>
                      </a:rPr>
                      <m:t>)</m:t>
                    </m:r>
                  </m:oMath>
                </a14:m>
                <a:endParaRPr lang="en-US" altLang="ko-KR" dirty="0" smtClean="0"/>
              </a:p>
              <a:p>
                <a:pPr eaLnBrk="1" hangingPunct="1">
                  <a:buFont typeface="Wingdings" pitchFamily="2" charset="2"/>
                  <a:buNone/>
                </a:pPr>
                <a:r>
                  <a:rPr lang="en-US" altLang="ko-KR" dirty="0" smtClean="0"/>
                  <a:t>	</a:t>
                </a:r>
                <a14:m>
                  <m:oMath xmlns:m="http://schemas.openxmlformats.org/officeDocument/2006/math">
                    <m:r>
                      <a:rPr lang="en-US" altLang="ko-KR" i="1" dirty="0" smtClean="0">
                        <a:latin typeface="Cambria Math"/>
                      </a:rPr>
                      <m:t>𝐷</m:t>
                    </m:r>
                  </m:oMath>
                </a14:m>
                <a:r>
                  <a:rPr lang="en-US" altLang="ko-KR" dirty="0" smtClean="0"/>
                  <a:t> : set of 0-1 strings (instances of </a:t>
                </a:r>
                <a14:m>
                  <m:oMath xmlns:m="http://schemas.openxmlformats.org/officeDocument/2006/math">
                    <m:r>
                      <a:rPr lang="en-US" altLang="ko-KR" i="1" dirty="0" smtClean="0">
                        <a:latin typeface="Cambria Math"/>
                      </a:rPr>
                      <m:t>𝑋</m:t>
                    </m:r>
                  </m:oMath>
                </a14:m>
                <a:r>
                  <a:rPr lang="en-US" altLang="ko-KR" dirty="0" smtClean="0"/>
                  <a:t>)</a:t>
                </a:r>
              </a:p>
              <a:p>
                <a:pPr eaLnBrk="1" hangingPunct="1">
                  <a:buFont typeface="Wingdings" pitchFamily="2" charset="2"/>
                  <a:buNone/>
                </a:pPr>
                <a:r>
                  <a:rPr lang="en-US" altLang="ko-KR" dirty="0" smtClean="0"/>
                  <a:t>	</a:t>
                </a:r>
                <a14:m>
                  <m:oMath xmlns:m="http://schemas.openxmlformats.org/officeDocument/2006/math">
                    <m:r>
                      <a:rPr lang="en-US" altLang="ko-KR" i="1" dirty="0" smtClean="0">
                        <a:latin typeface="Cambria Math"/>
                      </a:rPr>
                      <m:t>𝐹</m:t>
                    </m:r>
                  </m:oMath>
                </a14:m>
                <a:r>
                  <a:rPr lang="en-US" altLang="ko-KR" dirty="0" smtClean="0"/>
                  <a:t> : set of feasible instances  ( </a:t>
                </a:r>
                <a14:m>
                  <m:oMath xmlns:m="http://schemas.openxmlformats.org/officeDocument/2006/math">
                    <m:r>
                      <a:rPr lang="en-US" altLang="ko-KR" b="0" i="1" smtClean="0">
                        <a:latin typeface="Cambria Math"/>
                      </a:rPr>
                      <m:t>𝐹</m:t>
                    </m:r>
                    <m:r>
                      <a:rPr lang="en-US" altLang="ko-KR" b="0" i="1" smtClean="0">
                        <a:latin typeface="Cambria Math"/>
                        <a:ea typeface="Cambria Math"/>
                      </a:rPr>
                      <m:t>⊆</m:t>
                    </m:r>
                    <m:r>
                      <a:rPr lang="en-US" altLang="ko-KR" b="0" i="1" smtClean="0">
                        <a:latin typeface="Cambria Math"/>
                        <a:ea typeface="Cambria Math"/>
                      </a:rPr>
                      <m:t>𝐷</m:t>
                    </m:r>
                  </m:oMath>
                </a14:m>
                <a:r>
                  <a:rPr lang="en-US" altLang="ko-KR" dirty="0" smtClean="0">
                    <a:ea typeface="바탕체" pitchFamily="17" charset="-127"/>
                    <a:sym typeface="Symbol" pitchFamily="18" charset="2"/>
                  </a:rPr>
                  <a:t> )</a:t>
                </a:r>
              </a:p>
              <a:p>
                <a:pPr eaLnBrk="1" hangingPunct="1">
                  <a:buFont typeface="Wingdings" pitchFamily="2" charset="2"/>
                  <a:buNone/>
                </a:pPr>
                <a:endParaRPr lang="en-US" altLang="ko-KR" dirty="0" smtClean="0">
                  <a:ea typeface="바탕체" pitchFamily="17" charset="-127"/>
                  <a:sym typeface="Symbol" pitchFamily="18" charset="2"/>
                </a:endParaRPr>
              </a:p>
              <a:p>
                <a:pPr eaLnBrk="1" hangingPunct="1">
                  <a:buFont typeface="Wingdings" pitchFamily="2" charset="2"/>
                  <a:buNone/>
                </a:pPr>
                <a:r>
                  <a:rPr lang="en-US" altLang="ko-KR" dirty="0" smtClean="0">
                    <a:ea typeface="바탕체" pitchFamily="17" charset="-127"/>
                    <a:sym typeface="Symbol" pitchFamily="18" charset="2"/>
                  </a:rPr>
                  <a:t>	( also called decision problem, language recognition problem by Turing machine)</a:t>
                </a:r>
              </a:p>
              <a:p>
                <a:pPr eaLnBrk="1" hangingPunct="1">
                  <a:buFont typeface="Wingdings" pitchFamily="2" charset="2"/>
                  <a:buNone/>
                </a:pPr>
                <a:r>
                  <a:rPr lang="en-US" altLang="ko-KR" dirty="0" smtClean="0">
                    <a:ea typeface="바탕체" pitchFamily="17" charset="-127"/>
                    <a:sym typeface="Symbol" pitchFamily="18" charset="2"/>
                  </a:rPr>
                  <a:t>	( algorithm    </a:t>
                </a:r>
                <a:r>
                  <a:rPr lang="en-US" altLang="ko-KR" dirty="0" smtClean="0">
                    <a:solidFill>
                      <a:srgbClr val="0000FF"/>
                    </a:solidFill>
                    <a:ea typeface="바탕체" pitchFamily="17" charset="-127"/>
                    <a:sym typeface="Symbol" pitchFamily="18" charset="2"/>
                  </a:rPr>
                  <a:t>deterministic</a:t>
                </a:r>
                <a:r>
                  <a:rPr lang="en-US" altLang="ko-KR" dirty="0" smtClean="0">
                    <a:ea typeface="바탕체" pitchFamily="17" charset="-127"/>
                    <a:sym typeface="Symbol" pitchFamily="18" charset="2"/>
                  </a:rPr>
                  <a:t> Turing machine )</a:t>
                </a:r>
              </a:p>
              <a:p>
                <a:pPr eaLnBrk="1" hangingPunct="1">
                  <a:buFont typeface="Wingdings" pitchFamily="2" charset="2"/>
                  <a:buNone/>
                </a:pPr>
                <a:endParaRPr lang="en-US" altLang="ko-KR" dirty="0" smtClean="0">
                  <a:ea typeface="바탕체" pitchFamily="17" charset="-127"/>
                  <a:sym typeface="Symbol" pitchFamily="18" charset="2"/>
                </a:endParaRPr>
              </a:p>
              <a:p>
                <a:pPr eaLnBrk="1" hangingPunct="1">
                  <a:buFont typeface="Wingdings" pitchFamily="2" charset="2"/>
                  <a:buNone/>
                </a:pPr>
                <a:r>
                  <a:rPr lang="en-US" altLang="ko-KR" dirty="0" smtClean="0">
                    <a:ea typeface="바탕체" pitchFamily="17" charset="-127"/>
                    <a:sym typeface="Symbol" pitchFamily="18" charset="2"/>
                  </a:rPr>
                  <a:t>	Given a </a:t>
                </a:r>
                <a14:m>
                  <m:oMath xmlns:m="http://schemas.openxmlformats.org/officeDocument/2006/math">
                    <m:r>
                      <a:rPr lang="en-US" altLang="ko-KR" b="0" i="1" smtClean="0">
                        <a:latin typeface="Cambria Math"/>
                        <a:ea typeface="바탕체" pitchFamily="17" charset="-127"/>
                        <a:sym typeface="Symbol" pitchFamily="18" charset="2"/>
                      </a:rPr>
                      <m:t>𝑑</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𝐷</m:t>
                    </m:r>
                    <m:r>
                      <a:rPr lang="en-US" altLang="ko-KR" b="0" i="1" smtClean="0">
                        <a:latin typeface="Cambria Math"/>
                        <a:ea typeface="Cambria Math"/>
                        <a:sym typeface="Symbol" pitchFamily="18" charset="2"/>
                      </a:rPr>
                      <m:t>,</m:t>
                    </m:r>
                  </m:oMath>
                </a14:m>
                <a:r>
                  <a:rPr lang="en-US" altLang="ko-KR" dirty="0" smtClean="0">
                    <a:ea typeface="바탕체" pitchFamily="17" charset="-127"/>
                    <a:sym typeface="Symbol" pitchFamily="18" charset="2"/>
                  </a:rPr>
                  <a:t> is </a:t>
                </a:r>
                <a14:m>
                  <m:oMath xmlns:m="http://schemas.openxmlformats.org/officeDocument/2006/math">
                    <m:r>
                      <a:rPr lang="en-US" altLang="ko-KR" b="0" i="1" smtClean="0">
                        <a:latin typeface="Cambria Math"/>
                        <a:ea typeface="바탕체" pitchFamily="17" charset="-127"/>
                        <a:sym typeface="Symbol" pitchFamily="18" charset="2"/>
                      </a:rPr>
                      <m:t>𝑑</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𝐹</m:t>
                    </m:r>
                  </m:oMath>
                </a14:m>
                <a:r>
                  <a:rPr lang="en-US" altLang="ko-KR" dirty="0" smtClean="0">
                    <a:ea typeface="바탕체" pitchFamily="17" charset="-127"/>
                    <a:sym typeface="Symbol" pitchFamily="18" charset="2"/>
                  </a:rPr>
                  <a:t> ?</a:t>
                </a:r>
              </a:p>
            </p:txBody>
          </p:sp>
        </mc:Choice>
        <mc:Fallback xmlns="">
          <p:sp>
            <p:nvSpPr>
              <p:cNvPr id="27653" name="Rectangle 3"/>
              <p:cNvSpPr>
                <a:spLocks noGrp="1" noRot="1" noChangeAspect="1" noMove="1" noResize="1" noEditPoints="1" noAdjustHandles="1" noChangeArrowheads="1" noChangeShapeType="1" noTextEdit="1"/>
              </p:cNvSpPr>
              <p:nvPr>
                <p:ph type="body" idx="1"/>
              </p:nvPr>
            </p:nvSpPr>
            <p:spPr>
              <a:xfrm>
                <a:off x="361950" y="1004888"/>
                <a:ext cx="8405813" cy="3400425"/>
              </a:xfrm>
              <a:blipFill rotWithShape="1">
                <a:blip r:embed="rId3"/>
                <a:stretch>
                  <a:fillRect l="-580" t="-1075" r="-798" b="-2509"/>
                </a:stretch>
              </a:blipFill>
            </p:spPr>
            <p:txBody>
              <a:bodyPr/>
              <a:lstStyle/>
              <a:p>
                <a:r>
                  <a:rPr lang="ko-KR" alt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날짜 개체 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1400" dirty="0" smtClean="0">
                <a:latin typeface="+mn-lt"/>
              </a:rPr>
              <a:t>Integer Programming 2018</a:t>
            </a:r>
            <a:endParaRPr lang="en-US" altLang="ko-KR" sz="1400" dirty="0">
              <a:latin typeface="+mn-lt"/>
            </a:endParaRPr>
          </a:p>
        </p:txBody>
      </p:sp>
      <p:sp>
        <p:nvSpPr>
          <p:cNvPr id="28675"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AFDA051A-77B5-4253-9EC7-1B28FDA47719}" type="slidenum">
              <a:rPr lang="en-US" altLang="ko-KR" sz="1400" smtClean="0">
                <a:latin typeface="+mn-lt"/>
              </a:rPr>
              <a:pPr eaLnBrk="1" hangingPunct="1"/>
              <a:t>16</a:t>
            </a:fld>
            <a:endParaRPr lang="en-US" altLang="ko-KR" sz="1400" smtClean="0">
              <a:latin typeface="+mn-lt"/>
            </a:endParaRPr>
          </a:p>
        </p:txBody>
      </p:sp>
      <p:sp>
        <p:nvSpPr>
          <p:cNvPr id="28676" name="Rectangle 2"/>
          <p:cNvSpPr>
            <a:spLocks noGrp="1" noChangeArrowheads="1"/>
          </p:cNvSpPr>
          <p:nvPr>
            <p:ph type="title"/>
          </p:nvPr>
        </p:nvSpPr>
        <p:spPr/>
        <p:txBody>
          <a:bodyPr/>
          <a:lstStyle/>
          <a:p>
            <a:pPr eaLnBrk="1" hangingPunct="1"/>
            <a:endParaRPr lang="ko-KR" altLang="ko-KR" smtClean="0"/>
          </a:p>
        </p:txBody>
      </p:sp>
      <mc:AlternateContent xmlns:mc="http://schemas.openxmlformats.org/markup-compatibility/2006" xmlns:a14="http://schemas.microsoft.com/office/drawing/2010/main">
        <mc:Choice Requires="a14">
          <p:sp>
            <p:nvSpPr>
              <p:cNvPr id="28677" name="Rectangle 3"/>
              <p:cNvSpPr>
                <a:spLocks noGrp="1" noChangeArrowheads="1"/>
              </p:cNvSpPr>
              <p:nvPr>
                <p:ph type="body" idx="1"/>
              </p:nvPr>
            </p:nvSpPr>
            <p:spPr>
              <a:xfrm>
                <a:off x="361950" y="860425"/>
                <a:ext cx="8405813" cy="4524315"/>
              </a:xfrm>
            </p:spPr>
            <p:txBody>
              <a:bodyPr/>
              <a:lstStyle/>
              <a:p>
                <a:pPr eaLnBrk="1" hangingPunct="1"/>
                <a:r>
                  <a:rPr lang="en-US" altLang="ko-KR" dirty="0" smtClean="0">
                    <a:solidFill>
                      <a:srgbClr val="FF3300"/>
                    </a:solidFill>
                  </a:rPr>
                  <a:t>0-1 integer programming feasibility:</a:t>
                </a:r>
              </a:p>
              <a:p>
                <a:pPr eaLnBrk="1" hangingPunct="1">
                  <a:buFont typeface="Wingdings" pitchFamily="2" charset="2"/>
                  <a:buNone/>
                </a:pPr>
                <a:r>
                  <a:rPr lang="en-US" altLang="ko-KR" dirty="0" smtClean="0"/>
                  <a:t>	</a:t>
                </a:r>
                <a14:m>
                  <m:oMath xmlns:m="http://schemas.openxmlformats.org/officeDocument/2006/math">
                    <m:r>
                      <a:rPr lang="en-US" altLang="ko-KR" i="1" dirty="0" smtClean="0">
                        <a:latin typeface="Cambria Math"/>
                      </a:rPr>
                      <m:t>𝐷</m:t>
                    </m:r>
                  </m:oMath>
                </a14:m>
                <a:r>
                  <a:rPr lang="en-US" altLang="ko-KR" dirty="0" smtClean="0"/>
                  <a:t> is the set of all integer matrices </a:t>
                </a:r>
                <a14:m>
                  <m:oMath xmlns:m="http://schemas.openxmlformats.org/officeDocument/2006/math">
                    <m:r>
                      <a:rPr lang="en-US" altLang="ko-KR" b="0" i="1" smtClean="0">
                        <a:latin typeface="Cambria Math"/>
                      </a:rPr>
                      <m:t>(</m:t>
                    </m:r>
                    <m:r>
                      <a:rPr lang="en-US" altLang="ko-KR" b="0" i="1" smtClean="0">
                        <a:latin typeface="Cambria Math"/>
                      </a:rPr>
                      <m:t>𝐴</m:t>
                    </m:r>
                    <m:r>
                      <a:rPr lang="en-US" altLang="ko-KR" b="0" i="1" smtClean="0">
                        <a:latin typeface="Cambria Math"/>
                      </a:rPr>
                      <m:t>,</m:t>
                    </m:r>
                    <m:r>
                      <a:rPr lang="en-US" altLang="ko-KR" b="0" i="1" smtClean="0">
                        <a:latin typeface="Cambria Math"/>
                      </a:rPr>
                      <m:t>𝑏</m:t>
                    </m:r>
                    <m:r>
                      <a:rPr lang="en-US" altLang="ko-KR" b="0" i="1" smtClean="0">
                        <a:latin typeface="Cambria Math"/>
                      </a:rPr>
                      <m:t>)</m:t>
                    </m:r>
                  </m:oMath>
                </a14:m>
                <a:r>
                  <a:rPr lang="en-US" altLang="ko-KR" dirty="0" smtClean="0"/>
                  <a:t> </a:t>
                </a:r>
              </a:p>
              <a:p>
                <a:pPr eaLnBrk="1" hangingPunct="1">
                  <a:buFont typeface="Wingdings" pitchFamily="2" charset="2"/>
                  <a:buNone/>
                </a:pPr>
                <a:r>
                  <a:rPr lang="en-US" altLang="ko-KR" dirty="0" smtClean="0"/>
                  <a:t>	</a:t>
                </a:r>
                <a14:m>
                  <m:oMath xmlns:m="http://schemas.openxmlformats.org/officeDocument/2006/math">
                    <m:r>
                      <a:rPr lang="en-US" altLang="ko-KR" b="0" i="1" smtClean="0">
                        <a:latin typeface="Cambria Math"/>
                      </a:rPr>
                      <m:t>𝐹</m:t>
                    </m:r>
                    <m:r>
                      <a:rPr lang="en-US" altLang="ko-KR" b="0" i="1" smtClean="0">
                        <a:latin typeface="Cambria Math"/>
                      </a:rPr>
                      <m:t>={</m:t>
                    </m:r>
                    <m:d>
                      <m:dPr>
                        <m:ctrlPr>
                          <a:rPr lang="en-US" altLang="ko-KR" b="0" i="1" smtClean="0">
                            <a:latin typeface="Cambria Math" panose="02040503050406030204" pitchFamily="18" charset="0"/>
                          </a:rPr>
                        </m:ctrlPr>
                      </m:dPr>
                      <m:e>
                        <m:r>
                          <a:rPr lang="en-US" altLang="ko-KR" b="0" i="1" smtClean="0">
                            <a:latin typeface="Cambria Math"/>
                          </a:rPr>
                          <m:t>𝐴</m:t>
                        </m:r>
                        <m:r>
                          <a:rPr lang="en-US" altLang="ko-KR" b="0" i="1" smtClean="0">
                            <a:latin typeface="Cambria Math"/>
                          </a:rPr>
                          <m:t>,</m:t>
                        </m:r>
                        <m:r>
                          <a:rPr lang="en-US" altLang="ko-KR" b="0" i="1" smtClean="0">
                            <a:latin typeface="Cambria Math"/>
                          </a:rPr>
                          <m:t>𝑏</m:t>
                        </m:r>
                      </m:e>
                    </m:d>
                    <m:r>
                      <a:rPr lang="en-US" altLang="ko-KR" b="0" i="1" smtClean="0">
                        <a:latin typeface="Cambria Math"/>
                      </a:rPr>
                      <m:t>:  {</m:t>
                    </m:r>
                    <m:r>
                      <a:rPr lang="en-US" altLang="ko-KR" b="0" i="1" smtClean="0">
                        <a:latin typeface="Cambria Math"/>
                      </a:rPr>
                      <m:t>𝑥</m:t>
                    </m:r>
                    <m:r>
                      <a:rPr lang="en-US" altLang="ko-KR" b="0" i="1" smtClean="0">
                        <a:latin typeface="Cambria Math"/>
                        <a:ea typeface="Cambria Math"/>
                      </a:rPr>
                      <m:t>∈</m:t>
                    </m:r>
                    <m:sSup>
                      <m:sSupPr>
                        <m:ctrlPr>
                          <a:rPr lang="en-US" altLang="ko-KR" b="0" i="1" smtClean="0">
                            <a:latin typeface="Cambria Math" panose="02040503050406030204" pitchFamily="18" charset="0"/>
                            <a:ea typeface="Cambria Math"/>
                          </a:rPr>
                        </m:ctrlPr>
                      </m:sSupPr>
                      <m:e>
                        <m:r>
                          <a:rPr lang="en-US" altLang="ko-KR" b="0" i="1" smtClean="0">
                            <a:latin typeface="Cambria Math"/>
                            <a:ea typeface="Cambria Math"/>
                          </a:rPr>
                          <m:t>𝐵</m:t>
                        </m:r>
                      </m:e>
                      <m:sup>
                        <m:r>
                          <a:rPr lang="en-US" altLang="ko-KR" b="0" i="1" smtClean="0">
                            <a:latin typeface="Cambria Math"/>
                            <a:ea typeface="Cambria Math"/>
                          </a:rPr>
                          <m:t>𝑛</m:t>
                        </m:r>
                      </m:sup>
                    </m:sSup>
                    <m:r>
                      <a:rPr lang="en-US" altLang="ko-KR" b="0" i="1" smtClean="0">
                        <a:latin typeface="Cambria Math"/>
                        <a:ea typeface="Cambria Math"/>
                      </a:rPr>
                      <m:t>:</m:t>
                    </m:r>
                    <m:r>
                      <a:rPr lang="en-US" altLang="ko-KR" b="0" i="1" smtClean="0">
                        <a:latin typeface="Cambria Math"/>
                        <a:ea typeface="Cambria Math"/>
                      </a:rPr>
                      <m:t>𝐴𝑥</m:t>
                    </m:r>
                    <m:r>
                      <a:rPr lang="en-US" altLang="ko-KR" b="0" i="1" smtClean="0">
                        <a:latin typeface="Cambria Math"/>
                        <a:ea typeface="Cambria Math"/>
                      </a:rPr>
                      <m:t>≤</m:t>
                    </m:r>
                    <m:r>
                      <a:rPr lang="en-US" altLang="ko-KR" b="0" i="1" smtClean="0">
                        <a:latin typeface="Cambria Math"/>
                        <a:ea typeface="Cambria Math"/>
                      </a:rPr>
                      <m:t>𝑏</m:t>
                    </m:r>
                    <m:r>
                      <a:rPr lang="en-US" altLang="ko-KR" b="0" i="1" smtClean="0">
                        <a:latin typeface="Cambria Math"/>
                        <a:ea typeface="Cambria Math"/>
                      </a:rPr>
                      <m:t>}≠∅}</m:t>
                    </m:r>
                  </m:oMath>
                </a14:m>
                <a:r>
                  <a:rPr lang="en-US" altLang="ko-KR" dirty="0" smtClean="0">
                    <a:ea typeface="바탕체" pitchFamily="17" charset="-127"/>
                    <a:sym typeface="Symbol" pitchFamily="18" charset="2"/>
                  </a:rPr>
                  <a:t> </a:t>
                </a:r>
              </a:p>
              <a:p>
                <a:pPr eaLnBrk="1" hangingPunct="1">
                  <a:buFont typeface="Wingdings" pitchFamily="2" charset="2"/>
                  <a:buNone/>
                </a:pPr>
                <a:endParaRPr lang="en-US" altLang="ko-KR" dirty="0" smtClean="0">
                  <a:ea typeface="바탕체" pitchFamily="17" charset="-127"/>
                  <a:sym typeface="Symbol" pitchFamily="18" charset="2"/>
                </a:endParaRPr>
              </a:p>
              <a:p>
                <a:pPr eaLnBrk="1" hangingPunct="1"/>
                <a:r>
                  <a:rPr lang="en-US" altLang="ko-KR" dirty="0" smtClean="0">
                    <a:solidFill>
                      <a:srgbClr val="FF3300"/>
                    </a:solidFill>
                    <a:ea typeface="바탕체" pitchFamily="17" charset="-127"/>
                    <a:sym typeface="Symbol" pitchFamily="18" charset="2"/>
                  </a:rPr>
                  <a:t>0-1 integer programming lower bound feasibility:</a:t>
                </a:r>
              </a:p>
              <a:p>
                <a:pPr eaLnBrk="1" hangingPunct="1">
                  <a:buFont typeface="Wingdings" pitchFamily="2" charset="2"/>
                  <a:buNone/>
                </a:pPr>
                <a:r>
                  <a:rPr lang="en-US" altLang="ko-KR" smtClean="0">
                    <a:ea typeface="바탕체" pitchFamily="17" charset="-127"/>
                    <a:sym typeface="Symbol" pitchFamily="18" charset="2"/>
                  </a:rPr>
                  <a:t> </a:t>
                </a:r>
                <a:r>
                  <a:rPr lang="en-US" altLang="ko-KR" dirty="0" smtClean="0">
                    <a:ea typeface="바탕체" pitchFamily="17" charset="-127"/>
                    <a:sym typeface="Symbol" pitchFamily="18" charset="2"/>
                  </a:rPr>
                  <a:t>	 </a:t>
                </a:r>
                <a14:m>
                  <m:oMath xmlns:m="http://schemas.openxmlformats.org/officeDocument/2006/math">
                    <m:r>
                      <a:rPr lang="en-US" altLang="ko-KR" b="0" i="1" smtClean="0">
                        <a:latin typeface="Cambria Math" panose="02040503050406030204" pitchFamily="18" charset="0"/>
                        <a:ea typeface="바탕체" pitchFamily="17" charset="-127"/>
                        <a:sym typeface="Symbol" pitchFamily="18" charset="2"/>
                      </a:rPr>
                      <m:t>𝐴</m:t>
                    </m:r>
                    <m:r>
                      <a:rPr lang="en-US" altLang="ko-KR" b="0" i="1" smtClean="0">
                        <a:latin typeface="Cambria Math" panose="02040503050406030204" pitchFamily="18" charset="0"/>
                        <a:ea typeface="바탕체" pitchFamily="17" charset="-127"/>
                        <a:sym typeface="Symbol" pitchFamily="18" charset="2"/>
                      </a:rPr>
                      <m:t>,</m:t>
                    </m:r>
                    <m:r>
                      <a:rPr lang="en-US" altLang="ko-KR" b="0" i="1" smtClean="0">
                        <a:latin typeface="Cambria Math" panose="02040503050406030204" pitchFamily="18" charset="0"/>
                        <a:ea typeface="바탕체" pitchFamily="17" charset="-127"/>
                        <a:sym typeface="Symbol" pitchFamily="18" charset="2"/>
                      </a:rPr>
                      <m:t>𝑏</m:t>
                    </m:r>
                    <m:r>
                      <a:rPr lang="en-US" altLang="ko-KR" b="0" i="1" smtClean="0">
                        <a:latin typeface="Cambria Math" panose="02040503050406030204" pitchFamily="18" charset="0"/>
                        <a:ea typeface="바탕체" pitchFamily="17" charset="-127"/>
                        <a:sym typeface="Symbol" pitchFamily="18" charset="2"/>
                      </a:rPr>
                      <m:t>,</m:t>
                    </m:r>
                    <m:r>
                      <a:rPr lang="en-US" altLang="ko-KR" b="0" i="1" smtClean="0">
                        <a:latin typeface="Cambria Math" panose="02040503050406030204" pitchFamily="18" charset="0"/>
                        <a:ea typeface="바탕체" pitchFamily="17" charset="-127"/>
                        <a:sym typeface="Symbol" pitchFamily="18" charset="2"/>
                      </a:rPr>
                      <m:t>𝑐</m:t>
                    </m:r>
                    <m:r>
                      <a:rPr lang="en-US" altLang="ko-KR" b="0" i="1" smtClean="0">
                        <a:latin typeface="Cambria Math" panose="02040503050406030204" pitchFamily="18" charset="0"/>
                        <a:ea typeface="바탕체" pitchFamily="17" charset="-127"/>
                        <a:sym typeface="Symbol" pitchFamily="18" charset="2"/>
                      </a:rPr>
                      <m:t>,</m:t>
                    </m:r>
                    <m:r>
                      <a:rPr lang="en-US" altLang="ko-KR" b="0" i="1" smtClean="0">
                        <a:latin typeface="Cambria Math" panose="02040503050406030204" pitchFamily="18" charset="0"/>
                        <a:ea typeface="바탕체" pitchFamily="17" charset="-127"/>
                        <a:sym typeface="Symbol" pitchFamily="18" charset="2"/>
                      </a:rPr>
                      <m:t>𝑧</m:t>
                    </m:r>
                  </m:oMath>
                </a14:m>
                <a:r>
                  <a:rPr lang="en-US" altLang="ko-KR" dirty="0" smtClean="0">
                    <a:ea typeface="바탕체" pitchFamily="17" charset="-127"/>
                    <a:sym typeface="Symbol" pitchFamily="18" charset="2"/>
                  </a:rPr>
                  <a:t> integral</a:t>
                </a:r>
              </a:p>
              <a:p>
                <a:pPr eaLnBrk="1" hangingPunct="1">
                  <a:buFont typeface="Wingdings" pitchFamily="2" charset="2"/>
                  <a:buNone/>
                </a:pPr>
                <a:r>
                  <a:rPr lang="en-US" altLang="ko-KR" dirty="0">
                    <a:ea typeface="바탕체" pitchFamily="17" charset="-127"/>
                    <a:sym typeface="Symbol" pitchFamily="18" charset="2"/>
                  </a:rPr>
                  <a:t>	</a:t>
                </a:r>
                <a:r>
                  <a:rPr lang="en-US" altLang="ko-KR" dirty="0" smtClean="0">
                    <a:ea typeface="바탕체" pitchFamily="17" charset="-127"/>
                    <a:sym typeface="Symbol" pitchFamily="18" charset="2"/>
                  </a:rPr>
                  <a:t> </a:t>
                </a:r>
                <a14:m>
                  <m:oMath xmlns:m="http://schemas.openxmlformats.org/officeDocument/2006/math">
                    <m:r>
                      <a:rPr lang="en-US" altLang="ko-KR" b="0" i="1" smtClean="0">
                        <a:latin typeface="Cambria Math"/>
                        <a:ea typeface="바탕체" pitchFamily="17" charset="-127"/>
                        <a:sym typeface="Symbol" pitchFamily="18" charset="2"/>
                      </a:rPr>
                      <m:t>𝐹</m:t>
                    </m:r>
                    <m:r>
                      <a:rPr lang="en-US" altLang="ko-KR" b="0" i="1" smtClean="0">
                        <a:latin typeface="Cambria Math"/>
                        <a:ea typeface="바탕체" pitchFamily="17" charset="-127"/>
                        <a:sym typeface="Symbol" pitchFamily="18" charset="2"/>
                      </a:rPr>
                      <m:t>={</m:t>
                    </m:r>
                    <m:d>
                      <m:dPr>
                        <m:ctrlPr>
                          <a:rPr lang="en-US" altLang="ko-KR" b="0" i="1" smtClean="0">
                            <a:latin typeface="Cambria Math" panose="02040503050406030204" pitchFamily="18" charset="0"/>
                            <a:ea typeface="바탕체" pitchFamily="17" charset="-127"/>
                            <a:sym typeface="Symbol" pitchFamily="18" charset="2"/>
                          </a:rPr>
                        </m:ctrlPr>
                      </m:dPr>
                      <m:e>
                        <m:r>
                          <a:rPr lang="en-US" altLang="ko-KR" b="0" i="1" smtClean="0">
                            <a:latin typeface="Cambria Math"/>
                            <a:ea typeface="바탕체" pitchFamily="17" charset="-127"/>
                            <a:sym typeface="Symbol" pitchFamily="18" charset="2"/>
                          </a:rPr>
                          <m:t>𝐴</m:t>
                        </m:r>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𝑏</m:t>
                        </m:r>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𝑐</m:t>
                        </m:r>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𝑧</m:t>
                        </m:r>
                      </m:e>
                    </m:d>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𝑥</m:t>
                    </m:r>
                    <m:r>
                      <a:rPr lang="en-US" altLang="ko-KR" b="0" i="1" smtClean="0">
                        <a:latin typeface="Cambria Math"/>
                        <a:ea typeface="Cambria Math"/>
                        <a:sym typeface="Symbol" pitchFamily="18" charset="2"/>
                      </a:rPr>
                      <m:t>∈</m:t>
                    </m:r>
                    <m:sSup>
                      <m:sSupPr>
                        <m:ctrlPr>
                          <a:rPr lang="en-US" altLang="ko-KR" b="0" i="1" smtClean="0">
                            <a:latin typeface="Cambria Math" panose="02040503050406030204" pitchFamily="18" charset="0"/>
                            <a:ea typeface="Cambria Math"/>
                            <a:sym typeface="Symbol" pitchFamily="18" charset="2"/>
                          </a:rPr>
                        </m:ctrlPr>
                      </m:sSupPr>
                      <m:e>
                        <m:r>
                          <a:rPr lang="en-US" altLang="ko-KR" b="0" i="1" smtClean="0">
                            <a:latin typeface="Cambria Math"/>
                            <a:ea typeface="Cambria Math"/>
                            <a:sym typeface="Symbol" pitchFamily="18" charset="2"/>
                          </a:rPr>
                          <m:t>𝐵</m:t>
                        </m:r>
                      </m:e>
                      <m:sup>
                        <m:r>
                          <a:rPr lang="en-US" altLang="ko-KR" b="0" i="1" smtClean="0">
                            <a:latin typeface="Cambria Math"/>
                            <a:ea typeface="Cambria Math"/>
                            <a:sym typeface="Symbol" pitchFamily="18" charset="2"/>
                          </a:rPr>
                          <m:t>𝑛</m:t>
                        </m:r>
                      </m:sup>
                    </m:sSup>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𝐴𝑥</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𝑏</m:t>
                    </m:r>
                    <m:r>
                      <a:rPr lang="en-US" altLang="ko-KR" b="0" i="1" smtClean="0">
                        <a:latin typeface="Cambria Math"/>
                        <a:ea typeface="Cambria Math"/>
                        <a:sym typeface="Symbol" pitchFamily="18" charset="2"/>
                      </a:rPr>
                      <m:t>, </m:t>
                    </m:r>
                    <m:r>
                      <a:rPr lang="en-US" altLang="ko-KR" b="0" i="1" smtClean="0">
                        <a:latin typeface="Cambria Math"/>
                        <a:ea typeface="Cambria Math"/>
                        <a:sym typeface="Symbol" pitchFamily="18" charset="2"/>
                      </a:rPr>
                      <m:t>𝑐𝑥</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𝑧</m:t>
                    </m:r>
                    <m:r>
                      <a:rPr lang="en-US" altLang="ko-KR" b="0" i="1" smtClean="0">
                        <a:latin typeface="Cambria Math"/>
                        <a:ea typeface="Cambria Math"/>
                        <a:sym typeface="Symbol" pitchFamily="18" charset="2"/>
                      </a:rPr>
                      <m:t>}≠∅}</m:t>
                    </m:r>
                  </m:oMath>
                </a14:m>
                <a:r>
                  <a:rPr lang="en-US" altLang="ko-KR" dirty="0" smtClean="0">
                    <a:ea typeface="바탕체" pitchFamily="17" charset="-127"/>
                    <a:sym typeface="Symbol" pitchFamily="18" charset="2"/>
                  </a:rPr>
                  <a:t> </a:t>
                </a:r>
              </a:p>
              <a:p>
                <a:pPr eaLnBrk="1" hangingPunct="1">
                  <a:buFont typeface="Wingdings" pitchFamily="2" charset="2"/>
                  <a:buNone/>
                </a:pPr>
                <a:r>
                  <a:rPr lang="en-US" altLang="ko-KR" dirty="0" smtClean="0">
                    <a:ea typeface="바탕체" pitchFamily="17" charset="-127"/>
                    <a:sym typeface="Symbol" pitchFamily="18" charset="2"/>
                  </a:rPr>
                  <a:t>	( note that lower bound feasibility is nontrivial even for </a:t>
                </a:r>
                <a14:m>
                  <m:oMath xmlns:m="http://schemas.openxmlformats.org/officeDocument/2006/math">
                    <m:r>
                      <a:rPr lang="en-US" altLang="ko-KR" b="0" i="1" smtClean="0">
                        <a:latin typeface="Cambria Math"/>
                        <a:ea typeface="바탕체" pitchFamily="17" charset="-127"/>
                        <a:sym typeface="Symbol" pitchFamily="18" charset="2"/>
                      </a:rPr>
                      <m:t>𝑏</m:t>
                    </m:r>
                    <m:r>
                      <a:rPr lang="en-US" altLang="ko-KR" b="0" i="1" smtClean="0">
                        <a:latin typeface="Cambria Math"/>
                        <a:ea typeface="Cambria Math"/>
                        <a:sym typeface="Symbol" pitchFamily="18" charset="2"/>
                      </a:rPr>
                      <m:t>≥0</m:t>
                    </m:r>
                  </m:oMath>
                </a14:m>
                <a:r>
                  <a:rPr lang="en-US" altLang="ko-KR" dirty="0" smtClean="0">
                    <a:ea typeface="바탕체" pitchFamily="17" charset="-127"/>
                    <a:sym typeface="Symbol" pitchFamily="18" charset="2"/>
                  </a:rPr>
                  <a:t> )</a:t>
                </a:r>
              </a:p>
              <a:p>
                <a:pPr eaLnBrk="1" hangingPunct="1">
                  <a:buFont typeface="Wingdings" pitchFamily="2" charset="2"/>
                  <a:buNone/>
                </a:pPr>
                <a:endParaRPr lang="en-US" altLang="ko-KR" dirty="0" smtClean="0">
                  <a:ea typeface="바탕체" pitchFamily="17" charset="-127"/>
                  <a:sym typeface="Symbol" pitchFamily="18" charset="2"/>
                </a:endParaRPr>
              </a:p>
              <a:p>
                <a:pPr eaLnBrk="1" hangingPunct="1"/>
                <a:r>
                  <a:rPr lang="en-US" altLang="ko-KR" dirty="0" smtClean="0">
                    <a:solidFill>
                      <a:srgbClr val="0000FF"/>
                    </a:solidFill>
                    <a:ea typeface="바탕체" pitchFamily="17" charset="-127"/>
                    <a:sym typeface="Symbol" pitchFamily="18" charset="2"/>
                  </a:rPr>
                  <a:t>Prop 5.1:</a:t>
                </a:r>
                <a:r>
                  <a:rPr lang="en-US" altLang="ko-KR" dirty="0" smtClean="0">
                    <a:ea typeface="바탕체" pitchFamily="17" charset="-127"/>
                    <a:sym typeface="Symbol" pitchFamily="18" charset="2"/>
                  </a:rPr>
                  <a:t>  If 0-1 IP lower bound feasibility problem can be solved in polynomial time, then the 0-1 IP optimization problem can be solved in polynomial time  ( by bisection search)</a:t>
                </a:r>
              </a:p>
            </p:txBody>
          </p:sp>
        </mc:Choice>
        <mc:Fallback xmlns="">
          <p:sp>
            <p:nvSpPr>
              <p:cNvPr id="28677" name="Rectangle 3"/>
              <p:cNvSpPr>
                <a:spLocks noGrp="1" noRot="1" noChangeAspect="1" noMove="1" noResize="1" noEditPoints="1" noAdjustHandles="1" noChangeArrowheads="1" noChangeShapeType="1" noTextEdit="1"/>
              </p:cNvSpPr>
              <p:nvPr>
                <p:ph type="body" idx="1"/>
              </p:nvPr>
            </p:nvSpPr>
            <p:spPr>
              <a:xfrm>
                <a:off x="361950" y="860425"/>
                <a:ext cx="8405813" cy="4524315"/>
              </a:xfrm>
              <a:blipFill>
                <a:blip r:embed="rId3"/>
                <a:stretch>
                  <a:fillRect l="-653" t="-809" r="-798" b="-1078"/>
                </a:stretch>
              </a:blipFill>
            </p:spPr>
            <p:txBody>
              <a:bodyPr/>
              <a:lstStyle/>
              <a:p>
                <a:r>
                  <a:rPr lang="ko-KR" alt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날짜 개체 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1400" dirty="0" smtClean="0">
                <a:latin typeface="+mn-lt"/>
              </a:rPr>
              <a:t>Integer Programming 2018</a:t>
            </a:r>
            <a:endParaRPr lang="en-US" altLang="ko-KR" sz="1400" dirty="0">
              <a:latin typeface="+mn-lt"/>
            </a:endParaRPr>
          </a:p>
        </p:txBody>
      </p:sp>
      <p:sp>
        <p:nvSpPr>
          <p:cNvPr id="29699"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CAAB54FF-864F-469A-B502-D8CA7DED26E5}" type="slidenum">
              <a:rPr lang="en-US" altLang="ko-KR" sz="1400" smtClean="0">
                <a:latin typeface="+mn-lt"/>
              </a:rPr>
              <a:pPr eaLnBrk="1" hangingPunct="1"/>
              <a:t>17</a:t>
            </a:fld>
            <a:endParaRPr lang="en-US" altLang="ko-KR" sz="1400" smtClean="0">
              <a:latin typeface="+mn-lt"/>
            </a:endParaRPr>
          </a:p>
        </p:txBody>
      </p:sp>
      <p:sp>
        <p:nvSpPr>
          <p:cNvPr id="29700" name="Rectangle 2"/>
          <p:cNvSpPr>
            <a:spLocks noGrp="1" noChangeArrowheads="1"/>
          </p:cNvSpPr>
          <p:nvPr>
            <p:ph type="title"/>
          </p:nvPr>
        </p:nvSpPr>
        <p:spPr/>
        <p:txBody>
          <a:bodyPr/>
          <a:lstStyle/>
          <a:p>
            <a:pPr eaLnBrk="1" hangingPunct="1"/>
            <a:r>
              <a:rPr lang="en-US" altLang="ko-KR" smtClean="0"/>
              <a:t>Equivalence of Optimization and Feasibility Problem </a:t>
            </a:r>
          </a:p>
        </p:txBody>
      </p:sp>
      <mc:AlternateContent xmlns:mc="http://schemas.openxmlformats.org/markup-compatibility/2006" xmlns:a14="http://schemas.microsoft.com/office/drawing/2010/main">
        <mc:Choice Requires="a14">
          <p:sp>
            <p:nvSpPr>
              <p:cNvPr id="29701" name="Rectangle 3"/>
              <p:cNvSpPr>
                <a:spLocks noGrp="1" noChangeArrowheads="1"/>
              </p:cNvSpPr>
              <p:nvPr>
                <p:ph type="body" idx="1"/>
              </p:nvPr>
            </p:nvSpPr>
            <p:spPr>
              <a:xfrm>
                <a:off x="558800" y="990600"/>
                <a:ext cx="8001000" cy="4770537"/>
              </a:xfrm>
            </p:spPr>
            <p:txBody>
              <a:bodyPr/>
              <a:lstStyle/>
              <a:p>
                <a:pPr eaLnBrk="1" hangingPunct="1">
                  <a:lnSpc>
                    <a:spcPct val="100000"/>
                  </a:lnSpc>
                </a:pPr>
                <a:r>
                  <a:rPr lang="en-US" altLang="ko-KR" dirty="0" smtClean="0"/>
                  <a:t>Consider 0-1 IP optimization and 0-1 IP lower bound feasibility.</a:t>
                </a:r>
              </a:p>
              <a:p>
                <a:pPr eaLnBrk="1" hangingPunct="1">
                  <a:lnSpc>
                    <a:spcPct val="100000"/>
                  </a:lnSpc>
                  <a:buFont typeface="Wingdings" pitchFamily="2" charset="2"/>
                  <a:buNone/>
                </a:pPr>
                <a:endParaRPr lang="en-US" altLang="ko-KR" dirty="0" smtClean="0"/>
              </a:p>
              <a:p>
                <a:pPr algn="l" eaLnBrk="1" hangingPunct="1">
                  <a:lnSpc>
                    <a:spcPct val="100000"/>
                  </a:lnSpc>
                  <a:spcBef>
                    <a:spcPct val="0"/>
                  </a:spcBef>
                  <a:buClrTx/>
                  <a:buFontTx/>
                  <a:buNone/>
                </a:pPr>
                <a:r>
                  <a:rPr lang="en-US" altLang="ko-KR" dirty="0" smtClean="0">
                    <a:solidFill>
                      <a:srgbClr val="000000"/>
                    </a:solidFill>
                  </a:rPr>
                  <a:t>	Opt : Find max </a:t>
                </a:r>
                <a14:m>
                  <m:oMath xmlns:m="http://schemas.openxmlformats.org/officeDocument/2006/math">
                    <m:r>
                      <a:rPr lang="en-US" altLang="ko-KR" b="0" i="1" smtClean="0">
                        <a:solidFill>
                          <a:srgbClr val="000000"/>
                        </a:solidFill>
                        <a:latin typeface="Cambria Math"/>
                      </a:rPr>
                      <m:t>{</m:t>
                    </m:r>
                    <m:r>
                      <a:rPr lang="en-US" altLang="ko-KR" b="0" i="1" smtClean="0">
                        <a:solidFill>
                          <a:srgbClr val="000000"/>
                        </a:solidFill>
                        <a:latin typeface="Cambria Math"/>
                      </a:rPr>
                      <m:t>𝑐𝑥</m:t>
                    </m:r>
                    <m:r>
                      <a:rPr lang="en-US" altLang="ko-KR" b="0" i="1" smtClean="0">
                        <a:solidFill>
                          <a:srgbClr val="000000"/>
                        </a:solidFill>
                        <a:latin typeface="Cambria Math"/>
                      </a:rPr>
                      <m:t>:</m:t>
                    </m:r>
                    <m:r>
                      <a:rPr lang="en-US" altLang="ko-KR" b="0" i="1" smtClean="0">
                        <a:solidFill>
                          <a:srgbClr val="000000"/>
                        </a:solidFill>
                        <a:latin typeface="Cambria Math"/>
                      </a:rPr>
                      <m:t>𝐴𝑥</m:t>
                    </m:r>
                    <m:r>
                      <a:rPr lang="en-US" altLang="ko-KR" b="0" i="1" smtClean="0">
                        <a:solidFill>
                          <a:srgbClr val="000000"/>
                        </a:solidFill>
                        <a:latin typeface="Cambria Math"/>
                        <a:ea typeface="Cambria Math"/>
                      </a:rPr>
                      <m:t>≤</m:t>
                    </m:r>
                    <m:r>
                      <a:rPr lang="en-US" altLang="ko-KR" b="0" i="1" smtClean="0">
                        <a:solidFill>
                          <a:srgbClr val="000000"/>
                        </a:solidFill>
                        <a:latin typeface="Cambria Math"/>
                        <a:ea typeface="Cambria Math"/>
                      </a:rPr>
                      <m:t>𝑏</m:t>
                    </m:r>
                    <m:r>
                      <a:rPr lang="en-US" altLang="ko-KR" b="0" i="1" smtClean="0">
                        <a:solidFill>
                          <a:srgbClr val="000000"/>
                        </a:solidFill>
                        <a:latin typeface="Cambria Math"/>
                        <a:ea typeface="Cambria Math"/>
                      </a:rPr>
                      <m:t>, </m:t>
                    </m:r>
                    <m:r>
                      <a:rPr lang="en-US" altLang="ko-KR" b="0" i="1" smtClean="0">
                        <a:solidFill>
                          <a:srgbClr val="000000"/>
                        </a:solidFill>
                        <a:latin typeface="Cambria Math"/>
                        <a:ea typeface="Cambria Math"/>
                      </a:rPr>
                      <m:t>𝑥</m:t>
                    </m:r>
                    <m:r>
                      <a:rPr lang="en-US" altLang="ko-KR" b="0" i="1" smtClean="0">
                        <a:solidFill>
                          <a:srgbClr val="000000"/>
                        </a:solidFill>
                        <a:latin typeface="Cambria Math"/>
                        <a:ea typeface="Cambria Math"/>
                      </a:rPr>
                      <m:t>∈</m:t>
                    </m:r>
                    <m:sSup>
                      <m:sSupPr>
                        <m:ctrlPr>
                          <a:rPr lang="en-US" altLang="ko-KR" b="0" i="1" smtClean="0">
                            <a:solidFill>
                              <a:srgbClr val="000000"/>
                            </a:solidFill>
                            <a:latin typeface="Cambria Math" panose="02040503050406030204" pitchFamily="18" charset="0"/>
                            <a:ea typeface="Cambria Math"/>
                          </a:rPr>
                        </m:ctrlPr>
                      </m:sSupPr>
                      <m:e>
                        <m:r>
                          <a:rPr lang="en-US" altLang="ko-KR" b="0" i="1" smtClean="0">
                            <a:solidFill>
                              <a:srgbClr val="000000"/>
                            </a:solidFill>
                            <a:latin typeface="Cambria Math"/>
                            <a:ea typeface="Cambria Math"/>
                          </a:rPr>
                          <m:t>𝐵</m:t>
                        </m:r>
                      </m:e>
                      <m:sup>
                        <m:r>
                          <a:rPr lang="en-US" altLang="ko-KR" b="0" i="1" smtClean="0">
                            <a:solidFill>
                              <a:srgbClr val="000000"/>
                            </a:solidFill>
                            <a:latin typeface="Cambria Math"/>
                            <a:ea typeface="Cambria Math"/>
                          </a:rPr>
                          <m:t>𝑛</m:t>
                        </m:r>
                      </m:sup>
                    </m:sSup>
                    <m:r>
                      <a:rPr lang="en-US" altLang="ko-KR" b="0" i="1" smtClean="0">
                        <a:solidFill>
                          <a:srgbClr val="000000"/>
                        </a:solidFill>
                        <a:latin typeface="Cambria Math"/>
                        <a:ea typeface="Cambria Math"/>
                      </a:rPr>
                      <m:t>}</m:t>
                    </m:r>
                  </m:oMath>
                </a14:m>
                <a:endParaRPr lang="en-US" altLang="ko-KR" dirty="0" smtClean="0">
                  <a:solidFill>
                    <a:srgbClr val="000000"/>
                  </a:solidFill>
                </a:endParaRPr>
              </a:p>
              <a:p>
                <a:pPr algn="l" eaLnBrk="1" hangingPunct="1">
                  <a:lnSpc>
                    <a:spcPct val="100000"/>
                  </a:lnSpc>
                  <a:spcBef>
                    <a:spcPct val="0"/>
                  </a:spcBef>
                  <a:buClrTx/>
                  <a:buFontTx/>
                  <a:buNone/>
                </a:pPr>
                <a:r>
                  <a:rPr lang="en-US" altLang="ko-KR" dirty="0" smtClean="0">
                    <a:solidFill>
                      <a:srgbClr val="000000"/>
                    </a:solidFill>
                  </a:rPr>
                  <a:t>	</a:t>
                </a:r>
                <a:r>
                  <a:rPr lang="en-US" altLang="ko-KR" dirty="0" err="1" smtClean="0">
                    <a:solidFill>
                      <a:srgbClr val="000000"/>
                    </a:solidFill>
                  </a:rPr>
                  <a:t>Feas</a:t>
                </a:r>
                <a:r>
                  <a:rPr lang="en-US" altLang="ko-KR" dirty="0" smtClean="0">
                    <a:solidFill>
                      <a:srgbClr val="000000"/>
                    </a:solidFill>
                  </a:rPr>
                  <a:t> : </a:t>
                </a:r>
                <a14:m>
                  <m:oMath xmlns:m="http://schemas.openxmlformats.org/officeDocument/2006/math">
                    <m:r>
                      <a:rPr lang="en-US" altLang="ko-KR" i="1" smtClean="0">
                        <a:solidFill>
                          <a:srgbClr val="000000"/>
                        </a:solidFill>
                        <a:latin typeface="Cambria Math"/>
                        <a:ea typeface="Cambria Math"/>
                      </a:rPr>
                      <m:t>∃</m:t>
                    </m:r>
                    <m:r>
                      <a:rPr lang="en-US" altLang="ko-KR" b="0" i="1" smtClean="0">
                        <a:solidFill>
                          <a:srgbClr val="000000"/>
                        </a:solidFill>
                        <a:latin typeface="Cambria Math"/>
                        <a:ea typeface="Cambria Math"/>
                      </a:rPr>
                      <m:t> </m:t>
                    </m:r>
                    <m:r>
                      <a:rPr lang="en-US" altLang="ko-KR" b="0" i="1" smtClean="0">
                        <a:solidFill>
                          <a:srgbClr val="000000"/>
                        </a:solidFill>
                        <a:latin typeface="Cambria Math"/>
                        <a:ea typeface="Cambria Math"/>
                      </a:rPr>
                      <m:t>𝑥</m:t>
                    </m:r>
                    <m:r>
                      <a:rPr lang="en-US" altLang="ko-KR" b="0" i="1" smtClean="0">
                        <a:solidFill>
                          <a:srgbClr val="000000"/>
                        </a:solidFill>
                        <a:latin typeface="Cambria Math"/>
                        <a:ea typeface="Cambria Math"/>
                      </a:rPr>
                      <m:t>∈</m:t>
                    </m:r>
                    <m:sSup>
                      <m:sSupPr>
                        <m:ctrlPr>
                          <a:rPr lang="en-US" altLang="ko-KR" b="0" i="1" smtClean="0">
                            <a:solidFill>
                              <a:srgbClr val="000000"/>
                            </a:solidFill>
                            <a:latin typeface="Cambria Math" panose="02040503050406030204" pitchFamily="18" charset="0"/>
                            <a:ea typeface="Cambria Math"/>
                          </a:rPr>
                        </m:ctrlPr>
                      </m:sSupPr>
                      <m:e>
                        <m:r>
                          <a:rPr lang="en-US" altLang="ko-KR" b="0" i="1" smtClean="0">
                            <a:solidFill>
                              <a:srgbClr val="000000"/>
                            </a:solidFill>
                            <a:latin typeface="Cambria Math"/>
                            <a:ea typeface="Cambria Math"/>
                          </a:rPr>
                          <m:t>𝐵</m:t>
                        </m:r>
                      </m:e>
                      <m:sup>
                        <m:r>
                          <a:rPr lang="en-US" altLang="ko-KR" b="0" i="1" smtClean="0">
                            <a:solidFill>
                              <a:srgbClr val="000000"/>
                            </a:solidFill>
                            <a:latin typeface="Cambria Math"/>
                            <a:ea typeface="Cambria Math"/>
                          </a:rPr>
                          <m:t>𝑛</m:t>
                        </m:r>
                      </m:sup>
                    </m:sSup>
                  </m:oMath>
                </a14:m>
                <a:r>
                  <a:rPr lang="en-US" altLang="ko-KR" dirty="0" smtClean="0">
                    <a:ea typeface="바탕체" pitchFamily="17" charset="-127"/>
                    <a:sym typeface="Symbol" pitchFamily="18" charset="2"/>
                  </a:rPr>
                  <a:t> that satisfies </a:t>
                </a:r>
                <a14:m>
                  <m:oMath xmlns:m="http://schemas.openxmlformats.org/officeDocument/2006/math">
                    <m:r>
                      <a:rPr lang="en-US" altLang="ko-KR" b="0" i="1" smtClean="0">
                        <a:latin typeface="Cambria Math"/>
                        <a:ea typeface="바탕체" pitchFamily="17" charset="-127"/>
                        <a:sym typeface="Symbol" pitchFamily="18" charset="2"/>
                      </a:rPr>
                      <m:t>𝐴𝑥</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𝑏</m:t>
                    </m:r>
                  </m:oMath>
                </a14:m>
                <a:r>
                  <a:rPr lang="en-US" altLang="ko-KR" dirty="0" smtClean="0">
                    <a:ea typeface="바탕체" pitchFamily="17" charset="-127"/>
                    <a:sym typeface="Symbol" pitchFamily="18" charset="2"/>
                  </a:rPr>
                  <a:t> and </a:t>
                </a:r>
                <a14:m>
                  <m:oMath xmlns:m="http://schemas.openxmlformats.org/officeDocument/2006/math">
                    <m:r>
                      <a:rPr lang="en-US" altLang="ko-KR" b="0" i="1" smtClean="0">
                        <a:latin typeface="Cambria Math"/>
                        <a:ea typeface="바탕체" pitchFamily="17" charset="-127"/>
                        <a:sym typeface="Symbol" pitchFamily="18" charset="2"/>
                      </a:rPr>
                      <m:t>𝑐𝑥</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𝑧</m:t>
                    </m:r>
                  </m:oMath>
                </a14:m>
                <a:r>
                  <a:rPr lang="en-US" altLang="ko-KR" dirty="0" smtClean="0">
                    <a:ea typeface="바탕체" pitchFamily="17" charset="-127"/>
                    <a:sym typeface="Symbol" pitchFamily="18" charset="2"/>
                  </a:rPr>
                  <a:t>?</a:t>
                </a:r>
              </a:p>
              <a:p>
                <a:pPr algn="l" eaLnBrk="1" hangingPunct="1">
                  <a:lnSpc>
                    <a:spcPct val="100000"/>
                  </a:lnSpc>
                  <a:spcBef>
                    <a:spcPct val="0"/>
                  </a:spcBef>
                  <a:buClrTx/>
                  <a:buFontTx/>
                  <a:buNone/>
                </a:pPr>
                <a:endParaRPr lang="en-US" altLang="ko-KR" dirty="0" smtClean="0">
                  <a:ea typeface="바탕체" pitchFamily="17" charset="-127"/>
                  <a:sym typeface="Symbol" pitchFamily="18" charset="2"/>
                </a:endParaRPr>
              </a:p>
              <a:p>
                <a:pPr algn="l" eaLnBrk="1" hangingPunct="1">
                  <a:lnSpc>
                    <a:spcPct val="100000"/>
                  </a:lnSpc>
                  <a:spcBef>
                    <a:spcPct val="0"/>
                  </a:spcBef>
                  <a:buClrTx/>
                  <a:buFontTx/>
                  <a:buNone/>
                </a:pPr>
                <a:r>
                  <a:rPr lang="en-US" altLang="ko-KR" dirty="0" smtClean="0">
                    <a:ea typeface="바탕체" pitchFamily="17" charset="-127"/>
                    <a:sym typeface="Symbol" pitchFamily="18" charset="2"/>
                  </a:rPr>
                  <a:t>	If we can solve Opt easily, then we can use the algorithm for Opt to solve </a:t>
                </a:r>
                <a:r>
                  <a:rPr lang="en-US" altLang="ko-KR" dirty="0" err="1" smtClean="0">
                    <a:ea typeface="바탕체" pitchFamily="17" charset="-127"/>
                    <a:sym typeface="Symbol" pitchFamily="18" charset="2"/>
                  </a:rPr>
                  <a:t>Feas</a:t>
                </a:r>
                <a:r>
                  <a:rPr lang="en-US" altLang="ko-KR" dirty="0" smtClean="0">
                    <a:ea typeface="바탕체" pitchFamily="17" charset="-127"/>
                    <a:sym typeface="Symbol" pitchFamily="18" charset="2"/>
                  </a:rPr>
                  <a:t>.  Hence Opt is at least as hard as </a:t>
                </a:r>
                <a:r>
                  <a:rPr lang="en-US" altLang="ko-KR" dirty="0" err="1" smtClean="0">
                    <a:ea typeface="바탕체" pitchFamily="17" charset="-127"/>
                    <a:sym typeface="Symbol" pitchFamily="18" charset="2"/>
                  </a:rPr>
                  <a:t>Feas</a:t>
                </a:r>
                <a:r>
                  <a:rPr lang="en-US" altLang="ko-KR" dirty="0" smtClean="0">
                    <a:ea typeface="바탕체" pitchFamily="17" charset="-127"/>
                    <a:sym typeface="Symbol" pitchFamily="18" charset="2"/>
                  </a:rPr>
                  <a:t>. (</a:t>
                </a:r>
                <a:r>
                  <a:rPr lang="en-US" altLang="ko-KR" dirty="0" err="1" smtClean="0">
                    <a:ea typeface="바탕체" pitchFamily="17" charset="-127"/>
                    <a:sym typeface="Symbol" pitchFamily="18" charset="2"/>
                  </a:rPr>
                  <a:t>Feas</a:t>
                </a:r>
                <a:r>
                  <a:rPr lang="en-US" altLang="ko-KR" dirty="0" smtClean="0">
                    <a:ea typeface="바탕체" pitchFamily="17" charset="-127"/>
                    <a:sym typeface="Symbol" pitchFamily="18" charset="2"/>
                  </a:rPr>
                  <a:t> is no harder than Opt.)</a:t>
                </a:r>
              </a:p>
              <a:p>
                <a:pPr algn="l" eaLnBrk="1" hangingPunct="1">
                  <a:lnSpc>
                    <a:spcPct val="100000"/>
                  </a:lnSpc>
                  <a:spcBef>
                    <a:spcPct val="0"/>
                  </a:spcBef>
                  <a:buClrTx/>
                  <a:buFontTx/>
                  <a:buNone/>
                </a:pPr>
                <a:r>
                  <a:rPr lang="en-US" altLang="ko-KR" dirty="0" smtClean="0">
                    <a:ea typeface="바탕체" pitchFamily="17" charset="-127"/>
                    <a:sym typeface="Symbol" pitchFamily="18" charset="2"/>
                  </a:rPr>
                  <a:t>	Our main purpose is to show that Opt is difficult to solve, so if we can show that </a:t>
                </a:r>
                <a:r>
                  <a:rPr lang="en-US" altLang="ko-KR" dirty="0" err="1" smtClean="0">
                    <a:ea typeface="바탕체" pitchFamily="17" charset="-127"/>
                    <a:sym typeface="Symbol" pitchFamily="18" charset="2"/>
                  </a:rPr>
                  <a:t>Feas</a:t>
                </a:r>
                <a:r>
                  <a:rPr lang="en-US" altLang="ko-KR" dirty="0" smtClean="0">
                    <a:ea typeface="바탕체" pitchFamily="17" charset="-127"/>
                    <a:sym typeface="Symbol" pitchFamily="18" charset="2"/>
                  </a:rPr>
                  <a:t> is hard, it automatically means that Opt is hard.</a:t>
                </a:r>
              </a:p>
              <a:p>
                <a:pPr algn="l" eaLnBrk="1" hangingPunct="1">
                  <a:lnSpc>
                    <a:spcPct val="100000"/>
                  </a:lnSpc>
                  <a:spcBef>
                    <a:spcPct val="0"/>
                  </a:spcBef>
                </a:pPr>
                <a:endParaRPr lang="en-US" altLang="ko-KR" dirty="0" smtClean="0">
                  <a:solidFill>
                    <a:srgbClr val="000000"/>
                  </a:solidFill>
                  <a:sym typeface="Symbol" pitchFamily="18" charset="2"/>
                </a:endParaRPr>
              </a:p>
              <a:p>
                <a:pPr algn="l" eaLnBrk="1" hangingPunct="1">
                  <a:lnSpc>
                    <a:spcPct val="100000"/>
                  </a:lnSpc>
                  <a:spcBef>
                    <a:spcPct val="0"/>
                  </a:spcBef>
                </a:pPr>
                <a:r>
                  <a:rPr lang="en-US" altLang="ko-KR" dirty="0" smtClean="0">
                    <a:solidFill>
                      <a:srgbClr val="000000"/>
                    </a:solidFill>
                    <a:sym typeface="Symbol" pitchFamily="18" charset="2"/>
                  </a:rPr>
                  <a:t>It can be shown that </a:t>
                </a:r>
                <a:r>
                  <a:rPr lang="en-US" altLang="ko-KR" dirty="0" err="1" smtClean="0">
                    <a:solidFill>
                      <a:srgbClr val="000000"/>
                    </a:solidFill>
                    <a:sym typeface="Symbol" pitchFamily="18" charset="2"/>
                  </a:rPr>
                  <a:t>Feas</a:t>
                </a:r>
                <a:r>
                  <a:rPr lang="en-US" altLang="ko-KR" dirty="0" smtClean="0">
                    <a:solidFill>
                      <a:srgbClr val="000000"/>
                    </a:solidFill>
                    <a:sym typeface="Symbol" pitchFamily="18" charset="2"/>
                  </a:rPr>
                  <a:t> is at least as hard as Opt, </a:t>
                </a:r>
                <a:r>
                  <a:rPr lang="en-US" altLang="ko-KR" dirty="0" err="1" smtClean="0">
                    <a:solidFill>
                      <a:srgbClr val="000000"/>
                    </a:solidFill>
                    <a:sym typeface="Symbol" pitchFamily="18" charset="2"/>
                  </a:rPr>
                  <a:t>i</a:t>
                </a:r>
                <a:r>
                  <a:rPr lang="en-US" altLang="ko-KR" dirty="0" smtClean="0">
                    <a:solidFill>
                      <a:srgbClr val="000000"/>
                    </a:solidFill>
                    <a:sym typeface="Symbol" pitchFamily="18" charset="2"/>
                  </a:rPr>
                  <a:t>. e. if we can solve </a:t>
                </a:r>
                <a:r>
                  <a:rPr lang="en-US" altLang="ko-KR" dirty="0" err="1" smtClean="0">
                    <a:solidFill>
                      <a:srgbClr val="000000"/>
                    </a:solidFill>
                    <a:sym typeface="Symbol" pitchFamily="18" charset="2"/>
                  </a:rPr>
                  <a:t>Feas</a:t>
                </a:r>
                <a:r>
                  <a:rPr lang="en-US" altLang="ko-KR" dirty="0" smtClean="0">
                    <a:solidFill>
                      <a:srgbClr val="000000"/>
                    </a:solidFill>
                    <a:sym typeface="Symbol" pitchFamily="18" charset="2"/>
                  </a:rPr>
                  <a:t> </a:t>
                </a:r>
                <a:r>
                  <a:rPr lang="en-US" altLang="ko-KR" dirty="0" smtClean="0">
                    <a:ea typeface="바탕체" pitchFamily="17" charset="-127"/>
                    <a:sym typeface="Symbol" pitchFamily="18" charset="2"/>
                  </a:rPr>
                  <a:t>easily</a:t>
                </a:r>
                <a:r>
                  <a:rPr lang="en-US" altLang="ko-KR" dirty="0" smtClean="0">
                    <a:solidFill>
                      <a:srgbClr val="000000"/>
                    </a:solidFill>
                    <a:sym typeface="Symbol" pitchFamily="18" charset="2"/>
                  </a:rPr>
                  <a:t>, we can solve Opt </a:t>
                </a:r>
                <a:r>
                  <a:rPr lang="en-US" altLang="ko-KR" dirty="0" smtClean="0">
                    <a:ea typeface="바탕체" pitchFamily="17" charset="-127"/>
                    <a:sym typeface="Symbol" pitchFamily="18" charset="2"/>
                  </a:rPr>
                  <a:t>easily</a:t>
                </a:r>
                <a:r>
                  <a:rPr lang="en-US" altLang="ko-KR" dirty="0" smtClean="0">
                    <a:solidFill>
                      <a:srgbClr val="000000"/>
                    </a:solidFill>
                    <a:sym typeface="Symbol" pitchFamily="18" charset="2"/>
                  </a:rPr>
                  <a:t>.</a:t>
                </a:r>
              </a:p>
              <a:p>
                <a:pPr algn="l" eaLnBrk="1" hangingPunct="1">
                  <a:lnSpc>
                    <a:spcPct val="100000"/>
                  </a:lnSpc>
                  <a:spcBef>
                    <a:spcPct val="0"/>
                  </a:spcBef>
                  <a:buFont typeface="Wingdings" pitchFamily="2" charset="2"/>
                  <a:buNone/>
                </a:pPr>
                <a:r>
                  <a:rPr lang="en-US" altLang="ko-KR" dirty="0" smtClean="0">
                    <a:solidFill>
                      <a:srgbClr val="000000"/>
                    </a:solidFill>
                    <a:sym typeface="Symbol" pitchFamily="18" charset="2"/>
                  </a:rPr>
                  <a:t>	Therefore, Opt and </a:t>
                </a:r>
                <a:r>
                  <a:rPr lang="en-US" altLang="ko-KR" dirty="0" err="1" smtClean="0">
                    <a:solidFill>
                      <a:srgbClr val="000000"/>
                    </a:solidFill>
                    <a:sym typeface="Symbol" pitchFamily="18" charset="2"/>
                  </a:rPr>
                  <a:t>Feas</a:t>
                </a:r>
                <a:r>
                  <a:rPr lang="en-US" altLang="ko-KR" dirty="0" smtClean="0">
                    <a:solidFill>
                      <a:srgbClr val="000000"/>
                    </a:solidFill>
                    <a:sym typeface="Symbol" pitchFamily="18" charset="2"/>
                  </a:rPr>
                  <a:t> have the same difficulty in terms of polynomial time solvability.  These relationship holds for almost all optimization and feasibility problem pairs.</a:t>
                </a:r>
                <a:endParaRPr lang="en-US" altLang="ko-KR" dirty="0" smtClean="0"/>
              </a:p>
            </p:txBody>
          </p:sp>
        </mc:Choice>
        <mc:Fallback xmlns="">
          <p:sp>
            <p:nvSpPr>
              <p:cNvPr id="29701" name="Rectangle 3"/>
              <p:cNvSpPr>
                <a:spLocks noGrp="1" noRot="1" noChangeAspect="1" noMove="1" noResize="1" noEditPoints="1" noAdjustHandles="1" noChangeArrowheads="1" noChangeShapeType="1" noTextEdit="1"/>
              </p:cNvSpPr>
              <p:nvPr>
                <p:ph type="body" idx="1"/>
              </p:nvPr>
            </p:nvSpPr>
            <p:spPr>
              <a:xfrm>
                <a:off x="558800" y="990600"/>
                <a:ext cx="8001000" cy="4770537"/>
              </a:xfrm>
              <a:blipFill rotWithShape="1">
                <a:blip r:embed="rId3"/>
                <a:stretch>
                  <a:fillRect l="-686" t="-639" r="-686" b="-1279"/>
                </a:stretch>
              </a:blipFill>
            </p:spPr>
            <p:txBody>
              <a:bodyPr/>
              <a:lstStyle/>
              <a:p>
                <a:r>
                  <a:rPr lang="ko-KR" alt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날짜 개체 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1400" dirty="0" smtClean="0">
                <a:latin typeface="+mn-lt"/>
              </a:rPr>
              <a:t>Integer Programming 2018</a:t>
            </a:r>
            <a:endParaRPr lang="en-US" altLang="ko-KR" sz="1400" dirty="0">
              <a:latin typeface="+mn-lt"/>
            </a:endParaRPr>
          </a:p>
        </p:txBody>
      </p:sp>
      <p:sp>
        <p:nvSpPr>
          <p:cNvPr id="30723"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C861B95E-E43C-4CFE-8268-CA97C327420A}" type="slidenum">
              <a:rPr lang="en-US" altLang="ko-KR" sz="1400" smtClean="0">
                <a:latin typeface="+mn-lt"/>
              </a:rPr>
              <a:pPr eaLnBrk="1" hangingPunct="1"/>
              <a:t>18</a:t>
            </a:fld>
            <a:endParaRPr lang="en-US" altLang="ko-KR" sz="1400" smtClean="0">
              <a:latin typeface="+mn-lt"/>
            </a:endParaRPr>
          </a:p>
        </p:txBody>
      </p:sp>
      <mc:AlternateContent xmlns:mc="http://schemas.openxmlformats.org/markup-compatibility/2006" xmlns:a14="http://schemas.microsoft.com/office/drawing/2010/main">
        <mc:Choice Requires="a14">
          <p:sp>
            <p:nvSpPr>
              <p:cNvPr id="30724" name="Rectangle 2"/>
              <p:cNvSpPr>
                <a:spLocks noGrp="1" noChangeArrowheads="1"/>
              </p:cNvSpPr>
              <p:nvPr>
                <p:ph type="body" idx="1"/>
              </p:nvPr>
            </p:nvSpPr>
            <p:spPr>
              <a:xfrm>
                <a:off x="558800" y="228600"/>
                <a:ext cx="8001000" cy="5770811"/>
              </a:xfrm>
            </p:spPr>
            <p:txBody>
              <a:bodyPr/>
              <a:lstStyle/>
              <a:p>
                <a:pPr eaLnBrk="1" hangingPunct="1"/>
                <a:r>
                  <a:rPr lang="en-US" altLang="ko-KR" dirty="0" smtClean="0"/>
                  <a:t>Optimization problem can be further divided into (</a:t>
                </a:r>
                <a:r>
                  <a:rPr lang="en-US" altLang="ko-KR" dirty="0" err="1" smtClean="0"/>
                  <a:t>i</a:t>
                </a:r>
                <a:r>
                  <a:rPr lang="en-US" altLang="ko-KR" dirty="0" smtClean="0"/>
                  <a:t>) finding optimal value and (ii) finding optimal solution.</a:t>
                </a:r>
              </a:p>
              <a:p>
                <a:pPr eaLnBrk="1" hangingPunct="1">
                  <a:buFont typeface="Wingdings" pitchFamily="2" charset="2"/>
                  <a:buNone/>
                </a:pPr>
                <a:r>
                  <a:rPr lang="en-US" altLang="ko-KR" dirty="0" smtClean="0"/>
                  <a:t>	Consider 0-1 IP optimization problem (Opt). Suppose we can solve </a:t>
                </a:r>
                <a:r>
                  <a:rPr lang="en-US" altLang="ko-KR" dirty="0" err="1" smtClean="0"/>
                  <a:t>Feas</a:t>
                </a:r>
                <a:r>
                  <a:rPr lang="en-US" altLang="ko-KR" dirty="0" smtClean="0"/>
                  <a:t> in polynomial time, </a:t>
                </a:r>
                <a:r>
                  <a:rPr lang="en-US" altLang="ko-KR" dirty="0" smtClean="0">
                    <a:solidFill>
                      <a:srgbClr val="000000"/>
                    </a:solidFill>
                    <a:sym typeface="Symbol" pitchFamily="18" charset="2"/>
                  </a:rPr>
                  <a:t>then by using bisection (binary) search, can find optimal value of Opt efficiently (in </a:t>
                </a:r>
                <a14:m>
                  <m:oMath xmlns:m="http://schemas.openxmlformats.org/officeDocument/2006/math">
                    <m:func>
                      <m:funcPr>
                        <m:ctrlPr>
                          <a:rPr lang="en-US" altLang="ko-KR" i="1" smtClean="0">
                            <a:solidFill>
                              <a:srgbClr val="000000"/>
                            </a:solidFill>
                            <a:latin typeface="Cambria Math" panose="02040503050406030204" pitchFamily="18" charset="0"/>
                            <a:sym typeface="Symbol" pitchFamily="18" charset="2"/>
                          </a:rPr>
                        </m:ctrlPr>
                      </m:funcPr>
                      <m:fName>
                        <m:r>
                          <m:rPr>
                            <m:sty m:val="p"/>
                          </m:rPr>
                          <a:rPr lang="en-US" altLang="ko-KR" i="0" smtClean="0">
                            <a:solidFill>
                              <a:srgbClr val="000000"/>
                            </a:solidFill>
                            <a:latin typeface="Cambria Math"/>
                            <a:sym typeface="Symbol" pitchFamily="18" charset="2"/>
                          </a:rPr>
                          <m:t>log</m:t>
                        </m:r>
                      </m:fName>
                      <m:e>
                        <m:d>
                          <m:dPr>
                            <m:begChr m:val="⌈"/>
                            <m:endChr m:val="⌉"/>
                            <m:ctrlPr>
                              <a:rPr lang="en-US" altLang="ko-KR" i="1" smtClean="0">
                                <a:solidFill>
                                  <a:srgbClr val="000000"/>
                                </a:solidFill>
                                <a:latin typeface="Cambria Math" panose="02040503050406030204" pitchFamily="18" charset="0"/>
                                <a:sym typeface="Symbol" pitchFamily="18" charset="2"/>
                              </a:rPr>
                            </m:ctrlPr>
                          </m:dPr>
                          <m:e>
                            <m:sSub>
                              <m:sSubPr>
                                <m:ctrlPr>
                                  <a:rPr lang="en-US" altLang="ko-KR" i="1" smtClean="0">
                                    <a:solidFill>
                                      <a:srgbClr val="000000"/>
                                    </a:solidFill>
                                    <a:latin typeface="Cambria Math" panose="02040503050406030204" pitchFamily="18" charset="0"/>
                                    <a:sym typeface="Symbol" pitchFamily="18" charset="2"/>
                                  </a:rPr>
                                </m:ctrlPr>
                              </m:sSubPr>
                              <m:e>
                                <m:r>
                                  <a:rPr lang="en-US" altLang="ko-KR" b="0" i="1" smtClean="0">
                                    <a:solidFill>
                                      <a:srgbClr val="000000"/>
                                    </a:solidFill>
                                    <a:latin typeface="Cambria Math"/>
                                    <a:sym typeface="Symbol" pitchFamily="18" charset="2"/>
                                  </a:rPr>
                                  <m:t>𝑧</m:t>
                                </m:r>
                              </m:e>
                              <m:sub>
                                <m:r>
                                  <a:rPr lang="en-US" altLang="ko-KR" b="0" i="1" smtClean="0">
                                    <a:solidFill>
                                      <a:srgbClr val="000000"/>
                                    </a:solidFill>
                                    <a:latin typeface="Cambria Math"/>
                                    <a:sym typeface="Symbol" pitchFamily="18" charset="2"/>
                                  </a:rPr>
                                  <m:t>𝑈</m:t>
                                </m:r>
                              </m:sub>
                            </m:sSub>
                            <m:r>
                              <a:rPr lang="en-US" altLang="ko-KR" b="0" i="1" smtClean="0">
                                <a:solidFill>
                                  <a:srgbClr val="000000"/>
                                </a:solidFill>
                                <a:latin typeface="Cambria Math"/>
                                <a:sym typeface="Symbol" pitchFamily="18" charset="2"/>
                              </a:rPr>
                              <m:t>−</m:t>
                            </m:r>
                            <m:sSub>
                              <m:sSubPr>
                                <m:ctrlPr>
                                  <a:rPr lang="en-US" altLang="ko-KR" b="0" i="1" smtClean="0">
                                    <a:solidFill>
                                      <a:srgbClr val="000000"/>
                                    </a:solidFill>
                                    <a:latin typeface="Cambria Math" panose="02040503050406030204" pitchFamily="18" charset="0"/>
                                    <a:sym typeface="Symbol" pitchFamily="18" charset="2"/>
                                  </a:rPr>
                                </m:ctrlPr>
                              </m:sSubPr>
                              <m:e>
                                <m:r>
                                  <a:rPr lang="en-US" altLang="ko-KR" b="0" i="1" smtClean="0">
                                    <a:solidFill>
                                      <a:srgbClr val="000000"/>
                                    </a:solidFill>
                                    <a:latin typeface="Cambria Math"/>
                                    <a:sym typeface="Symbol" pitchFamily="18" charset="2"/>
                                  </a:rPr>
                                  <m:t>𝑧</m:t>
                                </m:r>
                              </m:e>
                              <m:sub>
                                <m:r>
                                  <a:rPr lang="en-US" altLang="ko-KR" b="0" i="1" smtClean="0">
                                    <a:solidFill>
                                      <a:srgbClr val="000000"/>
                                    </a:solidFill>
                                    <a:latin typeface="Cambria Math"/>
                                    <a:sym typeface="Symbol" pitchFamily="18" charset="2"/>
                                  </a:rPr>
                                  <m:t>𝐿</m:t>
                                </m:r>
                              </m:sub>
                            </m:sSub>
                            <m:r>
                              <a:rPr lang="en-US" altLang="ko-KR" b="0" i="1" smtClean="0">
                                <a:solidFill>
                                  <a:srgbClr val="000000"/>
                                </a:solidFill>
                                <a:latin typeface="Cambria Math"/>
                                <a:sym typeface="Symbol" pitchFamily="18" charset="2"/>
                              </a:rPr>
                              <m:t>+1</m:t>
                            </m:r>
                          </m:e>
                        </m:d>
                      </m:e>
                    </m:func>
                  </m:oMath>
                </a14:m>
                <a:r>
                  <a:rPr lang="en-US" altLang="ko-KR" dirty="0" smtClean="0">
                    <a:solidFill>
                      <a:srgbClr val="000000"/>
                    </a:solidFill>
                    <a:sym typeface="Symbol" pitchFamily="18" charset="2"/>
                  </a:rPr>
                  <a:t> iterations, which is polynomial of the input length, assuming length of encoding of </a:t>
                </a:r>
                <a14:m>
                  <m:oMath xmlns:m="http://schemas.openxmlformats.org/officeDocument/2006/math">
                    <m:sSub>
                      <m:sSubPr>
                        <m:ctrlPr>
                          <a:rPr lang="en-US" altLang="ko-KR" i="1" smtClean="0">
                            <a:solidFill>
                              <a:srgbClr val="000000"/>
                            </a:solidFill>
                            <a:latin typeface="Cambria Math" panose="02040503050406030204" pitchFamily="18" charset="0"/>
                            <a:sym typeface="Symbol" pitchFamily="18" charset="2"/>
                          </a:rPr>
                        </m:ctrlPr>
                      </m:sSubPr>
                      <m:e>
                        <m:r>
                          <a:rPr lang="en-US" altLang="ko-KR" b="0" i="1" smtClean="0">
                            <a:solidFill>
                              <a:srgbClr val="000000"/>
                            </a:solidFill>
                            <a:latin typeface="Cambria Math"/>
                            <a:sym typeface="Symbol" pitchFamily="18" charset="2"/>
                          </a:rPr>
                          <m:t>𝑧</m:t>
                        </m:r>
                      </m:e>
                      <m:sub>
                        <m:r>
                          <a:rPr lang="en-US" altLang="ko-KR" b="0" i="1" smtClean="0">
                            <a:solidFill>
                              <a:srgbClr val="000000"/>
                            </a:solidFill>
                            <a:latin typeface="Cambria Math"/>
                            <a:sym typeface="Symbol" pitchFamily="18" charset="2"/>
                          </a:rPr>
                          <m:t>𝑈</m:t>
                        </m:r>
                      </m:sub>
                    </m:sSub>
                    <m:r>
                      <a:rPr lang="en-US" altLang="ko-KR" b="0" i="1" smtClean="0">
                        <a:solidFill>
                          <a:srgbClr val="000000"/>
                        </a:solidFill>
                        <a:latin typeface="Cambria Math"/>
                        <a:sym typeface="Symbol" pitchFamily="18" charset="2"/>
                      </a:rPr>
                      <m:t>,</m:t>
                    </m:r>
                    <m:sSub>
                      <m:sSubPr>
                        <m:ctrlPr>
                          <a:rPr lang="en-US" altLang="ko-KR" b="0" i="1" smtClean="0">
                            <a:solidFill>
                              <a:srgbClr val="000000"/>
                            </a:solidFill>
                            <a:latin typeface="Cambria Math" panose="02040503050406030204" pitchFamily="18" charset="0"/>
                            <a:sym typeface="Symbol" pitchFamily="18" charset="2"/>
                          </a:rPr>
                        </m:ctrlPr>
                      </m:sSubPr>
                      <m:e>
                        <m:r>
                          <a:rPr lang="en-US" altLang="ko-KR" b="0" i="1" smtClean="0">
                            <a:solidFill>
                              <a:srgbClr val="000000"/>
                            </a:solidFill>
                            <a:latin typeface="Cambria Math"/>
                            <a:sym typeface="Symbol" pitchFamily="18" charset="2"/>
                          </a:rPr>
                          <m:t>𝑧</m:t>
                        </m:r>
                      </m:e>
                      <m:sub>
                        <m:r>
                          <a:rPr lang="en-US" altLang="ko-KR" b="0" i="1" smtClean="0">
                            <a:solidFill>
                              <a:srgbClr val="000000"/>
                            </a:solidFill>
                            <a:latin typeface="Cambria Math"/>
                            <a:sym typeface="Symbol" pitchFamily="18" charset="2"/>
                          </a:rPr>
                          <m:t>𝐿</m:t>
                        </m:r>
                      </m:sub>
                    </m:sSub>
                  </m:oMath>
                </a14:m>
                <a:r>
                  <a:rPr lang="en-US" altLang="ko-KR" dirty="0" smtClean="0">
                    <a:solidFill>
                      <a:srgbClr val="000000"/>
                    </a:solidFill>
                    <a:sym typeface="Symbol" pitchFamily="18" charset="2"/>
                  </a:rPr>
                  <a:t> is poly of input length). </a:t>
                </a:r>
              </a:p>
              <a:p>
                <a:pPr eaLnBrk="1" hangingPunct="1">
                  <a:buFont typeface="Wingdings" pitchFamily="2" charset="2"/>
                  <a:buNone/>
                </a:pPr>
                <a:r>
                  <a:rPr lang="en-US" altLang="ko-KR" dirty="0" smtClean="0">
                    <a:solidFill>
                      <a:srgbClr val="000000"/>
                    </a:solidFill>
                    <a:sym typeface="Symbol" pitchFamily="18" charset="2"/>
                  </a:rPr>
                  <a:t>	Once we know the optimal value of Opt, we can construct an optimal solution using </a:t>
                </a:r>
                <a:r>
                  <a:rPr lang="en-US" altLang="ko-KR" dirty="0" err="1" smtClean="0">
                    <a:solidFill>
                      <a:srgbClr val="000000"/>
                    </a:solidFill>
                    <a:sym typeface="Symbol" pitchFamily="18" charset="2"/>
                  </a:rPr>
                  <a:t>Feas</a:t>
                </a:r>
                <a:r>
                  <a:rPr lang="en-US" altLang="ko-KR" dirty="0" smtClean="0">
                    <a:solidFill>
                      <a:srgbClr val="000000"/>
                    </a:solidFill>
                    <a:sym typeface="Symbol" pitchFamily="18" charset="2"/>
                  </a:rPr>
                  <a:t> as subroutine.</a:t>
                </a:r>
              </a:p>
              <a:p>
                <a:pPr eaLnBrk="1" hangingPunct="1">
                  <a:buFont typeface="Wingdings" pitchFamily="2" charset="2"/>
                  <a:buNone/>
                </a:pPr>
                <a:r>
                  <a:rPr lang="en-US" altLang="ko-KR" dirty="0" smtClean="0">
                    <a:solidFill>
                      <a:srgbClr val="000000"/>
                    </a:solidFill>
                    <a:sym typeface="Symbol" pitchFamily="18" charset="2"/>
                  </a:rPr>
                  <a:t>	We fix the value of </a:t>
                </a:r>
                <a14:m>
                  <m:oMath xmlns:m="http://schemas.openxmlformats.org/officeDocument/2006/math">
                    <m:sSub>
                      <m:sSubPr>
                        <m:ctrlPr>
                          <a:rPr lang="en-US" altLang="ko-KR" i="1" smtClean="0">
                            <a:solidFill>
                              <a:srgbClr val="000000"/>
                            </a:solidFill>
                            <a:latin typeface="Cambria Math" panose="02040503050406030204" pitchFamily="18" charset="0"/>
                            <a:sym typeface="Symbol" pitchFamily="18" charset="2"/>
                          </a:rPr>
                        </m:ctrlPr>
                      </m:sSubPr>
                      <m:e>
                        <m:r>
                          <a:rPr lang="en-US" altLang="ko-KR" b="0" i="1" smtClean="0">
                            <a:solidFill>
                              <a:srgbClr val="000000"/>
                            </a:solidFill>
                            <a:latin typeface="Cambria Math"/>
                            <a:sym typeface="Symbol" pitchFamily="18" charset="2"/>
                          </a:rPr>
                          <m:t>𝑥</m:t>
                        </m:r>
                      </m:e>
                      <m:sub>
                        <m:r>
                          <a:rPr lang="en-US" altLang="ko-KR" b="0" i="1" smtClean="0">
                            <a:solidFill>
                              <a:srgbClr val="000000"/>
                            </a:solidFill>
                            <a:latin typeface="Cambria Math"/>
                            <a:sym typeface="Symbol" pitchFamily="18" charset="2"/>
                          </a:rPr>
                          <m:t>1</m:t>
                        </m:r>
                      </m:sub>
                    </m:sSub>
                  </m:oMath>
                </a14:m>
                <a:r>
                  <a:rPr lang="en-US" altLang="ko-KR" dirty="0" smtClean="0">
                    <a:solidFill>
                      <a:srgbClr val="000000"/>
                    </a:solidFill>
                    <a:sym typeface="Symbol" pitchFamily="18" charset="2"/>
                  </a:rPr>
                  <a:t> in Opt as 0 and 1, and ask </a:t>
                </a:r>
                <a:r>
                  <a:rPr lang="en-US" altLang="ko-KR" dirty="0" err="1" smtClean="0">
                    <a:solidFill>
                      <a:srgbClr val="000000"/>
                    </a:solidFill>
                    <a:sym typeface="Symbol" pitchFamily="18" charset="2"/>
                  </a:rPr>
                  <a:t>Feas</a:t>
                </a:r>
                <a:r>
                  <a:rPr lang="en-US" altLang="ko-KR" dirty="0" smtClean="0">
                    <a:solidFill>
                      <a:srgbClr val="000000"/>
                    </a:solidFill>
                    <a:sym typeface="Symbol" pitchFamily="18" charset="2"/>
                  </a:rPr>
                  <a:t> algorithm which case provides optimal value.  Then we can determine the value of x</a:t>
                </a:r>
                <a:r>
                  <a:rPr lang="en-US" altLang="ko-KR" baseline="-25000" dirty="0" smtClean="0">
                    <a:solidFill>
                      <a:srgbClr val="000000"/>
                    </a:solidFill>
                    <a:sym typeface="Symbol" pitchFamily="18" charset="2"/>
                  </a:rPr>
                  <a:t>1</a:t>
                </a:r>
                <a:r>
                  <a:rPr lang="en-US" altLang="ko-KR" dirty="0" smtClean="0">
                    <a:solidFill>
                      <a:srgbClr val="000000"/>
                    </a:solidFill>
                    <a:sym typeface="Symbol" pitchFamily="18" charset="2"/>
                  </a:rPr>
                  <a:t> in an optimal solution.  Repeat the procedure for remaining variables.  Total computation is polynomial as long as </a:t>
                </a:r>
                <a:r>
                  <a:rPr lang="en-US" altLang="ko-KR" dirty="0" err="1" smtClean="0">
                    <a:solidFill>
                      <a:srgbClr val="000000"/>
                    </a:solidFill>
                    <a:sym typeface="Symbol" pitchFamily="18" charset="2"/>
                  </a:rPr>
                  <a:t>Feas</a:t>
                </a:r>
                <a:r>
                  <a:rPr lang="en-US" altLang="ko-KR" dirty="0" smtClean="0">
                    <a:solidFill>
                      <a:srgbClr val="000000"/>
                    </a:solidFill>
                    <a:sym typeface="Symbol" pitchFamily="18" charset="2"/>
                  </a:rPr>
                  <a:t> can be solved in polynomial time.</a:t>
                </a:r>
              </a:p>
              <a:p>
                <a:pPr eaLnBrk="1" hangingPunct="1">
                  <a:spcBef>
                    <a:spcPct val="0"/>
                  </a:spcBef>
                  <a:buFont typeface="Wingdings" pitchFamily="2" charset="2"/>
                  <a:buNone/>
                </a:pPr>
                <a:r>
                  <a:rPr lang="en-US" altLang="ko-KR" dirty="0" smtClean="0">
                    <a:solidFill>
                      <a:srgbClr val="000000"/>
                    </a:solidFill>
                    <a:sym typeface="Symbol" pitchFamily="18" charset="2"/>
                  </a:rPr>
                  <a:t>	(See GJ p 116-117 for TSP problems, later)</a:t>
                </a:r>
              </a:p>
              <a:p>
                <a:pPr eaLnBrk="1" hangingPunct="1">
                  <a:spcBef>
                    <a:spcPct val="0"/>
                  </a:spcBef>
                </a:pPr>
                <a:r>
                  <a:rPr lang="en-US" altLang="ko-KR" dirty="0" smtClean="0">
                    <a:solidFill>
                      <a:srgbClr val="000000"/>
                    </a:solidFill>
                    <a:sym typeface="Symbol" pitchFamily="18" charset="2"/>
                  </a:rPr>
                  <a:t>Hence, for almost all problems, </a:t>
                </a:r>
                <a14:m>
                  <m:oMath xmlns:m="http://schemas.openxmlformats.org/officeDocument/2006/math">
                    <m:r>
                      <a:rPr lang="en-US" altLang="ko-KR" i="1" smtClean="0">
                        <a:solidFill>
                          <a:srgbClr val="000000"/>
                        </a:solidFill>
                        <a:latin typeface="Cambria Math"/>
                        <a:ea typeface="Cambria Math"/>
                        <a:sym typeface="Symbol" pitchFamily="18" charset="2"/>
                      </a:rPr>
                      <m:t>∃</m:t>
                    </m:r>
                  </m:oMath>
                </a14:m>
                <a:r>
                  <a:rPr lang="en-US" altLang="ko-KR" dirty="0" smtClean="0">
                    <a:solidFill>
                      <a:srgbClr val="000000"/>
                    </a:solidFill>
                    <a:sym typeface="Symbol" pitchFamily="18" charset="2"/>
                  </a:rPr>
                  <a:t> efficient algorithm for Opt  </a:t>
                </a:r>
                <a14:m>
                  <m:oMath xmlns:m="http://schemas.openxmlformats.org/officeDocument/2006/math">
                    <m:r>
                      <a:rPr lang="en-US" altLang="ko-KR" i="1" smtClean="0">
                        <a:solidFill>
                          <a:srgbClr val="000000"/>
                        </a:solidFill>
                        <a:latin typeface="Cambria Math"/>
                        <a:ea typeface="Cambria Math"/>
                        <a:sym typeface="Symbol" pitchFamily="18" charset="2"/>
                      </a:rPr>
                      <m:t>⟺</m:t>
                    </m:r>
                  </m:oMath>
                </a14:m>
                <a:r>
                  <a:rPr lang="en-US" altLang="ko-KR" dirty="0" smtClean="0">
                    <a:solidFill>
                      <a:srgbClr val="000000"/>
                    </a:solidFill>
                    <a:sym typeface="Symbol" pitchFamily="18" charset="2"/>
                  </a:rPr>
                  <a:t>  </a:t>
                </a:r>
                <a14:m>
                  <m:oMath xmlns:m="http://schemas.openxmlformats.org/officeDocument/2006/math">
                    <m:r>
                      <a:rPr lang="en-US" altLang="ko-KR" i="1" dirty="0" smtClean="0">
                        <a:solidFill>
                          <a:srgbClr val="000000"/>
                        </a:solidFill>
                        <a:latin typeface="Cambria Math"/>
                        <a:ea typeface="Cambria Math"/>
                        <a:sym typeface="Symbol" pitchFamily="18" charset="2"/>
                      </a:rPr>
                      <m:t>∃</m:t>
                    </m:r>
                  </m:oMath>
                </a14:m>
                <a:r>
                  <a:rPr lang="en-US" altLang="ko-KR" dirty="0" smtClean="0">
                    <a:solidFill>
                      <a:srgbClr val="000000"/>
                    </a:solidFill>
                    <a:sym typeface="Symbol" pitchFamily="18" charset="2"/>
                  </a:rPr>
                  <a:t> efficient algorithm for </a:t>
                </a:r>
                <a:r>
                  <a:rPr lang="en-US" altLang="ko-KR" dirty="0" err="1" smtClean="0">
                    <a:solidFill>
                      <a:srgbClr val="000000"/>
                    </a:solidFill>
                    <a:sym typeface="Symbol" pitchFamily="18" charset="2"/>
                  </a:rPr>
                  <a:t>Feas</a:t>
                </a:r>
                <a:endParaRPr lang="en-US" altLang="ko-KR" dirty="0" smtClean="0">
                  <a:solidFill>
                    <a:srgbClr val="000000"/>
                  </a:solidFill>
                  <a:sym typeface="Symbol" pitchFamily="18" charset="2"/>
                </a:endParaRPr>
              </a:p>
            </p:txBody>
          </p:sp>
        </mc:Choice>
        <mc:Fallback xmlns="">
          <p:sp>
            <p:nvSpPr>
              <p:cNvPr id="30724" name="Rectangle 2"/>
              <p:cNvSpPr>
                <a:spLocks noGrp="1" noRot="1" noChangeAspect="1" noMove="1" noResize="1" noEditPoints="1" noAdjustHandles="1" noChangeArrowheads="1" noChangeShapeType="1" noTextEdit="1"/>
              </p:cNvSpPr>
              <p:nvPr>
                <p:ph type="body" idx="1"/>
              </p:nvPr>
            </p:nvSpPr>
            <p:spPr>
              <a:xfrm>
                <a:off x="558800" y="228600"/>
                <a:ext cx="8001000" cy="5770811"/>
              </a:xfrm>
              <a:blipFill>
                <a:blip r:embed="rId3"/>
                <a:stretch>
                  <a:fillRect l="-686" t="-740" r="-762" b="-529"/>
                </a:stretch>
              </a:blipFill>
            </p:spPr>
            <p:txBody>
              <a:bodyPr/>
              <a:lstStyle/>
              <a:p>
                <a:r>
                  <a:rPr lang="ko-KR" alt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날짜 개체 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1400" dirty="0" smtClean="0">
                <a:latin typeface="+mn-lt"/>
              </a:rPr>
              <a:t>Integer Programming 2018</a:t>
            </a:r>
            <a:endParaRPr lang="en-US" altLang="ko-KR" sz="1400" dirty="0">
              <a:latin typeface="+mn-lt"/>
            </a:endParaRPr>
          </a:p>
        </p:txBody>
      </p:sp>
      <p:sp>
        <p:nvSpPr>
          <p:cNvPr id="31747"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279856B6-614A-441F-A9F6-207BFE275AB6}" type="slidenum">
              <a:rPr lang="en-US" altLang="ko-KR" sz="1400" smtClean="0">
                <a:latin typeface="+mn-lt"/>
              </a:rPr>
              <a:pPr eaLnBrk="1" hangingPunct="1"/>
              <a:t>19</a:t>
            </a:fld>
            <a:endParaRPr lang="en-US" altLang="ko-KR" sz="1400" smtClean="0">
              <a:latin typeface="+mn-lt"/>
            </a:endParaRPr>
          </a:p>
        </p:txBody>
      </p:sp>
      <p:sp>
        <p:nvSpPr>
          <p:cNvPr id="31748" name="Rectangle 2"/>
          <p:cNvSpPr>
            <a:spLocks noGrp="1" noChangeArrowheads="1"/>
          </p:cNvSpPr>
          <p:nvPr>
            <p:ph type="title"/>
          </p:nvPr>
        </p:nvSpPr>
        <p:spPr/>
        <p:txBody>
          <a:bodyPr/>
          <a:lstStyle/>
          <a:p>
            <a:pPr eaLnBrk="1" hangingPunct="1"/>
            <a:r>
              <a:rPr lang="en-US" altLang="ko-KR" smtClean="0"/>
              <a:t>Turing Machine Model</a:t>
            </a:r>
          </a:p>
        </p:txBody>
      </p:sp>
      <p:sp>
        <p:nvSpPr>
          <p:cNvPr id="31749" name="Rectangle 3"/>
          <p:cNvSpPr>
            <a:spLocks noGrp="1" noChangeArrowheads="1"/>
          </p:cNvSpPr>
          <p:nvPr>
            <p:ph type="body" idx="1"/>
          </p:nvPr>
        </p:nvSpPr>
        <p:spPr>
          <a:xfrm>
            <a:off x="361950" y="860425"/>
            <a:ext cx="8405813" cy="733425"/>
          </a:xfrm>
        </p:spPr>
        <p:txBody>
          <a:bodyPr/>
          <a:lstStyle/>
          <a:p>
            <a:pPr eaLnBrk="1" hangingPunct="1"/>
            <a:r>
              <a:rPr lang="en-US" altLang="ko-KR" smtClean="0"/>
              <a:t>Deterministic Turing Machine : mathematical model of algorithm (refer GJ p.23 - )</a:t>
            </a:r>
          </a:p>
        </p:txBody>
      </p:sp>
      <p:sp>
        <p:nvSpPr>
          <p:cNvPr id="31750" name="Text Box 4"/>
          <p:cNvSpPr txBox="1">
            <a:spLocks noChangeArrowheads="1"/>
          </p:cNvSpPr>
          <p:nvPr/>
        </p:nvSpPr>
        <p:spPr bwMode="auto">
          <a:xfrm>
            <a:off x="4032250" y="2133600"/>
            <a:ext cx="1600200" cy="873125"/>
          </a:xfrm>
          <a:prstGeom prst="rect">
            <a:avLst/>
          </a:prstGeom>
          <a:solidFill>
            <a:srgbClr val="FF99CC"/>
          </a:solidFill>
          <a:ln w="19050">
            <a:solidFill>
              <a:schemeClr val="tx1"/>
            </a:solidFill>
            <a:miter lim="800000"/>
            <a:headEnd/>
            <a:tailEnd/>
          </a:ln>
        </p:spPr>
        <p:txBody>
          <a:bodyPr>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spcBef>
                <a:spcPct val="50000"/>
              </a:spcBef>
            </a:pPr>
            <a:r>
              <a:rPr lang="en-US" altLang="ko-KR" sz="2000" dirty="0">
                <a:latin typeface="+mn-lt"/>
              </a:rPr>
              <a:t>Finite State</a:t>
            </a:r>
          </a:p>
          <a:p>
            <a:pPr eaLnBrk="1" hangingPunct="1">
              <a:spcBef>
                <a:spcPct val="50000"/>
              </a:spcBef>
            </a:pPr>
            <a:r>
              <a:rPr lang="en-US" altLang="ko-KR" sz="2000" dirty="0">
                <a:latin typeface="+mn-lt"/>
              </a:rPr>
              <a:t>Control</a:t>
            </a:r>
          </a:p>
        </p:txBody>
      </p:sp>
      <p:sp>
        <p:nvSpPr>
          <p:cNvPr id="31751" name="Line 5"/>
          <p:cNvSpPr>
            <a:spLocks noChangeShapeType="1"/>
          </p:cNvSpPr>
          <p:nvPr/>
        </p:nvSpPr>
        <p:spPr bwMode="auto">
          <a:xfrm>
            <a:off x="1447800" y="3871913"/>
            <a:ext cx="640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1752" name="Line 6"/>
          <p:cNvSpPr>
            <a:spLocks noChangeShapeType="1"/>
          </p:cNvSpPr>
          <p:nvPr/>
        </p:nvSpPr>
        <p:spPr bwMode="auto">
          <a:xfrm>
            <a:off x="1447800" y="4405313"/>
            <a:ext cx="640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1753" name="Line 8"/>
          <p:cNvSpPr>
            <a:spLocks noChangeShapeType="1"/>
          </p:cNvSpPr>
          <p:nvPr/>
        </p:nvSpPr>
        <p:spPr bwMode="auto">
          <a:xfrm>
            <a:off x="2971800" y="3871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1754" name="Line 9"/>
          <p:cNvSpPr>
            <a:spLocks noChangeShapeType="1"/>
          </p:cNvSpPr>
          <p:nvPr/>
        </p:nvSpPr>
        <p:spPr bwMode="auto">
          <a:xfrm>
            <a:off x="3505200" y="3871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1755" name="Line 10"/>
          <p:cNvSpPr>
            <a:spLocks noChangeShapeType="1"/>
          </p:cNvSpPr>
          <p:nvPr/>
        </p:nvSpPr>
        <p:spPr bwMode="auto">
          <a:xfrm>
            <a:off x="4038600" y="3871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1756" name="Line 11"/>
          <p:cNvSpPr>
            <a:spLocks noChangeShapeType="1"/>
          </p:cNvSpPr>
          <p:nvPr/>
        </p:nvSpPr>
        <p:spPr bwMode="auto">
          <a:xfrm>
            <a:off x="4572000" y="3871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1757" name="Line 12"/>
          <p:cNvSpPr>
            <a:spLocks noChangeShapeType="1"/>
          </p:cNvSpPr>
          <p:nvPr/>
        </p:nvSpPr>
        <p:spPr bwMode="auto">
          <a:xfrm>
            <a:off x="5105400" y="3871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1758" name="Line 13"/>
          <p:cNvSpPr>
            <a:spLocks noChangeShapeType="1"/>
          </p:cNvSpPr>
          <p:nvPr/>
        </p:nvSpPr>
        <p:spPr bwMode="auto">
          <a:xfrm>
            <a:off x="5638800" y="3871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1759" name="Line 14"/>
          <p:cNvSpPr>
            <a:spLocks noChangeShapeType="1"/>
          </p:cNvSpPr>
          <p:nvPr/>
        </p:nvSpPr>
        <p:spPr bwMode="auto">
          <a:xfrm>
            <a:off x="6172200" y="3871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1760" name="Text Box 15"/>
          <p:cNvSpPr txBox="1">
            <a:spLocks noChangeArrowheads="1"/>
          </p:cNvSpPr>
          <p:nvPr/>
        </p:nvSpPr>
        <p:spPr bwMode="auto">
          <a:xfrm>
            <a:off x="3048000" y="44338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2000">
                <a:latin typeface="+mn-lt"/>
              </a:rPr>
              <a:t>-2</a:t>
            </a:r>
          </a:p>
        </p:txBody>
      </p:sp>
      <p:sp>
        <p:nvSpPr>
          <p:cNvPr id="31761" name="Text Box 16"/>
          <p:cNvSpPr txBox="1">
            <a:spLocks noChangeArrowheads="1"/>
          </p:cNvSpPr>
          <p:nvPr/>
        </p:nvSpPr>
        <p:spPr bwMode="auto">
          <a:xfrm>
            <a:off x="2490788" y="4438650"/>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2000">
                <a:latin typeface="+mn-lt"/>
              </a:rPr>
              <a:t>-3</a:t>
            </a:r>
          </a:p>
        </p:txBody>
      </p:sp>
      <p:sp>
        <p:nvSpPr>
          <p:cNvPr id="31762" name="Text Box 17"/>
          <p:cNvSpPr txBox="1">
            <a:spLocks noChangeArrowheads="1"/>
          </p:cNvSpPr>
          <p:nvPr/>
        </p:nvSpPr>
        <p:spPr bwMode="auto">
          <a:xfrm>
            <a:off x="3609975" y="44338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2000">
                <a:latin typeface="+mn-lt"/>
              </a:rPr>
              <a:t>-1</a:t>
            </a:r>
          </a:p>
        </p:txBody>
      </p:sp>
      <p:sp>
        <p:nvSpPr>
          <p:cNvPr id="31763" name="Text Box 18"/>
          <p:cNvSpPr txBox="1">
            <a:spLocks noChangeArrowheads="1"/>
          </p:cNvSpPr>
          <p:nvPr/>
        </p:nvSpPr>
        <p:spPr bwMode="auto">
          <a:xfrm>
            <a:off x="5770563" y="4433888"/>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2000">
                <a:latin typeface="+mn-lt"/>
              </a:rPr>
              <a:t>3</a:t>
            </a:r>
          </a:p>
        </p:txBody>
      </p:sp>
      <p:sp>
        <p:nvSpPr>
          <p:cNvPr id="31764" name="Line 19"/>
          <p:cNvSpPr>
            <a:spLocks noChangeShapeType="1"/>
          </p:cNvSpPr>
          <p:nvPr/>
        </p:nvSpPr>
        <p:spPr bwMode="auto">
          <a:xfrm>
            <a:off x="2438400" y="3871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1765" name="Line 20"/>
          <p:cNvSpPr>
            <a:spLocks noChangeShapeType="1"/>
          </p:cNvSpPr>
          <p:nvPr/>
        </p:nvSpPr>
        <p:spPr bwMode="auto">
          <a:xfrm>
            <a:off x="6629400" y="3871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1766" name="Text Box 21"/>
          <p:cNvSpPr txBox="1">
            <a:spLocks noChangeArrowheads="1"/>
          </p:cNvSpPr>
          <p:nvPr/>
        </p:nvSpPr>
        <p:spPr bwMode="auto">
          <a:xfrm>
            <a:off x="4703763" y="4424363"/>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2000">
                <a:latin typeface="+mn-lt"/>
              </a:rPr>
              <a:t>1</a:t>
            </a:r>
          </a:p>
        </p:txBody>
      </p:sp>
      <p:sp>
        <p:nvSpPr>
          <p:cNvPr id="31767" name="Text Box 22"/>
          <p:cNvSpPr txBox="1">
            <a:spLocks noChangeArrowheads="1"/>
          </p:cNvSpPr>
          <p:nvPr/>
        </p:nvSpPr>
        <p:spPr bwMode="auto">
          <a:xfrm>
            <a:off x="4170363" y="4437063"/>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2000">
                <a:latin typeface="+mn-lt"/>
              </a:rPr>
              <a:t>0</a:t>
            </a:r>
          </a:p>
        </p:txBody>
      </p:sp>
      <p:sp>
        <p:nvSpPr>
          <p:cNvPr id="31768" name="Text Box 23"/>
          <p:cNvSpPr txBox="1">
            <a:spLocks noChangeArrowheads="1"/>
          </p:cNvSpPr>
          <p:nvPr/>
        </p:nvSpPr>
        <p:spPr bwMode="auto">
          <a:xfrm>
            <a:off x="5229225" y="4433888"/>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2000">
                <a:latin typeface="+mn-lt"/>
              </a:rPr>
              <a:t>2</a:t>
            </a:r>
          </a:p>
        </p:txBody>
      </p:sp>
      <p:sp>
        <p:nvSpPr>
          <p:cNvPr id="31769" name="Text Box 24"/>
          <p:cNvSpPr txBox="1">
            <a:spLocks noChangeArrowheads="1"/>
          </p:cNvSpPr>
          <p:nvPr/>
        </p:nvSpPr>
        <p:spPr bwMode="auto">
          <a:xfrm>
            <a:off x="6270625" y="445135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2000">
                <a:latin typeface="+mn-lt"/>
              </a:rPr>
              <a:t>4</a:t>
            </a:r>
          </a:p>
        </p:txBody>
      </p:sp>
      <p:sp>
        <p:nvSpPr>
          <p:cNvPr id="31770" name="Text Box 25"/>
          <p:cNvSpPr txBox="1">
            <a:spLocks noChangeArrowheads="1"/>
          </p:cNvSpPr>
          <p:nvPr/>
        </p:nvSpPr>
        <p:spPr bwMode="auto">
          <a:xfrm>
            <a:off x="1712913" y="3810000"/>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a:latin typeface="Arial" charset="0"/>
              </a:rPr>
              <a:t>….</a:t>
            </a:r>
          </a:p>
        </p:txBody>
      </p:sp>
      <p:sp>
        <p:nvSpPr>
          <p:cNvPr id="31771" name="Text Box 26"/>
          <p:cNvSpPr txBox="1">
            <a:spLocks noChangeArrowheads="1"/>
          </p:cNvSpPr>
          <p:nvPr/>
        </p:nvSpPr>
        <p:spPr bwMode="auto">
          <a:xfrm>
            <a:off x="6818313" y="3838575"/>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a:latin typeface="Arial" charset="0"/>
              </a:rPr>
              <a:t>….</a:t>
            </a:r>
          </a:p>
        </p:txBody>
      </p:sp>
      <p:sp>
        <p:nvSpPr>
          <p:cNvPr id="31772" name="Line 27"/>
          <p:cNvSpPr>
            <a:spLocks noChangeShapeType="1"/>
          </p:cNvSpPr>
          <p:nvPr/>
        </p:nvSpPr>
        <p:spPr bwMode="auto">
          <a:xfrm>
            <a:off x="4870450" y="30480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31773" name="Text Box 28"/>
          <p:cNvSpPr txBox="1">
            <a:spLocks noChangeArrowheads="1"/>
          </p:cNvSpPr>
          <p:nvPr/>
        </p:nvSpPr>
        <p:spPr bwMode="auto">
          <a:xfrm>
            <a:off x="4875213" y="3321050"/>
            <a:ext cx="18710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2000">
                <a:latin typeface="+mn-lt"/>
              </a:rPr>
              <a:t>Read-write head</a:t>
            </a:r>
          </a:p>
        </p:txBody>
      </p:sp>
      <p:sp>
        <p:nvSpPr>
          <p:cNvPr id="31774" name="Text Box 29"/>
          <p:cNvSpPr txBox="1">
            <a:spLocks noChangeArrowheads="1"/>
          </p:cNvSpPr>
          <p:nvPr/>
        </p:nvSpPr>
        <p:spPr bwMode="auto">
          <a:xfrm>
            <a:off x="1508125" y="3413125"/>
            <a:ext cx="679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2000">
                <a:latin typeface="+mn-lt"/>
              </a:rPr>
              <a:t>Tape</a:t>
            </a:r>
          </a:p>
        </p:txBody>
      </p:sp>
      <p:sp>
        <p:nvSpPr>
          <p:cNvPr id="31775" name="Text Box 30"/>
          <p:cNvSpPr txBox="1">
            <a:spLocks noChangeArrowheads="1"/>
          </p:cNvSpPr>
          <p:nvPr/>
        </p:nvSpPr>
        <p:spPr bwMode="auto">
          <a:xfrm>
            <a:off x="2391324" y="5303838"/>
            <a:ext cx="43708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algn="ctr" eaLnBrk="1" hangingPunct="1"/>
            <a:r>
              <a:rPr lang="en-US" altLang="ko-KR" sz="2000">
                <a:latin typeface="+mn-lt"/>
              </a:rPr>
              <a:t>(Deterministic one-tape Turing machine)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날짜 개체 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1400" dirty="0" smtClean="0">
                <a:latin typeface="+mn-lt"/>
              </a:rPr>
              <a:t>Integer Programming 2018</a:t>
            </a:r>
            <a:endParaRPr lang="en-US" altLang="ko-KR" sz="1400" dirty="0">
              <a:latin typeface="+mn-lt"/>
            </a:endParaRPr>
          </a:p>
        </p:txBody>
      </p:sp>
      <p:sp>
        <p:nvSpPr>
          <p:cNvPr id="14339"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52AC407B-DE36-4FB9-85ED-1EBBB375A35B}" type="slidenum">
              <a:rPr lang="en-US" altLang="ko-KR" sz="1400" smtClean="0">
                <a:latin typeface="+mn-lt"/>
              </a:rPr>
              <a:pPr eaLnBrk="1" hangingPunct="1"/>
              <a:t>2</a:t>
            </a:fld>
            <a:endParaRPr lang="en-US" altLang="ko-KR" sz="1400" smtClean="0">
              <a:latin typeface="+mn-lt"/>
            </a:endParaRPr>
          </a:p>
        </p:txBody>
      </p:sp>
      <mc:AlternateContent xmlns:mc="http://schemas.openxmlformats.org/markup-compatibility/2006" xmlns:a14="http://schemas.microsoft.com/office/drawing/2010/main">
        <mc:Choice Requires="a14">
          <p:sp>
            <p:nvSpPr>
              <p:cNvPr id="14340" name="Rectangle 3"/>
              <p:cNvSpPr>
                <a:spLocks noGrp="1" noChangeArrowheads="1"/>
              </p:cNvSpPr>
              <p:nvPr>
                <p:ph type="body" idx="1"/>
              </p:nvPr>
            </p:nvSpPr>
            <p:spPr>
              <a:xfrm>
                <a:off x="558800" y="228600"/>
                <a:ext cx="8001000" cy="5657767"/>
              </a:xfrm>
            </p:spPr>
            <p:txBody>
              <a:bodyPr/>
              <a:lstStyle/>
              <a:p>
                <a:pPr eaLnBrk="1" hangingPunct="1"/>
                <a:r>
                  <a:rPr lang="en-US" altLang="ko-KR" dirty="0" smtClean="0"/>
                  <a:t>Mixed integer programming problem</a:t>
                </a:r>
              </a:p>
              <a:p>
                <a:pPr eaLnBrk="1" hangingPunct="1">
                  <a:buFont typeface="Wingdings" pitchFamily="2" charset="2"/>
                  <a:buNone/>
                </a:pPr>
                <a:r>
                  <a:rPr lang="en-US" altLang="ko-KR" dirty="0" smtClean="0"/>
                  <a:t>	max </a:t>
                </a:r>
                <a14:m>
                  <m:oMath xmlns:m="http://schemas.openxmlformats.org/officeDocument/2006/math">
                    <m:r>
                      <a:rPr lang="en-US" altLang="ko-KR" b="0" i="0" smtClean="0">
                        <a:latin typeface="Cambria Math"/>
                      </a:rPr>
                      <m:t>{</m:t>
                    </m:r>
                    <m:r>
                      <a:rPr lang="en-US" altLang="ko-KR" b="0" i="1" smtClean="0">
                        <a:latin typeface="Cambria Math"/>
                      </a:rPr>
                      <m:t>𝑐𝑥</m:t>
                    </m:r>
                    <m:r>
                      <a:rPr lang="en-US" altLang="ko-KR" b="0" i="1" smtClean="0">
                        <a:latin typeface="Cambria Math"/>
                      </a:rPr>
                      <m:t>+</m:t>
                    </m:r>
                    <m:r>
                      <a:rPr lang="en-US" altLang="ko-KR" b="0" i="1" smtClean="0">
                        <a:latin typeface="Cambria Math"/>
                      </a:rPr>
                      <m:t>h𝑦</m:t>
                    </m:r>
                    <m:r>
                      <a:rPr lang="en-US" altLang="ko-KR" b="0" i="1" smtClean="0">
                        <a:latin typeface="Cambria Math"/>
                      </a:rPr>
                      <m:t>:</m:t>
                    </m:r>
                    <m:r>
                      <a:rPr lang="en-US" altLang="ko-KR" b="0" i="1" smtClean="0">
                        <a:latin typeface="Cambria Math"/>
                      </a:rPr>
                      <m:t>𝐴𝑥</m:t>
                    </m:r>
                    <m:r>
                      <a:rPr lang="en-US" altLang="ko-KR" b="0" i="1" smtClean="0">
                        <a:latin typeface="Cambria Math"/>
                      </a:rPr>
                      <m:t>+</m:t>
                    </m:r>
                    <m:r>
                      <a:rPr lang="en-US" altLang="ko-KR" b="0" i="1" smtClean="0">
                        <a:latin typeface="Cambria Math"/>
                      </a:rPr>
                      <m:t>𝐺𝑦</m:t>
                    </m:r>
                    <m:r>
                      <a:rPr lang="en-US" altLang="ko-KR" b="0" i="1" smtClean="0">
                        <a:latin typeface="Cambria Math"/>
                        <a:ea typeface="Cambria Math"/>
                      </a:rPr>
                      <m:t>≤</m:t>
                    </m:r>
                    <m:r>
                      <a:rPr lang="en-US" altLang="ko-KR" b="0" i="1" smtClean="0">
                        <a:latin typeface="Cambria Math"/>
                        <a:ea typeface="Cambria Math"/>
                      </a:rPr>
                      <m:t>𝑏</m:t>
                    </m:r>
                    <m:r>
                      <a:rPr lang="en-US" altLang="ko-KR" b="0" i="1" smtClean="0">
                        <a:latin typeface="Cambria Math"/>
                        <a:ea typeface="Cambria Math"/>
                      </a:rPr>
                      <m:t>, </m:t>
                    </m:r>
                    <m:r>
                      <a:rPr lang="en-US" altLang="ko-KR" b="0" i="1" smtClean="0">
                        <a:latin typeface="Cambria Math"/>
                        <a:ea typeface="Cambria Math"/>
                      </a:rPr>
                      <m:t>𝑥</m:t>
                    </m:r>
                    <m:r>
                      <a:rPr lang="en-US" altLang="ko-KR" b="0" i="1" smtClean="0">
                        <a:latin typeface="Cambria Math"/>
                        <a:ea typeface="Cambria Math"/>
                      </a:rPr>
                      <m:t>∈</m:t>
                    </m:r>
                    <m:sSubSup>
                      <m:sSubSupPr>
                        <m:ctrlPr>
                          <a:rPr lang="en-US" altLang="ko-KR" b="0" i="1" smtClean="0">
                            <a:latin typeface="Cambria Math" panose="02040503050406030204" pitchFamily="18" charset="0"/>
                            <a:ea typeface="Cambria Math"/>
                          </a:rPr>
                        </m:ctrlPr>
                      </m:sSubSupPr>
                      <m:e>
                        <m:r>
                          <a:rPr lang="en-US" altLang="ko-KR" b="0" i="1" smtClean="0">
                            <a:latin typeface="Cambria Math"/>
                            <a:ea typeface="Cambria Math"/>
                          </a:rPr>
                          <m:t>𝑍</m:t>
                        </m:r>
                      </m:e>
                      <m:sub>
                        <m:r>
                          <a:rPr lang="en-US" altLang="ko-KR" b="0" i="1" smtClean="0">
                            <a:latin typeface="Cambria Math"/>
                            <a:ea typeface="Cambria Math"/>
                          </a:rPr>
                          <m:t>+</m:t>
                        </m:r>
                      </m:sub>
                      <m:sup>
                        <m:r>
                          <a:rPr lang="en-US" altLang="ko-KR" b="0" i="1" smtClean="0">
                            <a:latin typeface="Cambria Math"/>
                            <a:ea typeface="Cambria Math"/>
                          </a:rPr>
                          <m:t>𝑛</m:t>
                        </m:r>
                      </m:sup>
                    </m:sSubSup>
                    <m:r>
                      <a:rPr lang="en-US" altLang="ko-KR" b="0" i="1" smtClean="0">
                        <a:latin typeface="Cambria Math"/>
                        <a:ea typeface="Cambria Math"/>
                      </a:rPr>
                      <m:t>, </m:t>
                    </m:r>
                    <m:r>
                      <a:rPr lang="en-US" altLang="ko-KR" b="0" i="1" smtClean="0">
                        <a:latin typeface="Cambria Math"/>
                        <a:ea typeface="Cambria Math"/>
                      </a:rPr>
                      <m:t>𝑦</m:t>
                    </m:r>
                    <m:r>
                      <a:rPr lang="en-US" altLang="ko-KR" b="0" i="1" smtClean="0">
                        <a:latin typeface="Cambria Math"/>
                        <a:ea typeface="Cambria Math"/>
                      </a:rPr>
                      <m:t>∈</m:t>
                    </m:r>
                    <m:sSubSup>
                      <m:sSubSupPr>
                        <m:ctrlPr>
                          <a:rPr lang="en-US" altLang="ko-KR" b="0" i="1" smtClean="0">
                            <a:latin typeface="Cambria Math" panose="02040503050406030204" pitchFamily="18" charset="0"/>
                            <a:ea typeface="Cambria Math"/>
                          </a:rPr>
                        </m:ctrlPr>
                      </m:sSubSupPr>
                      <m:e>
                        <m:r>
                          <a:rPr lang="en-US" altLang="ko-KR" b="0" i="1" smtClean="0">
                            <a:latin typeface="Cambria Math"/>
                            <a:ea typeface="Cambria Math"/>
                          </a:rPr>
                          <m:t>𝑅</m:t>
                        </m:r>
                      </m:e>
                      <m:sub>
                        <m:r>
                          <a:rPr lang="en-US" altLang="ko-KR" b="0" i="1" smtClean="0">
                            <a:latin typeface="Cambria Math"/>
                            <a:ea typeface="Cambria Math"/>
                          </a:rPr>
                          <m:t>+</m:t>
                        </m:r>
                      </m:sub>
                      <m:sup>
                        <m:r>
                          <a:rPr lang="en-US" altLang="ko-KR" b="0" i="1" smtClean="0">
                            <a:latin typeface="Cambria Math"/>
                            <a:ea typeface="Cambria Math"/>
                          </a:rPr>
                          <m:t>𝑛</m:t>
                        </m:r>
                      </m:sup>
                    </m:sSubSup>
                    <m:r>
                      <a:rPr lang="en-US" altLang="ko-KR" b="0" i="1" smtClean="0">
                        <a:latin typeface="Cambria Math"/>
                        <a:ea typeface="Cambria Math"/>
                      </a:rPr>
                      <m:t>}</m:t>
                    </m:r>
                  </m:oMath>
                </a14:m>
                <a:endParaRPr lang="en-US" altLang="ko-KR" dirty="0" smtClean="0">
                  <a:ea typeface="바탕체" pitchFamily="17" charset="-127"/>
                  <a:sym typeface="Symbol" pitchFamily="18" charset="2"/>
                </a:endParaRPr>
              </a:p>
              <a:p>
                <a:pPr eaLnBrk="1" hangingPunct="1">
                  <a:buFont typeface="Wingdings" pitchFamily="2" charset="2"/>
                  <a:buNone/>
                </a:pPr>
                <a:endParaRPr lang="en-US" altLang="ko-KR" dirty="0" smtClean="0">
                  <a:ea typeface="바탕체" pitchFamily="17" charset="-127"/>
                  <a:sym typeface="Symbol" pitchFamily="18" charset="2"/>
                </a:endParaRPr>
              </a:p>
              <a:p>
                <a:pPr eaLnBrk="1" hangingPunct="1">
                  <a:buFont typeface="Wingdings" pitchFamily="2" charset="2"/>
                  <a:buNone/>
                </a:pPr>
                <a:r>
                  <a:rPr lang="en-US" altLang="ko-KR" dirty="0" smtClean="0">
                    <a:ea typeface="바탕체" pitchFamily="17" charset="-127"/>
                    <a:sym typeface="Symbol" pitchFamily="18" charset="2"/>
                  </a:rPr>
                  <a:t>	LP, IP are </a:t>
                </a:r>
                <a:r>
                  <a:rPr lang="en-US" altLang="ko-KR" dirty="0" smtClean="0">
                    <a:solidFill>
                      <a:schemeClr val="hlink"/>
                    </a:solidFill>
                    <a:ea typeface="바탕체" pitchFamily="17" charset="-127"/>
                    <a:sym typeface="Symbol" pitchFamily="18" charset="2"/>
                  </a:rPr>
                  <a:t>special cases</a:t>
                </a:r>
                <a:r>
                  <a:rPr lang="en-US" altLang="ko-KR" dirty="0" smtClean="0">
                    <a:ea typeface="바탕체" pitchFamily="17" charset="-127"/>
                    <a:sym typeface="Symbol" pitchFamily="18" charset="2"/>
                  </a:rPr>
                  <a:t> of MIP, hence MIP is at least as hard as IP and LP.  </a:t>
                </a:r>
              </a:p>
              <a:p>
                <a:pPr eaLnBrk="1" hangingPunct="1">
                  <a:buFont typeface="Wingdings" pitchFamily="2" charset="2"/>
                  <a:buNone/>
                </a:pPr>
                <a:endParaRPr lang="en-US" altLang="ko-KR" dirty="0" smtClean="0">
                  <a:ea typeface="바탕체" pitchFamily="17" charset="-127"/>
                  <a:sym typeface="Symbol" pitchFamily="18" charset="2"/>
                </a:endParaRPr>
              </a:p>
              <a:p>
                <a:pPr eaLnBrk="1" hangingPunct="1"/>
                <a:r>
                  <a:rPr lang="en-US" altLang="ko-KR" dirty="0" smtClean="0">
                    <a:ea typeface="바탕체" pitchFamily="17" charset="-127"/>
                    <a:sym typeface="Symbol" pitchFamily="18" charset="2"/>
                  </a:rPr>
                  <a:t>See Fig 1.1 (P116, NW) for classification of problems</a:t>
                </a:r>
              </a:p>
              <a:p>
                <a:pPr eaLnBrk="1" hangingPunct="1">
                  <a:buFont typeface="Wingdings" pitchFamily="2" charset="2"/>
                  <a:buNone/>
                </a:pPr>
                <a:r>
                  <a:rPr lang="en-US" altLang="ko-KR" dirty="0" smtClean="0">
                    <a:ea typeface="바탕체" pitchFamily="17" charset="-127"/>
                    <a:sym typeface="Symbol" pitchFamily="18" charset="2"/>
                  </a:rPr>
                  <a:t>	Note that the problems in the figure may have a little bit different meaning from earlier definitions.</a:t>
                </a:r>
              </a:p>
              <a:p>
                <a:pPr eaLnBrk="1" hangingPunct="1">
                  <a:buFont typeface="Wingdings" pitchFamily="2" charset="2"/>
                  <a:buNone/>
                </a:pPr>
                <a:endParaRPr lang="en-US" altLang="ko-KR" dirty="0" smtClean="0">
                  <a:ea typeface="바탕체" pitchFamily="17" charset="-127"/>
                  <a:sym typeface="Symbol" pitchFamily="18" charset="2"/>
                </a:endParaRPr>
              </a:p>
              <a:p>
                <a:pPr eaLnBrk="1" hangingPunct="1"/>
                <a:r>
                  <a:rPr lang="en-US" altLang="ko-KR" dirty="0" smtClean="0">
                    <a:ea typeface="바탕체" pitchFamily="17" charset="-127"/>
                    <a:sym typeface="Symbol" pitchFamily="18" charset="2"/>
                  </a:rPr>
                  <a:t>Observations</a:t>
                </a:r>
              </a:p>
              <a:p>
                <a:pPr eaLnBrk="1" hangingPunct="1">
                  <a:buFont typeface="Wingdings" pitchFamily="2" charset="2"/>
                  <a:buNone/>
                </a:pPr>
                <a:r>
                  <a:rPr lang="en-US" altLang="ko-KR" dirty="0" smtClean="0">
                    <a:ea typeface="바탕체" pitchFamily="17" charset="-127"/>
                    <a:sym typeface="Symbol" pitchFamily="18" charset="2"/>
                  </a:rPr>
                  <a:t>	If MIP easy, then LP, IP easy</a:t>
                </a:r>
              </a:p>
              <a:p>
                <a:pPr eaLnBrk="1" hangingPunct="1">
                  <a:buFont typeface="Wingdings" pitchFamily="2" charset="2"/>
                  <a:buNone/>
                </a:pPr>
                <a:r>
                  <a:rPr lang="en-US" altLang="ko-KR" dirty="0" smtClean="0">
                    <a:ea typeface="바탕체" pitchFamily="17" charset="-127"/>
                    <a:sym typeface="Symbol" pitchFamily="18" charset="2"/>
                  </a:rPr>
                  <a:t>	If LP and/or IP hard, then MIP hard</a:t>
                </a:r>
              </a:p>
              <a:p>
                <a:pPr eaLnBrk="1" hangingPunct="1">
                  <a:buFont typeface="Wingdings" pitchFamily="2" charset="2"/>
                  <a:buNone/>
                </a:pPr>
                <a:r>
                  <a:rPr lang="en-US" altLang="ko-KR" dirty="0" smtClean="0">
                    <a:ea typeface="바탕체" pitchFamily="17" charset="-127"/>
                    <a:sym typeface="Symbol" pitchFamily="18" charset="2"/>
                  </a:rPr>
                  <a:t>	If MIP hard, but LP and/or IP may be easy.</a:t>
                </a:r>
              </a:p>
              <a:p>
                <a:pPr eaLnBrk="1" hangingPunct="1">
                  <a:buFont typeface="Wingdings" pitchFamily="2" charset="2"/>
                  <a:buNone/>
                </a:pPr>
                <a:r>
                  <a:rPr lang="en-US" altLang="ko-KR" dirty="0" smtClean="0">
                    <a:ea typeface="바탕체" pitchFamily="17" charset="-127"/>
                    <a:sym typeface="Symbol" pitchFamily="18" charset="2"/>
                  </a:rPr>
                  <a:t>	</a:t>
                </a:r>
              </a:p>
            </p:txBody>
          </p:sp>
        </mc:Choice>
        <mc:Fallback xmlns="">
          <p:sp>
            <p:nvSpPr>
              <p:cNvPr id="14340" name="Rectangle 3"/>
              <p:cNvSpPr>
                <a:spLocks noGrp="1" noRot="1" noChangeAspect="1" noMove="1" noResize="1" noEditPoints="1" noAdjustHandles="1" noChangeArrowheads="1" noChangeShapeType="1" noTextEdit="1"/>
              </p:cNvSpPr>
              <p:nvPr>
                <p:ph type="body" idx="1"/>
              </p:nvPr>
            </p:nvSpPr>
            <p:spPr>
              <a:xfrm>
                <a:off x="558800" y="228600"/>
                <a:ext cx="8001000" cy="5657767"/>
              </a:xfrm>
              <a:blipFill rotWithShape="1">
                <a:blip r:embed="rId3"/>
                <a:stretch>
                  <a:fillRect l="-686" t="-647" r="-762"/>
                </a:stretch>
              </a:blipFill>
            </p:spPr>
            <p:txBody>
              <a:bodyPr/>
              <a:lstStyle/>
              <a:p>
                <a:r>
                  <a:rPr lang="ko-KR" alt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날짜 개체 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1400" dirty="0" smtClean="0">
                <a:latin typeface="+mn-lt"/>
              </a:rPr>
              <a:t>Integer Programming 2018</a:t>
            </a:r>
            <a:endParaRPr lang="en-US" altLang="ko-KR" sz="1400" dirty="0">
              <a:latin typeface="+mn-lt"/>
            </a:endParaRPr>
          </a:p>
        </p:txBody>
      </p:sp>
      <p:sp>
        <p:nvSpPr>
          <p:cNvPr id="32771"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CC2D93F4-7D29-470E-89DA-2E3EB6068C67}" type="slidenum">
              <a:rPr lang="en-US" altLang="ko-KR" sz="1400" smtClean="0">
                <a:latin typeface="+mn-lt"/>
              </a:rPr>
              <a:pPr eaLnBrk="1" hangingPunct="1"/>
              <a:t>20</a:t>
            </a:fld>
            <a:endParaRPr lang="en-US" altLang="ko-KR" sz="1400" smtClean="0">
              <a:latin typeface="+mn-lt"/>
            </a:endParaRPr>
          </a:p>
        </p:txBody>
      </p:sp>
      <mc:AlternateContent xmlns:mc="http://schemas.openxmlformats.org/markup-compatibility/2006" xmlns:a14="http://schemas.microsoft.com/office/drawing/2010/main">
        <mc:Choice Requires="a14">
          <p:sp>
            <p:nvSpPr>
              <p:cNvPr id="32772" name="Rectangle 3"/>
              <p:cNvSpPr>
                <a:spLocks noGrp="1" noChangeArrowheads="1"/>
              </p:cNvSpPr>
              <p:nvPr>
                <p:ph type="body" idx="1"/>
              </p:nvPr>
            </p:nvSpPr>
            <p:spPr>
              <a:xfrm>
                <a:off x="558800" y="304800"/>
                <a:ext cx="8001000" cy="3607141"/>
              </a:xfrm>
            </p:spPr>
            <p:txBody>
              <a:bodyPr/>
              <a:lstStyle/>
              <a:p>
                <a:pPr eaLnBrk="1" hangingPunct="1"/>
                <a:r>
                  <a:rPr lang="en-US" altLang="ko-KR" dirty="0" smtClean="0"/>
                  <a:t>A program for DTM specifies the following information:</a:t>
                </a:r>
              </a:p>
              <a:p>
                <a:pPr lvl="1" eaLnBrk="1" hangingPunct="1"/>
                <a:r>
                  <a:rPr lang="en-US" altLang="ko-KR" sz="1800" dirty="0" smtClean="0"/>
                  <a:t>A finite set </a:t>
                </a:r>
                <a14:m>
                  <m:oMath xmlns:m="http://schemas.openxmlformats.org/officeDocument/2006/math">
                    <m:r>
                      <a:rPr lang="en-US" altLang="ko-KR" sz="1800" i="1" dirty="0" smtClean="0">
                        <a:latin typeface="Cambria Math"/>
                        <a:ea typeface="바탕체" pitchFamily="17" charset="-127"/>
                        <a:sym typeface="Symbol" pitchFamily="18" charset="2"/>
                      </a:rPr>
                      <m:t></m:t>
                    </m:r>
                  </m:oMath>
                </a14:m>
                <a:r>
                  <a:rPr lang="en-US" altLang="ko-KR" sz="1800" dirty="0" smtClean="0">
                    <a:ea typeface="바탕체" pitchFamily="17" charset="-127"/>
                    <a:sym typeface="Symbol" pitchFamily="18" charset="2"/>
                  </a:rPr>
                  <a:t> of tape </a:t>
                </a:r>
                <a:r>
                  <a:rPr lang="en-US" altLang="ko-KR" sz="1800" i="1" dirty="0" smtClean="0">
                    <a:ea typeface="바탕체" pitchFamily="17" charset="-127"/>
                    <a:sym typeface="Symbol" pitchFamily="18" charset="2"/>
                  </a:rPr>
                  <a:t>symbols</a:t>
                </a:r>
                <a:r>
                  <a:rPr lang="en-US" altLang="ko-KR" sz="1800" dirty="0" smtClean="0">
                    <a:ea typeface="바탕체" pitchFamily="17" charset="-127"/>
                    <a:sym typeface="Symbol" pitchFamily="18" charset="2"/>
                  </a:rPr>
                  <a:t>, including a subset </a:t>
                </a:r>
                <a14:m>
                  <m:oMath xmlns:m="http://schemas.openxmlformats.org/officeDocument/2006/math">
                    <m:r>
                      <m:rPr>
                        <m:sty m:val="p"/>
                      </m:rPr>
                      <a:rPr lang="el-GR" altLang="ko-KR" sz="1800" i="1" smtClean="0">
                        <a:latin typeface="Cambria Math"/>
                        <a:ea typeface="Cambria Math"/>
                        <a:sym typeface="Symbol" pitchFamily="18" charset="2"/>
                      </a:rPr>
                      <m:t>Σ</m:t>
                    </m:r>
                    <m:r>
                      <a:rPr lang="el-GR" altLang="ko-KR" sz="1800" i="1" smtClean="0">
                        <a:latin typeface="Cambria Math"/>
                        <a:ea typeface="Cambria Math"/>
                        <a:sym typeface="Symbol" pitchFamily="18" charset="2"/>
                      </a:rPr>
                      <m:t>⊂</m:t>
                    </m:r>
                    <m:r>
                      <m:rPr>
                        <m:sty m:val="p"/>
                      </m:rPr>
                      <a:rPr lang="el-GR" altLang="ko-KR" sz="1800" i="1" smtClean="0">
                        <a:latin typeface="Cambria Math"/>
                        <a:ea typeface="Cambria Math"/>
                        <a:sym typeface="Symbol" pitchFamily="18" charset="2"/>
                      </a:rPr>
                      <m:t>Γ</m:t>
                    </m:r>
                  </m:oMath>
                </a14:m>
                <a:r>
                  <a:rPr lang="en-US" altLang="ko-KR" sz="1800" dirty="0" smtClean="0">
                    <a:ea typeface="바탕체" pitchFamily="17" charset="-127"/>
                    <a:sym typeface="Symbol" pitchFamily="18" charset="2"/>
                  </a:rPr>
                  <a:t> of </a:t>
                </a:r>
                <a:r>
                  <a:rPr lang="en-US" altLang="ko-KR" sz="1800" i="1" dirty="0" smtClean="0">
                    <a:ea typeface="바탕체" pitchFamily="17" charset="-127"/>
                    <a:sym typeface="Symbol" pitchFamily="18" charset="2"/>
                  </a:rPr>
                  <a:t>input symbols</a:t>
                </a:r>
                <a:r>
                  <a:rPr lang="en-US" altLang="ko-KR" sz="1800" dirty="0" smtClean="0">
                    <a:ea typeface="바탕체" pitchFamily="17" charset="-127"/>
                    <a:sym typeface="Symbol" pitchFamily="18" charset="2"/>
                  </a:rPr>
                  <a:t> and a distinguished </a:t>
                </a:r>
                <a:r>
                  <a:rPr lang="en-US" altLang="ko-KR" sz="1800" i="1" dirty="0" smtClean="0">
                    <a:ea typeface="바탕체" pitchFamily="17" charset="-127"/>
                    <a:sym typeface="Symbol" pitchFamily="18" charset="2"/>
                  </a:rPr>
                  <a:t>blank symbol</a:t>
                </a:r>
                <a:r>
                  <a:rPr lang="en-US" altLang="ko-KR" sz="1800" dirty="0" smtClean="0">
                    <a:ea typeface="바탕체" pitchFamily="17" charset="-127"/>
                    <a:sym typeface="Symbol" pitchFamily="18" charset="2"/>
                  </a:rPr>
                  <a:t> </a:t>
                </a:r>
                <a14:m>
                  <m:oMath xmlns:m="http://schemas.openxmlformats.org/officeDocument/2006/math">
                    <m:r>
                      <a:rPr lang="en-US" altLang="ko-KR" sz="1800" b="0" i="1" smtClean="0">
                        <a:latin typeface="Cambria Math"/>
                        <a:ea typeface="바탕체" pitchFamily="17" charset="-127"/>
                        <a:sym typeface="Symbol" pitchFamily="18" charset="2"/>
                      </a:rPr>
                      <m:t>𝑏</m:t>
                    </m:r>
                    <m:r>
                      <a:rPr lang="en-US" altLang="ko-KR" sz="1800" b="0" i="1" smtClean="0">
                        <a:latin typeface="Cambria Math"/>
                        <a:ea typeface="Cambria Math"/>
                        <a:sym typeface="Symbol" pitchFamily="18" charset="2"/>
                      </a:rPr>
                      <m:t>∈</m:t>
                    </m:r>
                    <m:r>
                      <m:rPr>
                        <m:sty m:val="p"/>
                      </m:rPr>
                      <a:rPr lang="el-GR" altLang="ko-KR" sz="1800" b="0" i="1" smtClean="0">
                        <a:latin typeface="Cambria Math"/>
                        <a:ea typeface="Cambria Math"/>
                        <a:sym typeface="Symbol" pitchFamily="18" charset="2"/>
                      </a:rPr>
                      <m:t>Γ</m:t>
                    </m:r>
                    <m:r>
                      <a:rPr lang="en-US" altLang="ko-KR" sz="1800" b="0" i="1" smtClean="0">
                        <a:latin typeface="Cambria Math"/>
                        <a:ea typeface="Cambria Math"/>
                        <a:sym typeface="Symbol" pitchFamily="18" charset="2"/>
                      </a:rPr>
                      <m:t>−</m:t>
                    </m:r>
                    <m:r>
                      <m:rPr>
                        <m:sty m:val="p"/>
                      </m:rPr>
                      <a:rPr lang="el-GR" altLang="ko-KR" sz="1800" b="0" i="1" smtClean="0">
                        <a:latin typeface="Cambria Math"/>
                        <a:ea typeface="Cambria Math"/>
                        <a:sym typeface="Symbol" pitchFamily="18" charset="2"/>
                      </a:rPr>
                      <m:t>Σ</m:t>
                    </m:r>
                  </m:oMath>
                </a14:m>
                <a:endParaRPr lang="en-US" altLang="ko-KR" sz="1800" dirty="0" smtClean="0">
                  <a:ea typeface="바탕체" pitchFamily="17" charset="-127"/>
                  <a:sym typeface="Symbol" pitchFamily="18" charset="2"/>
                </a:endParaRPr>
              </a:p>
              <a:p>
                <a:pPr lvl="1" eaLnBrk="1" hangingPunct="1"/>
                <a:r>
                  <a:rPr lang="en-US" altLang="ko-KR" sz="1800" dirty="0" smtClean="0"/>
                  <a:t>A finite set </a:t>
                </a:r>
                <a14:m>
                  <m:oMath xmlns:m="http://schemas.openxmlformats.org/officeDocument/2006/math">
                    <m:r>
                      <a:rPr lang="en-US" altLang="ko-KR" sz="1800" i="1" dirty="0" smtClean="0">
                        <a:latin typeface="Cambria Math"/>
                      </a:rPr>
                      <m:t>𝑄</m:t>
                    </m:r>
                  </m:oMath>
                </a14:m>
                <a:r>
                  <a:rPr lang="en-US" altLang="ko-KR" sz="1800" dirty="0" smtClean="0"/>
                  <a:t> of </a:t>
                </a:r>
                <a:r>
                  <a:rPr lang="en-US" altLang="ko-KR" sz="1800" i="1" dirty="0" smtClean="0"/>
                  <a:t>states</a:t>
                </a:r>
                <a:r>
                  <a:rPr lang="en-US" altLang="ko-KR" sz="1800" dirty="0" smtClean="0"/>
                  <a:t>  (</a:t>
                </a:r>
                <a:r>
                  <a:rPr lang="en-US" altLang="ko-KR" sz="1800" i="1" dirty="0" smtClean="0"/>
                  <a:t>start state</a:t>
                </a:r>
                <a:r>
                  <a:rPr lang="en-US" altLang="ko-KR" sz="1800" dirty="0" smtClean="0"/>
                  <a:t> </a:t>
                </a:r>
                <a14:m>
                  <m:oMath xmlns:m="http://schemas.openxmlformats.org/officeDocument/2006/math">
                    <m:sSub>
                      <m:sSubPr>
                        <m:ctrlPr>
                          <a:rPr lang="en-US" altLang="ko-KR" sz="1800" i="1" smtClean="0">
                            <a:latin typeface="Cambria Math" panose="02040503050406030204" pitchFamily="18" charset="0"/>
                          </a:rPr>
                        </m:ctrlPr>
                      </m:sSubPr>
                      <m:e>
                        <m:r>
                          <a:rPr lang="en-US" altLang="ko-KR" sz="1800" b="0" i="1" smtClean="0">
                            <a:latin typeface="Cambria Math"/>
                          </a:rPr>
                          <m:t>𝑞</m:t>
                        </m:r>
                      </m:e>
                      <m:sub>
                        <m:r>
                          <a:rPr lang="en-US" altLang="ko-KR" sz="1800" b="0" i="1" smtClean="0">
                            <a:latin typeface="Cambria Math"/>
                          </a:rPr>
                          <m:t>0</m:t>
                        </m:r>
                      </m:sub>
                    </m:sSub>
                    <m:r>
                      <a:rPr lang="en-US" altLang="ko-KR" sz="1800" b="0" i="1" smtClean="0">
                        <a:latin typeface="Cambria Math"/>
                      </a:rPr>
                      <m:t>,</m:t>
                    </m:r>
                  </m:oMath>
                </a14:m>
                <a:r>
                  <a:rPr lang="en-US" altLang="ko-KR" sz="1800" dirty="0" smtClean="0"/>
                  <a:t> </a:t>
                </a:r>
                <a:r>
                  <a:rPr lang="en-US" altLang="ko-KR" sz="1800" i="1" dirty="0" smtClean="0"/>
                  <a:t>halt states</a:t>
                </a:r>
                <a:r>
                  <a:rPr lang="en-US" altLang="ko-KR" sz="1800" dirty="0" smtClean="0"/>
                  <a:t> </a:t>
                </a:r>
                <a14:m>
                  <m:oMath xmlns:m="http://schemas.openxmlformats.org/officeDocument/2006/math">
                    <m:sSub>
                      <m:sSubPr>
                        <m:ctrlPr>
                          <a:rPr lang="en-US" altLang="ko-KR" sz="1800" i="1" smtClean="0">
                            <a:latin typeface="Cambria Math" panose="02040503050406030204" pitchFamily="18" charset="0"/>
                          </a:rPr>
                        </m:ctrlPr>
                      </m:sSubPr>
                      <m:e>
                        <m:r>
                          <a:rPr lang="en-US" altLang="ko-KR" sz="1800" b="0" i="1" smtClean="0">
                            <a:latin typeface="Cambria Math"/>
                          </a:rPr>
                          <m:t>𝑞</m:t>
                        </m:r>
                      </m:e>
                      <m:sub>
                        <m:r>
                          <a:rPr lang="en-US" altLang="ko-KR" sz="1800" b="0" i="1" smtClean="0">
                            <a:latin typeface="Cambria Math"/>
                          </a:rPr>
                          <m:t>𝑌</m:t>
                        </m:r>
                      </m:sub>
                    </m:sSub>
                  </m:oMath>
                </a14:m>
                <a:r>
                  <a:rPr lang="en-US" altLang="ko-KR" sz="1800" dirty="0" smtClean="0"/>
                  <a:t> and </a:t>
                </a:r>
                <a14:m>
                  <m:oMath xmlns:m="http://schemas.openxmlformats.org/officeDocument/2006/math">
                    <m:sSub>
                      <m:sSubPr>
                        <m:ctrlPr>
                          <a:rPr lang="en-US" altLang="ko-KR" sz="1800" i="1" smtClean="0">
                            <a:latin typeface="Cambria Math" panose="02040503050406030204" pitchFamily="18" charset="0"/>
                          </a:rPr>
                        </m:ctrlPr>
                      </m:sSubPr>
                      <m:e>
                        <m:r>
                          <a:rPr lang="en-US" altLang="ko-KR" sz="1800" b="0" i="1" smtClean="0">
                            <a:latin typeface="Cambria Math"/>
                          </a:rPr>
                          <m:t>𝑞</m:t>
                        </m:r>
                      </m:e>
                      <m:sub>
                        <m:r>
                          <a:rPr lang="en-US" altLang="ko-KR" sz="1800" b="0" i="1" smtClean="0">
                            <a:latin typeface="Cambria Math"/>
                          </a:rPr>
                          <m:t>𝑁</m:t>
                        </m:r>
                      </m:sub>
                    </m:sSub>
                  </m:oMath>
                </a14:m>
                <a:r>
                  <a:rPr lang="en-US" altLang="ko-KR" sz="1800" dirty="0" smtClean="0"/>
                  <a:t>)</a:t>
                </a:r>
              </a:p>
              <a:p>
                <a:pPr lvl="1" eaLnBrk="1" hangingPunct="1"/>
                <a:r>
                  <a:rPr lang="en-US" altLang="ko-KR" sz="1800" dirty="0" smtClean="0"/>
                  <a:t>A transition function </a:t>
                </a:r>
                <a14:m>
                  <m:oMath xmlns:m="http://schemas.openxmlformats.org/officeDocument/2006/math">
                    <m:r>
                      <a:rPr lang="ko-KR" altLang="en-US" sz="1800" i="1" smtClean="0">
                        <a:latin typeface="Cambria Math"/>
                      </a:rPr>
                      <m:t>𝛿</m:t>
                    </m:r>
                    <m:r>
                      <a:rPr lang="en-US" altLang="ko-KR" sz="1800" b="0" i="1" smtClean="0">
                        <a:latin typeface="Cambria Math"/>
                      </a:rPr>
                      <m:t>:(</m:t>
                    </m:r>
                    <m:r>
                      <a:rPr lang="en-US" altLang="ko-KR" sz="1800" b="0" i="1" smtClean="0">
                        <a:latin typeface="Cambria Math"/>
                      </a:rPr>
                      <m:t>𝑄</m:t>
                    </m:r>
                    <m:r>
                      <a:rPr lang="en-US" altLang="ko-KR" sz="1800" b="0" i="1" smtClean="0">
                        <a:latin typeface="Cambria Math"/>
                      </a:rPr>
                      <m:t>−</m:t>
                    </m:r>
                    <m:d>
                      <m:dPr>
                        <m:begChr m:val="{"/>
                        <m:endChr m:val="}"/>
                        <m:ctrlPr>
                          <a:rPr lang="en-US" altLang="ko-KR" sz="1800" b="0" i="1" smtClean="0">
                            <a:latin typeface="Cambria Math" panose="02040503050406030204" pitchFamily="18" charset="0"/>
                          </a:rPr>
                        </m:ctrlPr>
                      </m:dPr>
                      <m:e>
                        <m:sSub>
                          <m:sSubPr>
                            <m:ctrlPr>
                              <a:rPr lang="en-US" altLang="ko-KR" sz="1800" b="0" i="1" smtClean="0">
                                <a:latin typeface="Cambria Math" panose="02040503050406030204" pitchFamily="18" charset="0"/>
                              </a:rPr>
                            </m:ctrlPr>
                          </m:sSubPr>
                          <m:e>
                            <m:r>
                              <a:rPr lang="en-US" altLang="ko-KR" sz="1800" b="0" i="1" smtClean="0">
                                <a:latin typeface="Cambria Math"/>
                              </a:rPr>
                              <m:t>𝑞</m:t>
                            </m:r>
                          </m:e>
                          <m:sub>
                            <m:r>
                              <a:rPr lang="en-US" altLang="ko-KR" sz="1800" b="0" i="1" smtClean="0">
                                <a:latin typeface="Cambria Math"/>
                              </a:rPr>
                              <m:t>𝑌</m:t>
                            </m:r>
                          </m:sub>
                        </m:sSub>
                        <m:r>
                          <a:rPr lang="en-US" altLang="ko-KR" sz="1800" b="0" i="1" smtClean="0">
                            <a:latin typeface="Cambria Math"/>
                          </a:rPr>
                          <m:t>,</m:t>
                        </m:r>
                        <m:sSub>
                          <m:sSubPr>
                            <m:ctrlPr>
                              <a:rPr lang="en-US" altLang="ko-KR" sz="1800" b="0" i="1" smtClean="0">
                                <a:latin typeface="Cambria Math" panose="02040503050406030204" pitchFamily="18" charset="0"/>
                              </a:rPr>
                            </m:ctrlPr>
                          </m:sSubPr>
                          <m:e>
                            <m:r>
                              <a:rPr lang="en-US" altLang="ko-KR" sz="1800" b="0" i="1" smtClean="0">
                                <a:latin typeface="Cambria Math"/>
                              </a:rPr>
                              <m:t>𝑞</m:t>
                            </m:r>
                          </m:e>
                          <m:sub>
                            <m:r>
                              <a:rPr lang="en-US" altLang="ko-KR" sz="1800" b="0" i="1" smtClean="0">
                                <a:latin typeface="Cambria Math"/>
                              </a:rPr>
                              <m:t>𝑁</m:t>
                            </m:r>
                          </m:sub>
                        </m:sSub>
                      </m:e>
                    </m:d>
                    <m:r>
                      <a:rPr lang="en-US" altLang="ko-KR" sz="1800" b="0" i="1" smtClean="0">
                        <a:latin typeface="Cambria Math"/>
                      </a:rPr>
                      <m:t>)</m:t>
                    </m:r>
                    <m:r>
                      <a:rPr lang="en-US" altLang="ko-KR" sz="1800" b="0" i="1" smtClean="0">
                        <a:latin typeface="Cambria Math"/>
                        <a:ea typeface="Cambria Math"/>
                      </a:rPr>
                      <m:t>×</m:t>
                    </m:r>
                    <m:r>
                      <m:rPr>
                        <m:sty m:val="p"/>
                      </m:rPr>
                      <a:rPr lang="el-GR" altLang="ko-KR" sz="1800" b="0" i="1" smtClean="0">
                        <a:latin typeface="Cambria Math"/>
                        <a:ea typeface="Cambria Math"/>
                      </a:rPr>
                      <m:t>Γ</m:t>
                    </m:r>
                  </m:oMath>
                </a14:m>
                <a:r>
                  <a:rPr lang="en-US" altLang="ko-KR" sz="1800" dirty="0" smtClean="0">
                    <a:ea typeface="바탕체" pitchFamily="17" charset="-127"/>
                    <a:sym typeface="Symbol" pitchFamily="18" charset="2"/>
                  </a:rPr>
                  <a:t>    </a:t>
                </a:r>
                <a14:m>
                  <m:oMath xmlns:m="http://schemas.openxmlformats.org/officeDocument/2006/math">
                    <m:r>
                      <a:rPr lang="en-US" altLang="ko-KR" sz="1800" b="0" i="1" smtClean="0">
                        <a:latin typeface="Cambria Math"/>
                        <a:ea typeface="바탕체" pitchFamily="17" charset="-127"/>
                        <a:sym typeface="Symbol" pitchFamily="18" charset="2"/>
                      </a:rPr>
                      <m:t>𝑄</m:t>
                    </m:r>
                    <m:r>
                      <a:rPr lang="en-US" altLang="ko-KR" sz="1800" b="0" i="1" smtClean="0">
                        <a:latin typeface="Cambria Math"/>
                        <a:ea typeface="Cambria Math"/>
                        <a:sym typeface="Symbol" pitchFamily="18" charset="2"/>
                      </a:rPr>
                      <m:t>×</m:t>
                    </m:r>
                    <m:r>
                      <m:rPr>
                        <m:sty m:val="p"/>
                      </m:rPr>
                      <a:rPr lang="el-GR" altLang="ko-KR" sz="1800" b="0" i="1" smtClean="0">
                        <a:latin typeface="Cambria Math"/>
                        <a:ea typeface="Cambria Math"/>
                        <a:sym typeface="Symbol" pitchFamily="18" charset="2"/>
                      </a:rPr>
                      <m:t>Γ</m:t>
                    </m:r>
                    <m:r>
                      <a:rPr lang="el-GR" altLang="ko-KR" sz="1800" b="0" i="1" smtClean="0">
                        <a:latin typeface="Cambria Math"/>
                        <a:ea typeface="Cambria Math"/>
                        <a:sym typeface="Symbol" pitchFamily="18" charset="2"/>
                      </a:rPr>
                      <m:t>×{−1,+1}</m:t>
                    </m:r>
                  </m:oMath>
                </a14:m>
                <a:endParaRPr lang="en-US" altLang="ko-KR" sz="1800" dirty="0" smtClean="0">
                  <a:ea typeface="바탕체" pitchFamily="17" charset="-127"/>
                  <a:sym typeface="Symbol" pitchFamily="18" charset="2"/>
                </a:endParaRPr>
              </a:p>
              <a:p>
                <a:pPr eaLnBrk="1" hangingPunct="1"/>
                <a:endParaRPr lang="en-US" altLang="ko-KR" dirty="0" smtClean="0">
                  <a:ea typeface="바탕체" pitchFamily="17" charset="-127"/>
                  <a:sym typeface="Symbol" pitchFamily="18" charset="2"/>
                </a:endParaRPr>
              </a:p>
              <a:p>
                <a:pPr eaLnBrk="1" hangingPunct="1"/>
                <a:r>
                  <a:rPr lang="en-US" altLang="ko-KR" dirty="0" smtClean="0">
                    <a:ea typeface="바탕체" pitchFamily="17" charset="-127"/>
                    <a:sym typeface="Symbol" pitchFamily="18" charset="2"/>
                  </a:rPr>
                  <a:t>Input to a DTM is a string </a:t>
                </a:r>
                <a14:m>
                  <m:oMath xmlns:m="http://schemas.openxmlformats.org/officeDocument/2006/math">
                    <m:r>
                      <a:rPr lang="en-US" altLang="ko-KR" b="0" i="1" smtClean="0">
                        <a:latin typeface="Cambria Math"/>
                        <a:ea typeface="바탕체" pitchFamily="17" charset="-127"/>
                        <a:sym typeface="Symbol" pitchFamily="18" charset="2"/>
                      </a:rPr>
                      <m:t>𝑥</m:t>
                    </m:r>
                    <m:r>
                      <a:rPr lang="en-US" altLang="ko-KR" b="0" i="1" smtClean="0">
                        <a:latin typeface="Cambria Math"/>
                        <a:ea typeface="Cambria Math"/>
                        <a:sym typeface="Symbol" pitchFamily="18" charset="2"/>
                      </a:rPr>
                      <m:t>∈</m:t>
                    </m:r>
                    <m:sSup>
                      <m:sSupPr>
                        <m:ctrlPr>
                          <a:rPr lang="en-US" altLang="ko-KR" b="0" i="1" smtClean="0">
                            <a:latin typeface="Cambria Math" panose="02040503050406030204" pitchFamily="18" charset="0"/>
                            <a:ea typeface="Cambria Math"/>
                            <a:sym typeface="Symbol" pitchFamily="18" charset="2"/>
                          </a:rPr>
                        </m:ctrlPr>
                      </m:sSupPr>
                      <m:e>
                        <m:r>
                          <m:rPr>
                            <m:sty m:val="p"/>
                          </m:rPr>
                          <a:rPr lang="el-GR" altLang="ko-KR" b="0" i="1" smtClean="0">
                            <a:latin typeface="Cambria Math"/>
                            <a:ea typeface="Cambria Math"/>
                            <a:sym typeface="Symbol" pitchFamily="18" charset="2"/>
                          </a:rPr>
                          <m:t>Σ</m:t>
                        </m:r>
                      </m:e>
                      <m:sup>
                        <m:r>
                          <a:rPr lang="en-US" altLang="ko-KR" b="0" i="1" smtClean="0">
                            <a:latin typeface="Cambria Math"/>
                            <a:ea typeface="Cambria Math"/>
                            <a:sym typeface="Symbol" pitchFamily="18" charset="2"/>
                          </a:rPr>
                          <m:t>∗</m:t>
                        </m:r>
                      </m:sup>
                    </m:sSup>
                  </m:oMath>
                </a14:m>
                <a:r>
                  <a:rPr lang="en-US" altLang="ko-KR" dirty="0" smtClean="0">
                    <a:ea typeface="바탕체" pitchFamily="17" charset="-127"/>
                    <a:sym typeface="Symbol" pitchFamily="18" charset="2"/>
                  </a:rPr>
                  <a:t>.  DTM halts if in </a:t>
                </a:r>
                <a14:m>
                  <m:oMath xmlns:m="http://schemas.openxmlformats.org/officeDocument/2006/math">
                    <m:sSub>
                      <m:sSubPr>
                        <m:ctrlPr>
                          <a:rPr lang="en-US" altLang="ko-KR" i="1" smtClean="0">
                            <a:latin typeface="Cambria Math" panose="02040503050406030204" pitchFamily="18" charset="0"/>
                            <a:ea typeface="바탕체" pitchFamily="17" charset="-127"/>
                            <a:sym typeface="Symbol" pitchFamily="18" charset="2"/>
                          </a:rPr>
                        </m:ctrlPr>
                      </m:sSubPr>
                      <m:e>
                        <m:r>
                          <a:rPr lang="en-US" altLang="ko-KR" b="0" i="1" smtClean="0">
                            <a:latin typeface="Cambria Math"/>
                            <a:ea typeface="바탕체" pitchFamily="17" charset="-127"/>
                            <a:sym typeface="Symbol" pitchFamily="18" charset="2"/>
                          </a:rPr>
                          <m:t>𝑞</m:t>
                        </m:r>
                      </m:e>
                      <m:sub>
                        <m:r>
                          <a:rPr lang="en-US" altLang="ko-KR" b="0" i="1" smtClean="0">
                            <a:latin typeface="Cambria Math"/>
                            <a:ea typeface="바탕체" pitchFamily="17" charset="-127"/>
                            <a:sym typeface="Symbol" pitchFamily="18" charset="2"/>
                          </a:rPr>
                          <m:t>𝑌</m:t>
                        </m:r>
                      </m:sub>
                    </m:sSub>
                  </m:oMath>
                </a14:m>
                <a:r>
                  <a:rPr lang="en-US" altLang="ko-KR" dirty="0" smtClean="0"/>
                  <a:t> or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𝑞</m:t>
                        </m:r>
                      </m:e>
                      <m:sub>
                        <m:r>
                          <a:rPr lang="en-US" altLang="ko-KR" b="0" i="1" smtClean="0">
                            <a:latin typeface="Cambria Math"/>
                          </a:rPr>
                          <m:t>𝑁</m:t>
                        </m:r>
                      </m:sub>
                    </m:sSub>
                  </m:oMath>
                </a14:m>
                <a:r>
                  <a:rPr lang="en-US" altLang="ko-KR" dirty="0" smtClean="0">
                    <a:ea typeface="바탕체" pitchFamily="17" charset="-127"/>
                    <a:sym typeface="Symbol" pitchFamily="18" charset="2"/>
                  </a:rPr>
                  <a:t> state.</a:t>
                </a:r>
              </a:p>
              <a:p>
                <a:pPr eaLnBrk="1" hangingPunct="1"/>
                <a:endParaRPr lang="en-US" altLang="ko-KR" dirty="0" smtClean="0">
                  <a:ea typeface="바탕체" pitchFamily="17" charset="-127"/>
                  <a:sym typeface="Symbol" pitchFamily="18" charset="2"/>
                </a:endParaRPr>
              </a:p>
              <a:p>
                <a:pPr eaLnBrk="1" hangingPunct="1"/>
                <a:r>
                  <a:rPr lang="en-US" altLang="ko-KR" dirty="0" smtClean="0">
                    <a:ea typeface="바탕체" pitchFamily="17" charset="-127"/>
                    <a:sym typeface="Symbol" pitchFamily="18" charset="2"/>
                  </a:rPr>
                  <a:t>We say DTM program M accepts input </a:t>
                </a:r>
                <a14:m>
                  <m:oMath xmlns:m="http://schemas.openxmlformats.org/officeDocument/2006/math">
                    <m:r>
                      <a:rPr lang="en-US" altLang="ko-KR" i="1">
                        <a:latin typeface="Cambria Math"/>
                        <a:ea typeface="바탕체" pitchFamily="17" charset="-127"/>
                        <a:sym typeface="Symbol" pitchFamily="18" charset="2"/>
                      </a:rPr>
                      <m:t>𝑥</m:t>
                    </m:r>
                    <m:r>
                      <a:rPr lang="en-US" altLang="ko-KR" i="1">
                        <a:latin typeface="Cambria Math"/>
                        <a:ea typeface="Cambria Math"/>
                        <a:sym typeface="Symbol" pitchFamily="18" charset="2"/>
                      </a:rPr>
                      <m:t>∈</m:t>
                    </m:r>
                    <m:sSup>
                      <m:sSupPr>
                        <m:ctrlPr>
                          <a:rPr lang="en-US" altLang="ko-KR" i="1">
                            <a:latin typeface="Cambria Math" panose="02040503050406030204" pitchFamily="18" charset="0"/>
                            <a:ea typeface="Cambria Math"/>
                            <a:sym typeface="Symbol" pitchFamily="18" charset="2"/>
                          </a:rPr>
                        </m:ctrlPr>
                      </m:sSupPr>
                      <m:e>
                        <m:r>
                          <m:rPr>
                            <m:sty m:val="p"/>
                          </m:rPr>
                          <a:rPr lang="el-GR" altLang="ko-KR" i="1">
                            <a:latin typeface="Cambria Math"/>
                            <a:ea typeface="Cambria Math"/>
                            <a:sym typeface="Symbol" pitchFamily="18" charset="2"/>
                          </a:rPr>
                          <m:t>Σ</m:t>
                        </m:r>
                      </m:e>
                      <m:sup>
                        <m:r>
                          <a:rPr lang="en-US" altLang="ko-KR" i="1">
                            <a:latin typeface="Cambria Math"/>
                            <a:ea typeface="Cambria Math"/>
                            <a:sym typeface="Symbol" pitchFamily="18" charset="2"/>
                          </a:rPr>
                          <m:t>∗</m:t>
                        </m:r>
                      </m:sup>
                    </m:sSup>
                  </m:oMath>
                </a14:m>
                <a:r>
                  <a:rPr lang="en-US" altLang="ko-KR" dirty="0" smtClean="0">
                    <a:ea typeface="바탕체" pitchFamily="17" charset="-127"/>
                    <a:sym typeface="Symbol" pitchFamily="18" charset="2"/>
                  </a:rPr>
                  <a:t> </a:t>
                </a:r>
                <a:r>
                  <a:rPr lang="en-US" altLang="ko-KR" dirty="0" err="1" smtClean="0">
                    <a:ea typeface="바탕체" pitchFamily="17" charset="-127"/>
                    <a:sym typeface="Symbol" pitchFamily="18" charset="2"/>
                  </a:rPr>
                  <a:t>iff</a:t>
                </a:r>
                <a:r>
                  <a:rPr lang="en-US" altLang="ko-KR" dirty="0" smtClean="0">
                    <a:ea typeface="바탕체" pitchFamily="17" charset="-127"/>
                    <a:sym typeface="Symbol" pitchFamily="18" charset="2"/>
                  </a:rPr>
                  <a:t> </a:t>
                </a:r>
                <a14:m>
                  <m:oMath xmlns:m="http://schemas.openxmlformats.org/officeDocument/2006/math">
                    <m:r>
                      <a:rPr lang="en-US" altLang="ko-KR" i="1" dirty="0" smtClean="0">
                        <a:latin typeface="Cambria Math"/>
                        <a:ea typeface="바탕체" pitchFamily="17" charset="-127"/>
                        <a:sym typeface="Symbol" pitchFamily="18" charset="2"/>
                      </a:rPr>
                      <m:t>𝑀</m:t>
                    </m:r>
                  </m:oMath>
                </a14:m>
                <a:r>
                  <a:rPr lang="en-US" altLang="ko-KR" dirty="0" smtClean="0">
                    <a:ea typeface="바탕체" pitchFamily="17" charset="-127"/>
                    <a:sym typeface="Symbol" pitchFamily="18" charset="2"/>
                  </a:rPr>
                  <a:t> halts in state </a:t>
                </a:r>
                <a14:m>
                  <m:oMath xmlns:m="http://schemas.openxmlformats.org/officeDocument/2006/math">
                    <m:sSub>
                      <m:sSubPr>
                        <m:ctrlPr>
                          <a:rPr lang="en-US" altLang="ko-KR" i="1" smtClean="0">
                            <a:latin typeface="Cambria Math" panose="02040503050406030204" pitchFamily="18" charset="0"/>
                            <a:ea typeface="바탕체" pitchFamily="17" charset="-127"/>
                            <a:sym typeface="Symbol" pitchFamily="18" charset="2"/>
                          </a:rPr>
                        </m:ctrlPr>
                      </m:sSubPr>
                      <m:e>
                        <m:r>
                          <a:rPr lang="en-US" altLang="ko-KR" b="0" i="1" smtClean="0">
                            <a:latin typeface="Cambria Math"/>
                            <a:ea typeface="바탕체" pitchFamily="17" charset="-127"/>
                            <a:sym typeface="Symbol" pitchFamily="18" charset="2"/>
                          </a:rPr>
                          <m:t>𝑞</m:t>
                        </m:r>
                      </m:e>
                      <m:sub>
                        <m:r>
                          <a:rPr lang="en-US" altLang="ko-KR" b="0" i="1" smtClean="0">
                            <a:latin typeface="Cambria Math"/>
                            <a:ea typeface="바탕체" pitchFamily="17" charset="-127"/>
                            <a:sym typeface="Symbol" pitchFamily="18" charset="2"/>
                          </a:rPr>
                          <m:t>𝑌</m:t>
                        </m:r>
                      </m:sub>
                    </m:sSub>
                  </m:oMath>
                </a14:m>
                <a:r>
                  <a:rPr lang="en-US" altLang="ko-KR" dirty="0" smtClean="0">
                    <a:ea typeface="바탕체" pitchFamily="17" charset="-127"/>
                    <a:sym typeface="Symbol" pitchFamily="18" charset="2"/>
                  </a:rPr>
                  <a:t> when applied to input </a:t>
                </a:r>
                <a14:m>
                  <m:oMath xmlns:m="http://schemas.openxmlformats.org/officeDocument/2006/math">
                    <m:r>
                      <a:rPr lang="en-US" altLang="ko-KR" i="1" dirty="0" smtClean="0">
                        <a:latin typeface="Cambria Math"/>
                        <a:ea typeface="바탕체" pitchFamily="17" charset="-127"/>
                        <a:sym typeface="Symbol" pitchFamily="18" charset="2"/>
                      </a:rPr>
                      <m:t>𝑥</m:t>
                    </m:r>
                  </m:oMath>
                </a14:m>
                <a:r>
                  <a:rPr lang="en-US" altLang="ko-KR" dirty="0" smtClean="0">
                    <a:ea typeface="바탕체" pitchFamily="17" charset="-127"/>
                    <a:sym typeface="Symbol" pitchFamily="18" charset="2"/>
                  </a:rPr>
                  <a:t>.</a:t>
                </a:r>
              </a:p>
            </p:txBody>
          </p:sp>
        </mc:Choice>
        <mc:Fallback xmlns="">
          <p:sp>
            <p:nvSpPr>
              <p:cNvPr id="32772" name="Rectangle 3"/>
              <p:cNvSpPr>
                <a:spLocks noGrp="1" noRot="1" noChangeAspect="1" noMove="1" noResize="1" noEditPoints="1" noAdjustHandles="1" noChangeArrowheads="1" noChangeShapeType="1" noTextEdit="1"/>
              </p:cNvSpPr>
              <p:nvPr>
                <p:ph type="body" idx="1"/>
              </p:nvPr>
            </p:nvSpPr>
            <p:spPr>
              <a:xfrm>
                <a:off x="558800" y="304800"/>
                <a:ext cx="8001000" cy="3607141"/>
              </a:xfrm>
              <a:blipFill rotWithShape="1">
                <a:blip r:embed="rId3"/>
                <a:stretch>
                  <a:fillRect l="-686" t="-1014" r="-610" b="-1520"/>
                </a:stretch>
              </a:blipFill>
            </p:spPr>
            <p:txBody>
              <a:bodyPr/>
              <a:lstStyle/>
              <a:p>
                <a:r>
                  <a:rPr lang="ko-KR" alt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날짜 개체 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1400" dirty="0" smtClean="0">
                <a:latin typeface="+mn-lt"/>
              </a:rPr>
              <a:t>Integer Programming 2018</a:t>
            </a:r>
            <a:endParaRPr lang="en-US" altLang="ko-KR" sz="1400" dirty="0">
              <a:latin typeface="+mn-lt"/>
            </a:endParaRPr>
          </a:p>
        </p:txBody>
      </p:sp>
      <p:sp>
        <p:nvSpPr>
          <p:cNvPr id="33795"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752EA929-2F90-43B2-A66D-B3D3D8B67EF1}" type="slidenum">
              <a:rPr lang="en-US" altLang="ko-KR" sz="1400" smtClean="0">
                <a:latin typeface="+mn-lt"/>
              </a:rPr>
              <a:pPr eaLnBrk="1" hangingPunct="1"/>
              <a:t>21</a:t>
            </a:fld>
            <a:endParaRPr lang="en-US" altLang="ko-KR" sz="1400" smtClean="0">
              <a:latin typeface="+mn-lt"/>
            </a:endParaRPr>
          </a:p>
        </p:txBody>
      </p:sp>
      <mc:AlternateContent xmlns:mc="http://schemas.openxmlformats.org/markup-compatibility/2006" xmlns:a14="http://schemas.microsoft.com/office/drawing/2010/main">
        <mc:Choice Requires="a14">
          <p:sp>
            <p:nvSpPr>
              <p:cNvPr id="33796" name="Rectangle 1026"/>
              <p:cNvSpPr>
                <a:spLocks noGrp="1" noChangeArrowheads="1"/>
              </p:cNvSpPr>
              <p:nvPr>
                <p:ph type="body" idx="1"/>
              </p:nvPr>
            </p:nvSpPr>
            <p:spPr>
              <a:xfrm>
                <a:off x="558800" y="304800"/>
                <a:ext cx="8001000" cy="1184940"/>
              </a:xfrm>
            </p:spPr>
            <p:txBody>
              <a:bodyPr/>
              <a:lstStyle/>
              <a:p>
                <a:pPr eaLnBrk="1" hangingPunct="1"/>
                <a:r>
                  <a:rPr lang="en-US" altLang="ko-KR" dirty="0" smtClean="0"/>
                  <a:t>Example</a:t>
                </a:r>
              </a:p>
              <a:p>
                <a:pPr eaLnBrk="1" hangingPunct="1">
                  <a:buFont typeface="Wingdings" pitchFamily="2" charset="2"/>
                  <a:buNone/>
                </a:pPr>
                <a:r>
                  <a:rPr lang="en-US" altLang="ko-KR" dirty="0" smtClean="0"/>
                  <a:t>		 </a:t>
                </a:r>
                <a14:m>
                  <m:oMath xmlns:m="http://schemas.openxmlformats.org/officeDocument/2006/math">
                    <m:r>
                      <m:rPr>
                        <m:sty m:val="p"/>
                      </m:rPr>
                      <a:rPr lang="el-GR" altLang="ko-KR" i="1" smtClean="0">
                        <a:latin typeface="Cambria Math"/>
                        <a:ea typeface="Cambria Math"/>
                      </a:rPr>
                      <m:t>Γ</m:t>
                    </m:r>
                    <m:r>
                      <a:rPr lang="en-US" altLang="ko-KR" b="0" i="1" smtClean="0">
                        <a:latin typeface="Cambria Math"/>
                        <a:ea typeface="Cambria Math"/>
                      </a:rPr>
                      <m:t>={0,1,</m:t>
                    </m:r>
                    <m:r>
                      <a:rPr lang="en-US" altLang="ko-KR" b="0" i="1" smtClean="0">
                        <a:latin typeface="Cambria Math"/>
                        <a:ea typeface="Cambria Math"/>
                      </a:rPr>
                      <m:t>𝑏</m:t>
                    </m:r>
                    <m:r>
                      <a:rPr lang="en-US" altLang="ko-KR" b="0" i="1" smtClean="0">
                        <a:latin typeface="Cambria Math"/>
                        <a:ea typeface="Cambria Math"/>
                      </a:rPr>
                      <m:t>}</m:t>
                    </m:r>
                  </m:oMath>
                </a14:m>
                <a:r>
                  <a:rPr lang="en-US" altLang="ko-KR" dirty="0" smtClean="0">
                    <a:ea typeface="바탕체" pitchFamily="17" charset="-127"/>
                    <a:sym typeface="Symbol" pitchFamily="18" charset="2"/>
                  </a:rPr>
                  <a:t>,   </a:t>
                </a:r>
                <a14:m>
                  <m:oMath xmlns:m="http://schemas.openxmlformats.org/officeDocument/2006/math">
                    <m:r>
                      <m:rPr>
                        <m:sty m:val="p"/>
                      </m:rPr>
                      <a:rPr lang="el-GR" altLang="ko-KR" i="1" dirty="0" smtClean="0">
                        <a:latin typeface="Cambria Math"/>
                        <a:ea typeface="Cambria Math"/>
                        <a:sym typeface="Symbol" pitchFamily="18" charset="2"/>
                      </a:rPr>
                      <m:t>Σ</m:t>
                    </m:r>
                    <m:r>
                      <a:rPr lang="en-US" altLang="ko-KR" b="0" i="1" dirty="0" smtClean="0">
                        <a:latin typeface="Cambria Math"/>
                        <a:ea typeface="Cambria Math"/>
                        <a:sym typeface="Symbol" pitchFamily="18" charset="2"/>
                      </a:rPr>
                      <m:t>={0,1}</m:t>
                    </m:r>
                  </m:oMath>
                </a14:m>
                <a:endParaRPr lang="en-US" altLang="ko-KR" dirty="0" smtClean="0">
                  <a:ea typeface="바탕체" pitchFamily="17" charset="-127"/>
                  <a:sym typeface="Symbol" pitchFamily="18" charset="2"/>
                </a:endParaRPr>
              </a:p>
              <a:p>
                <a:pPr eaLnBrk="1" hangingPunct="1">
                  <a:buFont typeface="Wingdings" pitchFamily="2" charset="2"/>
                  <a:buNone/>
                </a:pPr>
                <a:r>
                  <a:rPr lang="en-US" altLang="ko-KR" dirty="0" smtClean="0">
                    <a:ea typeface="바탕체" pitchFamily="17" charset="-127"/>
                    <a:sym typeface="Symbol" pitchFamily="18" charset="2"/>
                  </a:rPr>
                  <a:t>		</a:t>
                </a:r>
                <a14:m>
                  <m:oMath xmlns:m="http://schemas.openxmlformats.org/officeDocument/2006/math">
                    <m:r>
                      <a:rPr lang="en-US" altLang="ko-KR" b="0" i="1" smtClean="0">
                        <a:latin typeface="Cambria Math"/>
                        <a:ea typeface="바탕체" pitchFamily="17" charset="-127"/>
                        <a:sym typeface="Symbol" pitchFamily="18" charset="2"/>
                      </a:rPr>
                      <m:t>𝑄</m:t>
                    </m:r>
                    <m:r>
                      <a:rPr lang="en-US" altLang="ko-KR" b="0" i="1" smtClean="0">
                        <a:latin typeface="Cambria Math"/>
                        <a:ea typeface="바탕체" pitchFamily="17" charset="-127"/>
                        <a:sym typeface="Symbol" pitchFamily="18" charset="2"/>
                      </a:rPr>
                      <m:t>={</m:t>
                    </m:r>
                    <m:sSub>
                      <m:sSubPr>
                        <m:ctrlPr>
                          <a:rPr lang="en-US" altLang="ko-KR" b="0" i="1" smtClean="0">
                            <a:latin typeface="Cambria Math" panose="02040503050406030204" pitchFamily="18" charset="0"/>
                            <a:ea typeface="바탕체" pitchFamily="17" charset="-127"/>
                            <a:sym typeface="Symbol" pitchFamily="18" charset="2"/>
                          </a:rPr>
                        </m:ctrlPr>
                      </m:sSubPr>
                      <m:e>
                        <m:r>
                          <a:rPr lang="en-US" altLang="ko-KR" b="0" i="1" smtClean="0">
                            <a:latin typeface="Cambria Math"/>
                            <a:ea typeface="바탕체" pitchFamily="17" charset="-127"/>
                            <a:sym typeface="Symbol" pitchFamily="18" charset="2"/>
                          </a:rPr>
                          <m:t>𝑞</m:t>
                        </m:r>
                      </m:e>
                      <m:sub>
                        <m:r>
                          <a:rPr lang="en-US" altLang="ko-KR" b="0" i="1" smtClean="0">
                            <a:latin typeface="Cambria Math"/>
                            <a:ea typeface="바탕체" pitchFamily="17" charset="-127"/>
                            <a:sym typeface="Symbol" pitchFamily="18" charset="2"/>
                          </a:rPr>
                          <m:t>0</m:t>
                        </m:r>
                      </m:sub>
                    </m:sSub>
                    <m:r>
                      <a:rPr lang="en-US" altLang="ko-KR" b="0" i="1" smtClean="0">
                        <a:latin typeface="Cambria Math"/>
                        <a:ea typeface="바탕체" pitchFamily="17" charset="-127"/>
                        <a:sym typeface="Symbol" pitchFamily="18" charset="2"/>
                      </a:rPr>
                      <m:t>,</m:t>
                    </m:r>
                    <m:sSub>
                      <m:sSubPr>
                        <m:ctrlPr>
                          <a:rPr lang="en-US" altLang="ko-KR" b="0" i="1" smtClean="0">
                            <a:latin typeface="Cambria Math" panose="02040503050406030204" pitchFamily="18" charset="0"/>
                            <a:ea typeface="바탕체" pitchFamily="17" charset="-127"/>
                            <a:sym typeface="Symbol" pitchFamily="18" charset="2"/>
                          </a:rPr>
                        </m:ctrlPr>
                      </m:sSubPr>
                      <m:e>
                        <m:r>
                          <a:rPr lang="en-US" altLang="ko-KR" b="0" i="1" smtClean="0">
                            <a:latin typeface="Cambria Math"/>
                            <a:ea typeface="바탕체" pitchFamily="17" charset="-127"/>
                            <a:sym typeface="Symbol" pitchFamily="18" charset="2"/>
                          </a:rPr>
                          <m:t>𝑞</m:t>
                        </m:r>
                      </m:e>
                      <m:sub>
                        <m:r>
                          <a:rPr lang="en-US" altLang="ko-KR" b="0" i="1" smtClean="0">
                            <a:latin typeface="Cambria Math"/>
                            <a:ea typeface="바탕체" pitchFamily="17" charset="-127"/>
                            <a:sym typeface="Symbol" pitchFamily="18" charset="2"/>
                          </a:rPr>
                          <m:t>1</m:t>
                        </m:r>
                      </m:sub>
                    </m:sSub>
                    <m:r>
                      <a:rPr lang="en-US" altLang="ko-KR" b="0" i="1" smtClean="0">
                        <a:latin typeface="Cambria Math"/>
                        <a:ea typeface="바탕체" pitchFamily="17" charset="-127"/>
                        <a:sym typeface="Symbol" pitchFamily="18" charset="2"/>
                      </a:rPr>
                      <m:t>,</m:t>
                    </m:r>
                    <m:sSub>
                      <m:sSubPr>
                        <m:ctrlPr>
                          <a:rPr lang="en-US" altLang="ko-KR" b="0" i="1" smtClean="0">
                            <a:latin typeface="Cambria Math" panose="02040503050406030204" pitchFamily="18" charset="0"/>
                            <a:ea typeface="바탕체" pitchFamily="17" charset="-127"/>
                            <a:sym typeface="Symbol" pitchFamily="18" charset="2"/>
                          </a:rPr>
                        </m:ctrlPr>
                      </m:sSubPr>
                      <m:e>
                        <m:r>
                          <a:rPr lang="en-US" altLang="ko-KR" b="0" i="1" smtClean="0">
                            <a:latin typeface="Cambria Math"/>
                            <a:ea typeface="바탕체" pitchFamily="17" charset="-127"/>
                            <a:sym typeface="Symbol" pitchFamily="18" charset="2"/>
                          </a:rPr>
                          <m:t>𝑞</m:t>
                        </m:r>
                      </m:e>
                      <m:sub>
                        <m:r>
                          <a:rPr lang="en-US" altLang="ko-KR" b="0" i="1" smtClean="0">
                            <a:latin typeface="Cambria Math"/>
                            <a:ea typeface="바탕체" pitchFamily="17" charset="-127"/>
                            <a:sym typeface="Symbol" pitchFamily="18" charset="2"/>
                          </a:rPr>
                          <m:t>2</m:t>
                        </m:r>
                      </m:sub>
                    </m:sSub>
                    <m:r>
                      <a:rPr lang="en-US" altLang="ko-KR" b="0" i="1" smtClean="0">
                        <a:latin typeface="Cambria Math"/>
                        <a:ea typeface="바탕체" pitchFamily="17" charset="-127"/>
                        <a:sym typeface="Symbol" pitchFamily="18" charset="2"/>
                      </a:rPr>
                      <m:t>,</m:t>
                    </m:r>
                    <m:sSub>
                      <m:sSubPr>
                        <m:ctrlPr>
                          <a:rPr lang="en-US" altLang="ko-KR" b="0" i="1" smtClean="0">
                            <a:latin typeface="Cambria Math" panose="02040503050406030204" pitchFamily="18" charset="0"/>
                            <a:ea typeface="바탕체" pitchFamily="17" charset="-127"/>
                            <a:sym typeface="Symbol" pitchFamily="18" charset="2"/>
                          </a:rPr>
                        </m:ctrlPr>
                      </m:sSubPr>
                      <m:e>
                        <m:r>
                          <a:rPr lang="en-US" altLang="ko-KR" b="0" i="1" smtClean="0">
                            <a:latin typeface="Cambria Math"/>
                            <a:ea typeface="바탕체" pitchFamily="17" charset="-127"/>
                            <a:sym typeface="Symbol" pitchFamily="18" charset="2"/>
                          </a:rPr>
                          <m:t>𝑞</m:t>
                        </m:r>
                      </m:e>
                      <m:sub>
                        <m:r>
                          <a:rPr lang="en-US" altLang="ko-KR" b="0" i="1" smtClean="0">
                            <a:latin typeface="Cambria Math"/>
                            <a:ea typeface="바탕체" pitchFamily="17" charset="-127"/>
                            <a:sym typeface="Symbol" pitchFamily="18" charset="2"/>
                          </a:rPr>
                          <m:t>3</m:t>
                        </m:r>
                      </m:sub>
                    </m:sSub>
                    <m:r>
                      <a:rPr lang="en-US" altLang="ko-KR" b="0" i="1" smtClean="0">
                        <a:latin typeface="Cambria Math"/>
                        <a:ea typeface="바탕체" pitchFamily="17" charset="-127"/>
                        <a:sym typeface="Symbol" pitchFamily="18" charset="2"/>
                      </a:rPr>
                      <m:t>,</m:t>
                    </m:r>
                    <m:sSub>
                      <m:sSubPr>
                        <m:ctrlPr>
                          <a:rPr lang="en-US" altLang="ko-KR" b="0" i="1" smtClean="0">
                            <a:latin typeface="Cambria Math" panose="02040503050406030204" pitchFamily="18" charset="0"/>
                            <a:ea typeface="바탕체" pitchFamily="17" charset="-127"/>
                            <a:sym typeface="Symbol" pitchFamily="18" charset="2"/>
                          </a:rPr>
                        </m:ctrlPr>
                      </m:sSubPr>
                      <m:e>
                        <m:r>
                          <a:rPr lang="en-US" altLang="ko-KR" b="0" i="1" smtClean="0">
                            <a:latin typeface="Cambria Math"/>
                            <a:ea typeface="바탕체" pitchFamily="17" charset="-127"/>
                            <a:sym typeface="Symbol" pitchFamily="18" charset="2"/>
                          </a:rPr>
                          <m:t>𝑞</m:t>
                        </m:r>
                      </m:e>
                      <m:sub>
                        <m:r>
                          <a:rPr lang="en-US" altLang="ko-KR" b="0" i="1" smtClean="0">
                            <a:latin typeface="Cambria Math"/>
                            <a:ea typeface="바탕체" pitchFamily="17" charset="-127"/>
                            <a:sym typeface="Symbol" pitchFamily="18" charset="2"/>
                          </a:rPr>
                          <m:t>𝑌</m:t>
                        </m:r>
                      </m:sub>
                    </m:sSub>
                    <m:r>
                      <a:rPr lang="en-US" altLang="ko-KR" b="0" i="1" smtClean="0">
                        <a:latin typeface="Cambria Math"/>
                        <a:ea typeface="바탕체" pitchFamily="17" charset="-127"/>
                        <a:sym typeface="Symbol" pitchFamily="18" charset="2"/>
                      </a:rPr>
                      <m:t>,</m:t>
                    </m:r>
                    <m:sSub>
                      <m:sSubPr>
                        <m:ctrlPr>
                          <a:rPr lang="en-US" altLang="ko-KR" b="0" i="1" smtClean="0">
                            <a:latin typeface="Cambria Math" panose="02040503050406030204" pitchFamily="18" charset="0"/>
                            <a:ea typeface="바탕체" pitchFamily="17" charset="-127"/>
                            <a:sym typeface="Symbol" pitchFamily="18" charset="2"/>
                          </a:rPr>
                        </m:ctrlPr>
                      </m:sSubPr>
                      <m:e>
                        <m:r>
                          <a:rPr lang="en-US" altLang="ko-KR" b="0" i="1" smtClean="0">
                            <a:latin typeface="Cambria Math"/>
                            <a:ea typeface="바탕체" pitchFamily="17" charset="-127"/>
                            <a:sym typeface="Symbol" pitchFamily="18" charset="2"/>
                          </a:rPr>
                          <m:t>𝑞</m:t>
                        </m:r>
                      </m:e>
                      <m:sub>
                        <m:r>
                          <a:rPr lang="en-US" altLang="ko-KR" b="0" i="1" smtClean="0">
                            <a:latin typeface="Cambria Math"/>
                            <a:ea typeface="바탕체" pitchFamily="17" charset="-127"/>
                            <a:sym typeface="Symbol" pitchFamily="18" charset="2"/>
                          </a:rPr>
                          <m:t>𝑁</m:t>
                        </m:r>
                      </m:sub>
                    </m:sSub>
                    <m:r>
                      <a:rPr lang="en-US" altLang="ko-KR" b="0" i="1" smtClean="0">
                        <a:latin typeface="Cambria Math"/>
                        <a:ea typeface="바탕체" pitchFamily="17" charset="-127"/>
                        <a:sym typeface="Symbol" pitchFamily="18" charset="2"/>
                      </a:rPr>
                      <m:t>}</m:t>
                    </m:r>
                  </m:oMath>
                </a14:m>
                <a:endParaRPr lang="en-US" altLang="ko-KR" dirty="0" smtClean="0">
                  <a:ea typeface="바탕체" pitchFamily="17" charset="-127"/>
                  <a:sym typeface="Symbol" pitchFamily="18" charset="2"/>
                </a:endParaRPr>
              </a:p>
            </p:txBody>
          </p:sp>
        </mc:Choice>
        <mc:Fallback xmlns="">
          <p:sp>
            <p:nvSpPr>
              <p:cNvPr id="33796" name="Rectangle 1026"/>
              <p:cNvSpPr>
                <a:spLocks noGrp="1" noRot="1" noChangeAspect="1" noMove="1" noResize="1" noEditPoints="1" noAdjustHandles="1" noChangeArrowheads="1" noChangeShapeType="1" noTextEdit="1"/>
              </p:cNvSpPr>
              <p:nvPr>
                <p:ph type="body" idx="1"/>
              </p:nvPr>
            </p:nvSpPr>
            <p:spPr>
              <a:xfrm>
                <a:off x="558800" y="304800"/>
                <a:ext cx="8001000" cy="1184940"/>
              </a:xfrm>
              <a:blipFill rotWithShape="1">
                <a:blip r:embed="rId3"/>
                <a:stretch>
                  <a:fillRect l="-686" t="-3093" b="-309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graphicFrame>
            <p:nvGraphicFramePr>
              <p:cNvPr id="140291" name="Group 1027"/>
              <p:cNvGraphicFramePr>
                <a:graphicFrameLocks noGrp="1"/>
              </p:cNvGraphicFramePr>
              <p:nvPr>
                <p:extLst>
                  <p:ext uri="{D42A27DB-BD31-4B8C-83A1-F6EECF244321}">
                    <p14:modId xmlns:p14="http://schemas.microsoft.com/office/powerpoint/2010/main" val="2083028707"/>
                  </p:ext>
                </p:extLst>
              </p:nvPr>
            </p:nvGraphicFramePr>
            <p:xfrm>
              <a:off x="1524000" y="1828800"/>
              <a:ext cx="6096000" cy="2514602"/>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503238">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r>
                                  <a:rPr kumimoji="1" lang="en-US" altLang="ko-KR" sz="2000" b="0" i="1" u="none" strike="noStrike" cap="none" normalizeH="0" baseline="0" dirty="0" smtClean="0">
                                    <a:ln>
                                      <a:noFill/>
                                    </a:ln>
                                    <a:solidFill>
                                      <a:schemeClr val="tx1"/>
                                    </a:solidFill>
                                    <a:effectLst/>
                                    <a:latin typeface="Cambria Math"/>
                                    <a:ea typeface="굴림" pitchFamily="50" charset="-127"/>
                                  </a:rPr>
                                  <m:t>𝑞</m:t>
                                </m:r>
                              </m:oMath>
                            </m:oMathPara>
                          </a14:m>
                          <a:endPar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smtClean="0">
                              <a:ln>
                                <a:noFill/>
                              </a:ln>
                              <a:solidFill>
                                <a:schemeClr val="tx1"/>
                              </a:solidFill>
                              <a:effectLst/>
                              <a:latin typeface="Times New Roman" pitchFamily="18" charset="0"/>
                              <a:ea typeface="굴림" pitchFamily="50" charset="-127"/>
                            </a:rPr>
                            <a:t>0</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smtClean="0">
                              <a:ln>
                                <a:noFill/>
                              </a:ln>
                              <a:solidFill>
                                <a:schemeClr val="tx1"/>
                              </a:solidFill>
                              <a:effectLst/>
                              <a:latin typeface="Times New Roman" pitchFamily="18" charset="0"/>
                              <a:ea typeface="굴림" pitchFamily="50" charset="-127"/>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r>
                                  <a:rPr kumimoji="1" lang="en-US" altLang="ko-KR" sz="2000" b="0" i="1" u="none" strike="noStrike" cap="none" normalizeH="0" baseline="0" dirty="0" smtClean="0">
                                    <a:ln>
                                      <a:noFill/>
                                    </a:ln>
                                    <a:solidFill>
                                      <a:schemeClr val="tx1"/>
                                    </a:solidFill>
                                    <a:effectLst/>
                                    <a:latin typeface="Cambria Math"/>
                                    <a:ea typeface="굴림" pitchFamily="50" charset="-127"/>
                                  </a:rPr>
                                  <m:t>𝑏</m:t>
                                </m:r>
                              </m:oMath>
                            </m:oMathPara>
                          </a14:m>
                          <a:endPar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238">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r>
                                  <a:rPr kumimoji="1" lang="en-US" altLang="ko-KR" sz="2000" b="0" i="1" u="none" strike="noStrike" cap="none" normalizeH="0" baseline="0" dirty="0" smtClean="0">
                                    <a:ln>
                                      <a:noFill/>
                                    </a:ln>
                                    <a:solidFill>
                                      <a:schemeClr val="tx1"/>
                                    </a:solidFill>
                                    <a:effectLst/>
                                    <a:latin typeface="Cambria Math"/>
                                    <a:ea typeface="바탕체" pitchFamily="17" charset="-127"/>
                                    <a:sym typeface="Symbol" pitchFamily="18" charset="2"/>
                                  </a:rPr>
                                  <m:t>𝑞</m:t>
                                </m:r>
                                <m:r>
                                  <a:rPr kumimoji="1" lang="en-US" altLang="ko-KR" sz="2000" b="0" i="1" u="none" strike="noStrike" cap="none" normalizeH="0" baseline="-25000" dirty="0" smtClean="0">
                                    <a:ln>
                                      <a:noFill/>
                                    </a:ln>
                                    <a:solidFill>
                                      <a:schemeClr val="tx1"/>
                                    </a:solidFill>
                                    <a:effectLst/>
                                    <a:latin typeface="Cambria Math"/>
                                    <a:ea typeface="바탕체" pitchFamily="17" charset="-127"/>
                                    <a:sym typeface="Symbol" pitchFamily="18" charset="2"/>
                                  </a:rPr>
                                  <m:t>0</m:t>
                                </m:r>
                              </m:oMath>
                            </m:oMathPara>
                          </a14:m>
                          <a:endParaRPr kumimoji="1" lang="en-US" altLang="ko-KR" sz="2000" b="0" i="0" u="none" strike="noStrike" cap="none" normalizeH="0" baseline="-25000" dirty="0" smtClean="0">
                            <a:ln>
                              <a:noFill/>
                            </a:ln>
                            <a:solidFill>
                              <a:schemeClr val="tx1"/>
                            </a:solidFill>
                            <a:effectLst/>
                            <a:latin typeface="Times New Roman" pitchFamily="18" charset="0"/>
                            <a:ea typeface="바탕체" pitchFamily="17" charset="-127"/>
                            <a:sym typeface="Symbol" pitchFamily="18" charset="2"/>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rPr>
                            <a:t>(</a:t>
                          </a:r>
                          <a14:m>
                            <m:oMath xmlns:m="http://schemas.openxmlformats.org/officeDocument/2006/math">
                              <m:r>
                                <a:rPr kumimoji="1" lang="en-US" altLang="ko-KR" sz="2000" b="0" i="1" u="none" strike="noStrike" cap="none" normalizeH="0" baseline="0" dirty="0" smtClean="0">
                                  <a:ln>
                                    <a:noFill/>
                                  </a:ln>
                                  <a:solidFill>
                                    <a:schemeClr val="tx1"/>
                                  </a:solidFill>
                                  <a:effectLst/>
                                  <a:latin typeface="Cambria Math"/>
                                  <a:ea typeface="바탕체" pitchFamily="17" charset="-127"/>
                                  <a:sym typeface="Symbol" pitchFamily="18" charset="2"/>
                                </a:rPr>
                                <m:t>𝑞</m:t>
                              </m:r>
                              <m:r>
                                <a:rPr kumimoji="1" lang="en-US" altLang="ko-KR" sz="2000" b="0" i="1" u="none" strike="noStrike" cap="none" normalizeH="0" baseline="-25000" dirty="0" smtClean="0">
                                  <a:ln>
                                    <a:noFill/>
                                  </a:ln>
                                  <a:solidFill>
                                    <a:schemeClr val="tx1"/>
                                  </a:solidFill>
                                  <a:effectLst/>
                                  <a:latin typeface="Cambria Math"/>
                                  <a:ea typeface="바탕체" pitchFamily="17" charset="-127"/>
                                  <a:sym typeface="Symbol" pitchFamily="18" charset="2"/>
                                </a:rPr>
                                <m:t>0</m:t>
                              </m:r>
                            </m:oMath>
                          </a14:m>
                          <a:r>
                            <a:rPr kumimoji="1" lang="en-US" altLang="ko-KR" sz="2000" b="0" i="0" u="none" strike="noStrike" cap="none" normalizeH="0" baseline="0" dirty="0" smtClean="0">
                              <a:ln>
                                <a:noFill/>
                              </a:ln>
                              <a:solidFill>
                                <a:schemeClr val="tx1"/>
                              </a:solidFill>
                              <a:effectLst/>
                              <a:latin typeface="Times New Roman" pitchFamily="18" charset="0"/>
                              <a:ea typeface="바탕체" pitchFamily="17" charset="-127"/>
                              <a:sym typeface="Symbol" pitchFamily="18" charset="2"/>
                            </a:rPr>
                            <a:t>, 0, +1)</a:t>
                          </a:r>
                          <a:endParaRPr kumimoji="1" lang="en-US" altLang="ko-KR" sz="2000" b="0" i="0" u="none" strike="noStrike" cap="none" normalizeH="0" baseline="-25000" dirty="0" smtClean="0">
                            <a:ln>
                              <a:noFill/>
                            </a:ln>
                            <a:solidFill>
                              <a:schemeClr val="tx1"/>
                            </a:solidFill>
                            <a:effectLst/>
                            <a:latin typeface="Times New Roman" pitchFamily="18" charset="0"/>
                            <a:ea typeface="바탕체" pitchFamily="17" charset="-127"/>
                            <a:sym typeface="Symbol" pitchFamily="18" charset="2"/>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rPr>
                            <a:t>(</a:t>
                          </a:r>
                          <a14:m>
                            <m:oMath xmlns:m="http://schemas.openxmlformats.org/officeDocument/2006/math">
                              <m:r>
                                <a:rPr kumimoji="1" lang="en-US" altLang="ko-KR" sz="2000" b="0" i="1" u="none" strike="noStrike" cap="none" normalizeH="0" baseline="0" dirty="0" smtClean="0">
                                  <a:ln>
                                    <a:noFill/>
                                  </a:ln>
                                  <a:solidFill>
                                    <a:schemeClr val="tx1"/>
                                  </a:solidFill>
                                  <a:effectLst/>
                                  <a:latin typeface="Cambria Math"/>
                                  <a:ea typeface="바탕체" pitchFamily="17" charset="-127"/>
                                  <a:sym typeface="Symbol" pitchFamily="18" charset="2"/>
                                </a:rPr>
                                <m:t>𝑞</m:t>
                              </m:r>
                              <m:r>
                                <a:rPr kumimoji="1" lang="en-US" altLang="ko-KR" sz="2000" b="0" i="1" u="none" strike="noStrike" cap="none" normalizeH="0" baseline="-25000" dirty="0" smtClean="0">
                                  <a:ln>
                                    <a:noFill/>
                                  </a:ln>
                                  <a:solidFill>
                                    <a:schemeClr val="tx1"/>
                                  </a:solidFill>
                                  <a:effectLst/>
                                  <a:latin typeface="Cambria Math"/>
                                  <a:ea typeface="바탕체" pitchFamily="17" charset="-127"/>
                                  <a:sym typeface="Symbol" pitchFamily="18" charset="2"/>
                                </a:rPr>
                                <m:t>0</m:t>
                              </m:r>
                            </m:oMath>
                          </a14:m>
                          <a:r>
                            <a:rPr kumimoji="1" lang="en-US" altLang="ko-KR" sz="2000" b="0" i="0" u="none" strike="noStrike" cap="none" normalizeH="0" baseline="0" dirty="0" smtClean="0">
                              <a:ln>
                                <a:noFill/>
                              </a:ln>
                              <a:solidFill>
                                <a:schemeClr val="tx1"/>
                              </a:solidFill>
                              <a:effectLst/>
                              <a:latin typeface="Times New Roman" pitchFamily="18" charset="0"/>
                              <a:ea typeface="바탕체" pitchFamily="17" charset="-127"/>
                              <a:sym typeface="Symbol" pitchFamily="18" charset="2"/>
                            </a:rPr>
                            <a:t>, 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rPr>
                            <a:t>(</a:t>
                          </a:r>
                          <a14:m>
                            <m:oMath xmlns:m="http://schemas.openxmlformats.org/officeDocument/2006/math">
                              <m:r>
                                <a:rPr kumimoji="1" lang="en-US" altLang="ko-KR" sz="2000" b="0" i="1" u="none" strike="noStrike" cap="none" normalizeH="0" baseline="0" dirty="0" smtClean="0">
                                  <a:ln>
                                    <a:noFill/>
                                  </a:ln>
                                  <a:solidFill>
                                    <a:schemeClr val="tx1"/>
                                  </a:solidFill>
                                  <a:effectLst/>
                                  <a:latin typeface="Cambria Math"/>
                                  <a:ea typeface="바탕체" pitchFamily="17" charset="-127"/>
                                  <a:sym typeface="Symbol" pitchFamily="18" charset="2"/>
                                </a:rPr>
                                <m:t>𝑞</m:t>
                              </m:r>
                              <m:r>
                                <a:rPr kumimoji="1" lang="en-US" altLang="ko-KR" sz="2000" b="0" i="1" u="none" strike="noStrike" cap="none" normalizeH="0" baseline="-25000" dirty="0" smtClean="0">
                                  <a:ln>
                                    <a:noFill/>
                                  </a:ln>
                                  <a:solidFill>
                                    <a:schemeClr val="tx1"/>
                                  </a:solidFill>
                                  <a:effectLst/>
                                  <a:latin typeface="Cambria Math"/>
                                  <a:ea typeface="바탕체" pitchFamily="17" charset="-127"/>
                                  <a:sym typeface="Symbol" pitchFamily="18" charset="2"/>
                                </a:rPr>
                                <m:t>1</m:t>
                              </m:r>
                            </m:oMath>
                          </a14:m>
                          <a:r>
                            <a:rPr kumimoji="1" lang="en-US" altLang="ko-KR" sz="2000" b="0" i="0" u="none" strike="noStrike" cap="none" normalizeH="0" baseline="0" dirty="0" smtClean="0">
                              <a:ln>
                                <a:noFill/>
                              </a:ln>
                              <a:solidFill>
                                <a:schemeClr val="tx1"/>
                              </a:solidFill>
                              <a:effectLst/>
                              <a:latin typeface="Times New Roman" pitchFamily="18" charset="0"/>
                              <a:ea typeface="바탕체" pitchFamily="17" charset="-127"/>
                              <a:sym typeface="Symbol" pitchFamily="18" charset="2"/>
                            </a:rPr>
                            <a:t>, </a:t>
                          </a:r>
                          <a14:m>
                            <m:oMath xmlns:m="http://schemas.openxmlformats.org/officeDocument/2006/math">
                              <m:r>
                                <a:rPr kumimoji="1" lang="en-US" altLang="ko-KR" sz="2000" b="0" i="1" u="none" strike="noStrike" cap="none" normalizeH="0" baseline="0" dirty="0" smtClean="0">
                                  <a:ln>
                                    <a:noFill/>
                                  </a:ln>
                                  <a:solidFill>
                                    <a:schemeClr val="tx1"/>
                                  </a:solidFill>
                                  <a:effectLst/>
                                  <a:latin typeface="Cambria Math"/>
                                  <a:ea typeface="바탕체" pitchFamily="17" charset="-127"/>
                                  <a:sym typeface="Symbol" pitchFamily="18" charset="2"/>
                                </a:rPr>
                                <m:t>𝑏</m:t>
                              </m:r>
                            </m:oMath>
                          </a14:m>
                          <a:r>
                            <a:rPr kumimoji="1" lang="en-US" altLang="ko-KR" sz="2000" b="0" i="0" u="none" strike="noStrike" cap="none" normalizeH="0" baseline="0" dirty="0" smtClean="0">
                              <a:ln>
                                <a:noFill/>
                              </a:ln>
                              <a:solidFill>
                                <a:schemeClr val="tx1"/>
                              </a:solidFill>
                              <a:effectLst/>
                              <a:latin typeface="Times New Roman" pitchFamily="18" charset="0"/>
                              <a:ea typeface="바탕체" pitchFamily="17" charset="-127"/>
                              <a:sym typeface="Symbol" pitchFamily="18" charset="2"/>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1650">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r>
                                  <a:rPr kumimoji="1" lang="en-US" altLang="ko-KR" sz="2000" b="0" i="1" u="none" strike="noStrike" cap="none" normalizeH="0" baseline="0" dirty="0" smtClean="0">
                                    <a:ln>
                                      <a:noFill/>
                                    </a:ln>
                                    <a:solidFill>
                                      <a:schemeClr val="tx1"/>
                                    </a:solidFill>
                                    <a:effectLst/>
                                    <a:latin typeface="Cambria Math"/>
                                    <a:ea typeface="바탕체" pitchFamily="17" charset="-127"/>
                                    <a:sym typeface="Symbol" pitchFamily="18" charset="2"/>
                                  </a:rPr>
                                  <m:t>𝑞</m:t>
                                </m:r>
                                <m:r>
                                  <a:rPr kumimoji="1" lang="en-US" altLang="ko-KR" sz="2000" b="0" i="1" u="none" strike="noStrike" cap="none" normalizeH="0" baseline="-25000" dirty="0" smtClean="0">
                                    <a:ln>
                                      <a:noFill/>
                                    </a:ln>
                                    <a:solidFill>
                                      <a:schemeClr val="tx1"/>
                                    </a:solidFill>
                                    <a:effectLst/>
                                    <a:latin typeface="Cambria Math"/>
                                    <a:ea typeface="바탕체" pitchFamily="17" charset="-127"/>
                                    <a:sym typeface="Symbol" pitchFamily="18" charset="2"/>
                                  </a:rPr>
                                  <m:t>1</m:t>
                                </m:r>
                              </m:oMath>
                            </m:oMathPara>
                          </a14:m>
                          <a:endParaRPr kumimoji="1" lang="en-US" altLang="ko-KR" sz="2000" b="0" i="0" u="none" strike="noStrike" cap="none" normalizeH="0" baseline="-25000" dirty="0" smtClean="0">
                            <a:ln>
                              <a:noFill/>
                            </a:ln>
                            <a:solidFill>
                              <a:schemeClr val="tx1"/>
                            </a:solidFill>
                            <a:effectLst/>
                            <a:latin typeface="Times New Roman" pitchFamily="18" charset="0"/>
                            <a:ea typeface="바탕체" pitchFamily="17" charset="-127"/>
                            <a:sym typeface="Symbol" pitchFamily="18" charset="2"/>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rPr>
                            <a:t>(</a:t>
                          </a:r>
                          <a14:m>
                            <m:oMath xmlns:m="http://schemas.openxmlformats.org/officeDocument/2006/math">
                              <m:r>
                                <a:rPr kumimoji="1" lang="en-US" altLang="ko-KR" sz="2000" b="0" i="1" u="none" strike="noStrike" cap="none" normalizeH="0" baseline="0" dirty="0" smtClean="0">
                                  <a:ln>
                                    <a:noFill/>
                                  </a:ln>
                                  <a:solidFill>
                                    <a:schemeClr val="tx1"/>
                                  </a:solidFill>
                                  <a:effectLst/>
                                  <a:latin typeface="Cambria Math"/>
                                  <a:ea typeface="바탕체" pitchFamily="17" charset="-127"/>
                                  <a:sym typeface="Symbol" pitchFamily="18" charset="2"/>
                                </a:rPr>
                                <m:t>𝑞</m:t>
                              </m:r>
                              <m:r>
                                <a:rPr kumimoji="1" lang="en-US" altLang="ko-KR" sz="2000" b="0" i="1" u="none" strike="noStrike" cap="none" normalizeH="0" baseline="-25000" dirty="0" smtClean="0">
                                  <a:ln>
                                    <a:noFill/>
                                  </a:ln>
                                  <a:solidFill>
                                    <a:schemeClr val="tx1"/>
                                  </a:solidFill>
                                  <a:effectLst/>
                                  <a:latin typeface="Cambria Math"/>
                                  <a:ea typeface="바탕체" pitchFamily="17" charset="-127"/>
                                  <a:sym typeface="Symbol" pitchFamily="18" charset="2"/>
                                </a:rPr>
                                <m:t>2</m:t>
                              </m:r>
                            </m:oMath>
                          </a14:m>
                          <a:r>
                            <a:rPr kumimoji="1" lang="en-US" altLang="ko-KR" sz="2000" b="0" i="0" u="none" strike="noStrike" cap="none" normalizeH="0" baseline="0" dirty="0" smtClean="0">
                              <a:ln>
                                <a:noFill/>
                              </a:ln>
                              <a:solidFill>
                                <a:schemeClr val="tx1"/>
                              </a:solidFill>
                              <a:effectLst/>
                              <a:latin typeface="Times New Roman" pitchFamily="18" charset="0"/>
                              <a:ea typeface="바탕체" pitchFamily="17" charset="-127"/>
                              <a:sym typeface="Symbol" pitchFamily="18" charset="2"/>
                            </a:rPr>
                            <a:t>, </a:t>
                          </a:r>
                          <a14:m>
                            <m:oMath xmlns:m="http://schemas.openxmlformats.org/officeDocument/2006/math">
                              <m:r>
                                <a:rPr kumimoji="1" lang="en-US" altLang="ko-KR" sz="2000" b="0" i="1" u="none" strike="noStrike" cap="none" normalizeH="0" baseline="0" dirty="0" smtClean="0">
                                  <a:ln>
                                    <a:noFill/>
                                  </a:ln>
                                  <a:solidFill>
                                    <a:schemeClr val="tx1"/>
                                  </a:solidFill>
                                  <a:effectLst/>
                                  <a:latin typeface="Cambria Math"/>
                                  <a:ea typeface="바탕체" pitchFamily="17" charset="-127"/>
                                  <a:sym typeface="Symbol" pitchFamily="18" charset="2"/>
                                </a:rPr>
                                <m:t>𝑏</m:t>
                              </m:r>
                            </m:oMath>
                          </a14:m>
                          <a:r>
                            <a:rPr kumimoji="1" lang="en-US" altLang="ko-KR" sz="2000" b="0" i="0" u="none" strike="noStrike" cap="none" normalizeH="0" baseline="0" dirty="0" smtClean="0">
                              <a:ln>
                                <a:noFill/>
                              </a:ln>
                              <a:solidFill>
                                <a:schemeClr val="tx1"/>
                              </a:solidFill>
                              <a:effectLst/>
                              <a:latin typeface="Times New Roman" pitchFamily="18" charset="0"/>
                              <a:ea typeface="바탕체" pitchFamily="17" charset="-127"/>
                              <a:sym typeface="Symbol" pitchFamily="18" charset="2"/>
                            </a:rPr>
                            <a:t>, -1)</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rPr>
                            <a:t>(</a:t>
                          </a:r>
                          <a14:m>
                            <m:oMath xmlns:m="http://schemas.openxmlformats.org/officeDocument/2006/math">
                              <m:r>
                                <a:rPr kumimoji="1" lang="en-US" altLang="ko-KR" sz="2000" b="0" i="1" u="none" strike="noStrike" cap="none" normalizeH="0" baseline="0" dirty="0" smtClean="0">
                                  <a:ln>
                                    <a:noFill/>
                                  </a:ln>
                                  <a:solidFill>
                                    <a:schemeClr val="tx1"/>
                                  </a:solidFill>
                                  <a:effectLst/>
                                  <a:latin typeface="Cambria Math"/>
                                  <a:ea typeface="바탕체" pitchFamily="17" charset="-127"/>
                                  <a:sym typeface="Symbol" pitchFamily="18" charset="2"/>
                                </a:rPr>
                                <m:t>𝑞</m:t>
                              </m:r>
                              <m:r>
                                <a:rPr kumimoji="1" lang="en-US" altLang="ko-KR" sz="2000" b="0" i="1" u="none" strike="noStrike" cap="none" normalizeH="0" baseline="-25000" dirty="0" smtClean="0">
                                  <a:ln>
                                    <a:noFill/>
                                  </a:ln>
                                  <a:solidFill>
                                    <a:schemeClr val="tx1"/>
                                  </a:solidFill>
                                  <a:effectLst/>
                                  <a:latin typeface="Cambria Math"/>
                                  <a:ea typeface="바탕체" pitchFamily="17" charset="-127"/>
                                  <a:sym typeface="Symbol" pitchFamily="18" charset="2"/>
                                </a:rPr>
                                <m:t>3</m:t>
                              </m:r>
                            </m:oMath>
                          </a14:m>
                          <a:r>
                            <a:rPr kumimoji="1" lang="en-US" altLang="ko-KR" sz="2000" b="0" i="0" u="none" strike="noStrike" cap="none" normalizeH="0" baseline="0" dirty="0" smtClean="0">
                              <a:ln>
                                <a:noFill/>
                              </a:ln>
                              <a:solidFill>
                                <a:schemeClr val="tx1"/>
                              </a:solidFill>
                              <a:effectLst/>
                              <a:latin typeface="Times New Roman" pitchFamily="18" charset="0"/>
                              <a:ea typeface="바탕체" pitchFamily="17" charset="-127"/>
                              <a:sym typeface="Symbol" pitchFamily="18" charset="2"/>
                            </a:rPr>
                            <a:t>, </a:t>
                          </a:r>
                          <a14:m>
                            <m:oMath xmlns:m="http://schemas.openxmlformats.org/officeDocument/2006/math">
                              <m:r>
                                <a:rPr kumimoji="1" lang="en-US" altLang="ko-KR" sz="2000" b="0" i="1" u="none" strike="noStrike" cap="none" normalizeH="0" baseline="0" dirty="0" smtClean="0">
                                  <a:ln>
                                    <a:noFill/>
                                  </a:ln>
                                  <a:solidFill>
                                    <a:schemeClr val="tx1"/>
                                  </a:solidFill>
                                  <a:effectLst/>
                                  <a:latin typeface="Cambria Math"/>
                                  <a:ea typeface="바탕체" pitchFamily="17" charset="-127"/>
                                  <a:sym typeface="Symbol" pitchFamily="18" charset="2"/>
                                </a:rPr>
                                <m:t>𝑏</m:t>
                              </m:r>
                            </m:oMath>
                          </a14:m>
                          <a:r>
                            <a:rPr kumimoji="1" lang="en-US" altLang="ko-KR" sz="2000" b="0" i="0" u="none" strike="noStrike" cap="none" normalizeH="0" baseline="0" dirty="0" smtClean="0">
                              <a:ln>
                                <a:noFill/>
                              </a:ln>
                              <a:solidFill>
                                <a:schemeClr val="tx1"/>
                              </a:solidFill>
                              <a:effectLst/>
                              <a:latin typeface="Times New Roman" pitchFamily="18" charset="0"/>
                              <a:ea typeface="바탕체" pitchFamily="17" charset="-127"/>
                              <a:sym typeface="Symbol" pitchFamily="18" charset="2"/>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rPr>
                            <a:t>(</a:t>
                          </a:r>
                          <a14:m>
                            <m:oMath xmlns:m="http://schemas.openxmlformats.org/officeDocument/2006/math">
                              <m:r>
                                <a:rPr kumimoji="1" lang="en-US" altLang="ko-KR" sz="2000" b="0" i="1" u="none" strike="noStrike" cap="none" normalizeH="0" baseline="0" dirty="0" smtClean="0">
                                  <a:ln>
                                    <a:noFill/>
                                  </a:ln>
                                  <a:solidFill>
                                    <a:schemeClr val="tx1"/>
                                  </a:solidFill>
                                  <a:effectLst/>
                                  <a:latin typeface="Cambria Math"/>
                                  <a:ea typeface="바탕체" pitchFamily="17" charset="-127"/>
                                  <a:sym typeface="Symbol" pitchFamily="18" charset="2"/>
                                </a:rPr>
                                <m:t>𝑞</m:t>
                              </m:r>
                              <m:r>
                                <a:rPr kumimoji="1" lang="en-US" altLang="ko-KR" sz="2000" b="0" i="1" u="none" strike="noStrike" cap="none" normalizeH="0" baseline="-25000" dirty="0" err="1" smtClean="0">
                                  <a:ln>
                                    <a:noFill/>
                                  </a:ln>
                                  <a:solidFill>
                                    <a:schemeClr val="tx1"/>
                                  </a:solidFill>
                                  <a:effectLst/>
                                  <a:latin typeface="Cambria Math"/>
                                  <a:ea typeface="바탕체" pitchFamily="17" charset="-127"/>
                                  <a:sym typeface="Symbol" pitchFamily="18" charset="2"/>
                                </a:rPr>
                                <m:t>𝑁</m:t>
                              </m:r>
                            </m:oMath>
                          </a14:m>
                          <a:r>
                            <a:rPr kumimoji="1" lang="en-US" altLang="ko-KR" sz="2000" b="0" i="0" u="none" strike="noStrike" cap="none" normalizeH="0" baseline="0" dirty="0" smtClean="0">
                              <a:ln>
                                <a:noFill/>
                              </a:ln>
                              <a:solidFill>
                                <a:schemeClr val="tx1"/>
                              </a:solidFill>
                              <a:effectLst/>
                              <a:latin typeface="Times New Roman" pitchFamily="18" charset="0"/>
                              <a:ea typeface="바탕체" pitchFamily="17" charset="-127"/>
                              <a:sym typeface="Symbol" pitchFamily="18" charset="2"/>
                            </a:rPr>
                            <a:t>, </a:t>
                          </a:r>
                          <a14:m>
                            <m:oMath xmlns:m="http://schemas.openxmlformats.org/officeDocument/2006/math">
                              <m:r>
                                <a:rPr kumimoji="1" lang="en-US" altLang="ko-KR" sz="2000" b="0" i="1" u="none" strike="noStrike" cap="none" normalizeH="0" baseline="0" dirty="0" smtClean="0">
                                  <a:ln>
                                    <a:noFill/>
                                  </a:ln>
                                  <a:solidFill>
                                    <a:schemeClr val="tx1"/>
                                  </a:solidFill>
                                  <a:effectLst/>
                                  <a:latin typeface="Cambria Math"/>
                                  <a:ea typeface="바탕체" pitchFamily="17" charset="-127"/>
                                  <a:sym typeface="Symbol" pitchFamily="18" charset="2"/>
                                </a:rPr>
                                <m:t>𝑏</m:t>
                              </m:r>
                            </m:oMath>
                          </a14:m>
                          <a:r>
                            <a:rPr kumimoji="1" lang="en-US" altLang="ko-KR" sz="2000" b="0" i="0" u="none" strike="noStrike" cap="none" normalizeH="0" baseline="0" dirty="0" smtClean="0">
                              <a:ln>
                                <a:noFill/>
                              </a:ln>
                              <a:solidFill>
                                <a:schemeClr val="tx1"/>
                              </a:solidFill>
                              <a:effectLst/>
                              <a:latin typeface="Times New Roman" pitchFamily="18" charset="0"/>
                              <a:ea typeface="바탕체" pitchFamily="17" charset="-127"/>
                              <a:sym typeface="Symbol" pitchFamily="18" charset="2"/>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3238">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r>
                                  <a:rPr kumimoji="1" lang="en-US" altLang="ko-KR" sz="2000" b="0" i="1" u="none" strike="noStrike" cap="none" normalizeH="0" baseline="0" dirty="0" smtClean="0">
                                    <a:ln>
                                      <a:noFill/>
                                    </a:ln>
                                    <a:solidFill>
                                      <a:schemeClr val="tx1"/>
                                    </a:solidFill>
                                    <a:effectLst/>
                                    <a:latin typeface="Cambria Math"/>
                                    <a:ea typeface="바탕체" pitchFamily="17" charset="-127"/>
                                    <a:sym typeface="Symbol" pitchFamily="18" charset="2"/>
                                  </a:rPr>
                                  <m:t>𝑞</m:t>
                                </m:r>
                                <m:r>
                                  <a:rPr kumimoji="1" lang="en-US" altLang="ko-KR" sz="2000" b="0" i="1" u="none" strike="noStrike" cap="none" normalizeH="0" baseline="-25000" dirty="0" smtClean="0">
                                    <a:ln>
                                      <a:noFill/>
                                    </a:ln>
                                    <a:solidFill>
                                      <a:schemeClr val="tx1"/>
                                    </a:solidFill>
                                    <a:effectLst/>
                                    <a:latin typeface="Cambria Math"/>
                                    <a:ea typeface="바탕체" pitchFamily="17" charset="-127"/>
                                    <a:sym typeface="Symbol" pitchFamily="18" charset="2"/>
                                  </a:rPr>
                                  <m:t>2</m:t>
                                </m:r>
                              </m:oMath>
                            </m:oMathPara>
                          </a14:m>
                          <a:endParaRPr kumimoji="1" lang="en-US" altLang="ko-KR" sz="2000" b="0" i="0" u="none" strike="noStrike" cap="none" normalizeH="0" baseline="-25000" dirty="0" smtClean="0">
                            <a:ln>
                              <a:noFill/>
                            </a:ln>
                            <a:solidFill>
                              <a:schemeClr val="tx1"/>
                            </a:solidFill>
                            <a:effectLst/>
                            <a:latin typeface="Times New Roman" pitchFamily="18" charset="0"/>
                            <a:ea typeface="바탕체" pitchFamily="17" charset="-127"/>
                            <a:sym typeface="Symbol" pitchFamily="18" charset="2"/>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rPr>
                            <a:t>(</a:t>
                          </a:r>
                          <a14:m>
                            <m:oMath xmlns:m="http://schemas.openxmlformats.org/officeDocument/2006/math">
                              <m:r>
                                <a:rPr kumimoji="1" lang="en-US" altLang="ko-KR" sz="2000" b="0" i="1" u="none" strike="noStrike" cap="none" normalizeH="0" baseline="0" dirty="0" smtClean="0">
                                  <a:ln>
                                    <a:noFill/>
                                  </a:ln>
                                  <a:solidFill>
                                    <a:schemeClr val="tx1"/>
                                  </a:solidFill>
                                  <a:effectLst/>
                                  <a:latin typeface="Cambria Math"/>
                                  <a:ea typeface="바탕체" pitchFamily="17" charset="-127"/>
                                  <a:sym typeface="Symbol" pitchFamily="18" charset="2"/>
                                </a:rPr>
                                <m:t>𝑞</m:t>
                              </m:r>
                              <m:r>
                                <a:rPr kumimoji="1" lang="en-US" altLang="ko-KR" sz="2000" b="0" i="1" u="none" strike="noStrike" cap="none" normalizeH="0" baseline="-25000" dirty="0" err="1" smtClean="0">
                                  <a:ln>
                                    <a:noFill/>
                                  </a:ln>
                                  <a:solidFill>
                                    <a:schemeClr val="tx1"/>
                                  </a:solidFill>
                                  <a:effectLst/>
                                  <a:latin typeface="Cambria Math"/>
                                  <a:ea typeface="바탕체" pitchFamily="17" charset="-127"/>
                                  <a:sym typeface="Symbol" pitchFamily="18" charset="2"/>
                                </a:rPr>
                                <m:t>𝑌</m:t>
                              </m:r>
                            </m:oMath>
                          </a14:m>
                          <a:r>
                            <a:rPr kumimoji="1" lang="en-US" altLang="ko-KR" sz="2000" b="0" i="0" u="none" strike="noStrike" cap="none" normalizeH="0" baseline="0" dirty="0" smtClean="0">
                              <a:ln>
                                <a:noFill/>
                              </a:ln>
                              <a:solidFill>
                                <a:schemeClr val="tx1"/>
                              </a:solidFill>
                              <a:effectLst/>
                              <a:latin typeface="Times New Roman" pitchFamily="18" charset="0"/>
                              <a:ea typeface="바탕체" pitchFamily="17" charset="-127"/>
                              <a:sym typeface="Symbol" pitchFamily="18" charset="2"/>
                            </a:rPr>
                            <a:t>, </a:t>
                          </a:r>
                          <a14:m>
                            <m:oMath xmlns:m="http://schemas.openxmlformats.org/officeDocument/2006/math">
                              <m:r>
                                <a:rPr kumimoji="1" lang="en-US" altLang="ko-KR" sz="2000" b="0" i="1" u="none" strike="noStrike" cap="none" normalizeH="0" baseline="0" dirty="0" smtClean="0">
                                  <a:ln>
                                    <a:noFill/>
                                  </a:ln>
                                  <a:solidFill>
                                    <a:schemeClr val="tx1"/>
                                  </a:solidFill>
                                  <a:effectLst/>
                                  <a:latin typeface="Cambria Math"/>
                                  <a:ea typeface="바탕체" pitchFamily="17" charset="-127"/>
                                  <a:sym typeface="Symbol" pitchFamily="18" charset="2"/>
                                </a:rPr>
                                <m:t>𝑏</m:t>
                              </m:r>
                            </m:oMath>
                          </a14:m>
                          <a:r>
                            <a:rPr kumimoji="1" lang="en-US" altLang="ko-KR" sz="2000" b="0" i="0" u="none" strike="noStrike" cap="none" normalizeH="0" baseline="0" dirty="0" smtClean="0">
                              <a:ln>
                                <a:noFill/>
                              </a:ln>
                              <a:solidFill>
                                <a:schemeClr val="tx1"/>
                              </a:solidFill>
                              <a:effectLst/>
                              <a:latin typeface="Times New Roman" pitchFamily="18" charset="0"/>
                              <a:ea typeface="바탕체" pitchFamily="17" charset="-127"/>
                              <a:sym typeface="Symbol" pitchFamily="18" charset="2"/>
                            </a:rPr>
                            <a:t>, -1)</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rPr>
                            <a:t>(</a:t>
                          </a:r>
                          <a14:m>
                            <m:oMath xmlns:m="http://schemas.openxmlformats.org/officeDocument/2006/math">
                              <m:r>
                                <a:rPr kumimoji="1" lang="en-US" altLang="ko-KR" sz="2000" b="0" i="1" u="none" strike="noStrike" cap="none" normalizeH="0" baseline="0" dirty="0" smtClean="0">
                                  <a:ln>
                                    <a:noFill/>
                                  </a:ln>
                                  <a:solidFill>
                                    <a:schemeClr val="tx1"/>
                                  </a:solidFill>
                                  <a:effectLst/>
                                  <a:latin typeface="Cambria Math"/>
                                  <a:ea typeface="바탕체" pitchFamily="17" charset="-127"/>
                                  <a:sym typeface="Symbol" pitchFamily="18" charset="2"/>
                                </a:rPr>
                                <m:t>𝑞</m:t>
                              </m:r>
                              <m:r>
                                <a:rPr kumimoji="1" lang="en-US" altLang="ko-KR" sz="2000" b="0" i="1" u="none" strike="noStrike" cap="none" normalizeH="0" baseline="-25000" dirty="0" err="1" smtClean="0">
                                  <a:ln>
                                    <a:noFill/>
                                  </a:ln>
                                  <a:solidFill>
                                    <a:schemeClr val="tx1"/>
                                  </a:solidFill>
                                  <a:effectLst/>
                                  <a:latin typeface="Cambria Math"/>
                                  <a:ea typeface="바탕체" pitchFamily="17" charset="-127"/>
                                  <a:sym typeface="Symbol" pitchFamily="18" charset="2"/>
                                </a:rPr>
                                <m:t>𝑁</m:t>
                              </m:r>
                            </m:oMath>
                          </a14:m>
                          <a:r>
                            <a:rPr kumimoji="1" lang="en-US" altLang="ko-KR" sz="2000" b="0" i="0" u="none" strike="noStrike" cap="none" normalizeH="0" baseline="0" dirty="0" smtClean="0">
                              <a:ln>
                                <a:noFill/>
                              </a:ln>
                              <a:solidFill>
                                <a:schemeClr val="tx1"/>
                              </a:solidFill>
                              <a:effectLst/>
                              <a:latin typeface="Times New Roman" pitchFamily="18" charset="0"/>
                              <a:ea typeface="바탕체" pitchFamily="17" charset="-127"/>
                              <a:sym typeface="Symbol" pitchFamily="18" charset="2"/>
                            </a:rPr>
                            <a:t>, </a:t>
                          </a:r>
                          <a14:m>
                            <m:oMath xmlns:m="http://schemas.openxmlformats.org/officeDocument/2006/math">
                              <m:r>
                                <a:rPr kumimoji="1" lang="en-US" altLang="ko-KR" sz="2000" b="0" i="1" u="none" strike="noStrike" cap="none" normalizeH="0" baseline="0" dirty="0" smtClean="0">
                                  <a:ln>
                                    <a:noFill/>
                                  </a:ln>
                                  <a:solidFill>
                                    <a:schemeClr val="tx1"/>
                                  </a:solidFill>
                                  <a:effectLst/>
                                  <a:latin typeface="Cambria Math"/>
                                  <a:ea typeface="바탕체" pitchFamily="17" charset="-127"/>
                                  <a:sym typeface="Symbol" pitchFamily="18" charset="2"/>
                                </a:rPr>
                                <m:t>𝑏</m:t>
                              </m:r>
                            </m:oMath>
                          </a14:m>
                          <a:r>
                            <a:rPr kumimoji="1" lang="en-US" altLang="ko-KR" sz="2000" b="0" i="0" u="none" strike="noStrike" cap="none" normalizeH="0" baseline="0" dirty="0" smtClean="0">
                              <a:ln>
                                <a:noFill/>
                              </a:ln>
                              <a:solidFill>
                                <a:schemeClr val="tx1"/>
                              </a:solidFill>
                              <a:effectLst/>
                              <a:latin typeface="Times New Roman" pitchFamily="18" charset="0"/>
                              <a:ea typeface="바탕체" pitchFamily="17" charset="-127"/>
                              <a:sym typeface="Symbol" pitchFamily="18" charset="2"/>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rPr>
                            <a:t>(</a:t>
                          </a:r>
                          <a14:m>
                            <m:oMath xmlns:m="http://schemas.openxmlformats.org/officeDocument/2006/math">
                              <m:r>
                                <a:rPr kumimoji="1" lang="en-US" altLang="ko-KR" sz="2000" b="0" i="1" u="none" strike="noStrike" cap="none" normalizeH="0" baseline="0" dirty="0" smtClean="0">
                                  <a:ln>
                                    <a:noFill/>
                                  </a:ln>
                                  <a:solidFill>
                                    <a:schemeClr val="tx1"/>
                                  </a:solidFill>
                                  <a:effectLst/>
                                  <a:latin typeface="Cambria Math"/>
                                  <a:ea typeface="바탕체" pitchFamily="17" charset="-127"/>
                                  <a:sym typeface="Symbol" pitchFamily="18" charset="2"/>
                                </a:rPr>
                                <m:t>𝑞</m:t>
                              </m:r>
                              <m:r>
                                <a:rPr kumimoji="1" lang="en-US" altLang="ko-KR" sz="2000" b="0" i="1" u="none" strike="noStrike" cap="none" normalizeH="0" baseline="-25000" dirty="0" err="1" smtClean="0">
                                  <a:ln>
                                    <a:noFill/>
                                  </a:ln>
                                  <a:solidFill>
                                    <a:schemeClr val="tx1"/>
                                  </a:solidFill>
                                  <a:effectLst/>
                                  <a:latin typeface="Cambria Math"/>
                                  <a:ea typeface="바탕체" pitchFamily="17" charset="-127"/>
                                  <a:sym typeface="Symbol" pitchFamily="18" charset="2"/>
                                </a:rPr>
                                <m:t>𝑁</m:t>
                              </m:r>
                            </m:oMath>
                          </a14:m>
                          <a:r>
                            <a:rPr kumimoji="1" lang="en-US" altLang="ko-KR" sz="2000" b="0" i="0" u="none" strike="noStrike" cap="none" normalizeH="0" baseline="0" dirty="0" smtClean="0">
                              <a:ln>
                                <a:noFill/>
                              </a:ln>
                              <a:solidFill>
                                <a:schemeClr val="tx1"/>
                              </a:solidFill>
                              <a:effectLst/>
                              <a:latin typeface="Times New Roman" pitchFamily="18" charset="0"/>
                              <a:ea typeface="바탕체" pitchFamily="17" charset="-127"/>
                              <a:sym typeface="Symbol" pitchFamily="18" charset="2"/>
                            </a:rPr>
                            <a:t>, </a:t>
                          </a:r>
                          <a14:m>
                            <m:oMath xmlns:m="http://schemas.openxmlformats.org/officeDocument/2006/math">
                              <m:r>
                                <a:rPr kumimoji="1" lang="en-US" altLang="ko-KR" sz="2000" b="0" i="1" u="none" strike="noStrike" cap="none" normalizeH="0" baseline="0" dirty="0" smtClean="0">
                                  <a:ln>
                                    <a:noFill/>
                                  </a:ln>
                                  <a:solidFill>
                                    <a:schemeClr val="tx1"/>
                                  </a:solidFill>
                                  <a:effectLst/>
                                  <a:latin typeface="Cambria Math"/>
                                  <a:ea typeface="바탕체" pitchFamily="17" charset="-127"/>
                                  <a:sym typeface="Symbol" pitchFamily="18" charset="2"/>
                                </a:rPr>
                                <m:t>𝑏</m:t>
                              </m:r>
                            </m:oMath>
                          </a14:m>
                          <a:r>
                            <a:rPr kumimoji="1" lang="en-US" altLang="ko-KR" sz="2000" b="0" i="0" u="none" strike="noStrike" cap="none" normalizeH="0" baseline="0" dirty="0" smtClean="0">
                              <a:ln>
                                <a:noFill/>
                              </a:ln>
                              <a:solidFill>
                                <a:schemeClr val="tx1"/>
                              </a:solidFill>
                              <a:effectLst/>
                              <a:latin typeface="Times New Roman" pitchFamily="18" charset="0"/>
                              <a:ea typeface="바탕체" pitchFamily="17" charset="-127"/>
                              <a:sym typeface="Symbol" pitchFamily="18" charset="2"/>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3238">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r>
                                  <a:rPr kumimoji="1" lang="en-US" altLang="ko-KR" sz="2000" b="0" i="1" u="none" strike="noStrike" cap="none" normalizeH="0" baseline="0" dirty="0" smtClean="0">
                                    <a:ln>
                                      <a:noFill/>
                                    </a:ln>
                                    <a:solidFill>
                                      <a:schemeClr val="tx1"/>
                                    </a:solidFill>
                                    <a:effectLst/>
                                    <a:latin typeface="Cambria Math"/>
                                    <a:ea typeface="바탕체" pitchFamily="17" charset="-127"/>
                                    <a:sym typeface="Symbol" pitchFamily="18" charset="2"/>
                                  </a:rPr>
                                  <m:t>𝑞</m:t>
                                </m:r>
                                <m:r>
                                  <a:rPr kumimoji="1" lang="en-US" altLang="ko-KR" sz="2000" b="0" i="1" u="none" strike="noStrike" cap="none" normalizeH="0" baseline="-25000" dirty="0" smtClean="0">
                                    <a:ln>
                                      <a:noFill/>
                                    </a:ln>
                                    <a:solidFill>
                                      <a:schemeClr val="tx1"/>
                                    </a:solidFill>
                                    <a:effectLst/>
                                    <a:latin typeface="Cambria Math"/>
                                    <a:ea typeface="바탕체" pitchFamily="17" charset="-127"/>
                                    <a:sym typeface="Symbol" pitchFamily="18" charset="2"/>
                                  </a:rPr>
                                  <m:t>3</m:t>
                                </m:r>
                              </m:oMath>
                            </m:oMathPara>
                          </a14:m>
                          <a:endParaRPr kumimoji="1" lang="en-US" altLang="ko-KR" sz="2000" b="0" i="0" u="none" strike="noStrike" cap="none" normalizeH="0" baseline="-25000" dirty="0" smtClean="0">
                            <a:ln>
                              <a:noFill/>
                            </a:ln>
                            <a:solidFill>
                              <a:schemeClr val="tx1"/>
                            </a:solidFill>
                            <a:effectLst/>
                            <a:latin typeface="Times New Roman" pitchFamily="18" charset="0"/>
                            <a:ea typeface="바탕체" pitchFamily="17" charset="-127"/>
                            <a:sym typeface="Symbol" pitchFamily="18" charset="2"/>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rPr>
                            <a:t>(</a:t>
                          </a:r>
                          <a14:m>
                            <m:oMath xmlns:m="http://schemas.openxmlformats.org/officeDocument/2006/math">
                              <m:r>
                                <a:rPr kumimoji="1" lang="en-US" altLang="ko-KR" sz="2000" b="0" i="1" u="none" strike="noStrike" cap="none" normalizeH="0" baseline="0" dirty="0" smtClean="0">
                                  <a:ln>
                                    <a:noFill/>
                                  </a:ln>
                                  <a:solidFill>
                                    <a:schemeClr val="tx1"/>
                                  </a:solidFill>
                                  <a:effectLst/>
                                  <a:latin typeface="Cambria Math"/>
                                  <a:ea typeface="바탕체" pitchFamily="17" charset="-127"/>
                                  <a:sym typeface="Symbol" pitchFamily="18" charset="2"/>
                                </a:rPr>
                                <m:t>𝑞</m:t>
                              </m:r>
                              <m:r>
                                <a:rPr kumimoji="1" lang="en-US" altLang="ko-KR" sz="2000" b="0" i="1" u="none" strike="noStrike" cap="none" normalizeH="0" baseline="-25000" dirty="0" err="1" smtClean="0">
                                  <a:ln>
                                    <a:noFill/>
                                  </a:ln>
                                  <a:solidFill>
                                    <a:schemeClr val="tx1"/>
                                  </a:solidFill>
                                  <a:effectLst/>
                                  <a:latin typeface="Cambria Math"/>
                                  <a:ea typeface="바탕체" pitchFamily="17" charset="-127"/>
                                  <a:sym typeface="Symbol" pitchFamily="18" charset="2"/>
                                </a:rPr>
                                <m:t>𝑁</m:t>
                              </m:r>
                            </m:oMath>
                          </a14:m>
                          <a:r>
                            <a:rPr kumimoji="1" lang="en-US" altLang="ko-KR" sz="2000" b="0" i="0" u="none" strike="noStrike" cap="none" normalizeH="0" baseline="0" dirty="0" smtClean="0">
                              <a:ln>
                                <a:noFill/>
                              </a:ln>
                              <a:solidFill>
                                <a:schemeClr val="tx1"/>
                              </a:solidFill>
                              <a:effectLst/>
                              <a:latin typeface="Times New Roman" pitchFamily="18" charset="0"/>
                              <a:ea typeface="바탕체" pitchFamily="17" charset="-127"/>
                              <a:sym typeface="Symbol" pitchFamily="18" charset="2"/>
                            </a:rPr>
                            <a:t>, </a:t>
                          </a:r>
                          <a14:m>
                            <m:oMath xmlns:m="http://schemas.openxmlformats.org/officeDocument/2006/math">
                              <m:r>
                                <a:rPr kumimoji="1" lang="en-US" altLang="ko-KR" sz="2000" b="0" i="1" u="none" strike="noStrike" cap="none" normalizeH="0" baseline="0" dirty="0" smtClean="0">
                                  <a:ln>
                                    <a:noFill/>
                                  </a:ln>
                                  <a:solidFill>
                                    <a:schemeClr val="tx1"/>
                                  </a:solidFill>
                                  <a:effectLst/>
                                  <a:latin typeface="Cambria Math"/>
                                  <a:ea typeface="바탕체" pitchFamily="17" charset="-127"/>
                                  <a:sym typeface="Symbol" pitchFamily="18" charset="2"/>
                                </a:rPr>
                                <m:t>𝑏</m:t>
                              </m:r>
                            </m:oMath>
                          </a14:m>
                          <a:r>
                            <a:rPr kumimoji="1" lang="en-US" altLang="ko-KR" sz="2000" b="0" i="0" u="none" strike="noStrike" cap="none" normalizeH="0" baseline="0" dirty="0" smtClean="0">
                              <a:ln>
                                <a:noFill/>
                              </a:ln>
                              <a:solidFill>
                                <a:schemeClr val="tx1"/>
                              </a:solidFill>
                              <a:effectLst/>
                              <a:latin typeface="Times New Roman" pitchFamily="18" charset="0"/>
                              <a:ea typeface="바탕체" pitchFamily="17" charset="-127"/>
                              <a:sym typeface="Symbol" pitchFamily="18" charset="2"/>
                            </a:rPr>
                            <a:t>, -1)</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rPr>
                            <a:t>(</a:t>
                          </a:r>
                          <a14:m>
                            <m:oMath xmlns:m="http://schemas.openxmlformats.org/officeDocument/2006/math">
                              <m:r>
                                <a:rPr kumimoji="1" lang="en-US" altLang="ko-KR" sz="2000" b="0" i="1" u="none" strike="noStrike" cap="none" normalizeH="0" baseline="0" dirty="0" smtClean="0">
                                  <a:ln>
                                    <a:noFill/>
                                  </a:ln>
                                  <a:solidFill>
                                    <a:schemeClr val="tx1"/>
                                  </a:solidFill>
                                  <a:effectLst/>
                                  <a:latin typeface="Cambria Math"/>
                                  <a:ea typeface="바탕체" pitchFamily="17" charset="-127"/>
                                  <a:sym typeface="Symbol" pitchFamily="18" charset="2"/>
                                </a:rPr>
                                <m:t>𝑞</m:t>
                              </m:r>
                              <m:r>
                                <a:rPr kumimoji="1" lang="en-US" altLang="ko-KR" sz="2000" b="0" i="1" u="none" strike="noStrike" cap="none" normalizeH="0" baseline="-25000" dirty="0" err="1" smtClean="0">
                                  <a:ln>
                                    <a:noFill/>
                                  </a:ln>
                                  <a:solidFill>
                                    <a:schemeClr val="tx1"/>
                                  </a:solidFill>
                                  <a:effectLst/>
                                  <a:latin typeface="Cambria Math"/>
                                  <a:ea typeface="바탕체" pitchFamily="17" charset="-127"/>
                                  <a:sym typeface="Symbol" pitchFamily="18" charset="2"/>
                                </a:rPr>
                                <m:t>𝑁</m:t>
                              </m:r>
                            </m:oMath>
                          </a14:m>
                          <a:r>
                            <a:rPr kumimoji="1" lang="en-US" altLang="ko-KR" sz="2000" b="0" i="0" u="none" strike="noStrike" cap="none" normalizeH="0" baseline="0" dirty="0" smtClean="0">
                              <a:ln>
                                <a:noFill/>
                              </a:ln>
                              <a:solidFill>
                                <a:schemeClr val="tx1"/>
                              </a:solidFill>
                              <a:effectLst/>
                              <a:latin typeface="Times New Roman" pitchFamily="18" charset="0"/>
                              <a:ea typeface="바탕체" pitchFamily="17" charset="-127"/>
                              <a:sym typeface="Symbol" pitchFamily="18" charset="2"/>
                            </a:rPr>
                            <a:t>, </a:t>
                          </a:r>
                          <a14:m>
                            <m:oMath xmlns:m="http://schemas.openxmlformats.org/officeDocument/2006/math">
                              <m:r>
                                <a:rPr kumimoji="1" lang="en-US" altLang="ko-KR" sz="2000" b="0" i="1" u="none" strike="noStrike" cap="none" normalizeH="0" baseline="0" dirty="0" smtClean="0">
                                  <a:ln>
                                    <a:noFill/>
                                  </a:ln>
                                  <a:solidFill>
                                    <a:schemeClr val="tx1"/>
                                  </a:solidFill>
                                  <a:effectLst/>
                                  <a:latin typeface="Cambria Math"/>
                                  <a:ea typeface="바탕체" pitchFamily="17" charset="-127"/>
                                  <a:sym typeface="Symbol" pitchFamily="18" charset="2"/>
                                </a:rPr>
                                <m:t>𝑏</m:t>
                              </m:r>
                            </m:oMath>
                          </a14:m>
                          <a:r>
                            <a:rPr kumimoji="1" lang="en-US" altLang="ko-KR" sz="2000" b="0" i="0" u="none" strike="noStrike" cap="none" normalizeH="0" baseline="0" dirty="0" smtClean="0">
                              <a:ln>
                                <a:noFill/>
                              </a:ln>
                              <a:solidFill>
                                <a:schemeClr val="tx1"/>
                              </a:solidFill>
                              <a:effectLst/>
                              <a:latin typeface="Times New Roman" pitchFamily="18" charset="0"/>
                              <a:ea typeface="바탕체" pitchFamily="17" charset="-127"/>
                              <a:sym typeface="Symbol" pitchFamily="18" charset="2"/>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rPr>
                            <a:t>(</a:t>
                          </a:r>
                          <a14:m>
                            <m:oMath xmlns:m="http://schemas.openxmlformats.org/officeDocument/2006/math">
                              <m:r>
                                <a:rPr kumimoji="1" lang="en-US" altLang="ko-KR" sz="2000" b="0" i="1" u="none" strike="noStrike" cap="none" normalizeH="0" baseline="0" dirty="0" smtClean="0">
                                  <a:ln>
                                    <a:noFill/>
                                  </a:ln>
                                  <a:solidFill>
                                    <a:schemeClr val="tx1"/>
                                  </a:solidFill>
                                  <a:effectLst/>
                                  <a:latin typeface="Cambria Math"/>
                                  <a:ea typeface="바탕체" pitchFamily="17" charset="-127"/>
                                  <a:sym typeface="Symbol" pitchFamily="18" charset="2"/>
                                </a:rPr>
                                <m:t>𝑞</m:t>
                              </m:r>
                              <m:r>
                                <a:rPr kumimoji="1" lang="en-US" altLang="ko-KR" sz="2000" b="0" i="1" u="none" strike="noStrike" cap="none" normalizeH="0" baseline="-25000" dirty="0" err="1" smtClean="0">
                                  <a:ln>
                                    <a:noFill/>
                                  </a:ln>
                                  <a:solidFill>
                                    <a:schemeClr val="tx1"/>
                                  </a:solidFill>
                                  <a:effectLst/>
                                  <a:latin typeface="Cambria Math"/>
                                  <a:ea typeface="바탕체" pitchFamily="17" charset="-127"/>
                                  <a:sym typeface="Symbol" pitchFamily="18" charset="2"/>
                                </a:rPr>
                                <m:t>𝑁</m:t>
                              </m:r>
                            </m:oMath>
                          </a14:m>
                          <a:r>
                            <a:rPr kumimoji="1" lang="en-US" altLang="ko-KR" sz="2000" b="0" i="0" u="none" strike="noStrike" cap="none" normalizeH="0" baseline="0" dirty="0" smtClean="0">
                              <a:ln>
                                <a:noFill/>
                              </a:ln>
                              <a:solidFill>
                                <a:schemeClr val="tx1"/>
                              </a:solidFill>
                              <a:effectLst/>
                              <a:latin typeface="Times New Roman" pitchFamily="18" charset="0"/>
                              <a:ea typeface="바탕체" pitchFamily="17" charset="-127"/>
                              <a:sym typeface="Symbol" pitchFamily="18" charset="2"/>
                            </a:rPr>
                            <a:t>, </a:t>
                          </a:r>
                          <a14:m>
                            <m:oMath xmlns:m="http://schemas.openxmlformats.org/officeDocument/2006/math">
                              <m:r>
                                <a:rPr kumimoji="1" lang="en-US" altLang="ko-KR" sz="2000" b="0" i="1" u="none" strike="noStrike" cap="none" normalizeH="0" baseline="0" dirty="0" smtClean="0">
                                  <a:ln>
                                    <a:noFill/>
                                  </a:ln>
                                  <a:solidFill>
                                    <a:schemeClr val="tx1"/>
                                  </a:solidFill>
                                  <a:effectLst/>
                                  <a:latin typeface="Cambria Math"/>
                                  <a:ea typeface="바탕체" pitchFamily="17" charset="-127"/>
                                  <a:sym typeface="Symbol" pitchFamily="18" charset="2"/>
                                </a:rPr>
                                <m:t>𝑏</m:t>
                              </m:r>
                            </m:oMath>
                          </a14:m>
                          <a:r>
                            <a:rPr kumimoji="1" lang="en-US" altLang="ko-KR" sz="2000" b="0" i="0" u="none" strike="noStrike" cap="none" normalizeH="0" baseline="0" dirty="0" smtClean="0">
                              <a:ln>
                                <a:noFill/>
                              </a:ln>
                              <a:solidFill>
                                <a:schemeClr val="tx1"/>
                              </a:solidFill>
                              <a:effectLst/>
                              <a:latin typeface="Times New Roman" pitchFamily="18" charset="0"/>
                              <a:ea typeface="바탕체" pitchFamily="17" charset="-127"/>
                              <a:sym typeface="Symbol" pitchFamily="18" charset="2"/>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Choice>
        <mc:Fallback xmlns="">
          <p:graphicFrame>
            <p:nvGraphicFramePr>
              <p:cNvPr id="140291" name="Group 1027"/>
              <p:cNvGraphicFramePr>
                <a:graphicFrameLocks noGrp="1"/>
              </p:cNvGraphicFramePr>
              <p:nvPr>
                <p:extLst>
                  <p:ext uri="{D42A27DB-BD31-4B8C-83A1-F6EECF244321}">
                    <p14:modId xmlns:p14="http://schemas.microsoft.com/office/powerpoint/2010/main" val="2083028707"/>
                  </p:ext>
                </p:extLst>
              </p:nvPr>
            </p:nvGraphicFramePr>
            <p:xfrm>
              <a:off x="1524000" y="1828800"/>
              <a:ext cx="6096000" cy="2514602"/>
            </p:xfrm>
            <a:graphic>
              <a:graphicData uri="http://schemas.openxmlformats.org/drawingml/2006/table">
                <a:tbl>
                  <a:tblPr/>
                  <a:tblGrid>
                    <a:gridCol w="1524000"/>
                    <a:gridCol w="1524000"/>
                    <a:gridCol w="1524000"/>
                    <a:gridCol w="1524000"/>
                  </a:tblGrid>
                  <a:tr h="503238">
                    <a:tc>
                      <a:txBody>
                        <a:bodyPr/>
                        <a:lstStyle/>
                        <a:p>
                          <a:endParaRPr lang="ko-K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rotWithShape="1">
                          <a:blip r:embed="rId4"/>
                          <a:stretch>
                            <a:fillRect t="-7229" r="-300000" b="-397590"/>
                          </a:stretch>
                        </a:blip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smtClean="0">
                              <a:ln>
                                <a:noFill/>
                              </a:ln>
                              <a:solidFill>
                                <a:schemeClr val="tx1"/>
                              </a:solidFill>
                              <a:effectLst/>
                              <a:latin typeface="Times New Roman" pitchFamily="18" charset="0"/>
                              <a:ea typeface="굴림" pitchFamily="50" charset="-127"/>
                            </a:rPr>
                            <a:t>0</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smtClean="0">
                              <a:ln>
                                <a:noFill/>
                              </a:ln>
                              <a:solidFill>
                                <a:schemeClr val="tx1"/>
                              </a:solidFill>
                              <a:effectLst/>
                              <a:latin typeface="Times New Roman" pitchFamily="18" charset="0"/>
                              <a:ea typeface="굴림" pitchFamily="50" charset="-127"/>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ko-K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rotWithShape="1">
                          <a:blip r:embed="rId4"/>
                          <a:stretch>
                            <a:fillRect l="-300000" t="-7229" b="-397590"/>
                          </a:stretch>
                        </a:blipFill>
                      </a:tcPr>
                    </a:tc>
                  </a:tr>
                  <a:tr h="503238">
                    <a:tc>
                      <a:txBody>
                        <a:bodyPr/>
                        <a:lstStyle/>
                        <a:p>
                          <a:endParaRPr lang="ko-K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4"/>
                          <a:stretch>
                            <a:fillRect t="-108537" r="-300000" b="-302439"/>
                          </a:stretch>
                        </a:blipFill>
                      </a:tcPr>
                    </a:tc>
                    <a:tc>
                      <a:txBody>
                        <a:bodyPr/>
                        <a:lstStyle/>
                        <a:p>
                          <a:endParaRPr lang="ko-K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4"/>
                          <a:stretch>
                            <a:fillRect l="-100000" t="-108537" r="-200000" b="-302439"/>
                          </a:stretch>
                        </a:blipFill>
                      </a:tcPr>
                    </a:tc>
                    <a:tc>
                      <a:txBody>
                        <a:bodyPr/>
                        <a:lstStyle/>
                        <a:p>
                          <a:endParaRPr lang="ko-K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4"/>
                          <a:stretch>
                            <a:fillRect l="-200000" t="-108537" r="-100000" b="-302439"/>
                          </a:stretch>
                        </a:blipFill>
                      </a:tcPr>
                    </a:tc>
                    <a:tc>
                      <a:txBody>
                        <a:bodyPr/>
                        <a:lstStyle/>
                        <a:p>
                          <a:endParaRPr lang="ko-K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4"/>
                          <a:stretch>
                            <a:fillRect l="-300000" t="-108537" b="-302439"/>
                          </a:stretch>
                        </a:blipFill>
                      </a:tcPr>
                    </a:tc>
                  </a:tr>
                  <a:tr h="501650">
                    <a:tc>
                      <a:txBody>
                        <a:bodyPr/>
                        <a:lstStyle/>
                        <a:p>
                          <a:endParaRPr lang="ko-K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4"/>
                          <a:stretch>
                            <a:fillRect t="-206024" r="-300000" b="-198795"/>
                          </a:stretch>
                        </a:blipFill>
                      </a:tcPr>
                    </a:tc>
                    <a:tc>
                      <a:txBody>
                        <a:bodyPr/>
                        <a:lstStyle/>
                        <a:p>
                          <a:endParaRPr lang="ko-K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4"/>
                          <a:stretch>
                            <a:fillRect l="-100000" t="-206024" r="-200000" b="-198795"/>
                          </a:stretch>
                        </a:blipFill>
                      </a:tcPr>
                    </a:tc>
                    <a:tc>
                      <a:txBody>
                        <a:bodyPr/>
                        <a:lstStyle/>
                        <a:p>
                          <a:endParaRPr lang="ko-K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4"/>
                          <a:stretch>
                            <a:fillRect l="-200000" t="-206024" r="-100000" b="-198795"/>
                          </a:stretch>
                        </a:blipFill>
                      </a:tcPr>
                    </a:tc>
                    <a:tc>
                      <a:txBody>
                        <a:bodyPr/>
                        <a:lstStyle/>
                        <a:p>
                          <a:endParaRPr lang="ko-K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4"/>
                          <a:stretch>
                            <a:fillRect l="-300000" t="-206024" b="-198795"/>
                          </a:stretch>
                        </a:blipFill>
                      </a:tcPr>
                    </a:tc>
                  </a:tr>
                  <a:tr h="503238">
                    <a:tc>
                      <a:txBody>
                        <a:bodyPr/>
                        <a:lstStyle/>
                        <a:p>
                          <a:endParaRPr lang="ko-K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4"/>
                          <a:stretch>
                            <a:fillRect t="-309756" r="-300000" b="-101220"/>
                          </a:stretch>
                        </a:blipFill>
                      </a:tcPr>
                    </a:tc>
                    <a:tc>
                      <a:txBody>
                        <a:bodyPr/>
                        <a:lstStyle/>
                        <a:p>
                          <a:endParaRPr lang="ko-K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4"/>
                          <a:stretch>
                            <a:fillRect l="-100000" t="-309756" r="-200000" b="-101220"/>
                          </a:stretch>
                        </a:blipFill>
                      </a:tcPr>
                    </a:tc>
                    <a:tc>
                      <a:txBody>
                        <a:bodyPr/>
                        <a:lstStyle/>
                        <a:p>
                          <a:endParaRPr lang="ko-K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4"/>
                          <a:stretch>
                            <a:fillRect l="-200000" t="-309756" r="-100000" b="-101220"/>
                          </a:stretch>
                        </a:blipFill>
                      </a:tcPr>
                    </a:tc>
                    <a:tc>
                      <a:txBody>
                        <a:bodyPr/>
                        <a:lstStyle/>
                        <a:p>
                          <a:endParaRPr lang="ko-K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4"/>
                          <a:stretch>
                            <a:fillRect l="-300000" t="-309756" b="-101220"/>
                          </a:stretch>
                        </a:blipFill>
                      </a:tcPr>
                    </a:tc>
                  </a:tr>
                  <a:tr h="503238">
                    <a:tc>
                      <a:txBody>
                        <a:bodyPr/>
                        <a:lstStyle/>
                        <a:p>
                          <a:endParaRPr lang="ko-K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1">
                          <a:blip r:embed="rId4"/>
                          <a:stretch>
                            <a:fillRect t="-404819" r="-300000"/>
                          </a:stretch>
                        </a:blipFill>
                      </a:tcPr>
                    </a:tc>
                    <a:tc>
                      <a:txBody>
                        <a:bodyPr/>
                        <a:lstStyle/>
                        <a:p>
                          <a:endParaRPr lang="ko-K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1">
                          <a:blip r:embed="rId4"/>
                          <a:stretch>
                            <a:fillRect l="-100000" t="-404819" r="-200000"/>
                          </a:stretch>
                        </a:blipFill>
                      </a:tcPr>
                    </a:tc>
                    <a:tc>
                      <a:txBody>
                        <a:bodyPr/>
                        <a:lstStyle/>
                        <a:p>
                          <a:endParaRPr lang="ko-K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1">
                          <a:blip r:embed="rId4"/>
                          <a:stretch>
                            <a:fillRect l="-200000" t="-404819" r="-100000"/>
                          </a:stretch>
                        </a:blipFill>
                      </a:tcPr>
                    </a:tc>
                    <a:tc>
                      <a:txBody>
                        <a:bodyPr/>
                        <a:lstStyle/>
                        <a:p>
                          <a:endParaRPr lang="ko-K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1">
                          <a:blip r:embed="rId4"/>
                          <a:stretch>
                            <a:fillRect l="-300000" t="-404819"/>
                          </a:stretch>
                        </a:blipFill>
                      </a:tcPr>
                    </a:tc>
                  </a:tr>
                </a:tbl>
              </a:graphicData>
            </a:graphic>
          </p:graphicFrame>
        </mc:Fallback>
      </mc:AlternateContent>
      <p:sp>
        <p:nvSpPr>
          <p:cNvPr id="33830" name="Text Box 1061"/>
          <p:cNvSpPr txBox="1">
            <a:spLocks noChangeArrowheads="1"/>
          </p:cNvSpPr>
          <p:nvPr/>
        </p:nvSpPr>
        <p:spPr bwMode="auto">
          <a:xfrm>
            <a:off x="442913" y="4908550"/>
            <a:ext cx="8305800" cy="1006475"/>
          </a:xfrm>
          <a:prstGeom prst="rect">
            <a:avLst/>
          </a:prstGeom>
          <a:noFill/>
          <a:ln w="9525">
            <a:noFill/>
            <a:miter lim="800000"/>
            <a:headEnd/>
            <a:tailEnd/>
          </a:ln>
        </p:spPr>
        <p:txBody>
          <a:bodyPr>
            <a:spAutoFit/>
          </a:bodyPr>
          <a:lstStyle/>
          <a:p>
            <a:pPr algn="just">
              <a:buClr>
                <a:schemeClr val="accent2"/>
              </a:buClr>
              <a:buFont typeface="Wingdings" pitchFamily="2" charset="2"/>
              <a:buChar char="q"/>
              <a:defRPr/>
            </a:pPr>
            <a:r>
              <a:rPr lang="en-US" altLang="ko-KR" sz="2000" b="1" dirty="0">
                <a:latin typeface="Arial" charset="0"/>
              </a:rPr>
              <a:t> </a:t>
            </a:r>
            <a:r>
              <a:rPr lang="en-US" altLang="ko-KR" sz="2000" dirty="0">
                <a:latin typeface="+mn-lt"/>
              </a:rPr>
              <a:t>This DTM program accepts 0-1 strings with rightmost two symbols are zeroes. ( check with 10100 ), </a:t>
            </a:r>
            <a:r>
              <a:rPr lang="en-US" altLang="ko-KR" sz="2000" dirty="0" err="1">
                <a:latin typeface="+mn-lt"/>
              </a:rPr>
              <a:t>i</a:t>
            </a:r>
            <a:r>
              <a:rPr lang="en-US" altLang="ko-KR" sz="2000" dirty="0">
                <a:latin typeface="+mn-lt"/>
              </a:rPr>
              <a:t>. e. it solves the problem of integer divisibility by 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날짜 개체 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1400" dirty="0" smtClean="0">
                <a:latin typeface="+mn-lt"/>
              </a:rPr>
              <a:t>Integer Programming 2018</a:t>
            </a:r>
            <a:endParaRPr lang="en-US" altLang="ko-KR" sz="1400" dirty="0">
              <a:latin typeface="+mn-lt"/>
            </a:endParaRPr>
          </a:p>
        </p:txBody>
      </p:sp>
      <p:sp>
        <p:nvSpPr>
          <p:cNvPr id="34819"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EBB07F8D-D274-422E-877F-C5238802738E}" type="slidenum">
              <a:rPr lang="en-US" altLang="ko-KR" sz="1400" smtClean="0">
                <a:latin typeface="+mn-lt"/>
              </a:rPr>
              <a:pPr eaLnBrk="1" hangingPunct="1"/>
              <a:t>22</a:t>
            </a:fld>
            <a:endParaRPr lang="en-US" altLang="ko-KR" sz="1400" smtClean="0">
              <a:latin typeface="+mn-lt"/>
            </a:endParaRPr>
          </a:p>
        </p:txBody>
      </p:sp>
      <p:sp>
        <p:nvSpPr>
          <p:cNvPr id="34820" name="Rectangle 2"/>
          <p:cNvSpPr>
            <a:spLocks noGrp="1" noChangeArrowheads="1"/>
          </p:cNvSpPr>
          <p:nvPr>
            <p:ph type="title"/>
          </p:nvPr>
        </p:nvSpPr>
        <p:spPr/>
        <p:txBody>
          <a:bodyPr/>
          <a:lstStyle/>
          <a:p>
            <a:pPr eaLnBrk="1" hangingPunct="1"/>
            <a:endParaRPr lang="ko-KR" altLang="ko-KR" smtClean="0"/>
          </a:p>
        </p:txBody>
      </p:sp>
      <mc:AlternateContent xmlns:mc="http://schemas.openxmlformats.org/markup-compatibility/2006" xmlns:a14="http://schemas.microsoft.com/office/drawing/2010/main">
        <mc:Choice Requires="a14">
          <p:sp>
            <p:nvSpPr>
              <p:cNvPr id="34821" name="Rectangle 3"/>
              <p:cNvSpPr>
                <a:spLocks noGrp="1" noChangeArrowheads="1"/>
              </p:cNvSpPr>
              <p:nvPr>
                <p:ph type="body" idx="1"/>
              </p:nvPr>
            </p:nvSpPr>
            <p:spPr>
              <a:xfrm>
                <a:off x="361950" y="860425"/>
                <a:ext cx="8405813" cy="2617191"/>
              </a:xfrm>
            </p:spPr>
            <p:txBody>
              <a:bodyPr/>
              <a:lstStyle/>
              <a:p>
                <a:pPr eaLnBrk="1" hangingPunct="1"/>
                <a:r>
                  <a:rPr lang="en-US" altLang="ko-KR" dirty="0" smtClean="0">
                    <a:ea typeface="바탕체" pitchFamily="17" charset="-127"/>
                    <a:sym typeface="Symbol" pitchFamily="18" charset="2"/>
                  </a:rPr>
                  <a:t>The language (subset of </a:t>
                </a:r>
                <a14:m>
                  <m:oMath xmlns:m="http://schemas.openxmlformats.org/officeDocument/2006/math">
                    <m:sSup>
                      <m:sSupPr>
                        <m:ctrlPr>
                          <a:rPr lang="en-US" altLang="ko-KR" i="1" smtClean="0">
                            <a:latin typeface="Cambria Math" panose="02040503050406030204" pitchFamily="18" charset="0"/>
                            <a:ea typeface="바탕체" pitchFamily="17" charset="-127"/>
                            <a:sym typeface="Symbol" pitchFamily="18" charset="2"/>
                          </a:rPr>
                        </m:ctrlPr>
                      </m:sSupPr>
                      <m:e>
                        <m:r>
                          <m:rPr>
                            <m:sty m:val="p"/>
                          </m:rPr>
                          <a:rPr lang="el-GR" altLang="ko-KR" i="1" smtClean="0">
                            <a:latin typeface="Cambria Math"/>
                            <a:ea typeface="Cambria Math"/>
                            <a:sym typeface="Symbol" pitchFamily="18" charset="2"/>
                          </a:rPr>
                          <m:t>Σ</m:t>
                        </m:r>
                      </m:e>
                      <m:sup>
                        <m:r>
                          <a:rPr lang="en-US" altLang="ko-KR" b="0" i="1" smtClean="0">
                            <a:latin typeface="Cambria Math"/>
                            <a:ea typeface="바탕체" pitchFamily="17" charset="-127"/>
                            <a:sym typeface="Symbol" pitchFamily="18" charset="2"/>
                          </a:rPr>
                          <m:t>∗</m:t>
                        </m:r>
                      </m:sup>
                    </m:sSup>
                  </m:oMath>
                </a14:m>
                <a:r>
                  <a:rPr lang="en-US" altLang="ko-KR" dirty="0" smtClean="0">
                    <a:ea typeface="바탕체" pitchFamily="17" charset="-127"/>
                    <a:sym typeface="Symbol" pitchFamily="18" charset="2"/>
                  </a:rPr>
                  <a:t> ) L</a:t>
                </a:r>
                <a:r>
                  <a:rPr lang="en-US" altLang="ko-KR" baseline="-25000" dirty="0" smtClean="0">
                    <a:ea typeface="바탕체" pitchFamily="17" charset="-127"/>
                    <a:sym typeface="Symbol" pitchFamily="18" charset="2"/>
                  </a:rPr>
                  <a:t>M</a:t>
                </a:r>
                <a:r>
                  <a:rPr lang="en-US" altLang="ko-KR" dirty="0" smtClean="0">
                    <a:ea typeface="바탕체" pitchFamily="17" charset="-127"/>
                    <a:sym typeface="Symbol" pitchFamily="18" charset="2"/>
                  </a:rPr>
                  <a:t> </a:t>
                </a:r>
                <a:r>
                  <a:rPr lang="en-US" altLang="ko-KR" i="1" dirty="0" smtClean="0">
                    <a:ea typeface="바탕체" pitchFamily="17" charset="-127"/>
                    <a:sym typeface="Symbol" pitchFamily="18" charset="2"/>
                  </a:rPr>
                  <a:t>recognized</a:t>
                </a:r>
                <a:r>
                  <a:rPr lang="en-US" altLang="ko-KR" dirty="0" smtClean="0">
                    <a:ea typeface="바탕체" pitchFamily="17" charset="-127"/>
                    <a:sym typeface="Symbol" pitchFamily="18" charset="2"/>
                  </a:rPr>
                  <a:t> by a DTM program M is given by</a:t>
                </a:r>
              </a:p>
              <a:p>
                <a:pPr eaLnBrk="1" hangingPunct="1">
                  <a:buFont typeface="Wingdings" pitchFamily="2" charset="2"/>
                  <a:buNone/>
                </a:pPr>
                <a:r>
                  <a:rPr lang="en-US" altLang="ko-KR" dirty="0" smtClean="0">
                    <a:ea typeface="바탕체" pitchFamily="17" charset="-127"/>
                    <a:sym typeface="Symbol" pitchFamily="18" charset="2"/>
                  </a:rPr>
                  <a:t>		</a:t>
                </a:r>
                <a14:m>
                  <m:oMath xmlns:m="http://schemas.openxmlformats.org/officeDocument/2006/math">
                    <m:sSub>
                      <m:sSubPr>
                        <m:ctrlPr>
                          <a:rPr lang="en-US" altLang="ko-KR" i="1" smtClean="0">
                            <a:latin typeface="Cambria Math" panose="02040503050406030204" pitchFamily="18" charset="0"/>
                            <a:ea typeface="바탕체" pitchFamily="17" charset="-127"/>
                            <a:sym typeface="Symbol" pitchFamily="18" charset="2"/>
                          </a:rPr>
                        </m:ctrlPr>
                      </m:sSubPr>
                      <m:e>
                        <m:r>
                          <a:rPr lang="en-US" altLang="ko-KR" b="0" i="1" smtClean="0">
                            <a:latin typeface="Cambria Math"/>
                            <a:ea typeface="바탕체" pitchFamily="17" charset="-127"/>
                            <a:sym typeface="Symbol" pitchFamily="18" charset="2"/>
                          </a:rPr>
                          <m:t>𝐿</m:t>
                        </m:r>
                      </m:e>
                      <m:sub>
                        <m:r>
                          <a:rPr lang="en-US" altLang="ko-KR" b="0" i="1" smtClean="0">
                            <a:latin typeface="Cambria Math"/>
                            <a:ea typeface="바탕체" pitchFamily="17" charset="-127"/>
                            <a:sym typeface="Symbol" pitchFamily="18" charset="2"/>
                          </a:rPr>
                          <m:t>𝑀</m:t>
                        </m:r>
                      </m:sub>
                    </m:sSub>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𝑥</m:t>
                    </m:r>
                    <m:r>
                      <a:rPr lang="en-US" altLang="ko-KR" b="0" i="1" smtClean="0">
                        <a:latin typeface="Cambria Math"/>
                        <a:ea typeface="Cambria Math"/>
                        <a:sym typeface="Symbol" pitchFamily="18" charset="2"/>
                      </a:rPr>
                      <m:t>∈</m:t>
                    </m:r>
                    <m:sSup>
                      <m:sSupPr>
                        <m:ctrlPr>
                          <a:rPr lang="en-US" altLang="ko-KR" b="0" i="1" smtClean="0">
                            <a:latin typeface="Cambria Math" panose="02040503050406030204" pitchFamily="18" charset="0"/>
                            <a:ea typeface="Cambria Math"/>
                            <a:sym typeface="Symbol" pitchFamily="18" charset="2"/>
                          </a:rPr>
                        </m:ctrlPr>
                      </m:sSupPr>
                      <m:e>
                        <m:r>
                          <m:rPr>
                            <m:sty m:val="p"/>
                          </m:rPr>
                          <a:rPr lang="el-GR" altLang="ko-KR" b="0" i="1" smtClean="0">
                            <a:latin typeface="Cambria Math"/>
                            <a:ea typeface="Cambria Math"/>
                            <a:sym typeface="Symbol" pitchFamily="18" charset="2"/>
                          </a:rPr>
                          <m:t>Σ</m:t>
                        </m:r>
                      </m:e>
                      <m:sup>
                        <m:r>
                          <a:rPr lang="en-US" altLang="ko-KR" b="0" i="1" smtClean="0">
                            <a:latin typeface="Cambria Math"/>
                            <a:ea typeface="Cambria Math"/>
                            <a:sym typeface="Symbol" pitchFamily="18" charset="2"/>
                          </a:rPr>
                          <m:t>∗</m:t>
                        </m:r>
                      </m:sup>
                    </m:sSup>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𝑀</m:t>
                    </m:r>
                    <m:r>
                      <a:rPr lang="en-US" altLang="ko-KR" b="0" i="1" smtClean="0">
                        <a:latin typeface="Cambria Math"/>
                        <a:ea typeface="Cambria Math"/>
                        <a:sym typeface="Symbol" pitchFamily="18" charset="2"/>
                      </a:rPr>
                      <m:t> </m:t>
                    </m:r>
                    <m:r>
                      <m:rPr>
                        <m:sty m:val="p"/>
                      </m:rPr>
                      <a:rPr lang="en-US" altLang="ko-KR" b="0" i="0" smtClean="0">
                        <a:latin typeface="Cambria Math"/>
                        <a:ea typeface="Cambria Math"/>
                        <a:sym typeface="Symbol" pitchFamily="18" charset="2"/>
                      </a:rPr>
                      <m:t>accepts</m:t>
                    </m:r>
                    <m:r>
                      <a:rPr lang="en-US" altLang="ko-KR" b="0" i="1" smtClean="0">
                        <a:latin typeface="Cambria Math"/>
                        <a:ea typeface="Cambria Math"/>
                        <a:sym typeface="Symbol" pitchFamily="18" charset="2"/>
                      </a:rPr>
                      <m:t> </m:t>
                    </m:r>
                    <m:r>
                      <a:rPr lang="en-US" altLang="ko-KR" b="0" i="1" smtClean="0">
                        <a:latin typeface="Cambria Math"/>
                        <a:ea typeface="Cambria Math"/>
                        <a:sym typeface="Symbol" pitchFamily="18" charset="2"/>
                      </a:rPr>
                      <m:t>𝑥</m:t>
                    </m:r>
                    <m:r>
                      <a:rPr lang="en-US" altLang="ko-KR" b="0" i="1" smtClean="0">
                        <a:latin typeface="Cambria Math"/>
                        <a:ea typeface="Cambria Math"/>
                        <a:sym typeface="Symbol" pitchFamily="18" charset="2"/>
                      </a:rPr>
                      <m:t>}</m:t>
                    </m:r>
                  </m:oMath>
                </a14:m>
                <a:endParaRPr lang="en-US" altLang="ko-KR" dirty="0" smtClean="0">
                  <a:ea typeface="바탕체" pitchFamily="17" charset="-127"/>
                  <a:sym typeface="Symbol" pitchFamily="18" charset="2"/>
                </a:endParaRPr>
              </a:p>
              <a:p>
                <a:pPr eaLnBrk="1" hangingPunct="1">
                  <a:buFont typeface="Wingdings" pitchFamily="2" charset="2"/>
                  <a:buNone/>
                </a:pPr>
                <a:endParaRPr lang="en-US" altLang="ko-KR" dirty="0" smtClean="0">
                  <a:ea typeface="바탕체" pitchFamily="17" charset="-127"/>
                  <a:sym typeface="Symbol" pitchFamily="18" charset="2"/>
                </a:endParaRPr>
              </a:p>
              <a:p>
                <a:pPr eaLnBrk="1" hangingPunct="1"/>
                <a:r>
                  <a:rPr lang="en-US" altLang="ko-KR" dirty="0" smtClean="0">
                    <a:ea typeface="바탕체" pitchFamily="17" charset="-127"/>
                    <a:sym typeface="Symbol" pitchFamily="18" charset="2"/>
                  </a:rPr>
                  <a:t>We say a DTM program </a:t>
                </a:r>
                <a14:m>
                  <m:oMath xmlns:m="http://schemas.openxmlformats.org/officeDocument/2006/math">
                    <m:r>
                      <a:rPr lang="en-US" altLang="ko-KR" i="1" dirty="0" smtClean="0">
                        <a:latin typeface="Cambria Math"/>
                        <a:ea typeface="바탕체" pitchFamily="17" charset="-127"/>
                        <a:sym typeface="Symbol" pitchFamily="18" charset="2"/>
                      </a:rPr>
                      <m:t>𝑀</m:t>
                    </m:r>
                  </m:oMath>
                </a14:m>
                <a:r>
                  <a:rPr lang="en-US" altLang="ko-KR" dirty="0" smtClean="0">
                    <a:ea typeface="바탕체" pitchFamily="17" charset="-127"/>
                    <a:sym typeface="Symbol" pitchFamily="18" charset="2"/>
                  </a:rPr>
                  <a:t> </a:t>
                </a:r>
                <a:r>
                  <a:rPr lang="en-US" altLang="ko-KR" i="1" dirty="0" smtClean="0">
                    <a:ea typeface="바탕체" pitchFamily="17" charset="-127"/>
                    <a:sym typeface="Symbol" pitchFamily="18" charset="2"/>
                  </a:rPr>
                  <a:t>solves</a:t>
                </a:r>
                <a:r>
                  <a:rPr lang="en-US" altLang="ko-KR" dirty="0" smtClean="0">
                    <a:ea typeface="바탕체" pitchFamily="17" charset="-127"/>
                    <a:sym typeface="Symbol" pitchFamily="18" charset="2"/>
                  </a:rPr>
                  <a:t> the decision problem (feasibility problem)   if </a:t>
                </a:r>
                <a14:m>
                  <m:oMath xmlns:m="http://schemas.openxmlformats.org/officeDocument/2006/math">
                    <m:r>
                      <a:rPr lang="en-US" altLang="ko-KR" i="1" dirty="0" smtClean="0">
                        <a:solidFill>
                          <a:srgbClr val="0000FF"/>
                        </a:solidFill>
                        <a:latin typeface="Cambria Math"/>
                        <a:ea typeface="바탕체" pitchFamily="17" charset="-127"/>
                        <a:sym typeface="Symbol" pitchFamily="18" charset="2"/>
                      </a:rPr>
                      <m:t>𝑀</m:t>
                    </m:r>
                  </m:oMath>
                </a14:m>
                <a:r>
                  <a:rPr lang="en-US" altLang="ko-KR" dirty="0" smtClean="0">
                    <a:solidFill>
                      <a:srgbClr val="0000FF"/>
                    </a:solidFill>
                    <a:ea typeface="바탕체" pitchFamily="17" charset="-127"/>
                    <a:sym typeface="Symbol" pitchFamily="18" charset="2"/>
                  </a:rPr>
                  <a:t> halts for all input strings</a:t>
                </a:r>
                <a:r>
                  <a:rPr lang="en-US" altLang="ko-KR" dirty="0" smtClean="0">
                    <a:ea typeface="바탕체" pitchFamily="17" charset="-127"/>
                    <a:sym typeface="Symbol" pitchFamily="18" charset="2"/>
                  </a:rPr>
                  <a:t> over its input alphabet and </a:t>
                </a:r>
                <a14:m>
                  <m:oMath xmlns:m="http://schemas.openxmlformats.org/officeDocument/2006/math">
                    <m:r>
                      <a:rPr lang="en-US" altLang="ko-KR" i="1" dirty="0" smtClean="0">
                        <a:latin typeface="Cambria Math"/>
                        <a:ea typeface="바탕체" pitchFamily="17" charset="-127"/>
                        <a:sym typeface="Symbol" pitchFamily="18" charset="2"/>
                      </a:rPr>
                      <m:t>𝐿</m:t>
                    </m:r>
                    <m:r>
                      <a:rPr lang="en-US" altLang="ko-KR" i="1" baseline="-25000" dirty="0" smtClean="0">
                        <a:latin typeface="Cambria Math"/>
                        <a:ea typeface="바탕체" pitchFamily="17" charset="-127"/>
                        <a:sym typeface="Symbol" pitchFamily="18" charset="2"/>
                      </a:rPr>
                      <m:t>𝑀</m:t>
                    </m:r>
                    <m:r>
                      <a:rPr lang="en-US" altLang="ko-KR" i="1" dirty="0" smtClean="0">
                        <a:latin typeface="Cambria Math"/>
                        <a:ea typeface="바탕체" pitchFamily="17" charset="-127"/>
                        <a:sym typeface="Symbol" pitchFamily="18" charset="2"/>
                      </a:rPr>
                      <m:t>=</m:t>
                    </m:r>
                  </m:oMath>
                </a14:m>
                <a:r>
                  <a:rPr lang="en-US" altLang="ko-KR" dirty="0" smtClean="0">
                    <a:ea typeface="바탕체" pitchFamily="17" charset="-127"/>
                    <a:sym typeface="Symbol" pitchFamily="18" charset="2"/>
                  </a:rPr>
                  <a:t> ‘yes’ instances of the decision problems.</a:t>
                </a:r>
                <a:endParaRPr lang="en-US" altLang="ko-KR" dirty="0" smtClean="0"/>
              </a:p>
            </p:txBody>
          </p:sp>
        </mc:Choice>
        <mc:Fallback xmlns="">
          <p:sp>
            <p:nvSpPr>
              <p:cNvPr id="34821" name="Rectangle 3"/>
              <p:cNvSpPr>
                <a:spLocks noGrp="1" noRot="1" noChangeAspect="1" noMove="1" noResize="1" noEditPoints="1" noAdjustHandles="1" noChangeArrowheads="1" noChangeShapeType="1" noTextEdit="1"/>
              </p:cNvSpPr>
              <p:nvPr>
                <p:ph type="body" idx="1"/>
              </p:nvPr>
            </p:nvSpPr>
            <p:spPr>
              <a:xfrm>
                <a:off x="361950" y="860425"/>
                <a:ext cx="8405813" cy="2617191"/>
              </a:xfrm>
              <a:blipFill rotWithShape="1">
                <a:blip r:embed="rId3"/>
                <a:stretch>
                  <a:fillRect l="-580" t="-1399" r="-798"/>
                </a:stretch>
              </a:blipFill>
            </p:spPr>
            <p:txBody>
              <a:bodyPr/>
              <a:lstStyle/>
              <a:p>
                <a:r>
                  <a:rPr lang="ko-KR" alt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날짜 개체 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1400" dirty="0" smtClean="0">
                <a:latin typeface="+mn-lt"/>
              </a:rPr>
              <a:t>Integer Programming 2018</a:t>
            </a:r>
            <a:endParaRPr lang="en-US" altLang="ko-KR" sz="1400" dirty="0">
              <a:latin typeface="+mn-lt"/>
            </a:endParaRPr>
          </a:p>
        </p:txBody>
      </p:sp>
      <p:sp>
        <p:nvSpPr>
          <p:cNvPr id="35843"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5FFD74B1-9DEA-49C9-9E9E-E030579242CE}" type="slidenum">
              <a:rPr lang="en-US" altLang="ko-KR" sz="1400" smtClean="0">
                <a:latin typeface="+mn-lt"/>
              </a:rPr>
              <a:pPr eaLnBrk="1" hangingPunct="1"/>
              <a:t>23</a:t>
            </a:fld>
            <a:endParaRPr lang="en-US" altLang="ko-KR" sz="1400" smtClean="0">
              <a:latin typeface="+mn-lt"/>
            </a:endParaRPr>
          </a:p>
        </p:txBody>
      </p:sp>
      <p:sp>
        <p:nvSpPr>
          <p:cNvPr id="35844" name="Rectangle 2"/>
          <p:cNvSpPr>
            <a:spLocks noGrp="1" noChangeArrowheads="1"/>
          </p:cNvSpPr>
          <p:nvPr>
            <p:ph type="title"/>
          </p:nvPr>
        </p:nvSpPr>
        <p:spPr/>
        <p:txBody>
          <a:bodyPr/>
          <a:lstStyle/>
          <a:p>
            <a:pPr eaLnBrk="1" hangingPunct="1"/>
            <a:endParaRPr lang="ko-KR" altLang="ko-KR" smtClean="0"/>
          </a:p>
        </p:txBody>
      </p:sp>
      <mc:AlternateContent xmlns:mc="http://schemas.openxmlformats.org/markup-compatibility/2006" xmlns:a14="http://schemas.microsoft.com/office/drawing/2010/main">
        <mc:Choice Requires="a14">
          <p:sp>
            <p:nvSpPr>
              <p:cNvPr id="35845" name="Rectangle 3"/>
              <p:cNvSpPr>
                <a:spLocks noGrp="1" noChangeArrowheads="1"/>
              </p:cNvSpPr>
              <p:nvPr>
                <p:ph type="body" idx="1"/>
              </p:nvPr>
            </p:nvSpPr>
            <p:spPr>
              <a:xfrm>
                <a:off x="361950" y="860425"/>
                <a:ext cx="8405813" cy="3570208"/>
              </a:xfrm>
            </p:spPr>
            <p:txBody>
              <a:bodyPr/>
              <a:lstStyle/>
              <a:p>
                <a:pPr eaLnBrk="1" hangingPunct="1"/>
                <a:r>
                  <a:rPr lang="en-US" altLang="ko-KR" dirty="0" smtClean="0"/>
                  <a:t>Note that (</a:t>
                </a:r>
                <a:r>
                  <a:rPr lang="en-US" altLang="ko-KR" dirty="0" smtClean="0">
                    <a:ea typeface="바탕체" pitchFamily="17" charset="-127"/>
                    <a:sym typeface="Symbol" pitchFamily="18" charset="2"/>
                  </a:rPr>
                  <a:t> </a:t>
                </a:r>
                <a:r>
                  <a:rPr lang="en-US" altLang="ko-KR" baseline="30000" dirty="0" smtClean="0">
                    <a:ea typeface="바탕체" pitchFamily="17" charset="-127"/>
                    <a:sym typeface="Symbol" pitchFamily="18" charset="2"/>
                  </a:rPr>
                  <a:t>*</a:t>
                </a:r>
                <a14:m>
                  <m:oMath xmlns:m="http://schemas.openxmlformats.org/officeDocument/2006/math">
                    <m:r>
                      <a:rPr lang="en-US" altLang="ko-KR" b="0" i="1" smtClean="0">
                        <a:latin typeface="Cambria Math"/>
                        <a:ea typeface="바탕체" pitchFamily="17" charset="-127"/>
                        <a:sym typeface="Symbol" pitchFamily="18" charset="2"/>
                      </a:rPr>
                      <m:t>−</m:t>
                    </m:r>
                    <m:sSub>
                      <m:sSubPr>
                        <m:ctrlPr>
                          <a:rPr lang="en-US" altLang="ko-KR" b="0" i="1" smtClean="0">
                            <a:latin typeface="Cambria Math" panose="02040503050406030204" pitchFamily="18" charset="0"/>
                            <a:ea typeface="바탕체" pitchFamily="17" charset="-127"/>
                            <a:sym typeface="Symbol" pitchFamily="18" charset="2"/>
                          </a:rPr>
                        </m:ctrlPr>
                      </m:sSubPr>
                      <m:e>
                        <m:r>
                          <a:rPr lang="en-US" altLang="ko-KR" b="0" i="1" smtClean="0">
                            <a:latin typeface="Cambria Math"/>
                            <a:ea typeface="바탕체" pitchFamily="17" charset="-127"/>
                            <a:sym typeface="Symbol" pitchFamily="18" charset="2"/>
                          </a:rPr>
                          <m:t>𝐿</m:t>
                        </m:r>
                      </m:e>
                      <m:sub>
                        <m:r>
                          <a:rPr lang="en-US" altLang="ko-KR" b="0" i="1" smtClean="0">
                            <a:latin typeface="Cambria Math"/>
                            <a:ea typeface="바탕체" pitchFamily="17" charset="-127"/>
                            <a:sym typeface="Symbol" pitchFamily="18" charset="2"/>
                          </a:rPr>
                          <m:t>𝑀</m:t>
                        </m:r>
                      </m:sub>
                    </m:sSub>
                  </m:oMath>
                </a14:m>
                <a:r>
                  <a:rPr lang="en-US" altLang="ko-KR" dirty="0" smtClean="0">
                    <a:ea typeface="바탕체" pitchFamily="17" charset="-127"/>
                    <a:sym typeface="Symbol" pitchFamily="18" charset="2"/>
                  </a:rPr>
                  <a:t> ) </a:t>
                </a:r>
                <a:r>
                  <a:rPr lang="en-US" altLang="ko-KR" dirty="0" smtClean="0"/>
                  <a:t>instances (‘no’ instances and garbage strings) also can be identified since the DTM always stops, so DTM has capability of solving the decision problem (algorithmically).</a:t>
                </a:r>
              </a:p>
              <a:p>
                <a:pPr eaLnBrk="1" hangingPunct="1"/>
                <a:endParaRPr lang="en-US" altLang="ko-KR" dirty="0" smtClean="0"/>
              </a:p>
              <a:p>
                <a:pPr eaLnBrk="1" hangingPunct="1"/>
                <a:r>
                  <a:rPr lang="en-US" altLang="ko-KR" dirty="0" smtClean="0"/>
                  <a:t>Though simple, DTM has all capability (but slowly) that we can do on a computer using algorithm.  There are other complicated models of computation, but the capability is the same as one tape DTM (capability of identifying ‘yes’, ‘no’ answer, the speed may be different.)</a:t>
                </a:r>
              </a:p>
              <a:p>
                <a:pPr eaLnBrk="1" hangingPunct="1">
                  <a:buFont typeface="Wingdings" pitchFamily="2" charset="2"/>
                  <a:buNone/>
                </a:pPr>
                <a:endParaRPr lang="en-US" altLang="ko-KR" dirty="0" smtClean="0"/>
              </a:p>
              <a:p>
                <a:pPr eaLnBrk="1" hangingPunct="1"/>
                <a14:m>
                  <m:oMath xmlns:m="http://schemas.openxmlformats.org/officeDocument/2006/math">
                    <m:r>
                      <a:rPr lang="en-US" altLang="ko-KR" i="1" dirty="0" smtClean="0">
                        <a:solidFill>
                          <a:srgbClr val="FF3300"/>
                        </a:solidFill>
                        <a:latin typeface="Cambria Math"/>
                      </a:rPr>
                      <m:t>𝑃</m:t>
                    </m:r>
                  </m:oMath>
                </a14:m>
                <a:r>
                  <a:rPr lang="en-US" altLang="ko-KR" dirty="0" smtClean="0"/>
                  <a:t> </a:t>
                </a:r>
                <a14:m>
                  <m:oMath xmlns:m="http://schemas.openxmlformats.org/officeDocument/2006/math">
                    <m:r>
                      <a:rPr lang="en-US" altLang="ko-KR" i="1" dirty="0" smtClean="0">
                        <a:latin typeface="Cambria Math"/>
                      </a:rPr>
                      <m:t>=</m:t>
                    </m:r>
                  </m:oMath>
                </a14:m>
                <a:r>
                  <a:rPr lang="en-US" altLang="ko-KR" dirty="0" smtClean="0"/>
                  <a:t> {</a:t>
                </a:r>
                <a14:m>
                  <m:oMath xmlns:m="http://schemas.openxmlformats.org/officeDocument/2006/math">
                    <m:r>
                      <a:rPr lang="en-US" altLang="ko-KR" i="1" dirty="0" smtClean="0">
                        <a:latin typeface="Cambria Math"/>
                      </a:rPr>
                      <m:t>𝐿</m:t>
                    </m:r>
                  </m:oMath>
                </a14:m>
                <a:r>
                  <a:rPr lang="en-US" altLang="ko-KR" dirty="0" smtClean="0"/>
                  <a:t> : there is a </a:t>
                </a:r>
                <a:r>
                  <a:rPr lang="en-US" altLang="ko-KR" u="sng" dirty="0" smtClean="0"/>
                  <a:t>polynomial time</a:t>
                </a:r>
                <a:r>
                  <a:rPr lang="en-US" altLang="ko-KR" dirty="0" smtClean="0"/>
                  <a:t> </a:t>
                </a:r>
                <a:r>
                  <a:rPr lang="en-US" altLang="ko-KR" dirty="0" smtClean="0">
                    <a:solidFill>
                      <a:srgbClr val="0000FF"/>
                    </a:solidFill>
                  </a:rPr>
                  <a:t>DTM</a:t>
                </a:r>
                <a:r>
                  <a:rPr lang="en-US" altLang="ko-KR" dirty="0" smtClean="0"/>
                  <a:t> program </a:t>
                </a:r>
                <a14:m>
                  <m:oMath xmlns:m="http://schemas.openxmlformats.org/officeDocument/2006/math">
                    <m:r>
                      <a:rPr lang="en-US" altLang="ko-KR" i="1" dirty="0" smtClean="0">
                        <a:latin typeface="Cambria Math"/>
                      </a:rPr>
                      <m:t>𝑀</m:t>
                    </m:r>
                  </m:oMath>
                </a14:m>
                <a:r>
                  <a:rPr lang="en-US" altLang="ko-KR" dirty="0" smtClean="0"/>
                  <a:t> for which </a:t>
                </a:r>
                <a14:m>
                  <m:oMath xmlns:m="http://schemas.openxmlformats.org/officeDocument/2006/math">
                    <m:r>
                      <a:rPr lang="en-US" altLang="ko-KR" i="1" dirty="0" smtClean="0">
                        <a:latin typeface="Cambria Math"/>
                      </a:rPr>
                      <m:t>𝐿</m:t>
                    </m:r>
                    <m:r>
                      <a:rPr lang="en-US" altLang="ko-KR" i="1" dirty="0" smtClean="0">
                        <a:latin typeface="Cambria Math"/>
                      </a:rPr>
                      <m:t>=</m:t>
                    </m:r>
                    <m:sSub>
                      <m:sSubPr>
                        <m:ctrlPr>
                          <a:rPr lang="en-US" altLang="ko-KR" i="1" dirty="0" smtClean="0">
                            <a:latin typeface="Cambria Math" panose="02040503050406030204" pitchFamily="18" charset="0"/>
                          </a:rPr>
                        </m:ctrlPr>
                      </m:sSubPr>
                      <m:e>
                        <m:r>
                          <a:rPr lang="en-US" altLang="ko-KR" b="0" i="1" dirty="0" smtClean="0">
                            <a:latin typeface="Cambria Math"/>
                          </a:rPr>
                          <m:t>𝐿</m:t>
                        </m:r>
                      </m:e>
                      <m:sub>
                        <m:r>
                          <a:rPr lang="en-US" altLang="ko-KR" b="0" i="1" dirty="0" smtClean="0">
                            <a:latin typeface="Cambria Math"/>
                          </a:rPr>
                          <m:t>𝑀</m:t>
                        </m:r>
                      </m:sub>
                    </m:sSub>
                  </m:oMath>
                </a14:m>
                <a:r>
                  <a:rPr lang="en-US" altLang="ko-KR" dirty="0" smtClean="0"/>
                  <a:t>}</a:t>
                </a:r>
              </a:p>
            </p:txBody>
          </p:sp>
        </mc:Choice>
        <mc:Fallback xmlns="">
          <p:sp>
            <p:nvSpPr>
              <p:cNvPr id="35845" name="Rectangle 3"/>
              <p:cNvSpPr>
                <a:spLocks noGrp="1" noRot="1" noChangeAspect="1" noMove="1" noResize="1" noEditPoints="1" noAdjustHandles="1" noChangeArrowheads="1" noChangeShapeType="1" noTextEdit="1"/>
              </p:cNvSpPr>
              <p:nvPr>
                <p:ph type="body" idx="1"/>
              </p:nvPr>
            </p:nvSpPr>
            <p:spPr>
              <a:xfrm>
                <a:off x="361950" y="860425"/>
                <a:ext cx="8405813" cy="3570208"/>
              </a:xfrm>
              <a:blipFill>
                <a:blip r:embed="rId3"/>
                <a:stretch>
                  <a:fillRect l="-653" t="-1195" r="-798" b="-1536"/>
                </a:stretch>
              </a:blipFill>
            </p:spPr>
            <p:txBody>
              <a:bodyPr/>
              <a:lstStyle/>
              <a:p>
                <a:r>
                  <a:rPr lang="ko-KR" alt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날짜 개체 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1400" dirty="0" smtClean="0">
                <a:latin typeface="+mn-lt"/>
              </a:rPr>
              <a:t>Integer Programming 2018</a:t>
            </a:r>
            <a:endParaRPr lang="en-US" altLang="ko-KR" sz="1400" dirty="0">
              <a:latin typeface="+mn-lt"/>
            </a:endParaRPr>
          </a:p>
        </p:txBody>
      </p:sp>
      <p:sp>
        <p:nvSpPr>
          <p:cNvPr id="36867"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EEA3293C-7354-4614-A621-1796DAA3F7C6}" type="slidenum">
              <a:rPr lang="en-US" altLang="ko-KR" sz="1400" smtClean="0">
                <a:latin typeface="+mn-lt"/>
              </a:rPr>
              <a:pPr eaLnBrk="1" hangingPunct="1"/>
              <a:t>24</a:t>
            </a:fld>
            <a:endParaRPr lang="en-US" altLang="ko-KR" sz="1400" smtClean="0">
              <a:latin typeface="+mn-lt"/>
            </a:endParaRPr>
          </a:p>
        </p:txBody>
      </p:sp>
      <p:sp>
        <p:nvSpPr>
          <p:cNvPr id="36868" name="Rectangle 2"/>
          <p:cNvSpPr>
            <a:spLocks noGrp="1" noChangeArrowheads="1"/>
          </p:cNvSpPr>
          <p:nvPr>
            <p:ph type="title"/>
          </p:nvPr>
        </p:nvSpPr>
        <p:spPr/>
        <p:txBody>
          <a:bodyPr/>
          <a:lstStyle/>
          <a:p>
            <a:pPr eaLnBrk="1" hangingPunct="1"/>
            <a:r>
              <a:rPr lang="en-US" altLang="ko-KR" smtClean="0"/>
              <a:t>Certificate of Feasibility, the Class NP, and Nondeterministic Algorithms</a:t>
            </a:r>
          </a:p>
        </p:txBody>
      </p:sp>
      <p:sp>
        <p:nvSpPr>
          <p:cNvPr id="36869" name="Rectangle 3"/>
          <p:cNvSpPr>
            <a:spLocks noGrp="1" noChangeArrowheads="1"/>
          </p:cNvSpPr>
          <p:nvPr>
            <p:ph type="body" idx="1"/>
          </p:nvPr>
        </p:nvSpPr>
        <p:spPr>
          <a:xfrm>
            <a:off x="361950" y="1158875"/>
            <a:ext cx="8405813" cy="412750"/>
          </a:xfrm>
        </p:spPr>
        <p:txBody>
          <a:bodyPr/>
          <a:lstStyle/>
          <a:p>
            <a:pPr eaLnBrk="1" hangingPunct="1"/>
            <a:r>
              <a:rPr lang="en-US" altLang="ko-KR" smtClean="0"/>
              <a:t>Nondeterministic Turing Machine model</a:t>
            </a:r>
          </a:p>
        </p:txBody>
      </p:sp>
      <p:sp>
        <p:nvSpPr>
          <p:cNvPr id="36870" name="Text Box 4"/>
          <p:cNvSpPr txBox="1">
            <a:spLocks noChangeArrowheads="1"/>
          </p:cNvSpPr>
          <p:nvPr/>
        </p:nvSpPr>
        <p:spPr bwMode="auto">
          <a:xfrm>
            <a:off x="4556125" y="1828800"/>
            <a:ext cx="1600200" cy="873125"/>
          </a:xfrm>
          <a:prstGeom prst="rect">
            <a:avLst/>
          </a:prstGeom>
          <a:solidFill>
            <a:srgbClr val="FF99CC"/>
          </a:solidFill>
          <a:ln w="19050">
            <a:solidFill>
              <a:schemeClr val="tx1"/>
            </a:solidFill>
            <a:miter lim="800000"/>
            <a:headEnd/>
            <a:tailEnd/>
          </a:ln>
        </p:spPr>
        <p:txBody>
          <a:bodyPr>
            <a:spAutoFit/>
          </a:bodyPr>
          <a:lstStyle/>
          <a:p>
            <a:pPr>
              <a:spcBef>
                <a:spcPct val="50000"/>
              </a:spcBef>
              <a:defRPr/>
            </a:pPr>
            <a:r>
              <a:rPr lang="en-US" altLang="ko-KR" sz="2000">
                <a:latin typeface="+mn-lt"/>
              </a:rPr>
              <a:t>Finite State</a:t>
            </a:r>
          </a:p>
          <a:p>
            <a:pPr>
              <a:spcBef>
                <a:spcPct val="50000"/>
              </a:spcBef>
              <a:defRPr/>
            </a:pPr>
            <a:r>
              <a:rPr lang="en-US" altLang="ko-KR" sz="2000">
                <a:latin typeface="+mn-lt"/>
              </a:rPr>
              <a:t>Control</a:t>
            </a:r>
          </a:p>
        </p:txBody>
      </p:sp>
      <p:sp>
        <p:nvSpPr>
          <p:cNvPr id="36871" name="Line 5"/>
          <p:cNvSpPr>
            <a:spLocks noChangeShapeType="1"/>
          </p:cNvSpPr>
          <p:nvPr/>
        </p:nvSpPr>
        <p:spPr bwMode="auto">
          <a:xfrm>
            <a:off x="1447800" y="3567113"/>
            <a:ext cx="640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6872" name="Line 6"/>
          <p:cNvSpPr>
            <a:spLocks noChangeShapeType="1"/>
          </p:cNvSpPr>
          <p:nvPr/>
        </p:nvSpPr>
        <p:spPr bwMode="auto">
          <a:xfrm>
            <a:off x="1447800" y="4100513"/>
            <a:ext cx="640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6873" name="Line 7"/>
          <p:cNvSpPr>
            <a:spLocks noChangeShapeType="1"/>
          </p:cNvSpPr>
          <p:nvPr/>
        </p:nvSpPr>
        <p:spPr bwMode="auto">
          <a:xfrm>
            <a:off x="2971800" y="35671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6874" name="Line 8"/>
          <p:cNvSpPr>
            <a:spLocks noChangeShapeType="1"/>
          </p:cNvSpPr>
          <p:nvPr/>
        </p:nvSpPr>
        <p:spPr bwMode="auto">
          <a:xfrm>
            <a:off x="3505200" y="35671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6875" name="Line 9"/>
          <p:cNvSpPr>
            <a:spLocks noChangeShapeType="1"/>
          </p:cNvSpPr>
          <p:nvPr/>
        </p:nvSpPr>
        <p:spPr bwMode="auto">
          <a:xfrm>
            <a:off x="4038600" y="35671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6876" name="Line 10"/>
          <p:cNvSpPr>
            <a:spLocks noChangeShapeType="1"/>
          </p:cNvSpPr>
          <p:nvPr/>
        </p:nvSpPr>
        <p:spPr bwMode="auto">
          <a:xfrm>
            <a:off x="4572000" y="35671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6877" name="Line 11"/>
          <p:cNvSpPr>
            <a:spLocks noChangeShapeType="1"/>
          </p:cNvSpPr>
          <p:nvPr/>
        </p:nvSpPr>
        <p:spPr bwMode="auto">
          <a:xfrm>
            <a:off x="5105400" y="35671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6878" name="Line 12"/>
          <p:cNvSpPr>
            <a:spLocks noChangeShapeType="1"/>
          </p:cNvSpPr>
          <p:nvPr/>
        </p:nvSpPr>
        <p:spPr bwMode="auto">
          <a:xfrm>
            <a:off x="5638800" y="35671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6879" name="Line 13"/>
          <p:cNvSpPr>
            <a:spLocks noChangeShapeType="1"/>
          </p:cNvSpPr>
          <p:nvPr/>
        </p:nvSpPr>
        <p:spPr bwMode="auto">
          <a:xfrm>
            <a:off x="6172200" y="35671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6880" name="Text Box 14"/>
          <p:cNvSpPr txBox="1">
            <a:spLocks noChangeArrowheads="1"/>
          </p:cNvSpPr>
          <p:nvPr/>
        </p:nvSpPr>
        <p:spPr bwMode="auto">
          <a:xfrm>
            <a:off x="3048000" y="4129088"/>
            <a:ext cx="409575" cy="396875"/>
          </a:xfrm>
          <a:prstGeom prst="rect">
            <a:avLst/>
          </a:prstGeom>
          <a:noFill/>
          <a:ln w="9525">
            <a:noFill/>
            <a:miter lim="800000"/>
            <a:headEnd/>
            <a:tailEnd/>
          </a:ln>
        </p:spPr>
        <p:txBody>
          <a:bodyPr wrap="none">
            <a:spAutoFit/>
          </a:bodyPr>
          <a:lstStyle/>
          <a:p>
            <a:pPr>
              <a:defRPr/>
            </a:pPr>
            <a:r>
              <a:rPr lang="en-US" altLang="ko-KR" sz="2000">
                <a:latin typeface="+mn-lt"/>
              </a:rPr>
              <a:t>-2</a:t>
            </a:r>
          </a:p>
        </p:txBody>
      </p:sp>
      <p:sp>
        <p:nvSpPr>
          <p:cNvPr id="36881" name="Text Box 15"/>
          <p:cNvSpPr txBox="1">
            <a:spLocks noChangeArrowheads="1"/>
          </p:cNvSpPr>
          <p:nvPr/>
        </p:nvSpPr>
        <p:spPr bwMode="auto">
          <a:xfrm>
            <a:off x="2490788" y="4133850"/>
            <a:ext cx="409575" cy="396875"/>
          </a:xfrm>
          <a:prstGeom prst="rect">
            <a:avLst/>
          </a:prstGeom>
          <a:noFill/>
          <a:ln w="9525">
            <a:noFill/>
            <a:miter lim="800000"/>
            <a:headEnd/>
            <a:tailEnd/>
          </a:ln>
        </p:spPr>
        <p:txBody>
          <a:bodyPr wrap="none">
            <a:spAutoFit/>
          </a:bodyPr>
          <a:lstStyle/>
          <a:p>
            <a:pPr>
              <a:defRPr/>
            </a:pPr>
            <a:r>
              <a:rPr lang="en-US" altLang="ko-KR" sz="2000">
                <a:latin typeface="+mn-lt"/>
              </a:rPr>
              <a:t>-3</a:t>
            </a:r>
          </a:p>
        </p:txBody>
      </p:sp>
      <p:sp>
        <p:nvSpPr>
          <p:cNvPr id="36882" name="Text Box 16"/>
          <p:cNvSpPr txBox="1">
            <a:spLocks noChangeArrowheads="1"/>
          </p:cNvSpPr>
          <p:nvPr/>
        </p:nvSpPr>
        <p:spPr bwMode="auto">
          <a:xfrm>
            <a:off x="3609975" y="4129088"/>
            <a:ext cx="409575" cy="396875"/>
          </a:xfrm>
          <a:prstGeom prst="rect">
            <a:avLst/>
          </a:prstGeom>
          <a:noFill/>
          <a:ln w="9525">
            <a:noFill/>
            <a:miter lim="800000"/>
            <a:headEnd/>
            <a:tailEnd/>
          </a:ln>
        </p:spPr>
        <p:txBody>
          <a:bodyPr wrap="none">
            <a:spAutoFit/>
          </a:bodyPr>
          <a:lstStyle/>
          <a:p>
            <a:pPr>
              <a:defRPr/>
            </a:pPr>
            <a:r>
              <a:rPr lang="en-US" altLang="ko-KR" sz="2000">
                <a:latin typeface="+mn-lt"/>
              </a:rPr>
              <a:t>-1</a:t>
            </a:r>
          </a:p>
        </p:txBody>
      </p:sp>
      <p:sp>
        <p:nvSpPr>
          <p:cNvPr id="36883" name="Text Box 17"/>
          <p:cNvSpPr txBox="1">
            <a:spLocks noChangeArrowheads="1"/>
          </p:cNvSpPr>
          <p:nvPr/>
        </p:nvSpPr>
        <p:spPr bwMode="auto">
          <a:xfrm>
            <a:off x="5770563" y="4129088"/>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2000">
                <a:latin typeface="Times New Roman" pitchFamily="18" charset="0"/>
              </a:rPr>
              <a:t>3</a:t>
            </a:r>
          </a:p>
        </p:txBody>
      </p:sp>
      <p:sp>
        <p:nvSpPr>
          <p:cNvPr id="36884" name="Line 18"/>
          <p:cNvSpPr>
            <a:spLocks noChangeShapeType="1"/>
          </p:cNvSpPr>
          <p:nvPr/>
        </p:nvSpPr>
        <p:spPr bwMode="auto">
          <a:xfrm>
            <a:off x="2438400" y="35671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6885" name="Line 19"/>
          <p:cNvSpPr>
            <a:spLocks noChangeShapeType="1"/>
          </p:cNvSpPr>
          <p:nvPr/>
        </p:nvSpPr>
        <p:spPr bwMode="auto">
          <a:xfrm>
            <a:off x="6629400" y="35671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6886" name="Text Box 20"/>
          <p:cNvSpPr txBox="1">
            <a:spLocks noChangeArrowheads="1"/>
          </p:cNvSpPr>
          <p:nvPr/>
        </p:nvSpPr>
        <p:spPr bwMode="auto">
          <a:xfrm>
            <a:off x="4703763" y="4119563"/>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2000">
                <a:latin typeface="Times New Roman" pitchFamily="18" charset="0"/>
              </a:rPr>
              <a:t>1</a:t>
            </a:r>
          </a:p>
        </p:txBody>
      </p:sp>
      <p:sp>
        <p:nvSpPr>
          <p:cNvPr id="36887" name="Text Box 21"/>
          <p:cNvSpPr txBox="1">
            <a:spLocks noChangeArrowheads="1"/>
          </p:cNvSpPr>
          <p:nvPr/>
        </p:nvSpPr>
        <p:spPr bwMode="auto">
          <a:xfrm>
            <a:off x="4170363" y="4132263"/>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2000">
                <a:latin typeface="Times New Roman" pitchFamily="18" charset="0"/>
              </a:rPr>
              <a:t>0</a:t>
            </a:r>
          </a:p>
        </p:txBody>
      </p:sp>
      <p:sp>
        <p:nvSpPr>
          <p:cNvPr id="36888" name="Text Box 22"/>
          <p:cNvSpPr txBox="1">
            <a:spLocks noChangeArrowheads="1"/>
          </p:cNvSpPr>
          <p:nvPr/>
        </p:nvSpPr>
        <p:spPr bwMode="auto">
          <a:xfrm>
            <a:off x="5229225" y="4129088"/>
            <a:ext cx="312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2000">
                <a:latin typeface="Times New Roman" pitchFamily="18" charset="0"/>
              </a:rPr>
              <a:t>2</a:t>
            </a:r>
          </a:p>
        </p:txBody>
      </p:sp>
      <p:sp>
        <p:nvSpPr>
          <p:cNvPr id="36889" name="Text Box 23"/>
          <p:cNvSpPr txBox="1">
            <a:spLocks noChangeArrowheads="1"/>
          </p:cNvSpPr>
          <p:nvPr/>
        </p:nvSpPr>
        <p:spPr bwMode="auto">
          <a:xfrm>
            <a:off x="6270625" y="4146550"/>
            <a:ext cx="312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2000">
                <a:latin typeface="Times New Roman" pitchFamily="18" charset="0"/>
              </a:rPr>
              <a:t>4</a:t>
            </a:r>
          </a:p>
        </p:txBody>
      </p:sp>
      <p:sp>
        <p:nvSpPr>
          <p:cNvPr id="36890" name="Text Box 24"/>
          <p:cNvSpPr txBox="1">
            <a:spLocks noChangeArrowheads="1"/>
          </p:cNvSpPr>
          <p:nvPr/>
        </p:nvSpPr>
        <p:spPr bwMode="auto">
          <a:xfrm>
            <a:off x="1712913" y="3505200"/>
            <a:ext cx="573087" cy="457200"/>
          </a:xfrm>
          <a:prstGeom prst="rect">
            <a:avLst/>
          </a:prstGeom>
          <a:noFill/>
          <a:ln w="9525">
            <a:noFill/>
            <a:miter lim="800000"/>
            <a:headEnd/>
            <a:tailEnd/>
          </a:ln>
        </p:spPr>
        <p:txBody>
          <a:bodyPr wrap="none">
            <a:spAutoFit/>
          </a:bodyPr>
          <a:lstStyle/>
          <a:p>
            <a:pPr>
              <a:defRPr/>
            </a:pPr>
            <a:r>
              <a:rPr lang="en-US" altLang="ko-KR">
                <a:latin typeface="+mn-lt"/>
              </a:rPr>
              <a:t>….</a:t>
            </a:r>
          </a:p>
        </p:txBody>
      </p:sp>
      <p:sp>
        <p:nvSpPr>
          <p:cNvPr id="36891" name="Text Box 25"/>
          <p:cNvSpPr txBox="1">
            <a:spLocks noChangeArrowheads="1"/>
          </p:cNvSpPr>
          <p:nvPr/>
        </p:nvSpPr>
        <p:spPr bwMode="auto">
          <a:xfrm>
            <a:off x="6818313" y="3533775"/>
            <a:ext cx="573087" cy="457200"/>
          </a:xfrm>
          <a:prstGeom prst="rect">
            <a:avLst/>
          </a:prstGeom>
          <a:noFill/>
          <a:ln w="9525">
            <a:noFill/>
            <a:miter lim="800000"/>
            <a:headEnd/>
            <a:tailEnd/>
          </a:ln>
        </p:spPr>
        <p:txBody>
          <a:bodyPr wrap="none">
            <a:spAutoFit/>
          </a:bodyPr>
          <a:lstStyle/>
          <a:p>
            <a:pPr>
              <a:defRPr/>
            </a:pPr>
            <a:r>
              <a:rPr lang="en-US" altLang="ko-KR">
                <a:latin typeface="+mn-lt"/>
              </a:rPr>
              <a:t>….</a:t>
            </a:r>
          </a:p>
        </p:txBody>
      </p:sp>
      <p:sp>
        <p:nvSpPr>
          <p:cNvPr id="36892" name="Line 26"/>
          <p:cNvSpPr>
            <a:spLocks noChangeShapeType="1"/>
          </p:cNvSpPr>
          <p:nvPr/>
        </p:nvSpPr>
        <p:spPr bwMode="auto">
          <a:xfrm>
            <a:off x="5394325" y="27432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36893" name="Text Box 27"/>
          <p:cNvSpPr txBox="1">
            <a:spLocks noChangeArrowheads="1"/>
          </p:cNvSpPr>
          <p:nvPr/>
        </p:nvSpPr>
        <p:spPr bwMode="auto">
          <a:xfrm>
            <a:off x="5399088" y="3016250"/>
            <a:ext cx="1871662" cy="400050"/>
          </a:xfrm>
          <a:prstGeom prst="rect">
            <a:avLst/>
          </a:prstGeom>
          <a:noFill/>
          <a:ln w="9525">
            <a:noFill/>
            <a:miter lim="800000"/>
            <a:headEnd/>
            <a:tailEnd/>
          </a:ln>
        </p:spPr>
        <p:txBody>
          <a:bodyPr wrap="none">
            <a:spAutoFit/>
          </a:bodyPr>
          <a:lstStyle/>
          <a:p>
            <a:pPr>
              <a:defRPr/>
            </a:pPr>
            <a:r>
              <a:rPr lang="en-US" altLang="ko-KR" sz="2000">
                <a:latin typeface="+mn-lt"/>
              </a:rPr>
              <a:t>Read-write head</a:t>
            </a:r>
          </a:p>
        </p:txBody>
      </p:sp>
      <p:sp>
        <p:nvSpPr>
          <p:cNvPr id="36894" name="Text Box 28"/>
          <p:cNvSpPr txBox="1">
            <a:spLocks noChangeArrowheads="1"/>
          </p:cNvSpPr>
          <p:nvPr/>
        </p:nvSpPr>
        <p:spPr bwMode="auto">
          <a:xfrm>
            <a:off x="1508125" y="3108325"/>
            <a:ext cx="679450" cy="400050"/>
          </a:xfrm>
          <a:prstGeom prst="rect">
            <a:avLst/>
          </a:prstGeom>
          <a:noFill/>
          <a:ln w="9525">
            <a:noFill/>
            <a:miter lim="800000"/>
            <a:headEnd/>
            <a:tailEnd/>
          </a:ln>
        </p:spPr>
        <p:txBody>
          <a:bodyPr wrap="none">
            <a:spAutoFit/>
          </a:bodyPr>
          <a:lstStyle/>
          <a:p>
            <a:pPr>
              <a:defRPr/>
            </a:pPr>
            <a:r>
              <a:rPr lang="en-US" altLang="ko-KR" sz="2000">
                <a:latin typeface="+mn-lt"/>
              </a:rPr>
              <a:t>Tape</a:t>
            </a:r>
          </a:p>
        </p:txBody>
      </p:sp>
      <p:sp>
        <p:nvSpPr>
          <p:cNvPr id="36895" name="Text Box 29"/>
          <p:cNvSpPr txBox="1">
            <a:spLocks noChangeArrowheads="1"/>
          </p:cNvSpPr>
          <p:nvPr/>
        </p:nvSpPr>
        <p:spPr bwMode="auto">
          <a:xfrm>
            <a:off x="2198688" y="4999038"/>
            <a:ext cx="4756150" cy="400050"/>
          </a:xfrm>
          <a:prstGeom prst="rect">
            <a:avLst/>
          </a:prstGeom>
          <a:noFill/>
          <a:ln w="9525">
            <a:noFill/>
            <a:miter lim="800000"/>
            <a:headEnd/>
            <a:tailEnd/>
          </a:ln>
        </p:spPr>
        <p:txBody>
          <a:bodyPr wrap="none">
            <a:spAutoFit/>
          </a:bodyPr>
          <a:lstStyle/>
          <a:p>
            <a:pPr algn="ctr">
              <a:defRPr/>
            </a:pPr>
            <a:r>
              <a:rPr lang="en-US" altLang="ko-KR" sz="2000">
                <a:latin typeface="+mn-lt"/>
              </a:rPr>
              <a:t>(Nondeterministic one-tape Turing machine)</a:t>
            </a:r>
          </a:p>
        </p:txBody>
      </p:sp>
      <p:sp>
        <p:nvSpPr>
          <p:cNvPr id="36896" name="Text Box 30"/>
          <p:cNvSpPr txBox="1">
            <a:spLocks noChangeArrowheads="1"/>
          </p:cNvSpPr>
          <p:nvPr/>
        </p:nvSpPr>
        <p:spPr bwMode="auto">
          <a:xfrm>
            <a:off x="2133600" y="1920875"/>
            <a:ext cx="1600200" cy="720725"/>
          </a:xfrm>
          <a:prstGeom prst="rect">
            <a:avLst/>
          </a:prstGeom>
          <a:solidFill>
            <a:srgbClr val="FF99CC"/>
          </a:solidFill>
          <a:ln w="19050">
            <a:solidFill>
              <a:schemeClr val="tx1"/>
            </a:solidFill>
            <a:miter lim="800000"/>
            <a:headEnd/>
            <a:tailEnd/>
          </a:ln>
        </p:spPr>
        <p:txBody>
          <a:bodyPr>
            <a:spAutoFit/>
          </a:bodyPr>
          <a:lstStyle/>
          <a:p>
            <a:pPr>
              <a:spcBef>
                <a:spcPct val="50000"/>
              </a:spcBef>
              <a:defRPr/>
            </a:pPr>
            <a:r>
              <a:rPr lang="en-US" altLang="ko-KR" sz="2000" dirty="0">
                <a:latin typeface="+mn-lt"/>
              </a:rPr>
              <a:t>Guessing Module</a:t>
            </a:r>
          </a:p>
        </p:txBody>
      </p:sp>
      <p:sp>
        <p:nvSpPr>
          <p:cNvPr id="36897" name="Line 31"/>
          <p:cNvSpPr>
            <a:spLocks noChangeShapeType="1"/>
          </p:cNvSpPr>
          <p:nvPr/>
        </p:nvSpPr>
        <p:spPr bwMode="auto">
          <a:xfrm>
            <a:off x="3263900" y="26924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36898" name="Line 32"/>
          <p:cNvSpPr>
            <a:spLocks noChangeShapeType="1"/>
          </p:cNvSpPr>
          <p:nvPr/>
        </p:nvSpPr>
        <p:spPr bwMode="auto">
          <a:xfrm>
            <a:off x="3759200" y="2209800"/>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6899" name="Line 33"/>
          <p:cNvSpPr>
            <a:spLocks noChangeShapeType="1"/>
          </p:cNvSpPr>
          <p:nvPr/>
        </p:nvSpPr>
        <p:spPr bwMode="auto">
          <a:xfrm>
            <a:off x="3759200" y="2324100"/>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6900" name="Text Box 34"/>
          <p:cNvSpPr txBox="1">
            <a:spLocks noChangeArrowheads="1"/>
          </p:cNvSpPr>
          <p:nvPr/>
        </p:nvSpPr>
        <p:spPr bwMode="auto">
          <a:xfrm>
            <a:off x="3243263" y="2765425"/>
            <a:ext cx="1138237" cy="708025"/>
          </a:xfrm>
          <a:prstGeom prst="rect">
            <a:avLst/>
          </a:prstGeom>
          <a:noFill/>
          <a:ln w="9525">
            <a:noFill/>
            <a:miter lim="800000"/>
            <a:headEnd/>
            <a:tailEnd/>
          </a:ln>
        </p:spPr>
        <p:txBody>
          <a:bodyPr wrap="none">
            <a:spAutoFit/>
          </a:bodyPr>
          <a:lstStyle/>
          <a:p>
            <a:pPr>
              <a:defRPr/>
            </a:pPr>
            <a:r>
              <a:rPr lang="en-US" altLang="ko-KR" sz="2000">
                <a:latin typeface="+mn-lt"/>
              </a:rPr>
              <a:t>Guessing</a:t>
            </a:r>
          </a:p>
          <a:p>
            <a:pPr>
              <a:defRPr/>
            </a:pPr>
            <a:r>
              <a:rPr lang="en-US" altLang="ko-KR" sz="2000">
                <a:latin typeface="+mn-lt"/>
              </a:rPr>
              <a:t> head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날짜 개체 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1400" dirty="0" smtClean="0">
                <a:latin typeface="+mn-lt"/>
              </a:rPr>
              <a:t>Integer Programming 2018</a:t>
            </a:r>
            <a:endParaRPr lang="en-US" altLang="ko-KR" sz="1400" dirty="0">
              <a:latin typeface="+mn-lt"/>
            </a:endParaRPr>
          </a:p>
        </p:txBody>
      </p:sp>
      <p:sp>
        <p:nvSpPr>
          <p:cNvPr id="37891"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949E2B60-02E6-4082-9E89-3C3285140F59}" type="slidenum">
              <a:rPr lang="en-US" altLang="ko-KR" sz="1400" smtClean="0">
                <a:latin typeface="+mn-lt"/>
              </a:rPr>
              <a:pPr eaLnBrk="1" hangingPunct="1"/>
              <a:t>25</a:t>
            </a:fld>
            <a:endParaRPr lang="en-US" altLang="ko-KR" sz="1400" smtClean="0">
              <a:latin typeface="+mn-lt"/>
            </a:endParaRPr>
          </a:p>
        </p:txBody>
      </p:sp>
      <mc:AlternateContent xmlns:mc="http://schemas.openxmlformats.org/markup-compatibility/2006" xmlns:a14="http://schemas.microsoft.com/office/drawing/2010/main">
        <mc:Choice Requires="a14">
          <p:sp>
            <p:nvSpPr>
              <p:cNvPr id="37892" name="Rectangle 3"/>
              <p:cNvSpPr>
                <a:spLocks noGrp="1" noChangeArrowheads="1"/>
              </p:cNvSpPr>
              <p:nvPr>
                <p:ph type="body" idx="1"/>
              </p:nvPr>
            </p:nvSpPr>
            <p:spPr>
              <a:xfrm>
                <a:off x="558800" y="152400"/>
                <a:ext cx="8001000" cy="5554277"/>
              </a:xfrm>
            </p:spPr>
            <p:txBody>
              <a:bodyPr/>
              <a:lstStyle/>
              <a:p>
                <a:pPr eaLnBrk="1" hangingPunct="1">
                  <a:lnSpc>
                    <a:spcPct val="100000"/>
                  </a:lnSpc>
                </a:pPr>
                <a:r>
                  <a:rPr lang="en-US" altLang="ko-KR" dirty="0" smtClean="0"/>
                  <a:t>Computation of NDTM consists of two stages</a:t>
                </a:r>
              </a:p>
              <a:p>
                <a:pPr eaLnBrk="1" hangingPunct="1">
                  <a:lnSpc>
                    <a:spcPct val="100000"/>
                  </a:lnSpc>
                  <a:buFont typeface="Wingdings" pitchFamily="2" charset="2"/>
                  <a:buNone/>
                </a:pPr>
                <a:r>
                  <a:rPr lang="en-US" altLang="ko-KR" dirty="0" smtClean="0"/>
                  <a:t>	(1) guessing stage:  Starting from tape square </a:t>
                </a:r>
                <a14:m>
                  <m:oMath xmlns:m="http://schemas.openxmlformats.org/officeDocument/2006/math">
                    <m:r>
                      <a:rPr lang="en-US" altLang="ko-KR" i="1" dirty="0" smtClean="0">
                        <a:latin typeface="Cambria Math"/>
                      </a:rPr>
                      <m:t>–1</m:t>
                    </m:r>
                  </m:oMath>
                </a14:m>
                <a:r>
                  <a:rPr lang="en-US" altLang="ko-KR" dirty="0" smtClean="0"/>
                  <a:t>, write some symbol on the tape and move left until the stage stops</a:t>
                </a:r>
              </a:p>
              <a:p>
                <a:pPr eaLnBrk="1" hangingPunct="1">
                  <a:lnSpc>
                    <a:spcPct val="100000"/>
                  </a:lnSpc>
                  <a:buFont typeface="Wingdings" pitchFamily="2" charset="2"/>
                  <a:buNone/>
                </a:pPr>
                <a:r>
                  <a:rPr lang="en-US" altLang="ko-KR" dirty="0" smtClean="0"/>
                  <a:t>	(2) checking stage:  Started when the guessing module activate the finite state control in state </a:t>
                </a:r>
                <a14:m>
                  <m:oMath xmlns:m="http://schemas.openxmlformats.org/officeDocument/2006/math">
                    <m:r>
                      <a:rPr lang="en-US" altLang="ko-KR" i="1" dirty="0" smtClean="0">
                        <a:latin typeface="Cambria Math"/>
                      </a:rPr>
                      <m:t>𝑞</m:t>
                    </m:r>
                    <m:r>
                      <a:rPr lang="en-US" altLang="ko-KR" i="1" baseline="-25000" dirty="0" smtClean="0">
                        <a:latin typeface="Cambria Math"/>
                      </a:rPr>
                      <m:t>0</m:t>
                    </m:r>
                  </m:oMath>
                </a14:m>
                <a:r>
                  <a:rPr lang="en-US" altLang="ko-KR" dirty="0" smtClean="0"/>
                  <a:t>.  Works the same as DTM.  Accepting computation if it halts in state </a:t>
                </a:r>
                <a14:m>
                  <m:oMath xmlns:m="http://schemas.openxmlformats.org/officeDocument/2006/math">
                    <m:r>
                      <a:rPr lang="en-US" altLang="ko-KR" i="1" dirty="0" smtClean="0">
                        <a:latin typeface="Cambria Math"/>
                      </a:rPr>
                      <m:t>𝑞</m:t>
                    </m:r>
                    <m:r>
                      <a:rPr lang="en-US" altLang="ko-KR" i="1" baseline="-25000" dirty="0" err="1" smtClean="0">
                        <a:latin typeface="Cambria Math"/>
                      </a:rPr>
                      <m:t>𝑌</m:t>
                    </m:r>
                  </m:oMath>
                </a14:m>
                <a:r>
                  <a:rPr lang="en-US" altLang="ko-KR" dirty="0" smtClean="0"/>
                  <a:t>.  All other computations ( halting in state </a:t>
                </a:r>
                <a14:m>
                  <m:oMath xmlns:m="http://schemas.openxmlformats.org/officeDocument/2006/math">
                    <m:r>
                      <a:rPr lang="en-US" altLang="ko-KR" i="1" dirty="0" smtClean="0">
                        <a:latin typeface="Cambria Math"/>
                      </a:rPr>
                      <m:t>𝑞</m:t>
                    </m:r>
                    <m:r>
                      <a:rPr lang="en-US" altLang="ko-KR" i="1" baseline="-25000" dirty="0" err="1" smtClean="0">
                        <a:latin typeface="Cambria Math"/>
                      </a:rPr>
                      <m:t>𝑁</m:t>
                    </m:r>
                  </m:oMath>
                </a14:m>
                <a:r>
                  <a:rPr lang="en-US" altLang="ko-KR" dirty="0" smtClean="0"/>
                  <a:t> or not halt) are non-accepting computations.</a:t>
                </a:r>
              </a:p>
              <a:p>
                <a:pPr eaLnBrk="1" hangingPunct="1">
                  <a:lnSpc>
                    <a:spcPct val="100000"/>
                  </a:lnSpc>
                </a:pPr>
                <a:r>
                  <a:rPr lang="en-US" altLang="ko-KR" dirty="0" smtClean="0"/>
                  <a:t>Some others define NDTM as having many alternative choices in the transition function </a:t>
                </a:r>
                <a14:m>
                  <m:oMath xmlns:m="http://schemas.openxmlformats.org/officeDocument/2006/math">
                    <m:r>
                      <a:rPr lang="ko-KR" altLang="en-US" i="1" smtClean="0">
                        <a:latin typeface="Cambria Math"/>
                      </a:rPr>
                      <m:t>𝛿</m:t>
                    </m:r>
                  </m:oMath>
                </a14:m>
                <a:r>
                  <a:rPr lang="en-US" altLang="ko-KR" dirty="0" smtClean="0">
                    <a:ea typeface="바탕체" pitchFamily="17" charset="-127"/>
                    <a:sym typeface="Symbol" pitchFamily="18" charset="2"/>
                  </a:rPr>
                  <a:t>.  NDTM has the capability(non-determinism) to select  the right choice if it leads to accepting state.  (DTM is a special case of NDTM)</a:t>
                </a:r>
                <a:endParaRPr lang="en-US" altLang="ko-KR" dirty="0" smtClean="0"/>
              </a:p>
              <a:p>
                <a:pPr eaLnBrk="1" hangingPunct="1">
                  <a:lnSpc>
                    <a:spcPct val="100000"/>
                  </a:lnSpc>
                </a:pPr>
                <a:r>
                  <a:rPr lang="en-US" altLang="ko-KR" dirty="0" smtClean="0"/>
                  <a:t>The language </a:t>
                </a:r>
                <a:r>
                  <a:rPr lang="en-US" altLang="ko-KR" i="1" dirty="0" smtClean="0"/>
                  <a:t>recognized</a:t>
                </a:r>
                <a:r>
                  <a:rPr lang="en-US" altLang="ko-KR" dirty="0" smtClean="0"/>
                  <a:t> by NDTM program </a:t>
                </a:r>
                <a14:m>
                  <m:oMath xmlns:m="http://schemas.openxmlformats.org/officeDocument/2006/math">
                    <m:r>
                      <a:rPr lang="en-US" altLang="ko-KR" i="1" dirty="0" smtClean="0">
                        <a:latin typeface="Cambria Math"/>
                      </a:rPr>
                      <m:t>𝑀</m:t>
                    </m:r>
                  </m:oMath>
                </a14:m>
                <a:r>
                  <a:rPr lang="en-US" altLang="ko-KR" dirty="0" smtClean="0"/>
                  <a:t> is</a:t>
                </a:r>
              </a:p>
              <a:p>
                <a:pPr eaLnBrk="1" hangingPunct="1">
                  <a:lnSpc>
                    <a:spcPct val="100000"/>
                  </a:lnSpc>
                  <a:buFont typeface="Wingdings" pitchFamily="2" charset="2"/>
                  <a:buNone/>
                </a:pPr>
                <a:r>
                  <a:rPr lang="en-US" altLang="ko-KR" dirty="0" smtClean="0"/>
                  <a:t>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𝐿</m:t>
                        </m:r>
                      </m:e>
                      <m:sub>
                        <m:r>
                          <a:rPr lang="en-US" altLang="ko-KR" b="0" i="1" smtClean="0">
                            <a:latin typeface="Cambria Math"/>
                          </a:rPr>
                          <m:t>𝑀</m:t>
                        </m:r>
                      </m:sub>
                    </m:sSub>
                    <m:r>
                      <a:rPr lang="en-US" altLang="ko-KR" b="0" i="1" smtClean="0">
                        <a:latin typeface="Cambria Math"/>
                      </a:rPr>
                      <m:t>={</m:t>
                    </m:r>
                    <m:r>
                      <a:rPr lang="en-US" altLang="ko-KR" b="0" i="1" smtClean="0">
                        <a:latin typeface="Cambria Math"/>
                      </a:rPr>
                      <m:t>𝑥</m:t>
                    </m:r>
                    <m:r>
                      <a:rPr lang="en-US" altLang="ko-KR" b="0" i="1" smtClean="0">
                        <a:latin typeface="Cambria Math"/>
                        <a:ea typeface="Cambria Math"/>
                      </a:rPr>
                      <m:t>∈</m:t>
                    </m:r>
                    <m:sSup>
                      <m:sSupPr>
                        <m:ctrlPr>
                          <a:rPr lang="en-US" altLang="ko-KR" b="0" i="1" smtClean="0">
                            <a:latin typeface="Cambria Math" panose="02040503050406030204" pitchFamily="18" charset="0"/>
                            <a:ea typeface="Cambria Math"/>
                          </a:rPr>
                        </m:ctrlPr>
                      </m:sSupPr>
                      <m:e>
                        <m:r>
                          <m:rPr>
                            <m:sty m:val="p"/>
                          </m:rPr>
                          <a:rPr lang="el-GR" altLang="ko-KR" b="0" i="1" smtClean="0">
                            <a:latin typeface="Cambria Math"/>
                            <a:ea typeface="Cambria Math"/>
                          </a:rPr>
                          <m:t>Σ</m:t>
                        </m:r>
                      </m:e>
                      <m:sup>
                        <m:r>
                          <a:rPr lang="en-US" altLang="ko-KR" b="0" i="1" smtClean="0">
                            <a:latin typeface="Cambria Math"/>
                            <a:ea typeface="Cambria Math"/>
                          </a:rPr>
                          <m:t>∗</m:t>
                        </m:r>
                      </m:sup>
                    </m:sSup>
                    <m:r>
                      <a:rPr lang="en-US" altLang="ko-KR" b="0" i="1" smtClean="0">
                        <a:latin typeface="Cambria Math"/>
                        <a:ea typeface="Cambria Math"/>
                      </a:rPr>
                      <m:t>:</m:t>
                    </m:r>
                    <m:r>
                      <a:rPr lang="en-US" altLang="ko-KR" b="0" i="1" smtClean="0">
                        <a:latin typeface="Cambria Math"/>
                        <a:ea typeface="Cambria Math"/>
                      </a:rPr>
                      <m:t>𝑀</m:t>
                    </m:r>
                    <m:r>
                      <a:rPr lang="en-US" altLang="ko-KR" b="0" i="1" smtClean="0">
                        <a:latin typeface="Cambria Math"/>
                        <a:ea typeface="Cambria Math"/>
                      </a:rPr>
                      <m:t> </m:t>
                    </m:r>
                    <m:r>
                      <m:rPr>
                        <m:sty m:val="p"/>
                      </m:rPr>
                      <a:rPr lang="en-US" altLang="ko-KR" b="0" i="0" smtClean="0">
                        <a:latin typeface="Cambria Math"/>
                        <a:ea typeface="Cambria Math"/>
                      </a:rPr>
                      <m:t>accepts</m:t>
                    </m:r>
                    <m:r>
                      <a:rPr lang="en-US" altLang="ko-KR" b="0" i="1" smtClean="0">
                        <a:latin typeface="Cambria Math"/>
                        <a:ea typeface="Cambria Math"/>
                      </a:rPr>
                      <m:t> </m:t>
                    </m:r>
                    <m:r>
                      <a:rPr lang="en-US" altLang="ko-KR" b="0" i="1" smtClean="0">
                        <a:latin typeface="Cambria Math"/>
                        <a:ea typeface="Cambria Math"/>
                      </a:rPr>
                      <m:t>𝑥</m:t>
                    </m:r>
                    <m:r>
                      <a:rPr lang="en-US" altLang="ko-KR" b="0" i="1" smtClean="0">
                        <a:latin typeface="Cambria Math"/>
                        <a:ea typeface="Cambria Math"/>
                      </a:rPr>
                      <m:t>}</m:t>
                    </m:r>
                  </m:oMath>
                </a14:m>
                <a:endParaRPr lang="en-US" altLang="ko-KR" dirty="0" smtClean="0">
                  <a:ea typeface="바탕체" pitchFamily="17" charset="-127"/>
                  <a:sym typeface="Symbol" pitchFamily="18" charset="2"/>
                </a:endParaRPr>
              </a:p>
              <a:p>
                <a:pPr eaLnBrk="1" hangingPunct="1">
                  <a:lnSpc>
                    <a:spcPct val="100000"/>
                  </a:lnSpc>
                  <a:buFont typeface="Wingdings" pitchFamily="2" charset="2"/>
                  <a:buNone/>
                </a:pPr>
                <a:endParaRPr lang="en-US" altLang="ko-KR" dirty="0" smtClean="0"/>
              </a:p>
              <a:p>
                <a:pPr eaLnBrk="1" hangingPunct="1">
                  <a:lnSpc>
                    <a:spcPct val="100000"/>
                  </a:lnSpc>
                  <a:buFont typeface="Wingdings" pitchFamily="2" charset="2"/>
                  <a:buNone/>
                </a:pPr>
                <a:r>
                  <a:rPr lang="en-US" altLang="ko-KR" dirty="0" smtClean="0"/>
                  <a:t>		</a:t>
                </a:r>
                <a14:m>
                  <m:oMath xmlns:m="http://schemas.openxmlformats.org/officeDocument/2006/math">
                    <m:r>
                      <a:rPr lang="en-US" altLang="ko-KR" b="0" i="1" smtClean="0">
                        <a:solidFill>
                          <a:srgbClr val="FF3300"/>
                        </a:solidFill>
                        <a:latin typeface="Cambria Math"/>
                      </a:rPr>
                      <m:t>𝑁𝑃</m:t>
                    </m:r>
                  </m:oMath>
                </a14:m>
                <a:r>
                  <a:rPr lang="en-US" altLang="ko-KR" dirty="0" smtClean="0"/>
                  <a:t> </a:t>
                </a:r>
                <a14:m>
                  <m:oMath xmlns:m="http://schemas.openxmlformats.org/officeDocument/2006/math">
                    <m:r>
                      <a:rPr lang="en-US" altLang="ko-KR" b="0" i="1" dirty="0" smtClean="0">
                        <a:latin typeface="Cambria Math"/>
                      </a:rPr>
                      <m:t>={</m:t>
                    </m:r>
                    <m:r>
                      <a:rPr lang="en-US" altLang="ko-KR" b="0" i="1" dirty="0" smtClean="0">
                        <a:latin typeface="Cambria Math"/>
                      </a:rPr>
                      <m:t>𝐿</m:t>
                    </m:r>
                    <m:r>
                      <a:rPr lang="en-US" altLang="ko-KR" b="0" i="1" dirty="0" smtClean="0">
                        <a:latin typeface="Cambria Math"/>
                      </a:rPr>
                      <m:t>:</m:t>
                    </m:r>
                  </m:oMath>
                </a14:m>
                <a:r>
                  <a:rPr lang="en-US" altLang="ko-KR" dirty="0" smtClean="0"/>
                  <a:t> there is a </a:t>
                </a:r>
                <a:r>
                  <a:rPr lang="en-US" altLang="ko-KR" u="sng" dirty="0" smtClean="0"/>
                  <a:t>polynomial time</a:t>
                </a:r>
                <a:r>
                  <a:rPr lang="en-US" altLang="ko-KR" dirty="0" smtClean="0"/>
                  <a:t> </a:t>
                </a:r>
                <a:r>
                  <a:rPr lang="en-US" altLang="ko-KR" dirty="0" smtClean="0">
                    <a:solidFill>
                      <a:srgbClr val="0000FF"/>
                    </a:solidFill>
                  </a:rPr>
                  <a:t>NDTM</a:t>
                </a:r>
                <a:r>
                  <a:rPr lang="en-US" altLang="ko-KR" dirty="0" smtClean="0"/>
                  <a:t> program </a:t>
                </a:r>
                <a14:m>
                  <m:oMath xmlns:m="http://schemas.openxmlformats.org/officeDocument/2006/math">
                    <m:r>
                      <a:rPr lang="en-US" altLang="ko-KR" i="1" dirty="0" smtClean="0">
                        <a:latin typeface="Cambria Math"/>
                      </a:rPr>
                      <m:t>𝑀</m:t>
                    </m:r>
                  </m:oMath>
                </a14:m>
                <a:r>
                  <a:rPr lang="en-US" altLang="ko-KR" dirty="0" smtClean="0"/>
                  <a:t> for</a:t>
                </a:r>
              </a:p>
              <a:p>
                <a:pPr eaLnBrk="1" hangingPunct="1">
                  <a:lnSpc>
                    <a:spcPct val="100000"/>
                  </a:lnSpc>
                  <a:buFont typeface="Wingdings" pitchFamily="2" charset="2"/>
                  <a:buNone/>
                </a:pPr>
                <a:r>
                  <a:rPr lang="en-US" altLang="ko-KR" dirty="0" smtClean="0"/>
                  <a:t>			 which </a:t>
                </a:r>
                <a14:m>
                  <m:oMath xmlns:m="http://schemas.openxmlformats.org/officeDocument/2006/math">
                    <m:r>
                      <a:rPr lang="en-US" altLang="ko-KR" b="0" i="1" smtClean="0">
                        <a:latin typeface="Cambria Math"/>
                      </a:rPr>
                      <m:t>𝐿</m:t>
                    </m:r>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𝐿</m:t>
                        </m:r>
                      </m:e>
                      <m:sub>
                        <m:r>
                          <a:rPr lang="en-US" altLang="ko-KR" b="0" i="1" smtClean="0">
                            <a:latin typeface="Cambria Math"/>
                          </a:rPr>
                          <m:t>𝑀</m:t>
                        </m:r>
                      </m:sub>
                    </m:sSub>
                    <m:r>
                      <a:rPr lang="en-US" altLang="ko-KR" b="0" i="1" smtClean="0">
                        <a:latin typeface="Cambria Math"/>
                      </a:rPr>
                      <m:t>}</m:t>
                    </m:r>
                  </m:oMath>
                </a14:m>
                <a:endParaRPr lang="en-US" altLang="ko-KR" dirty="0" smtClean="0"/>
              </a:p>
            </p:txBody>
          </p:sp>
        </mc:Choice>
        <mc:Fallback xmlns="">
          <p:sp>
            <p:nvSpPr>
              <p:cNvPr id="37892" name="Rectangle 3"/>
              <p:cNvSpPr>
                <a:spLocks noGrp="1" noRot="1" noChangeAspect="1" noMove="1" noResize="1" noEditPoints="1" noAdjustHandles="1" noChangeArrowheads="1" noChangeShapeType="1" noTextEdit="1"/>
              </p:cNvSpPr>
              <p:nvPr>
                <p:ph type="body" idx="1"/>
              </p:nvPr>
            </p:nvSpPr>
            <p:spPr>
              <a:xfrm>
                <a:off x="558800" y="152400"/>
                <a:ext cx="8001000" cy="5554277"/>
              </a:xfrm>
              <a:blipFill>
                <a:blip r:embed="rId3"/>
                <a:stretch>
                  <a:fillRect l="-686" t="-549" r="-762" b="-220"/>
                </a:stretch>
              </a:blipFill>
            </p:spPr>
            <p:txBody>
              <a:bodyPr/>
              <a:lstStyle/>
              <a:p>
                <a:r>
                  <a:rPr lang="ko-KR" alt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날짜 개체 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1400" dirty="0" smtClean="0">
                <a:latin typeface="+mn-lt"/>
              </a:rPr>
              <a:t>Integer Programming 2018</a:t>
            </a:r>
            <a:endParaRPr lang="en-US" altLang="ko-KR" sz="1400" dirty="0">
              <a:latin typeface="+mn-lt"/>
            </a:endParaRPr>
          </a:p>
        </p:txBody>
      </p:sp>
      <p:sp>
        <p:nvSpPr>
          <p:cNvPr id="38915"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AF27595C-305E-4E7E-927C-352F886440C2}" type="slidenum">
              <a:rPr lang="en-US" altLang="ko-KR" sz="1400" smtClean="0">
                <a:latin typeface="+mn-lt"/>
              </a:rPr>
              <a:pPr eaLnBrk="1" hangingPunct="1"/>
              <a:t>26</a:t>
            </a:fld>
            <a:endParaRPr lang="en-US" altLang="ko-KR" sz="1400" smtClean="0">
              <a:latin typeface="+mn-lt"/>
            </a:endParaRPr>
          </a:p>
        </p:txBody>
      </p:sp>
      <p:sp>
        <p:nvSpPr>
          <p:cNvPr id="38916" name="Rectangle 2"/>
          <p:cNvSpPr>
            <a:spLocks noGrp="1" noChangeArrowheads="1"/>
          </p:cNvSpPr>
          <p:nvPr>
            <p:ph type="title"/>
          </p:nvPr>
        </p:nvSpPr>
        <p:spPr/>
        <p:txBody>
          <a:bodyPr/>
          <a:lstStyle/>
          <a:p>
            <a:pPr eaLnBrk="1" hangingPunct="1"/>
            <a:endParaRPr lang="ko-KR" altLang="ko-KR" smtClean="0"/>
          </a:p>
        </p:txBody>
      </p:sp>
      <mc:AlternateContent xmlns:mc="http://schemas.openxmlformats.org/markup-compatibility/2006" xmlns:a14="http://schemas.microsoft.com/office/drawing/2010/main">
        <mc:Choice Requires="a14">
          <p:sp>
            <p:nvSpPr>
              <p:cNvPr id="38917" name="Rectangle 3"/>
              <p:cNvSpPr>
                <a:spLocks noGrp="1" noChangeArrowheads="1"/>
              </p:cNvSpPr>
              <p:nvPr>
                <p:ph type="body" idx="1"/>
              </p:nvPr>
            </p:nvSpPr>
            <p:spPr>
              <a:xfrm>
                <a:off x="361950" y="860425"/>
                <a:ext cx="8405813" cy="4565160"/>
              </a:xfrm>
            </p:spPr>
            <p:txBody>
              <a:bodyPr/>
              <a:lstStyle/>
              <a:p>
                <a:pPr eaLnBrk="1" hangingPunct="1"/>
                <a:r>
                  <a:rPr lang="en-US" altLang="ko-KR" dirty="0" smtClean="0"/>
                  <a:t>In the text (NW),</a:t>
                </a:r>
              </a:p>
              <a:p>
                <a:pPr eaLnBrk="1" hangingPunct="1">
                  <a:buFont typeface="Wingdings" pitchFamily="2" charset="2"/>
                  <a:buNone/>
                </a:pPr>
                <a:r>
                  <a:rPr lang="en-US" altLang="ko-KR" dirty="0" smtClean="0"/>
                  <a:t>	</a:t>
                </a:r>
                <a:r>
                  <a:rPr lang="en-US" altLang="ko-KR" dirty="0" smtClean="0">
                    <a:solidFill>
                      <a:srgbClr val="FF3300"/>
                    </a:solidFill>
                  </a:rPr>
                  <a:t>certificate of feasibility</a:t>
                </a:r>
                <a:r>
                  <a:rPr lang="en-US" altLang="ko-KR" dirty="0" smtClean="0"/>
                  <a:t>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𝑄</m:t>
                        </m:r>
                      </m:e>
                      <m:sub>
                        <m:r>
                          <a:rPr lang="en-US" altLang="ko-KR" b="0" i="1" smtClean="0">
                            <a:latin typeface="Cambria Math"/>
                          </a:rPr>
                          <m:t>𝑑</m:t>
                        </m:r>
                      </m:sub>
                    </m:sSub>
                  </m:oMath>
                </a14:m>
                <a:r>
                  <a:rPr lang="en-US" altLang="ko-KR" dirty="0" smtClean="0"/>
                  <a:t>) : information that can be used to check the feasibility of a given instance of feasibility problem in polynomial time.</a:t>
                </a:r>
              </a:p>
              <a:p>
                <a:pPr eaLnBrk="1" hangingPunct="1">
                  <a:buFont typeface="Wingdings" pitchFamily="2" charset="2"/>
                  <a:buNone/>
                </a:pPr>
                <a:endParaRPr lang="en-US" altLang="ko-KR" dirty="0" smtClean="0"/>
              </a:p>
              <a:p>
                <a:pPr eaLnBrk="1" hangingPunct="1">
                  <a:buFont typeface="Wingdings" pitchFamily="2" charset="2"/>
                  <a:buNone/>
                </a:pPr>
                <a:r>
                  <a:rPr lang="en-US" altLang="ko-KR" dirty="0" smtClean="0"/>
                  <a:t>	Nondeterministic algorithm :</a:t>
                </a:r>
              </a:p>
              <a:p>
                <a:pPr eaLnBrk="1" hangingPunct="1">
                  <a:buFont typeface="Wingdings" pitchFamily="2" charset="2"/>
                  <a:buNone/>
                </a:pPr>
                <a:r>
                  <a:rPr lang="en-US" altLang="ko-KR" dirty="0" smtClean="0"/>
                  <a:t>	Given an instance </a:t>
                </a:r>
                <a14:m>
                  <m:oMath xmlns:m="http://schemas.openxmlformats.org/officeDocument/2006/math">
                    <m:r>
                      <a:rPr lang="en-US" altLang="ko-KR" b="0" i="1" smtClean="0">
                        <a:latin typeface="Cambria Math"/>
                      </a:rPr>
                      <m:t>𝑑</m:t>
                    </m:r>
                    <m:r>
                      <a:rPr lang="en-US" altLang="ko-KR" b="0" i="1" smtClean="0">
                        <a:latin typeface="Cambria Math"/>
                        <a:ea typeface="Cambria Math"/>
                      </a:rPr>
                      <m:t>∈</m:t>
                    </m:r>
                    <m:r>
                      <a:rPr lang="en-US" altLang="ko-KR" b="0" i="1" smtClean="0">
                        <a:latin typeface="Cambria Math"/>
                        <a:ea typeface="Cambria Math"/>
                      </a:rPr>
                      <m:t>𝐷</m:t>
                    </m:r>
                  </m:oMath>
                </a14:m>
                <a:endParaRPr lang="en-US" altLang="ko-KR" dirty="0" smtClean="0"/>
              </a:p>
              <a:p>
                <a:pPr eaLnBrk="1" hangingPunct="1">
                  <a:buFont typeface="Wingdings" pitchFamily="2" charset="2"/>
                  <a:buNone/>
                </a:pPr>
                <a:r>
                  <a:rPr lang="en-US" altLang="ko-KR" dirty="0" smtClean="0"/>
                  <a:t>	(1) guessing stage : guess a structure ( binary string) </a:t>
                </a:r>
                <a14:m>
                  <m:oMath xmlns:m="http://schemas.openxmlformats.org/officeDocument/2006/math">
                    <m:r>
                      <a:rPr lang="en-US" altLang="ko-KR" i="1" dirty="0" smtClean="0">
                        <a:latin typeface="Cambria Math"/>
                      </a:rPr>
                      <m:t>𝑄</m:t>
                    </m:r>
                  </m:oMath>
                </a14:m>
                <a:endParaRPr lang="en-US" altLang="ko-KR" dirty="0" smtClean="0"/>
              </a:p>
              <a:p>
                <a:pPr eaLnBrk="1" hangingPunct="1">
                  <a:buFont typeface="Wingdings" pitchFamily="2" charset="2"/>
                  <a:buNone/>
                </a:pPr>
                <a:r>
                  <a:rPr lang="en-US" altLang="ko-KR" dirty="0" smtClean="0"/>
                  <a:t>	(2) checking stage : algorithm to check </a:t>
                </a:r>
                <a14:m>
                  <m:oMath xmlns:m="http://schemas.openxmlformats.org/officeDocument/2006/math">
                    <m:r>
                      <a:rPr lang="en-US" altLang="ko-KR" b="0" i="1" smtClean="0">
                        <a:latin typeface="Cambria Math"/>
                      </a:rPr>
                      <m:t>𝑑</m:t>
                    </m:r>
                    <m:r>
                      <a:rPr lang="en-US" altLang="ko-KR" b="0" i="1" smtClean="0">
                        <a:latin typeface="Cambria Math"/>
                        <a:ea typeface="Cambria Math"/>
                      </a:rPr>
                      <m:t>∈</m:t>
                    </m:r>
                    <m:r>
                      <a:rPr lang="en-US" altLang="ko-KR" b="0" i="1" smtClean="0">
                        <a:latin typeface="Cambria Math"/>
                        <a:ea typeface="Cambria Math"/>
                      </a:rPr>
                      <m:t>𝐹</m:t>
                    </m:r>
                  </m:oMath>
                </a14:m>
                <a:endParaRPr lang="en-US" altLang="ko-KR" dirty="0" smtClean="0">
                  <a:ea typeface="바탕체" pitchFamily="17" charset="-127"/>
                  <a:sym typeface="Symbol" pitchFamily="18" charset="2"/>
                </a:endParaRPr>
              </a:p>
              <a:p>
                <a:pPr eaLnBrk="1" hangingPunct="1">
                  <a:buFont typeface="Wingdings" pitchFamily="2" charset="2"/>
                  <a:buNone/>
                </a:pPr>
                <a:r>
                  <a:rPr lang="en-US" altLang="ko-KR" dirty="0" smtClean="0">
                    <a:ea typeface="바탕체" pitchFamily="17" charset="-127"/>
                    <a:sym typeface="Symbol" pitchFamily="18" charset="2"/>
                  </a:rPr>
                  <a:t>		1. If </a:t>
                </a:r>
                <a14:m>
                  <m:oMath xmlns:m="http://schemas.openxmlformats.org/officeDocument/2006/math">
                    <m:r>
                      <a:rPr lang="en-US" altLang="ko-KR" b="0" i="1" smtClean="0">
                        <a:latin typeface="Cambria Math"/>
                        <a:ea typeface="바탕체" pitchFamily="17" charset="-127"/>
                        <a:sym typeface="Symbol" pitchFamily="18" charset="2"/>
                      </a:rPr>
                      <m:t>𝑑</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𝐹</m:t>
                    </m:r>
                    <m:r>
                      <a:rPr lang="en-US" altLang="ko-KR" b="0" i="1" smtClean="0">
                        <a:latin typeface="Cambria Math"/>
                        <a:ea typeface="Cambria Math"/>
                        <a:sym typeface="Symbol" pitchFamily="18" charset="2"/>
                      </a:rPr>
                      <m:t>,</m:t>
                    </m:r>
                  </m:oMath>
                </a14:m>
                <a:r>
                  <a:rPr lang="en-US" altLang="ko-KR" dirty="0" smtClean="0">
                    <a:ea typeface="바탕체" pitchFamily="17" charset="-127"/>
                    <a:sym typeface="Symbol" pitchFamily="18" charset="2"/>
                  </a:rPr>
                  <a:t> there exists </a:t>
                </a:r>
                <a14:m>
                  <m:oMath xmlns:m="http://schemas.openxmlformats.org/officeDocument/2006/math">
                    <m:sSub>
                      <m:sSubPr>
                        <m:ctrlPr>
                          <a:rPr lang="en-US" altLang="ko-KR" i="1" smtClean="0">
                            <a:latin typeface="Cambria Math" panose="02040503050406030204" pitchFamily="18" charset="0"/>
                            <a:ea typeface="바탕체" pitchFamily="17" charset="-127"/>
                            <a:sym typeface="Symbol" pitchFamily="18" charset="2"/>
                          </a:rPr>
                        </m:ctrlPr>
                      </m:sSubPr>
                      <m:e>
                        <m:r>
                          <a:rPr lang="en-US" altLang="ko-KR" b="0" i="1" smtClean="0">
                            <a:latin typeface="Cambria Math"/>
                            <a:ea typeface="바탕체" pitchFamily="17" charset="-127"/>
                            <a:sym typeface="Symbol" pitchFamily="18" charset="2"/>
                          </a:rPr>
                          <m:t>𝑄</m:t>
                        </m:r>
                      </m:e>
                      <m:sub>
                        <m:r>
                          <a:rPr lang="en-US" altLang="ko-KR" b="0" i="1" smtClean="0">
                            <a:latin typeface="Cambria Math"/>
                            <a:ea typeface="바탕체" pitchFamily="17" charset="-127"/>
                            <a:sym typeface="Symbol" pitchFamily="18" charset="2"/>
                          </a:rPr>
                          <m:t>𝑑</m:t>
                        </m:r>
                      </m:sub>
                    </m:sSub>
                  </m:oMath>
                </a14:m>
                <a:r>
                  <a:rPr lang="en-US" altLang="ko-KR" dirty="0" smtClean="0">
                    <a:ea typeface="바탕체" pitchFamily="17" charset="-127"/>
                    <a:sym typeface="Symbol" pitchFamily="18" charset="2"/>
                  </a:rPr>
                  <a:t> that guessing stage provides, </a:t>
                </a:r>
              </a:p>
              <a:p>
                <a:pPr eaLnBrk="1" hangingPunct="1">
                  <a:buFont typeface="Wingdings" pitchFamily="2" charset="2"/>
                  <a:buNone/>
                </a:pPr>
                <a:r>
                  <a:rPr lang="en-US" altLang="ko-KR" dirty="0" smtClean="0">
                    <a:ea typeface="바탕체" pitchFamily="17" charset="-127"/>
                    <a:sym typeface="Symbol" pitchFamily="18" charset="2"/>
                  </a:rPr>
                  <a:t>		    hence output ‘yes’</a:t>
                </a:r>
              </a:p>
              <a:p>
                <a:pPr eaLnBrk="1" hangingPunct="1">
                  <a:buFont typeface="Wingdings" pitchFamily="2" charset="2"/>
                  <a:buNone/>
                </a:pPr>
                <a:r>
                  <a:rPr lang="en-US" altLang="ko-KR" dirty="0" smtClean="0">
                    <a:ea typeface="바탕체" pitchFamily="17" charset="-127"/>
                    <a:sym typeface="Symbol" pitchFamily="18" charset="2"/>
                  </a:rPr>
                  <a:t>		2. If </a:t>
                </a:r>
                <a14:m>
                  <m:oMath xmlns:m="http://schemas.openxmlformats.org/officeDocument/2006/math">
                    <m:r>
                      <a:rPr lang="en-US" altLang="ko-KR" b="0" i="1" smtClean="0">
                        <a:latin typeface="Cambria Math"/>
                        <a:ea typeface="바탕체" pitchFamily="17" charset="-127"/>
                        <a:sym typeface="Symbol" pitchFamily="18" charset="2"/>
                      </a:rPr>
                      <m:t>𝑑</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𝐹</m:t>
                    </m:r>
                    <m:r>
                      <a:rPr lang="en-US" altLang="ko-KR" b="0" i="1" smtClean="0">
                        <a:latin typeface="Cambria Math"/>
                        <a:ea typeface="Cambria Math"/>
                        <a:sym typeface="Symbol" pitchFamily="18" charset="2"/>
                      </a:rPr>
                      <m:t>,</m:t>
                    </m:r>
                  </m:oMath>
                </a14:m>
                <a:r>
                  <a:rPr lang="en-US" altLang="ko-KR" dirty="0" smtClean="0">
                    <a:ea typeface="바탕체" pitchFamily="17" charset="-127"/>
                    <a:sym typeface="Symbol" pitchFamily="18" charset="2"/>
                  </a:rPr>
                  <a:t> no certificate exists, no output (NDTM may</a:t>
                </a:r>
              </a:p>
              <a:p>
                <a:pPr eaLnBrk="1" hangingPunct="1">
                  <a:buFont typeface="Wingdings" pitchFamily="2" charset="2"/>
                  <a:buNone/>
                </a:pPr>
                <a:r>
                  <a:rPr lang="en-US" altLang="ko-KR" dirty="0" smtClean="0">
                    <a:ea typeface="바탕체" pitchFamily="17" charset="-127"/>
                    <a:sym typeface="Symbol" pitchFamily="18" charset="2"/>
                  </a:rPr>
                  <a:t>		    give ‘no’ or may not halt (runs forever))</a:t>
                </a:r>
              </a:p>
            </p:txBody>
          </p:sp>
        </mc:Choice>
        <mc:Fallback xmlns="">
          <p:sp>
            <p:nvSpPr>
              <p:cNvPr id="38917" name="Rectangle 3"/>
              <p:cNvSpPr>
                <a:spLocks noGrp="1" noRot="1" noChangeAspect="1" noMove="1" noResize="1" noEditPoints="1" noAdjustHandles="1" noChangeArrowheads="1" noChangeShapeType="1" noTextEdit="1"/>
              </p:cNvSpPr>
              <p:nvPr>
                <p:ph type="body" idx="1"/>
              </p:nvPr>
            </p:nvSpPr>
            <p:spPr>
              <a:xfrm>
                <a:off x="361950" y="860425"/>
                <a:ext cx="8405813" cy="4565160"/>
              </a:xfrm>
              <a:blipFill rotWithShape="1">
                <a:blip r:embed="rId3"/>
                <a:stretch>
                  <a:fillRect l="-580" t="-801" r="-798" b="-1469"/>
                </a:stretch>
              </a:blipFill>
            </p:spPr>
            <p:txBody>
              <a:bodyPr/>
              <a:lstStyle/>
              <a:p>
                <a:r>
                  <a:rPr lang="ko-KR" alt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날짜 개체 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1400" dirty="0" smtClean="0">
                <a:latin typeface="+mn-lt"/>
              </a:rPr>
              <a:t>Integer Programming 2018</a:t>
            </a:r>
            <a:endParaRPr lang="en-US" altLang="ko-KR" sz="1400" dirty="0">
              <a:latin typeface="+mn-lt"/>
            </a:endParaRPr>
          </a:p>
        </p:txBody>
      </p:sp>
      <p:sp>
        <p:nvSpPr>
          <p:cNvPr id="39939"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699C6A35-BEE8-4953-B681-357D6ABD84FA}" type="slidenum">
              <a:rPr lang="en-US" altLang="ko-KR" sz="1400" smtClean="0">
                <a:latin typeface="+mn-lt"/>
              </a:rPr>
              <a:pPr eaLnBrk="1" hangingPunct="1"/>
              <a:t>27</a:t>
            </a:fld>
            <a:endParaRPr lang="en-US" altLang="ko-KR" sz="1400" smtClean="0">
              <a:latin typeface="+mn-lt"/>
            </a:endParaRPr>
          </a:p>
        </p:txBody>
      </p:sp>
      <mc:AlternateContent xmlns:mc="http://schemas.openxmlformats.org/markup-compatibility/2006" xmlns:a14="http://schemas.microsoft.com/office/drawing/2010/main">
        <mc:Choice Requires="a14">
          <p:sp>
            <p:nvSpPr>
              <p:cNvPr id="39940" name="Rectangle 3"/>
              <p:cNvSpPr>
                <a:spLocks noGrp="1" noChangeArrowheads="1"/>
              </p:cNvSpPr>
              <p:nvPr>
                <p:ph type="body" idx="1"/>
              </p:nvPr>
            </p:nvSpPr>
            <p:spPr>
              <a:xfrm>
                <a:off x="558800" y="304800"/>
                <a:ext cx="8001000" cy="5693866"/>
              </a:xfrm>
            </p:spPr>
            <p:txBody>
              <a:bodyPr/>
              <a:lstStyle/>
              <a:p>
                <a:pPr eaLnBrk="1" hangingPunct="1"/>
                <a14:m>
                  <m:oMath xmlns:m="http://schemas.openxmlformats.org/officeDocument/2006/math">
                    <m:r>
                      <a:rPr lang="en-US" altLang="ko-KR" i="1" dirty="0" smtClean="0">
                        <a:solidFill>
                          <a:srgbClr val="FF3300"/>
                        </a:solidFill>
                        <a:latin typeface="Cambria Math"/>
                      </a:rPr>
                      <m:t>𝑁𝑃</m:t>
                    </m:r>
                  </m:oMath>
                </a14:m>
                <a:r>
                  <a:rPr lang="en-US" altLang="ko-KR" dirty="0" smtClean="0"/>
                  <a:t> : the class of feasibility problems such that for each instance of </a:t>
                </a:r>
                <a14:m>
                  <m:oMath xmlns:m="http://schemas.openxmlformats.org/officeDocument/2006/math">
                    <m:r>
                      <a:rPr lang="en-US" altLang="ko-KR" b="0" i="1" smtClean="0">
                        <a:latin typeface="Cambria Math"/>
                      </a:rPr>
                      <m:t>𝑑</m:t>
                    </m:r>
                    <m:r>
                      <a:rPr lang="en-US" altLang="ko-KR" b="0" i="1" smtClean="0">
                        <a:latin typeface="Cambria Math"/>
                        <a:ea typeface="Cambria Math"/>
                      </a:rPr>
                      <m:t>∈</m:t>
                    </m:r>
                    <m:r>
                      <a:rPr lang="en-US" altLang="ko-KR" b="0" i="1" smtClean="0">
                        <a:latin typeface="Cambria Math"/>
                        <a:ea typeface="Cambria Math"/>
                      </a:rPr>
                      <m:t>𝐹</m:t>
                    </m:r>
                    <m:r>
                      <a:rPr lang="en-US" altLang="ko-KR" b="0" i="1" smtClean="0">
                        <a:latin typeface="Cambria Math"/>
                        <a:ea typeface="Cambria Math"/>
                      </a:rPr>
                      <m:t>,</m:t>
                    </m:r>
                  </m:oMath>
                </a14:m>
                <a:r>
                  <a:rPr lang="en-US" altLang="ko-KR" dirty="0" smtClean="0">
                    <a:ea typeface="바탕체" pitchFamily="17" charset="-127"/>
                    <a:sym typeface="Symbol" pitchFamily="18" charset="2"/>
                  </a:rPr>
                  <a:t> the answer </a:t>
                </a:r>
                <a14:m>
                  <m:oMath xmlns:m="http://schemas.openxmlformats.org/officeDocument/2006/math">
                    <m:r>
                      <a:rPr lang="en-US" altLang="ko-KR" b="0" i="1" smtClean="0">
                        <a:latin typeface="Cambria Math"/>
                        <a:ea typeface="바탕체" pitchFamily="17" charset="-127"/>
                        <a:sym typeface="Symbol" pitchFamily="18" charset="2"/>
                      </a:rPr>
                      <m:t>𝑑</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𝐹</m:t>
                    </m:r>
                  </m:oMath>
                </a14:m>
                <a:r>
                  <a:rPr lang="en-US" altLang="ko-KR" dirty="0" smtClean="0">
                    <a:ea typeface="바탕체" pitchFamily="17" charset="-127"/>
                    <a:sym typeface="Symbol" pitchFamily="18" charset="2"/>
                  </a:rPr>
                  <a:t> is obtained in polynomial time by some nondeterministic algorithm.</a:t>
                </a:r>
              </a:p>
              <a:p>
                <a:pPr eaLnBrk="1" hangingPunct="1">
                  <a:buFont typeface="Wingdings" pitchFamily="2" charset="2"/>
                  <a:buNone/>
                </a:pPr>
                <a:r>
                  <a:rPr lang="en-US" altLang="ko-KR" dirty="0" smtClean="0">
                    <a:ea typeface="바탕체" pitchFamily="17" charset="-127"/>
                    <a:sym typeface="Symbol" pitchFamily="18" charset="2"/>
                  </a:rPr>
                  <a:t>	( nothing is said when </a:t>
                </a:r>
                <a14:m>
                  <m:oMath xmlns:m="http://schemas.openxmlformats.org/officeDocument/2006/math">
                    <m:r>
                      <a:rPr lang="en-US" altLang="ko-KR" b="0" i="1" smtClean="0">
                        <a:latin typeface="Cambria Math"/>
                        <a:ea typeface="바탕체" pitchFamily="17" charset="-127"/>
                        <a:sym typeface="Symbol" pitchFamily="18" charset="2"/>
                      </a:rPr>
                      <m:t>𝑑</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𝐹</m:t>
                    </m:r>
                  </m:oMath>
                </a14:m>
                <a:r>
                  <a:rPr lang="en-US" altLang="ko-KR" dirty="0" smtClean="0">
                    <a:ea typeface="바탕체" pitchFamily="17" charset="-127"/>
                    <a:sym typeface="Symbol" pitchFamily="18" charset="2"/>
                  </a:rPr>
                  <a:t>)</a:t>
                </a:r>
              </a:p>
              <a:p>
                <a:pPr eaLnBrk="1" hangingPunct="1">
                  <a:buFont typeface="Wingdings" pitchFamily="2" charset="2"/>
                  <a:buNone/>
                </a:pPr>
                <a:r>
                  <a:rPr lang="en-US" altLang="ko-KR" dirty="0" smtClean="0">
                    <a:ea typeface="바탕체" pitchFamily="17" charset="-127"/>
                    <a:sym typeface="Symbol" pitchFamily="18" charset="2"/>
                  </a:rPr>
                  <a:t>	(</a:t>
                </a:r>
                <a14:m>
                  <m:oMath xmlns:m="http://schemas.openxmlformats.org/officeDocument/2006/math">
                    <m:r>
                      <a:rPr lang="en-US" altLang="ko-KR" i="1" dirty="0" smtClean="0">
                        <a:latin typeface="Cambria Math"/>
                        <a:ea typeface="바탕체" pitchFamily="17" charset="-127"/>
                        <a:sym typeface="Symbol" pitchFamily="18" charset="2"/>
                      </a:rPr>
                      <m:t>𝑁𝑃</m:t>
                    </m:r>
                  </m:oMath>
                </a14:m>
                <a:r>
                  <a:rPr lang="en-US" altLang="ko-KR" dirty="0" smtClean="0">
                    <a:ea typeface="바탕체" pitchFamily="17" charset="-127"/>
                    <a:sym typeface="Symbol" pitchFamily="18" charset="2"/>
                  </a:rPr>
                  <a:t> may stand for Nondeterministic Polynomial time)</a:t>
                </a:r>
              </a:p>
              <a:p>
                <a:pPr eaLnBrk="1" hangingPunct="1">
                  <a:buFont typeface="Wingdings" pitchFamily="2" charset="2"/>
                  <a:buNone/>
                </a:pPr>
                <a:endParaRPr lang="en-US" altLang="ko-KR" dirty="0" smtClean="0">
                  <a:ea typeface="바탕체" pitchFamily="17" charset="-127"/>
                  <a:sym typeface="Symbol" pitchFamily="18" charset="2"/>
                </a:endParaRPr>
              </a:p>
              <a:p>
                <a:pPr eaLnBrk="1" hangingPunct="1"/>
                <a:r>
                  <a:rPr lang="en-US" altLang="ko-KR" dirty="0" smtClean="0">
                    <a:ea typeface="바탕체" pitchFamily="17" charset="-127"/>
                    <a:sym typeface="Symbol" pitchFamily="18" charset="2"/>
                  </a:rPr>
                  <a:t>Note that the symmetry between answers ‘yes’ and ‘no’ for the problems in </a:t>
                </a:r>
                <a:r>
                  <a:rPr lang="en-US" altLang="ko-KR" i="1" dirty="0" smtClean="0">
                    <a:ea typeface="바탕체" pitchFamily="17" charset="-127"/>
                    <a:sym typeface="Symbol" pitchFamily="18" charset="2"/>
                  </a:rPr>
                  <a:t>P</a:t>
                </a:r>
                <a:r>
                  <a:rPr lang="en-US" altLang="ko-KR" dirty="0" smtClean="0">
                    <a:ea typeface="바탕체" pitchFamily="17" charset="-127"/>
                    <a:sym typeface="Symbol" pitchFamily="18" charset="2"/>
                  </a:rPr>
                  <a:t> may not hold for problems in </a:t>
                </a:r>
                <a14:m>
                  <m:oMath xmlns:m="http://schemas.openxmlformats.org/officeDocument/2006/math">
                    <m:r>
                      <a:rPr lang="en-US" altLang="ko-KR" i="1" dirty="0" smtClean="0">
                        <a:latin typeface="Cambria Math"/>
                        <a:ea typeface="바탕체" pitchFamily="17" charset="-127"/>
                        <a:sym typeface="Symbol" pitchFamily="18" charset="2"/>
                      </a:rPr>
                      <m:t>𝑁𝑃</m:t>
                    </m:r>
                  </m:oMath>
                </a14:m>
                <a:r>
                  <a:rPr lang="en-US" altLang="ko-KR" dirty="0" smtClean="0">
                    <a:ea typeface="바탕체" pitchFamily="17" charset="-127"/>
                    <a:sym typeface="Symbol" pitchFamily="18" charset="2"/>
                  </a:rPr>
                  <a:t>.</a:t>
                </a:r>
              </a:p>
              <a:p>
                <a:pPr eaLnBrk="1" hangingPunct="1">
                  <a:buFont typeface="Wingdings" pitchFamily="2" charset="2"/>
                  <a:buNone/>
                </a:pPr>
                <a:r>
                  <a:rPr lang="en-US" altLang="ko-KR" dirty="0" smtClean="0">
                    <a:ea typeface="바탕체" pitchFamily="17" charset="-127"/>
                    <a:sym typeface="Symbol" pitchFamily="18" charset="2"/>
                  </a:rPr>
                  <a:t>	For problems in </a:t>
                </a:r>
                <a:r>
                  <a:rPr lang="en-US" altLang="ko-KR" i="1" dirty="0" smtClean="0">
                    <a:ea typeface="바탕체" pitchFamily="17" charset="-127"/>
                    <a:sym typeface="Symbol" pitchFamily="18" charset="2"/>
                  </a:rPr>
                  <a:t>P</a:t>
                </a:r>
                <a:r>
                  <a:rPr lang="en-US" altLang="ko-KR" dirty="0" smtClean="0">
                    <a:ea typeface="바탕체" pitchFamily="17" charset="-127"/>
                    <a:sym typeface="Symbol" pitchFamily="18" charset="2"/>
                  </a:rPr>
                  <a:t>, ‘no’ answer can be obtained in poly time (for </a:t>
                </a:r>
                <a14:m>
                  <m:oMath xmlns:m="http://schemas.openxmlformats.org/officeDocument/2006/math">
                    <m:r>
                      <a:rPr lang="en-US" altLang="ko-KR" b="0" i="1" smtClean="0">
                        <a:latin typeface="Cambria Math"/>
                        <a:ea typeface="바탕체" pitchFamily="17" charset="-127"/>
                        <a:sym typeface="Symbol" pitchFamily="18" charset="2"/>
                      </a:rPr>
                      <m:t>𝑑</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𝐹</m:t>
                    </m:r>
                  </m:oMath>
                </a14:m>
                <a:r>
                  <a:rPr lang="en-US" altLang="ko-KR" dirty="0" smtClean="0">
                    <a:ea typeface="바탕체" pitchFamily="17" charset="-127"/>
                    <a:sym typeface="Symbol" pitchFamily="18" charset="2"/>
                  </a:rPr>
                  <a:t>) since the DTM always halts in poly time on a given instance. (Just exchange ‘yes’, ‘no’ answers.  Consider shortest path problem with nonnegative weights.)</a:t>
                </a:r>
              </a:p>
              <a:p>
                <a:pPr eaLnBrk="1" hangingPunct="1">
                  <a:buFont typeface="Wingdings" pitchFamily="2" charset="2"/>
                  <a:buNone/>
                </a:pPr>
                <a:r>
                  <a:rPr lang="en-US" altLang="ko-KR" dirty="0" smtClean="0">
                    <a:ea typeface="바탕체" pitchFamily="17" charset="-127"/>
                    <a:sym typeface="Symbol" pitchFamily="18" charset="2"/>
                  </a:rPr>
                  <a:t>	But, for problems in </a:t>
                </a:r>
                <a14:m>
                  <m:oMath xmlns:m="http://schemas.openxmlformats.org/officeDocument/2006/math">
                    <m:r>
                      <a:rPr lang="en-US" altLang="ko-KR" i="1" dirty="0" smtClean="0">
                        <a:latin typeface="Cambria Math"/>
                        <a:ea typeface="바탕체" pitchFamily="17" charset="-127"/>
                        <a:sym typeface="Symbol" pitchFamily="18" charset="2"/>
                      </a:rPr>
                      <m:t>𝑁𝑃</m:t>
                    </m:r>
                  </m:oMath>
                </a14:m>
                <a:r>
                  <a:rPr lang="en-US" altLang="ko-KR" dirty="0" smtClean="0">
                    <a:ea typeface="바탕체" pitchFamily="17" charset="-127"/>
                    <a:sym typeface="Symbol" pitchFamily="18" charset="2"/>
                  </a:rPr>
                  <a:t>, ‘no’ answer may not be obtained in poly time even by NDTM.  (Consider TSP problem).  </a:t>
                </a:r>
              </a:p>
              <a:p>
                <a:pPr eaLnBrk="1" hangingPunct="1">
                  <a:buFont typeface="Wingdings" pitchFamily="2" charset="2"/>
                  <a:buNone/>
                </a:pPr>
                <a:r>
                  <a:rPr lang="en-US" altLang="ko-KR" dirty="0" smtClean="0">
                    <a:ea typeface="바탕체" pitchFamily="17" charset="-127"/>
                    <a:sym typeface="Symbol" pitchFamily="18" charset="2"/>
                  </a:rPr>
                  <a:t>	However, ‘no’ answer may be obtained in exponential time by NDTM (or DTM).</a:t>
                </a:r>
              </a:p>
            </p:txBody>
          </p:sp>
        </mc:Choice>
        <mc:Fallback xmlns="">
          <p:sp>
            <p:nvSpPr>
              <p:cNvPr id="39940" name="Rectangle 3"/>
              <p:cNvSpPr>
                <a:spLocks noGrp="1" noRot="1" noChangeAspect="1" noMove="1" noResize="1" noEditPoints="1" noAdjustHandles="1" noChangeArrowheads="1" noChangeShapeType="1" noTextEdit="1"/>
              </p:cNvSpPr>
              <p:nvPr>
                <p:ph type="body" idx="1"/>
              </p:nvPr>
            </p:nvSpPr>
            <p:spPr>
              <a:xfrm>
                <a:off x="558800" y="304800"/>
                <a:ext cx="8001000" cy="5693866"/>
              </a:xfrm>
              <a:blipFill rotWithShape="1">
                <a:blip r:embed="rId3"/>
                <a:stretch>
                  <a:fillRect l="-686" t="-642" r="-762" b="-642"/>
                </a:stretch>
              </a:blipFill>
            </p:spPr>
            <p:txBody>
              <a:bodyPr/>
              <a:lstStyle/>
              <a:p>
                <a:r>
                  <a:rPr lang="ko-KR" alt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날짜 개체 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1400" dirty="0" smtClean="0">
                <a:latin typeface="+mn-lt"/>
              </a:rPr>
              <a:t>Integer Programming 2018</a:t>
            </a:r>
            <a:endParaRPr lang="en-US" altLang="ko-KR" sz="1400" dirty="0">
              <a:latin typeface="+mn-lt"/>
            </a:endParaRPr>
          </a:p>
        </p:txBody>
      </p:sp>
      <p:sp>
        <p:nvSpPr>
          <p:cNvPr id="40963"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E0959E88-CBE0-4E9B-91EA-FEC2B566CD59}" type="slidenum">
              <a:rPr lang="en-US" altLang="ko-KR" sz="1400" smtClean="0">
                <a:latin typeface="+mn-lt"/>
              </a:rPr>
              <a:pPr eaLnBrk="1" hangingPunct="1"/>
              <a:t>28</a:t>
            </a:fld>
            <a:endParaRPr lang="en-US" altLang="ko-KR" sz="1400" smtClean="0">
              <a:latin typeface="+mn-lt"/>
            </a:endParaRPr>
          </a:p>
        </p:txBody>
      </p:sp>
      <mc:AlternateContent xmlns:mc="http://schemas.openxmlformats.org/markup-compatibility/2006" xmlns:a14="http://schemas.microsoft.com/office/drawing/2010/main">
        <mc:Choice Requires="a14">
          <p:sp>
            <p:nvSpPr>
              <p:cNvPr id="40964" name="Rectangle 3"/>
              <p:cNvSpPr>
                <a:spLocks noGrp="1" noChangeArrowheads="1"/>
              </p:cNvSpPr>
              <p:nvPr>
                <p:ph type="body" idx="1"/>
              </p:nvPr>
            </p:nvSpPr>
            <p:spPr>
              <a:xfrm>
                <a:off x="558800" y="152400"/>
                <a:ext cx="8001000" cy="5857822"/>
              </a:xfrm>
            </p:spPr>
            <p:txBody>
              <a:bodyPr/>
              <a:lstStyle/>
              <a:p>
                <a:pPr eaLnBrk="1" hangingPunct="1"/>
                <a:r>
                  <a:rPr lang="en-US" altLang="ko-KR" dirty="0" smtClean="0">
                    <a:solidFill>
                      <a:srgbClr val="0000FF"/>
                    </a:solidFill>
                  </a:rPr>
                  <a:t>Ex:</a:t>
                </a:r>
                <a:r>
                  <a:rPr lang="en-US" altLang="ko-KR" dirty="0" smtClean="0"/>
                  <a:t> 0-1 integer feasibility is in </a:t>
                </a:r>
                <a14:m>
                  <m:oMath xmlns:m="http://schemas.openxmlformats.org/officeDocument/2006/math">
                    <m:r>
                      <a:rPr lang="en-US" altLang="ko-KR" i="1" dirty="0" smtClean="0">
                        <a:latin typeface="Cambria Math"/>
                      </a:rPr>
                      <m:t>𝑁𝑃</m:t>
                    </m:r>
                  </m:oMath>
                </a14:m>
                <a:endParaRPr lang="en-US" altLang="ko-KR" dirty="0" smtClean="0"/>
              </a:p>
              <a:p>
                <a:pPr eaLnBrk="1" hangingPunct="1">
                  <a:buFont typeface="Wingdings" pitchFamily="2" charset="2"/>
                  <a:buNone/>
                </a:pPr>
                <a:r>
                  <a:rPr lang="en-US" altLang="ko-KR" dirty="0" smtClean="0"/>
                  <a:t>		guessing stage : guess an </a:t>
                </a:r>
                <a14:m>
                  <m:oMath xmlns:m="http://schemas.openxmlformats.org/officeDocument/2006/math">
                    <m:r>
                      <a:rPr lang="en-US" altLang="ko-KR" b="0" i="1" smtClean="0">
                        <a:latin typeface="Cambria Math"/>
                      </a:rPr>
                      <m:t>𝑥</m:t>
                    </m:r>
                    <m:r>
                      <a:rPr lang="en-US" altLang="ko-KR" b="0" i="1" smtClean="0">
                        <a:latin typeface="Cambria Math"/>
                        <a:ea typeface="Cambria Math"/>
                      </a:rPr>
                      <m:t>∈</m:t>
                    </m:r>
                    <m:sSup>
                      <m:sSupPr>
                        <m:ctrlPr>
                          <a:rPr lang="en-US" altLang="ko-KR" b="0" i="1" smtClean="0">
                            <a:latin typeface="Cambria Math" panose="02040503050406030204" pitchFamily="18" charset="0"/>
                            <a:ea typeface="Cambria Math"/>
                          </a:rPr>
                        </m:ctrlPr>
                      </m:sSupPr>
                      <m:e>
                        <m:r>
                          <a:rPr lang="en-US" altLang="ko-KR" b="0" i="1" smtClean="0">
                            <a:latin typeface="Cambria Math"/>
                            <a:ea typeface="Cambria Math"/>
                          </a:rPr>
                          <m:t>𝐵</m:t>
                        </m:r>
                      </m:e>
                      <m:sup>
                        <m:r>
                          <a:rPr lang="en-US" altLang="ko-KR" b="0" i="1" smtClean="0">
                            <a:latin typeface="Cambria Math"/>
                            <a:ea typeface="Cambria Math"/>
                          </a:rPr>
                          <m:t>𝑛</m:t>
                        </m:r>
                      </m:sup>
                    </m:sSup>
                  </m:oMath>
                </a14:m>
                <a:endParaRPr lang="en-US" altLang="ko-KR" dirty="0" smtClean="0">
                  <a:ea typeface="바탕체" pitchFamily="17" charset="-127"/>
                  <a:sym typeface="Symbol" pitchFamily="18" charset="2"/>
                </a:endParaRPr>
              </a:p>
              <a:p>
                <a:pPr eaLnBrk="1" hangingPunct="1">
                  <a:buFont typeface="Wingdings" pitchFamily="2" charset="2"/>
                  <a:buNone/>
                </a:pPr>
                <a:r>
                  <a:rPr lang="en-US" altLang="ko-KR" dirty="0" smtClean="0">
                    <a:ea typeface="바탕체" pitchFamily="17" charset="-127"/>
                    <a:sym typeface="Symbol" pitchFamily="18" charset="2"/>
                  </a:rPr>
                  <a:t>		checking stage : If </a:t>
                </a:r>
                <a14:m>
                  <m:oMath xmlns:m="http://schemas.openxmlformats.org/officeDocument/2006/math">
                    <m:r>
                      <a:rPr lang="en-US" altLang="ko-KR" b="0" i="1" smtClean="0">
                        <a:latin typeface="Cambria Math"/>
                        <a:ea typeface="바탕체" pitchFamily="17" charset="-127"/>
                        <a:sym typeface="Symbol" pitchFamily="18" charset="2"/>
                      </a:rPr>
                      <m:t>𝐴𝑥</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𝑏</m:t>
                    </m:r>
                    <m:r>
                      <a:rPr lang="en-US" altLang="ko-KR" b="0" i="1" smtClean="0">
                        <a:latin typeface="Cambria Math"/>
                        <a:ea typeface="Cambria Math"/>
                        <a:sym typeface="Symbol" pitchFamily="18" charset="2"/>
                      </a:rPr>
                      <m:t>,</m:t>
                    </m:r>
                  </m:oMath>
                </a14:m>
                <a:r>
                  <a:rPr lang="en-US" altLang="ko-KR" dirty="0" smtClean="0">
                    <a:ea typeface="바탕체" pitchFamily="17" charset="-127"/>
                    <a:sym typeface="Symbol" pitchFamily="18" charset="2"/>
                  </a:rPr>
                  <a:t> then </a:t>
                </a:r>
                <a14:m>
                  <m:oMath xmlns:m="http://schemas.openxmlformats.org/officeDocument/2006/math">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𝐴</m:t>
                    </m:r>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𝑏</m:t>
                    </m:r>
                    <m:r>
                      <a:rPr lang="en-US" altLang="ko-KR" b="0" i="1" smtClean="0">
                        <a:latin typeface="Cambria Math"/>
                        <a:ea typeface="바탕체" pitchFamily="17" charset="-127"/>
                        <a:sym typeface="Symbol" pitchFamily="18" charset="2"/>
                      </a:rPr>
                      <m:t>)∈</m:t>
                    </m:r>
                    <m:r>
                      <a:rPr lang="en-US" altLang="ko-KR" b="0" i="1" smtClean="0">
                        <a:latin typeface="Cambria Math"/>
                        <a:ea typeface="Cambria Math"/>
                        <a:sym typeface="Symbol" pitchFamily="18" charset="2"/>
                      </a:rPr>
                      <m:t>𝐹</m:t>
                    </m:r>
                  </m:oMath>
                </a14:m>
                <a:endParaRPr lang="en-US" altLang="ko-KR" dirty="0" smtClean="0">
                  <a:ea typeface="바탕체" pitchFamily="17" charset="-127"/>
                  <a:sym typeface="Symbol" pitchFamily="18" charset="2"/>
                </a:endParaRPr>
              </a:p>
              <a:p>
                <a:pPr eaLnBrk="1" hangingPunct="1">
                  <a:buFont typeface="Wingdings" pitchFamily="2" charset="2"/>
                  <a:buNone/>
                </a:pPr>
                <a:r>
                  <a:rPr lang="en-US" altLang="ko-KR" dirty="0" smtClean="0">
                    <a:ea typeface="바탕체" pitchFamily="17" charset="-127"/>
                    <a:sym typeface="Symbol" pitchFamily="18" charset="2"/>
                  </a:rPr>
                  <a:t>	General integer feasibility is in </a:t>
                </a:r>
                <a14:m>
                  <m:oMath xmlns:m="http://schemas.openxmlformats.org/officeDocument/2006/math">
                    <m:r>
                      <a:rPr lang="en-US" altLang="ko-KR" i="1" dirty="0" smtClean="0">
                        <a:latin typeface="Cambria Math"/>
                        <a:ea typeface="바탕체" pitchFamily="17" charset="-127"/>
                        <a:sym typeface="Symbol" pitchFamily="18" charset="2"/>
                      </a:rPr>
                      <m:t>𝑁𝑃</m:t>
                    </m:r>
                  </m:oMath>
                </a14:m>
                <a:endParaRPr lang="en-US" altLang="ko-KR" dirty="0" smtClean="0">
                  <a:ea typeface="바탕체" pitchFamily="17" charset="-127"/>
                  <a:sym typeface="Symbol" pitchFamily="18" charset="2"/>
                </a:endParaRPr>
              </a:p>
              <a:p>
                <a:pPr eaLnBrk="1" hangingPunct="1">
                  <a:buFont typeface="Wingdings" pitchFamily="2" charset="2"/>
                  <a:buNone/>
                </a:pPr>
                <a:r>
                  <a:rPr lang="en-US" altLang="ko-KR" dirty="0" smtClean="0">
                    <a:ea typeface="바탕체" pitchFamily="17" charset="-127"/>
                    <a:sym typeface="Symbol" pitchFamily="18" charset="2"/>
                  </a:rPr>
                  <a:t>		use Theorem 4.1</a:t>
                </a:r>
              </a:p>
              <a:p>
                <a:pPr eaLnBrk="1" hangingPunct="1">
                  <a:buFont typeface="Wingdings" pitchFamily="2" charset="2"/>
                  <a:buNone/>
                </a:pPr>
                <a:r>
                  <a:rPr lang="en-US" altLang="ko-KR" dirty="0" smtClean="0">
                    <a:ea typeface="바탕체" pitchFamily="17" charset="-127"/>
                    <a:sym typeface="Symbol" pitchFamily="18" charset="2"/>
                  </a:rPr>
                  <a:t>	Hamiltonian cycle is in </a:t>
                </a:r>
                <a14:m>
                  <m:oMath xmlns:m="http://schemas.openxmlformats.org/officeDocument/2006/math">
                    <m:r>
                      <a:rPr lang="en-US" altLang="ko-KR" i="1" dirty="0" smtClean="0">
                        <a:latin typeface="Cambria Math"/>
                        <a:ea typeface="바탕체" pitchFamily="17" charset="-127"/>
                        <a:sym typeface="Symbol" pitchFamily="18" charset="2"/>
                      </a:rPr>
                      <m:t>𝑁𝑃</m:t>
                    </m:r>
                  </m:oMath>
                </a14:m>
                <a:endParaRPr lang="en-US" altLang="ko-KR" dirty="0" smtClean="0">
                  <a:ea typeface="바탕체" pitchFamily="17" charset="-127"/>
                  <a:sym typeface="Symbol" pitchFamily="18" charset="2"/>
                </a:endParaRPr>
              </a:p>
              <a:p>
                <a:pPr eaLnBrk="1" hangingPunct="1"/>
                <a:r>
                  <a:rPr lang="en-US" altLang="ko-KR" dirty="0" smtClean="0">
                    <a:solidFill>
                      <a:srgbClr val="0000FF"/>
                    </a:solidFill>
                    <a:ea typeface="바탕체" pitchFamily="17" charset="-127"/>
                    <a:sym typeface="Symbol" pitchFamily="18" charset="2"/>
                  </a:rPr>
                  <a:t>Remark)</a:t>
                </a:r>
                <a:r>
                  <a:rPr lang="en-US" altLang="ko-KR" dirty="0" smtClean="0">
                    <a:ea typeface="바탕체" pitchFamily="17" charset="-127"/>
                    <a:sym typeface="Symbol" pitchFamily="18" charset="2"/>
                  </a:rPr>
                  <a:t> We can simulate a poly time nondeterministic algorithm by an exponential time deterministic algorithm.</a:t>
                </a:r>
              </a:p>
              <a:p>
                <a:pPr eaLnBrk="1" hangingPunct="1">
                  <a:buFont typeface="Wingdings" pitchFamily="2" charset="2"/>
                  <a:buNone/>
                </a:pPr>
                <a:r>
                  <a:rPr lang="en-US" altLang="ko-KR" dirty="0" smtClean="0">
                    <a:ea typeface="바탕체" pitchFamily="17" charset="-127"/>
                    <a:sym typeface="Symbol" pitchFamily="18" charset="2"/>
                  </a:rPr>
                  <a:t>	For each </a:t>
                </a:r>
                <a14:m>
                  <m:oMath xmlns:m="http://schemas.openxmlformats.org/officeDocument/2006/math">
                    <m:r>
                      <a:rPr lang="en-US" altLang="ko-KR" b="0" i="1" smtClean="0">
                        <a:latin typeface="Cambria Math"/>
                        <a:ea typeface="바탕체" pitchFamily="17" charset="-127"/>
                        <a:sym typeface="Symbol" pitchFamily="18" charset="2"/>
                      </a:rPr>
                      <m:t>𝑑</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𝐹</m:t>
                    </m:r>
                    <m:r>
                      <a:rPr lang="en-US" altLang="ko-KR" b="0" i="1" smtClean="0">
                        <a:latin typeface="Cambria Math"/>
                        <a:ea typeface="Cambria Math"/>
                        <a:sym typeface="Symbol" pitchFamily="18" charset="2"/>
                      </a:rPr>
                      <m:t>,</m:t>
                    </m:r>
                  </m:oMath>
                </a14:m>
                <a:r>
                  <a:rPr lang="en-US" altLang="ko-KR" dirty="0" smtClean="0">
                    <a:ea typeface="바탕체" pitchFamily="17" charset="-127"/>
                    <a:sym typeface="Symbol" pitchFamily="18" charset="2"/>
                  </a:rPr>
                  <a:t> </a:t>
                </a:r>
                <a14:m>
                  <m:oMath xmlns:m="http://schemas.openxmlformats.org/officeDocument/2006/math">
                    <m:r>
                      <a:rPr lang="en-US" altLang="ko-KR" i="1" dirty="0" smtClean="0">
                        <a:latin typeface="Cambria Math"/>
                        <a:ea typeface="Cambria Math"/>
                        <a:sym typeface="Symbol" pitchFamily="18" charset="2"/>
                      </a:rPr>
                      <m:t>∃</m:t>
                    </m:r>
                  </m:oMath>
                </a14:m>
                <a:r>
                  <a:rPr lang="en-US" altLang="ko-KR" dirty="0" smtClean="0">
                    <a:ea typeface="바탕체" pitchFamily="17" charset="-127"/>
                    <a:sym typeface="Symbol" pitchFamily="18" charset="2"/>
                  </a:rPr>
                  <a:t> structure </a:t>
                </a:r>
                <a14:m>
                  <m:oMath xmlns:m="http://schemas.openxmlformats.org/officeDocument/2006/math">
                    <m:sSub>
                      <m:sSubPr>
                        <m:ctrlPr>
                          <a:rPr lang="en-US" altLang="ko-KR" i="1" smtClean="0">
                            <a:latin typeface="Cambria Math" panose="02040503050406030204" pitchFamily="18" charset="0"/>
                            <a:ea typeface="바탕체" pitchFamily="17" charset="-127"/>
                            <a:sym typeface="Symbol" pitchFamily="18" charset="2"/>
                          </a:rPr>
                        </m:ctrlPr>
                      </m:sSubPr>
                      <m:e>
                        <m:r>
                          <a:rPr lang="en-US" altLang="ko-KR" b="0" i="1" smtClean="0">
                            <a:latin typeface="Cambria Math"/>
                            <a:ea typeface="바탕체" pitchFamily="17" charset="-127"/>
                            <a:sym typeface="Symbol" pitchFamily="18" charset="2"/>
                          </a:rPr>
                          <m:t>𝑄</m:t>
                        </m:r>
                      </m:e>
                      <m:sub>
                        <m:r>
                          <a:rPr lang="en-US" altLang="ko-KR" b="0" i="1" smtClean="0">
                            <a:latin typeface="Cambria Math"/>
                            <a:ea typeface="바탕체" pitchFamily="17" charset="-127"/>
                            <a:sym typeface="Symbol" pitchFamily="18" charset="2"/>
                          </a:rPr>
                          <m:t>𝑑</m:t>
                        </m:r>
                      </m:sub>
                    </m:sSub>
                  </m:oMath>
                </a14:m>
                <a:r>
                  <a:rPr lang="en-US" altLang="ko-KR" dirty="0" smtClean="0">
                    <a:ea typeface="바탕체" pitchFamily="17" charset="-127"/>
                    <a:sym typeface="Symbol" pitchFamily="18" charset="2"/>
                  </a:rPr>
                  <a:t> whose length </a:t>
                </a:r>
                <a14:m>
                  <m:oMath xmlns:m="http://schemas.openxmlformats.org/officeDocument/2006/math">
                    <m:r>
                      <a:rPr lang="en-US" altLang="ko-KR" b="0" i="1" smtClean="0">
                        <a:latin typeface="Cambria Math"/>
                        <a:ea typeface="바탕체" pitchFamily="17" charset="-127"/>
                        <a:sym typeface="Symbol" pitchFamily="18" charset="2"/>
                      </a:rPr>
                      <m:t>𝑙</m:t>
                    </m:r>
                    <m:r>
                      <a:rPr lang="en-US" altLang="ko-KR" b="0" i="1" smtClean="0">
                        <a:latin typeface="Cambria Math"/>
                        <a:ea typeface="바탕체" pitchFamily="17" charset="-127"/>
                        <a:sym typeface="Symbol" pitchFamily="18" charset="2"/>
                      </a:rPr>
                      <m:t>(</m:t>
                    </m:r>
                    <m:sSub>
                      <m:sSubPr>
                        <m:ctrlPr>
                          <a:rPr lang="en-US" altLang="ko-KR" b="0" i="1" smtClean="0">
                            <a:latin typeface="Cambria Math" panose="02040503050406030204" pitchFamily="18" charset="0"/>
                            <a:ea typeface="바탕체" pitchFamily="17" charset="-127"/>
                            <a:sym typeface="Symbol" pitchFamily="18" charset="2"/>
                          </a:rPr>
                        </m:ctrlPr>
                      </m:sSubPr>
                      <m:e>
                        <m:r>
                          <a:rPr lang="en-US" altLang="ko-KR" b="0" i="1" smtClean="0">
                            <a:latin typeface="Cambria Math"/>
                            <a:ea typeface="바탕체" pitchFamily="17" charset="-127"/>
                            <a:sym typeface="Symbol" pitchFamily="18" charset="2"/>
                          </a:rPr>
                          <m:t>𝑄</m:t>
                        </m:r>
                      </m:e>
                      <m:sub>
                        <m:r>
                          <a:rPr lang="en-US" altLang="ko-KR" b="0" i="1" smtClean="0">
                            <a:latin typeface="Cambria Math"/>
                            <a:ea typeface="바탕체" pitchFamily="17" charset="-127"/>
                            <a:sym typeface="Symbol" pitchFamily="18" charset="2"/>
                          </a:rPr>
                          <m:t>𝑑</m:t>
                        </m:r>
                      </m:sub>
                    </m:sSub>
                    <m:r>
                      <a:rPr lang="en-US" altLang="ko-KR" b="0" i="1" smtClean="0">
                        <a:latin typeface="Cambria Math"/>
                        <a:ea typeface="바탕체" pitchFamily="17" charset="-127"/>
                        <a:sym typeface="Symbol" pitchFamily="18" charset="2"/>
                      </a:rPr>
                      <m:t>)</m:t>
                    </m:r>
                  </m:oMath>
                </a14:m>
                <a:r>
                  <a:rPr lang="en-US" altLang="ko-KR" dirty="0" smtClean="0">
                    <a:ea typeface="바탕체" pitchFamily="17" charset="-127"/>
                    <a:sym typeface="Symbol" pitchFamily="18" charset="2"/>
                  </a:rPr>
                  <a:t> is polynomial in the length of </a:t>
                </a:r>
                <a14:m>
                  <m:oMath xmlns:m="http://schemas.openxmlformats.org/officeDocument/2006/math">
                    <m:r>
                      <a:rPr lang="en-US" altLang="ko-KR" i="1" dirty="0" smtClean="0">
                        <a:latin typeface="Cambria Math"/>
                        <a:ea typeface="바탕체" pitchFamily="17" charset="-127"/>
                        <a:sym typeface="Symbol" pitchFamily="18" charset="2"/>
                      </a:rPr>
                      <m:t>𝑑</m:t>
                    </m:r>
                  </m:oMath>
                </a14:m>
                <a:r>
                  <a:rPr lang="en-US" altLang="ko-KR" dirty="0" smtClean="0">
                    <a:ea typeface="바탕체" pitchFamily="17" charset="-127"/>
                    <a:sym typeface="Symbol" pitchFamily="18" charset="2"/>
                  </a:rPr>
                  <a:t>.  Suppose we know the length </a:t>
                </a:r>
                <a14:m>
                  <m:oMath xmlns:m="http://schemas.openxmlformats.org/officeDocument/2006/math">
                    <m:r>
                      <a:rPr lang="en-US" altLang="ko-KR" b="0" i="1" smtClean="0">
                        <a:latin typeface="Cambria Math"/>
                        <a:ea typeface="바탕체" pitchFamily="17" charset="-127"/>
                        <a:sym typeface="Symbol" pitchFamily="18" charset="2"/>
                      </a:rPr>
                      <m:t>𝑙</m:t>
                    </m:r>
                    <m:r>
                      <a:rPr lang="en-US" altLang="ko-KR" b="0" i="1" smtClean="0">
                        <a:latin typeface="Cambria Math"/>
                        <a:ea typeface="바탕체" pitchFamily="17" charset="-127"/>
                        <a:sym typeface="Symbol" pitchFamily="18" charset="2"/>
                      </a:rPr>
                      <m:t>(</m:t>
                    </m:r>
                    <m:sSub>
                      <m:sSubPr>
                        <m:ctrlPr>
                          <a:rPr lang="en-US" altLang="ko-KR" b="0" i="1" smtClean="0">
                            <a:latin typeface="Cambria Math" panose="02040503050406030204" pitchFamily="18" charset="0"/>
                            <a:ea typeface="바탕체" pitchFamily="17" charset="-127"/>
                            <a:sym typeface="Symbol" pitchFamily="18" charset="2"/>
                          </a:rPr>
                        </m:ctrlPr>
                      </m:sSubPr>
                      <m:e>
                        <m:r>
                          <a:rPr lang="en-US" altLang="ko-KR" b="0" i="1" smtClean="0">
                            <a:latin typeface="Cambria Math"/>
                            <a:ea typeface="바탕체" pitchFamily="17" charset="-127"/>
                            <a:sym typeface="Symbol" pitchFamily="18" charset="2"/>
                          </a:rPr>
                          <m:t>𝑄</m:t>
                        </m:r>
                      </m:e>
                      <m:sub>
                        <m:r>
                          <a:rPr lang="en-US" altLang="ko-KR" b="0" i="1" smtClean="0">
                            <a:latin typeface="Cambria Math"/>
                            <a:ea typeface="바탕체" pitchFamily="17" charset="-127"/>
                            <a:sym typeface="Symbol" pitchFamily="18" charset="2"/>
                          </a:rPr>
                          <m:t>𝑑</m:t>
                        </m:r>
                      </m:sub>
                    </m:sSub>
                    <m:r>
                      <a:rPr lang="en-US" altLang="ko-KR" b="0" i="1" smtClean="0">
                        <a:latin typeface="Cambria Math"/>
                        <a:ea typeface="바탕체" pitchFamily="17" charset="-127"/>
                        <a:sym typeface="Symbol" pitchFamily="18" charset="2"/>
                      </a:rPr>
                      <m:t>)</m:t>
                    </m:r>
                  </m:oMath>
                </a14:m>
                <a:r>
                  <a:rPr lang="en-US" altLang="ko-KR" dirty="0" smtClean="0">
                    <a:ea typeface="바탕체" pitchFamily="17" charset="-127"/>
                    <a:sym typeface="Symbol" pitchFamily="18" charset="2"/>
                  </a:rPr>
                  <a:t> (We can estimate this if we have information of the structure, consider 0-1 IP feasibility)</a:t>
                </a:r>
              </a:p>
              <a:p>
                <a:pPr eaLnBrk="1" hangingPunct="1">
                  <a:buFont typeface="Wingdings" pitchFamily="2" charset="2"/>
                  <a:buNone/>
                </a:pPr>
                <a:r>
                  <a:rPr lang="en-US" altLang="ko-KR" dirty="0" smtClean="0">
                    <a:ea typeface="바탕체" pitchFamily="17" charset="-127"/>
                    <a:sym typeface="Symbol" pitchFamily="18" charset="2"/>
                  </a:rPr>
                  <a:t>	Then for each binary string of length up to </a:t>
                </a:r>
                <a14:m>
                  <m:oMath xmlns:m="http://schemas.openxmlformats.org/officeDocument/2006/math">
                    <m:r>
                      <a:rPr lang="en-US" altLang="ko-KR" b="0" i="1" smtClean="0">
                        <a:latin typeface="Cambria Math"/>
                        <a:ea typeface="바탕체" pitchFamily="17" charset="-127"/>
                        <a:sym typeface="Symbol" pitchFamily="18" charset="2"/>
                      </a:rPr>
                      <m:t>𝑙</m:t>
                    </m:r>
                    <m:r>
                      <a:rPr lang="en-US" altLang="ko-KR" b="0" i="1" smtClean="0">
                        <a:latin typeface="Cambria Math"/>
                        <a:ea typeface="바탕체" pitchFamily="17" charset="-127"/>
                        <a:sym typeface="Symbol" pitchFamily="18" charset="2"/>
                      </a:rPr>
                      <m:t>(</m:t>
                    </m:r>
                    <m:sSub>
                      <m:sSubPr>
                        <m:ctrlPr>
                          <a:rPr lang="en-US" altLang="ko-KR" b="0" i="1" smtClean="0">
                            <a:latin typeface="Cambria Math" panose="02040503050406030204" pitchFamily="18" charset="0"/>
                            <a:ea typeface="바탕체" pitchFamily="17" charset="-127"/>
                            <a:sym typeface="Symbol" pitchFamily="18" charset="2"/>
                          </a:rPr>
                        </m:ctrlPr>
                      </m:sSubPr>
                      <m:e>
                        <m:r>
                          <a:rPr lang="en-US" altLang="ko-KR" b="0" i="1" smtClean="0">
                            <a:latin typeface="Cambria Math"/>
                            <a:ea typeface="바탕체" pitchFamily="17" charset="-127"/>
                            <a:sym typeface="Symbol" pitchFamily="18" charset="2"/>
                          </a:rPr>
                          <m:t>𝑄</m:t>
                        </m:r>
                      </m:e>
                      <m:sub>
                        <m:r>
                          <a:rPr lang="en-US" altLang="ko-KR" b="0" i="1" smtClean="0">
                            <a:latin typeface="Cambria Math"/>
                            <a:ea typeface="바탕체" pitchFamily="17" charset="-127"/>
                            <a:sym typeface="Symbol" pitchFamily="18" charset="2"/>
                          </a:rPr>
                          <m:t>𝑑</m:t>
                        </m:r>
                      </m:sub>
                    </m:sSub>
                    <m:r>
                      <a:rPr lang="en-US" altLang="ko-KR" b="0" i="1" smtClean="0">
                        <a:latin typeface="Cambria Math"/>
                        <a:ea typeface="바탕체" pitchFamily="17" charset="-127"/>
                        <a:sym typeface="Symbol" pitchFamily="18" charset="2"/>
                      </a:rPr>
                      <m:t>)</m:t>
                    </m:r>
                  </m:oMath>
                </a14:m>
                <a:r>
                  <a:rPr lang="en-US" altLang="ko-KR" dirty="0" smtClean="0">
                    <a:ea typeface="바탕체" pitchFamily="17" charset="-127"/>
                    <a:sym typeface="Symbol" pitchFamily="18" charset="2"/>
                  </a:rPr>
                  <a:t>, we run the polynomial checking algorithm (deterministic).</a:t>
                </a:r>
              </a:p>
              <a:p>
                <a:pPr eaLnBrk="1" hangingPunct="1">
                  <a:buFont typeface="Wingdings" pitchFamily="2" charset="2"/>
                  <a:buNone/>
                </a:pPr>
                <a:r>
                  <a:rPr lang="en-US" altLang="ko-KR" dirty="0" smtClean="0">
                    <a:ea typeface="바탕체" pitchFamily="17" charset="-127"/>
                    <a:sym typeface="Symbol" pitchFamily="18" charset="2"/>
                  </a:rPr>
                  <a:t>	If a string gives ‘yes’, </a:t>
                </a:r>
                <a14:m>
                  <m:oMath xmlns:m="http://schemas.openxmlformats.org/officeDocument/2006/math">
                    <m:r>
                      <a:rPr lang="en-US" altLang="ko-KR" b="0" i="1" smtClean="0">
                        <a:latin typeface="Cambria Math"/>
                        <a:ea typeface="바탕체" pitchFamily="17" charset="-127"/>
                        <a:sym typeface="Symbol" pitchFamily="18" charset="2"/>
                      </a:rPr>
                      <m:t>𝑑</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𝐹</m:t>
                    </m:r>
                  </m:oMath>
                </a14:m>
                <a:r>
                  <a:rPr lang="en-US" altLang="ko-KR" dirty="0" smtClean="0">
                    <a:ea typeface="바탕체" pitchFamily="17" charset="-127"/>
                    <a:sym typeface="Symbol" pitchFamily="18" charset="2"/>
                  </a:rPr>
                  <a:t>.       If all fails, </a:t>
                </a:r>
                <a14:m>
                  <m:oMath xmlns:m="http://schemas.openxmlformats.org/officeDocument/2006/math">
                    <m:r>
                      <a:rPr lang="en-US" altLang="ko-KR" b="0" i="1" smtClean="0">
                        <a:latin typeface="Cambria Math"/>
                        <a:ea typeface="바탕체" pitchFamily="17" charset="-127"/>
                        <a:sym typeface="Symbol" pitchFamily="18" charset="2"/>
                      </a:rPr>
                      <m:t>𝑑</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𝐹</m:t>
                    </m:r>
                  </m:oMath>
                </a14:m>
                <a:r>
                  <a:rPr lang="en-US" altLang="ko-KR" dirty="0" smtClean="0">
                    <a:ea typeface="바탕체" pitchFamily="17" charset="-127"/>
                    <a:sym typeface="Symbol" pitchFamily="18" charset="2"/>
                  </a:rPr>
                  <a:t>.</a:t>
                </a:r>
              </a:p>
              <a:p>
                <a:pPr eaLnBrk="1" hangingPunct="1">
                  <a:buFont typeface="Wingdings" pitchFamily="2" charset="2"/>
                  <a:buNone/>
                </a:pPr>
                <a:r>
                  <a:rPr lang="en-US" altLang="ko-KR" dirty="0" smtClean="0">
                    <a:ea typeface="바탕체" pitchFamily="17" charset="-127"/>
                    <a:sym typeface="Symbol" pitchFamily="18" charset="2"/>
                  </a:rPr>
                  <a:t>	Hence a problem in </a:t>
                </a:r>
                <a14:m>
                  <m:oMath xmlns:m="http://schemas.openxmlformats.org/officeDocument/2006/math">
                    <m:r>
                      <a:rPr lang="en-US" altLang="ko-KR" i="1" dirty="0" smtClean="0">
                        <a:latin typeface="Cambria Math"/>
                        <a:ea typeface="바탕체" pitchFamily="17" charset="-127"/>
                        <a:sym typeface="Symbol" pitchFamily="18" charset="2"/>
                      </a:rPr>
                      <m:t>𝑁𝑃</m:t>
                    </m:r>
                  </m:oMath>
                </a14:m>
                <a:r>
                  <a:rPr lang="en-US" altLang="ko-KR" dirty="0" smtClean="0">
                    <a:ea typeface="바탕체" pitchFamily="17" charset="-127"/>
                    <a:sym typeface="Symbol" pitchFamily="18" charset="2"/>
                  </a:rPr>
                  <a:t> can be completely </a:t>
                </a:r>
                <a:r>
                  <a:rPr lang="en-US" altLang="ko-KR" dirty="0" smtClean="0">
                    <a:solidFill>
                      <a:srgbClr val="0000FF"/>
                    </a:solidFill>
                    <a:ea typeface="바탕체" pitchFamily="17" charset="-127"/>
                    <a:sym typeface="Symbol" pitchFamily="18" charset="2"/>
                  </a:rPr>
                  <a:t>solved</a:t>
                </a:r>
                <a:r>
                  <a:rPr lang="en-US" altLang="ko-KR" dirty="0" smtClean="0">
                    <a:ea typeface="바탕체" pitchFamily="17" charset="-127"/>
                    <a:sym typeface="Symbol" pitchFamily="18" charset="2"/>
                  </a:rPr>
                  <a:t> by </a:t>
                </a:r>
                <a:r>
                  <a:rPr lang="en-US" altLang="ko-KR" dirty="0" smtClean="0">
                    <a:solidFill>
                      <a:srgbClr val="0000FF"/>
                    </a:solidFill>
                    <a:ea typeface="바탕체" pitchFamily="17" charset="-127"/>
                    <a:sym typeface="Symbol" pitchFamily="18" charset="2"/>
                  </a:rPr>
                  <a:t>deterministic exponential time</a:t>
                </a:r>
                <a:r>
                  <a:rPr lang="en-US" altLang="ko-KR" dirty="0" smtClean="0">
                    <a:ea typeface="바탕체" pitchFamily="17" charset="-127"/>
                    <a:sym typeface="Symbol" pitchFamily="18" charset="2"/>
                  </a:rPr>
                  <a:t> algorithm.</a:t>
                </a:r>
              </a:p>
            </p:txBody>
          </p:sp>
        </mc:Choice>
        <mc:Fallback xmlns="">
          <p:sp>
            <p:nvSpPr>
              <p:cNvPr id="40964" name="Rectangle 3"/>
              <p:cNvSpPr>
                <a:spLocks noGrp="1" noRot="1" noChangeAspect="1" noMove="1" noResize="1" noEditPoints="1" noAdjustHandles="1" noChangeArrowheads="1" noChangeShapeType="1" noTextEdit="1"/>
              </p:cNvSpPr>
              <p:nvPr>
                <p:ph type="body" idx="1"/>
              </p:nvPr>
            </p:nvSpPr>
            <p:spPr>
              <a:xfrm>
                <a:off x="558800" y="152400"/>
                <a:ext cx="8001000" cy="5857822"/>
              </a:xfrm>
              <a:blipFill rotWithShape="1">
                <a:blip r:embed="rId3"/>
                <a:stretch>
                  <a:fillRect l="-686" t="-624" r="-762" b="-937"/>
                </a:stretch>
              </a:blipFill>
            </p:spPr>
            <p:txBody>
              <a:bodyPr/>
              <a:lstStyle/>
              <a:p>
                <a:r>
                  <a:rPr lang="ko-KR" alt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날짜 개체 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1400" dirty="0" smtClean="0">
                <a:latin typeface="+mn-lt"/>
              </a:rPr>
              <a:t>Integer Programming 2018</a:t>
            </a:r>
            <a:endParaRPr lang="en-US" altLang="ko-KR" sz="1400" dirty="0">
              <a:latin typeface="+mn-lt"/>
            </a:endParaRPr>
          </a:p>
        </p:txBody>
      </p:sp>
      <p:sp>
        <p:nvSpPr>
          <p:cNvPr id="41987"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CD68FF94-B3F3-4A9A-B916-7AEEDA21B271}" type="slidenum">
              <a:rPr lang="en-US" altLang="ko-KR" sz="1400" smtClean="0">
                <a:latin typeface="+mn-lt"/>
              </a:rPr>
              <a:pPr eaLnBrk="1" hangingPunct="1"/>
              <a:t>29</a:t>
            </a:fld>
            <a:endParaRPr lang="en-US" altLang="ko-KR" sz="1400" smtClean="0">
              <a:latin typeface="+mn-lt"/>
            </a:endParaRPr>
          </a:p>
        </p:txBody>
      </p:sp>
      <p:sp>
        <p:nvSpPr>
          <p:cNvPr id="41988" name="Rectangle 2"/>
          <p:cNvSpPr>
            <a:spLocks noGrp="1" noChangeArrowheads="1"/>
          </p:cNvSpPr>
          <p:nvPr>
            <p:ph type="title"/>
          </p:nvPr>
        </p:nvSpPr>
        <p:spPr/>
        <p:txBody>
          <a:bodyPr/>
          <a:lstStyle/>
          <a:p>
            <a:pPr eaLnBrk="1" hangingPunct="1"/>
            <a:r>
              <a:rPr lang="en-US" altLang="ko-KR" smtClean="0"/>
              <a:t>The Class CoNP</a:t>
            </a:r>
          </a:p>
        </p:txBody>
      </p:sp>
      <mc:AlternateContent xmlns:mc="http://schemas.openxmlformats.org/markup-compatibility/2006" xmlns:a14="http://schemas.microsoft.com/office/drawing/2010/main">
        <mc:Choice Requires="a14">
          <p:sp>
            <p:nvSpPr>
              <p:cNvPr id="41989" name="Rectangle 3"/>
              <p:cNvSpPr>
                <a:spLocks noGrp="1" noChangeArrowheads="1"/>
              </p:cNvSpPr>
              <p:nvPr>
                <p:ph type="body" idx="1"/>
              </p:nvPr>
            </p:nvSpPr>
            <p:spPr>
              <a:xfrm>
                <a:off x="558800" y="881063"/>
                <a:ext cx="8001000" cy="4626716"/>
              </a:xfrm>
            </p:spPr>
            <p:txBody>
              <a:bodyPr/>
              <a:lstStyle/>
              <a:p>
                <a:pPr eaLnBrk="1" hangingPunct="1"/>
                <a:r>
                  <a:rPr lang="en-US" altLang="ko-KR" dirty="0" smtClean="0">
                    <a:solidFill>
                      <a:srgbClr val="FF3300"/>
                    </a:solidFill>
                  </a:rPr>
                  <a:t>Complement of </a:t>
                </a:r>
                <a14:m>
                  <m:oMath xmlns:m="http://schemas.openxmlformats.org/officeDocument/2006/math">
                    <m:r>
                      <a:rPr lang="en-US" altLang="ko-KR" b="0" i="1" smtClean="0">
                        <a:solidFill>
                          <a:srgbClr val="FF3300"/>
                        </a:solidFill>
                        <a:latin typeface="Cambria Math"/>
                      </a:rPr>
                      <m:t>𝑋</m:t>
                    </m:r>
                    <m:r>
                      <a:rPr lang="en-US" altLang="ko-KR" b="0" i="1" smtClean="0">
                        <a:solidFill>
                          <a:srgbClr val="FF3300"/>
                        </a:solidFill>
                        <a:latin typeface="Cambria Math"/>
                      </a:rPr>
                      <m:t>=(</m:t>
                    </m:r>
                    <m:r>
                      <a:rPr lang="en-US" altLang="ko-KR" b="0" i="1" smtClean="0">
                        <a:solidFill>
                          <a:srgbClr val="FF3300"/>
                        </a:solidFill>
                        <a:latin typeface="Cambria Math"/>
                      </a:rPr>
                      <m:t>𝐷</m:t>
                    </m:r>
                    <m:r>
                      <a:rPr lang="en-US" altLang="ko-KR" b="0" i="1" smtClean="0">
                        <a:solidFill>
                          <a:srgbClr val="FF3300"/>
                        </a:solidFill>
                        <a:latin typeface="Cambria Math"/>
                      </a:rPr>
                      <m:t>,</m:t>
                    </m:r>
                    <m:r>
                      <a:rPr lang="en-US" altLang="ko-KR" b="0" i="1" smtClean="0">
                        <a:solidFill>
                          <a:srgbClr val="FF3300"/>
                        </a:solidFill>
                        <a:latin typeface="Cambria Math"/>
                      </a:rPr>
                      <m:t>𝐹</m:t>
                    </m:r>
                    <m:r>
                      <a:rPr lang="en-US" altLang="ko-KR" b="0" i="1" smtClean="0">
                        <a:solidFill>
                          <a:srgbClr val="FF3300"/>
                        </a:solidFill>
                        <a:latin typeface="Cambria Math"/>
                      </a:rPr>
                      <m:t>)</m:t>
                    </m:r>
                  </m:oMath>
                </a14:m>
                <a:r>
                  <a:rPr lang="en-US" altLang="ko-KR" dirty="0" smtClean="0">
                    <a:solidFill>
                      <a:srgbClr val="FF3300"/>
                    </a:solidFill>
                  </a:rPr>
                  <a:t> :</a:t>
                </a:r>
                <a:r>
                  <a:rPr lang="en-US" altLang="ko-KR" dirty="0" smtClean="0"/>
                  <a:t>  </a:t>
                </a:r>
                <a14:m>
                  <m:oMath xmlns:m="http://schemas.openxmlformats.org/officeDocument/2006/math">
                    <m:acc>
                      <m:accPr>
                        <m:chr m:val="̅"/>
                        <m:ctrlPr>
                          <a:rPr lang="en-US" altLang="ko-KR" i="1" smtClean="0">
                            <a:latin typeface="Cambria Math" panose="02040503050406030204" pitchFamily="18" charset="0"/>
                          </a:rPr>
                        </m:ctrlPr>
                      </m:accPr>
                      <m:e>
                        <m:r>
                          <a:rPr lang="en-US" altLang="ko-KR" b="0" i="1" smtClean="0">
                            <a:latin typeface="Cambria Math"/>
                          </a:rPr>
                          <m:t>𝑋</m:t>
                        </m:r>
                      </m:e>
                    </m:acc>
                    <m:r>
                      <a:rPr lang="en-US" altLang="ko-KR" b="0" i="1" smtClean="0">
                        <a:latin typeface="Cambria Math"/>
                      </a:rPr>
                      <m:t>=</m:t>
                    </m:r>
                    <m:d>
                      <m:dPr>
                        <m:ctrlPr>
                          <a:rPr lang="en-US" altLang="ko-KR" b="0" i="1" smtClean="0">
                            <a:latin typeface="Cambria Math" panose="02040503050406030204" pitchFamily="18" charset="0"/>
                          </a:rPr>
                        </m:ctrlPr>
                      </m:dPr>
                      <m:e>
                        <m:r>
                          <a:rPr lang="en-US" altLang="ko-KR" b="0" i="1" smtClean="0">
                            <a:latin typeface="Cambria Math"/>
                          </a:rPr>
                          <m:t>𝐷</m:t>
                        </m:r>
                        <m:r>
                          <a:rPr lang="en-US" altLang="ko-KR" b="0" i="1" smtClean="0">
                            <a:latin typeface="Cambria Math"/>
                          </a:rPr>
                          <m:t>, </m:t>
                        </m:r>
                        <m:acc>
                          <m:accPr>
                            <m:chr m:val="̅"/>
                            <m:ctrlPr>
                              <a:rPr lang="en-US" altLang="ko-KR" b="0" i="1" smtClean="0">
                                <a:latin typeface="Cambria Math" panose="02040503050406030204" pitchFamily="18" charset="0"/>
                              </a:rPr>
                            </m:ctrlPr>
                          </m:accPr>
                          <m:e>
                            <m:r>
                              <a:rPr lang="en-US" altLang="ko-KR" b="0" i="1" smtClean="0">
                                <a:latin typeface="Cambria Math"/>
                              </a:rPr>
                              <m:t>𝐹</m:t>
                            </m:r>
                          </m:e>
                        </m:acc>
                      </m:e>
                    </m:d>
                    <m:r>
                      <a:rPr lang="en-US" altLang="ko-KR" b="0" i="1" smtClean="0">
                        <a:latin typeface="Cambria Math"/>
                      </a:rPr>
                      <m:t>, </m:t>
                    </m:r>
                    <m:acc>
                      <m:accPr>
                        <m:chr m:val="̅"/>
                        <m:ctrlPr>
                          <a:rPr lang="en-US" altLang="ko-KR" b="0" i="1" smtClean="0">
                            <a:latin typeface="Cambria Math" panose="02040503050406030204" pitchFamily="18" charset="0"/>
                          </a:rPr>
                        </m:ctrlPr>
                      </m:accPr>
                      <m:e>
                        <m:r>
                          <a:rPr lang="en-US" altLang="ko-KR" b="0" i="1" smtClean="0">
                            <a:latin typeface="Cambria Math"/>
                          </a:rPr>
                          <m:t>𝐹</m:t>
                        </m:r>
                      </m:e>
                    </m:acc>
                    <m:r>
                      <a:rPr lang="en-US" altLang="ko-KR" b="0" i="1" smtClean="0">
                        <a:latin typeface="Cambria Math"/>
                      </a:rPr>
                      <m:t>=</m:t>
                    </m:r>
                    <m:r>
                      <a:rPr lang="en-US" altLang="ko-KR" b="0" i="1" smtClean="0">
                        <a:latin typeface="Cambria Math"/>
                      </a:rPr>
                      <m:t>𝐷</m:t>
                    </m:r>
                    <m:r>
                      <a:rPr lang="en-US" altLang="ko-KR" b="0" i="1" smtClean="0">
                        <a:latin typeface="Cambria Math"/>
                      </a:rPr>
                      <m:t>\</m:t>
                    </m:r>
                    <m:r>
                      <m:rPr>
                        <m:sty m:val="p"/>
                      </m:rPr>
                      <a:rPr lang="en-US" altLang="ko-KR" b="0" i="1" smtClean="0">
                        <a:latin typeface="Cambria Math"/>
                      </a:rPr>
                      <m:t>F</m:t>
                    </m:r>
                  </m:oMath>
                </a14:m>
                <a:endParaRPr lang="en-US" altLang="ko-KR" dirty="0" smtClean="0"/>
              </a:p>
              <a:p>
                <a:pPr eaLnBrk="1" hangingPunct="1">
                  <a:buFont typeface="Wingdings" pitchFamily="2" charset="2"/>
                  <a:buNone/>
                </a:pPr>
                <a:r>
                  <a:rPr lang="en-US" altLang="ko-KR" dirty="0" smtClean="0"/>
                  <a:t>	accepting instance is the one having ‘no’ answer</a:t>
                </a:r>
              </a:p>
              <a:p>
                <a:pPr eaLnBrk="1" hangingPunct="1">
                  <a:buFont typeface="Wingdings" pitchFamily="2" charset="2"/>
                  <a:buNone/>
                </a:pPr>
                <a:r>
                  <a:rPr lang="en-US" altLang="ko-KR" dirty="0" smtClean="0"/>
                  <a:t>	e. g) </a:t>
                </a:r>
              </a:p>
              <a:p>
                <a:pPr eaLnBrk="1" hangingPunct="1">
                  <a:buFont typeface="Wingdings" pitchFamily="2" charset="2"/>
                  <a:buNone/>
                </a:pPr>
                <a:r>
                  <a:rPr lang="en-US" altLang="ko-KR" dirty="0" smtClean="0"/>
                  <a:t>	complement of 0-1 IP feasibility (0-1 IP infeasibility):</a:t>
                </a:r>
              </a:p>
              <a:p>
                <a:pPr eaLnBrk="1" hangingPunct="1">
                  <a:buFont typeface="Wingdings" pitchFamily="2" charset="2"/>
                  <a:buNone/>
                </a:pPr>
                <a:r>
                  <a:rPr lang="en-US" altLang="ko-KR" dirty="0" smtClean="0"/>
                  <a:t>		</a:t>
                </a:r>
                <a14:m>
                  <m:oMath xmlns:m="http://schemas.openxmlformats.org/officeDocument/2006/math">
                    <m:acc>
                      <m:accPr>
                        <m:chr m:val="̅"/>
                        <m:ctrlPr>
                          <a:rPr lang="en-US" altLang="ko-KR" i="1" smtClean="0">
                            <a:latin typeface="Cambria Math" panose="02040503050406030204" pitchFamily="18" charset="0"/>
                          </a:rPr>
                        </m:ctrlPr>
                      </m:accPr>
                      <m:e>
                        <m:r>
                          <a:rPr lang="en-US" altLang="ko-KR" b="0" i="1" smtClean="0">
                            <a:latin typeface="Cambria Math"/>
                          </a:rPr>
                          <m:t>𝐹</m:t>
                        </m:r>
                      </m:e>
                    </m:acc>
                    <m:r>
                      <a:rPr lang="en-US" altLang="ko-KR" b="0" i="1" smtClean="0">
                        <a:latin typeface="Cambria Math"/>
                      </a:rPr>
                      <m:t>={</m:t>
                    </m:r>
                    <m:d>
                      <m:dPr>
                        <m:ctrlPr>
                          <a:rPr lang="en-US" altLang="ko-KR" b="0" i="1" smtClean="0">
                            <a:latin typeface="Cambria Math" panose="02040503050406030204" pitchFamily="18" charset="0"/>
                          </a:rPr>
                        </m:ctrlPr>
                      </m:dPr>
                      <m:e>
                        <m:r>
                          <a:rPr lang="en-US" altLang="ko-KR" b="0" i="1" smtClean="0">
                            <a:latin typeface="Cambria Math"/>
                          </a:rPr>
                          <m:t>𝐴</m:t>
                        </m:r>
                        <m:r>
                          <a:rPr lang="en-US" altLang="ko-KR" b="0" i="1" smtClean="0">
                            <a:latin typeface="Cambria Math"/>
                          </a:rPr>
                          <m:t>,</m:t>
                        </m:r>
                        <m:r>
                          <a:rPr lang="en-US" altLang="ko-KR" b="0" i="1" smtClean="0">
                            <a:latin typeface="Cambria Math"/>
                          </a:rPr>
                          <m:t>𝑏</m:t>
                        </m:r>
                      </m:e>
                    </m:d>
                    <m:r>
                      <a:rPr lang="en-US" altLang="ko-KR" b="0" i="1" smtClean="0">
                        <a:latin typeface="Cambria Math"/>
                      </a:rPr>
                      <m:t>:</m:t>
                    </m:r>
                    <m:d>
                      <m:dPr>
                        <m:begChr m:val="{"/>
                        <m:endChr m:val="}"/>
                        <m:ctrlPr>
                          <a:rPr lang="en-US" altLang="ko-KR" b="0" i="1" smtClean="0">
                            <a:latin typeface="Cambria Math" panose="02040503050406030204" pitchFamily="18" charset="0"/>
                          </a:rPr>
                        </m:ctrlPr>
                      </m:dPr>
                      <m:e>
                        <m:r>
                          <a:rPr lang="en-US" altLang="ko-KR" b="0" i="1" smtClean="0">
                            <a:latin typeface="Cambria Math"/>
                          </a:rPr>
                          <m:t>𝑥</m:t>
                        </m:r>
                        <m:r>
                          <a:rPr lang="en-US" altLang="ko-KR" b="0" i="1" smtClean="0">
                            <a:latin typeface="Cambria Math"/>
                            <a:ea typeface="Cambria Math"/>
                          </a:rPr>
                          <m:t>∈</m:t>
                        </m:r>
                        <m:sSup>
                          <m:sSupPr>
                            <m:ctrlPr>
                              <a:rPr lang="en-US" altLang="ko-KR" b="0" i="1" smtClean="0">
                                <a:latin typeface="Cambria Math" panose="02040503050406030204" pitchFamily="18" charset="0"/>
                                <a:ea typeface="Cambria Math"/>
                              </a:rPr>
                            </m:ctrlPr>
                          </m:sSupPr>
                          <m:e>
                            <m:r>
                              <a:rPr lang="en-US" altLang="ko-KR" b="0" i="1" smtClean="0">
                                <a:latin typeface="Cambria Math"/>
                                <a:ea typeface="Cambria Math"/>
                              </a:rPr>
                              <m:t>𝐵</m:t>
                            </m:r>
                          </m:e>
                          <m:sup>
                            <m:r>
                              <a:rPr lang="en-US" altLang="ko-KR" b="0" i="1" smtClean="0">
                                <a:latin typeface="Cambria Math"/>
                                <a:ea typeface="Cambria Math"/>
                              </a:rPr>
                              <m:t>𝑛</m:t>
                            </m:r>
                          </m:sup>
                        </m:sSup>
                        <m:r>
                          <a:rPr lang="en-US" altLang="ko-KR" b="0" i="1" smtClean="0">
                            <a:latin typeface="Cambria Math"/>
                            <a:ea typeface="Cambria Math"/>
                          </a:rPr>
                          <m:t>:</m:t>
                        </m:r>
                        <m:r>
                          <a:rPr lang="en-US" altLang="ko-KR" b="0" i="1" smtClean="0">
                            <a:latin typeface="Cambria Math"/>
                            <a:ea typeface="Cambria Math"/>
                          </a:rPr>
                          <m:t>𝐴𝑥</m:t>
                        </m:r>
                        <m:r>
                          <a:rPr lang="en-US" altLang="ko-KR" b="0" i="1" smtClean="0">
                            <a:latin typeface="Cambria Math"/>
                            <a:ea typeface="Cambria Math"/>
                          </a:rPr>
                          <m:t>≤</m:t>
                        </m:r>
                        <m:r>
                          <a:rPr lang="en-US" altLang="ko-KR" b="0" i="1" smtClean="0">
                            <a:latin typeface="Cambria Math"/>
                            <a:ea typeface="Cambria Math"/>
                          </a:rPr>
                          <m:t>𝑏</m:t>
                        </m:r>
                      </m:e>
                    </m:d>
                    <m:r>
                      <a:rPr lang="en-US" altLang="ko-KR" b="0" i="1" smtClean="0">
                        <a:solidFill>
                          <a:srgbClr val="FF0000"/>
                        </a:solidFill>
                        <a:latin typeface="Cambria Math"/>
                        <a:ea typeface="Cambria Math"/>
                      </a:rPr>
                      <m:t>=∅</m:t>
                    </m:r>
                  </m:oMath>
                </a14:m>
                <a:r>
                  <a:rPr lang="en-US" altLang="ko-KR" dirty="0" smtClean="0">
                    <a:ea typeface="바탕체" pitchFamily="17" charset="-127"/>
                    <a:sym typeface="Symbol" pitchFamily="18" charset="2"/>
                  </a:rPr>
                  <a:t>}</a:t>
                </a:r>
              </a:p>
              <a:p>
                <a:pPr eaLnBrk="1" hangingPunct="1">
                  <a:buFont typeface="Wingdings" pitchFamily="2" charset="2"/>
                  <a:buNone/>
                </a:pPr>
                <a:r>
                  <a:rPr lang="en-US" altLang="ko-KR" dirty="0" smtClean="0">
                    <a:ea typeface="바탕체" pitchFamily="17" charset="-127"/>
                    <a:sym typeface="Symbol" pitchFamily="18" charset="2"/>
                  </a:rPr>
                  <a:t>	complement </a:t>
                </a:r>
                <a:r>
                  <a:rPr lang="en-US" altLang="ko-KR" dirty="0" smtClean="0"/>
                  <a:t>of 0-1 IP lower bound feasibility:</a:t>
                </a:r>
              </a:p>
              <a:p>
                <a:pPr eaLnBrk="1" hangingPunct="1">
                  <a:buFont typeface="Wingdings" pitchFamily="2" charset="2"/>
                  <a:buNone/>
                </a:pPr>
                <a:r>
                  <a:rPr lang="en-US" altLang="ko-KR" dirty="0" smtClean="0"/>
                  <a:t>		</a:t>
                </a:r>
                <a14:m>
                  <m:oMath xmlns:m="http://schemas.openxmlformats.org/officeDocument/2006/math">
                    <m:acc>
                      <m:accPr>
                        <m:chr m:val="̅"/>
                        <m:ctrlPr>
                          <a:rPr lang="en-US" altLang="ko-KR" i="1" smtClean="0">
                            <a:latin typeface="Cambria Math" panose="02040503050406030204" pitchFamily="18" charset="0"/>
                          </a:rPr>
                        </m:ctrlPr>
                      </m:accPr>
                      <m:e>
                        <m:r>
                          <a:rPr lang="en-US" altLang="ko-KR" b="0" i="1" smtClean="0">
                            <a:latin typeface="Cambria Math"/>
                          </a:rPr>
                          <m:t>𝐹</m:t>
                        </m:r>
                      </m:e>
                    </m:acc>
                    <m:r>
                      <a:rPr lang="en-US" altLang="ko-KR" b="0" i="1" smtClean="0">
                        <a:latin typeface="Cambria Math"/>
                      </a:rPr>
                      <m:t>={</m:t>
                    </m:r>
                    <m:d>
                      <m:dPr>
                        <m:ctrlPr>
                          <a:rPr lang="en-US" altLang="ko-KR" b="0" i="1" smtClean="0">
                            <a:latin typeface="Cambria Math" panose="02040503050406030204" pitchFamily="18" charset="0"/>
                          </a:rPr>
                        </m:ctrlPr>
                      </m:dPr>
                      <m:e>
                        <m:r>
                          <a:rPr lang="en-US" altLang="ko-KR" b="0" i="1" smtClean="0">
                            <a:latin typeface="Cambria Math"/>
                          </a:rPr>
                          <m:t>𝐴</m:t>
                        </m:r>
                        <m:r>
                          <a:rPr lang="en-US" altLang="ko-KR" b="0" i="1" smtClean="0">
                            <a:latin typeface="Cambria Math"/>
                          </a:rPr>
                          <m:t>,</m:t>
                        </m:r>
                        <m:r>
                          <a:rPr lang="en-US" altLang="ko-KR" b="0" i="1" smtClean="0">
                            <a:latin typeface="Cambria Math"/>
                          </a:rPr>
                          <m:t>𝑏</m:t>
                        </m:r>
                        <m:r>
                          <a:rPr lang="en-US" altLang="ko-KR" b="0" i="1" smtClean="0">
                            <a:latin typeface="Cambria Math"/>
                          </a:rPr>
                          <m:t>,</m:t>
                        </m:r>
                        <m:r>
                          <a:rPr lang="en-US" altLang="ko-KR" b="0" i="1" smtClean="0">
                            <a:latin typeface="Cambria Math"/>
                          </a:rPr>
                          <m:t>𝑐</m:t>
                        </m:r>
                        <m:r>
                          <a:rPr lang="en-US" altLang="ko-KR" b="0" i="1" smtClean="0">
                            <a:latin typeface="Cambria Math"/>
                          </a:rPr>
                          <m:t>,</m:t>
                        </m:r>
                        <m:r>
                          <a:rPr lang="en-US" altLang="ko-KR" b="0" i="1" smtClean="0">
                            <a:latin typeface="Cambria Math"/>
                          </a:rPr>
                          <m:t>𝑧</m:t>
                        </m:r>
                      </m:e>
                    </m:d>
                    <m:r>
                      <a:rPr lang="en-US" altLang="ko-KR" b="0" i="1" smtClean="0">
                        <a:latin typeface="Cambria Math"/>
                      </a:rPr>
                      <m:t>:</m:t>
                    </m:r>
                    <m:d>
                      <m:dPr>
                        <m:begChr m:val="{"/>
                        <m:endChr m:val="}"/>
                        <m:ctrlPr>
                          <a:rPr lang="en-US" altLang="ko-KR" b="0" i="1" smtClean="0">
                            <a:latin typeface="Cambria Math" panose="02040503050406030204" pitchFamily="18" charset="0"/>
                          </a:rPr>
                        </m:ctrlPr>
                      </m:dPr>
                      <m:e>
                        <m:r>
                          <a:rPr lang="en-US" altLang="ko-KR" b="0" i="1" smtClean="0">
                            <a:latin typeface="Cambria Math"/>
                          </a:rPr>
                          <m:t>𝑥</m:t>
                        </m:r>
                        <m:r>
                          <a:rPr lang="en-US" altLang="ko-KR" b="0" i="1" smtClean="0">
                            <a:latin typeface="Cambria Math"/>
                            <a:ea typeface="Cambria Math"/>
                          </a:rPr>
                          <m:t>∈</m:t>
                        </m:r>
                        <m:sSup>
                          <m:sSupPr>
                            <m:ctrlPr>
                              <a:rPr lang="en-US" altLang="ko-KR" b="0" i="1" smtClean="0">
                                <a:latin typeface="Cambria Math" panose="02040503050406030204" pitchFamily="18" charset="0"/>
                                <a:ea typeface="Cambria Math"/>
                              </a:rPr>
                            </m:ctrlPr>
                          </m:sSupPr>
                          <m:e>
                            <m:r>
                              <a:rPr lang="en-US" altLang="ko-KR" b="0" i="1" smtClean="0">
                                <a:latin typeface="Cambria Math"/>
                                <a:ea typeface="Cambria Math"/>
                              </a:rPr>
                              <m:t>𝐵</m:t>
                            </m:r>
                          </m:e>
                          <m:sup>
                            <m:r>
                              <a:rPr lang="en-US" altLang="ko-KR" b="0" i="1" smtClean="0">
                                <a:latin typeface="Cambria Math"/>
                                <a:ea typeface="Cambria Math"/>
                              </a:rPr>
                              <m:t>𝑛</m:t>
                            </m:r>
                          </m:sup>
                        </m:sSup>
                        <m:r>
                          <a:rPr lang="en-US" altLang="ko-KR" b="0" i="1" smtClean="0">
                            <a:latin typeface="Cambria Math"/>
                            <a:ea typeface="Cambria Math"/>
                          </a:rPr>
                          <m:t>:</m:t>
                        </m:r>
                        <m:r>
                          <a:rPr lang="en-US" altLang="ko-KR" b="0" i="1" smtClean="0">
                            <a:latin typeface="Cambria Math"/>
                            <a:ea typeface="Cambria Math"/>
                          </a:rPr>
                          <m:t>𝐴𝑥</m:t>
                        </m:r>
                        <m:r>
                          <a:rPr lang="en-US" altLang="ko-KR" b="0" i="1" smtClean="0">
                            <a:latin typeface="Cambria Math"/>
                            <a:ea typeface="Cambria Math"/>
                          </a:rPr>
                          <m:t>≤</m:t>
                        </m:r>
                        <m:r>
                          <a:rPr lang="en-US" altLang="ko-KR" b="0" i="1" smtClean="0">
                            <a:latin typeface="Cambria Math"/>
                            <a:ea typeface="Cambria Math"/>
                          </a:rPr>
                          <m:t>𝑏</m:t>
                        </m:r>
                        <m:r>
                          <a:rPr lang="en-US" altLang="ko-KR" b="0" i="1" smtClean="0">
                            <a:latin typeface="Cambria Math"/>
                            <a:ea typeface="Cambria Math"/>
                          </a:rPr>
                          <m:t>,</m:t>
                        </m:r>
                        <m:r>
                          <a:rPr lang="en-US" altLang="ko-KR" b="0" i="1" smtClean="0">
                            <a:latin typeface="Cambria Math"/>
                            <a:ea typeface="Cambria Math"/>
                          </a:rPr>
                          <m:t>𝑐𝑥</m:t>
                        </m:r>
                        <m:r>
                          <a:rPr lang="en-US" altLang="ko-KR" b="0" i="1" smtClean="0">
                            <a:latin typeface="Cambria Math"/>
                            <a:ea typeface="Cambria Math"/>
                          </a:rPr>
                          <m:t>≥</m:t>
                        </m:r>
                        <m:r>
                          <a:rPr lang="en-US" altLang="ko-KR" b="0" i="1" smtClean="0">
                            <a:latin typeface="Cambria Math"/>
                            <a:ea typeface="Cambria Math"/>
                          </a:rPr>
                          <m:t>𝑧</m:t>
                        </m:r>
                      </m:e>
                    </m:d>
                    <m:r>
                      <a:rPr lang="en-US" altLang="ko-KR" b="0" i="1" smtClean="0">
                        <a:solidFill>
                          <a:srgbClr val="FF0000"/>
                        </a:solidFill>
                        <a:latin typeface="Cambria Math"/>
                        <a:ea typeface="Cambria Math"/>
                      </a:rPr>
                      <m:t>=∅</m:t>
                    </m:r>
                    <m:r>
                      <a:rPr lang="en-US" altLang="ko-KR" b="0" i="1" smtClean="0">
                        <a:latin typeface="Cambria Math"/>
                        <a:ea typeface="Cambria Math"/>
                      </a:rPr>
                      <m:t>}</m:t>
                    </m:r>
                  </m:oMath>
                </a14:m>
                <a:r>
                  <a:rPr lang="en-US" altLang="ko-KR" dirty="0" smtClean="0">
                    <a:ea typeface="바탕체" pitchFamily="17" charset="-127"/>
                    <a:sym typeface="Symbol" pitchFamily="18" charset="2"/>
                  </a:rPr>
                  <a:t> </a:t>
                </a:r>
              </a:p>
              <a:p>
                <a:pPr eaLnBrk="1" hangingPunct="1">
                  <a:buFont typeface="Wingdings" pitchFamily="2" charset="2"/>
                  <a:buNone/>
                </a:pPr>
                <a:r>
                  <a:rPr lang="en-US" altLang="ko-KR" dirty="0" smtClean="0">
                    <a:ea typeface="바탕체" pitchFamily="17" charset="-127"/>
                    <a:sym typeface="Symbol" pitchFamily="18" charset="2"/>
                  </a:rPr>
                  <a:t>		(equivalent to showing that </a:t>
                </a:r>
                <a14:m>
                  <m:oMath xmlns:m="http://schemas.openxmlformats.org/officeDocument/2006/math">
                    <m:r>
                      <a:rPr lang="en-US" altLang="ko-KR" b="0" i="1" smtClean="0">
                        <a:latin typeface="Cambria Math"/>
                        <a:ea typeface="바탕체" pitchFamily="17" charset="-127"/>
                        <a:sym typeface="Symbol" pitchFamily="18" charset="2"/>
                      </a:rPr>
                      <m:t>𝑐𝑥</m:t>
                    </m:r>
                    <m:r>
                      <a:rPr lang="en-US" altLang="ko-KR" b="0" i="1" smtClean="0">
                        <a:latin typeface="Cambria Math"/>
                        <a:ea typeface="바탕체" pitchFamily="17" charset="-127"/>
                        <a:sym typeface="Symbol" pitchFamily="18" charset="2"/>
                      </a:rPr>
                      <m:t>&lt;</m:t>
                    </m:r>
                    <m:r>
                      <a:rPr lang="en-US" altLang="ko-KR" b="0" i="1" smtClean="0">
                        <a:latin typeface="Cambria Math"/>
                        <a:ea typeface="바탕체" pitchFamily="17" charset="-127"/>
                        <a:sym typeface="Symbol" pitchFamily="18" charset="2"/>
                      </a:rPr>
                      <m:t>𝑧</m:t>
                    </m:r>
                  </m:oMath>
                </a14:m>
                <a:r>
                  <a:rPr lang="en-US" altLang="ko-KR" dirty="0" smtClean="0">
                    <a:ea typeface="바탕체" pitchFamily="17" charset="-127"/>
                    <a:sym typeface="Symbol" pitchFamily="18" charset="2"/>
                  </a:rPr>
                  <a:t> is a valid inequality for</a:t>
                </a:r>
              </a:p>
              <a:p>
                <a:pPr eaLnBrk="1" hangingPunct="1">
                  <a:buFont typeface="Wingdings" pitchFamily="2" charset="2"/>
                  <a:buNone/>
                </a:pPr>
                <a:r>
                  <a:rPr lang="en-US" altLang="ko-KR" dirty="0" smtClean="0">
                    <a:ea typeface="바탕체" pitchFamily="17" charset="-127"/>
                    <a:sym typeface="Symbol" pitchFamily="18" charset="2"/>
                  </a:rPr>
                  <a:t>		 </a:t>
                </a:r>
                <a14:m>
                  <m:oMath xmlns:m="http://schemas.openxmlformats.org/officeDocument/2006/math">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𝑥</m:t>
                    </m:r>
                    <m:r>
                      <a:rPr lang="en-US" altLang="ko-KR" b="0" i="1" smtClean="0">
                        <a:latin typeface="Cambria Math"/>
                        <a:ea typeface="Cambria Math"/>
                        <a:sym typeface="Symbol" pitchFamily="18" charset="2"/>
                      </a:rPr>
                      <m:t>∈</m:t>
                    </m:r>
                    <m:sSup>
                      <m:sSupPr>
                        <m:ctrlPr>
                          <a:rPr lang="en-US" altLang="ko-KR" b="0" i="1" smtClean="0">
                            <a:latin typeface="Cambria Math" panose="02040503050406030204" pitchFamily="18" charset="0"/>
                            <a:ea typeface="Cambria Math"/>
                            <a:sym typeface="Symbol" pitchFamily="18" charset="2"/>
                          </a:rPr>
                        </m:ctrlPr>
                      </m:sSupPr>
                      <m:e>
                        <m:r>
                          <a:rPr lang="en-US" altLang="ko-KR" b="0" i="1" smtClean="0">
                            <a:latin typeface="Cambria Math"/>
                            <a:ea typeface="Cambria Math"/>
                            <a:sym typeface="Symbol" pitchFamily="18" charset="2"/>
                          </a:rPr>
                          <m:t>𝐵</m:t>
                        </m:r>
                      </m:e>
                      <m:sup>
                        <m:r>
                          <a:rPr lang="en-US" altLang="ko-KR" b="0" i="1" smtClean="0">
                            <a:latin typeface="Cambria Math"/>
                            <a:ea typeface="Cambria Math"/>
                            <a:sym typeface="Symbol" pitchFamily="18" charset="2"/>
                          </a:rPr>
                          <m:t>𝑛</m:t>
                        </m:r>
                      </m:sup>
                    </m:sSup>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𝐴𝑥</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𝑏</m:t>
                    </m:r>
                    <m:r>
                      <a:rPr lang="en-US" altLang="ko-KR" b="0" i="1" smtClean="0">
                        <a:latin typeface="Cambria Math"/>
                        <a:ea typeface="Cambria Math"/>
                        <a:sym typeface="Symbol" pitchFamily="18" charset="2"/>
                      </a:rPr>
                      <m:t>}</m:t>
                    </m:r>
                  </m:oMath>
                </a14:m>
                <a:r>
                  <a:rPr lang="en-US" altLang="ko-KR" dirty="0" smtClean="0">
                    <a:ea typeface="바탕체" pitchFamily="17" charset="-127"/>
                    <a:sym typeface="Symbol" pitchFamily="18" charset="2"/>
                  </a:rPr>
                  <a:t>.  So if the </a:t>
                </a:r>
                <a:r>
                  <a:rPr lang="en-US" altLang="ko-KR" dirty="0" smtClean="0"/>
                  <a:t>0-1 IP lower bound feasibility</a:t>
                </a:r>
              </a:p>
              <a:p>
                <a:pPr eaLnBrk="1" hangingPunct="1">
                  <a:buFont typeface="Wingdings" pitchFamily="2" charset="2"/>
                  <a:buNone/>
                </a:pPr>
                <a:r>
                  <a:rPr lang="en-US" altLang="ko-KR" dirty="0" smtClean="0"/>
                  <a:t>		 and its complement are all in </a:t>
                </a:r>
                <a14:m>
                  <m:oMath xmlns:m="http://schemas.openxmlformats.org/officeDocument/2006/math">
                    <m:r>
                      <a:rPr lang="en-US" altLang="ko-KR" i="1" dirty="0" smtClean="0">
                        <a:latin typeface="Cambria Math"/>
                      </a:rPr>
                      <m:t>𝑁𝑃</m:t>
                    </m:r>
                  </m:oMath>
                </a14:m>
                <a:r>
                  <a:rPr lang="en-US" altLang="ko-KR" dirty="0" smtClean="0"/>
                  <a:t>, we have a good</a:t>
                </a:r>
              </a:p>
              <a:p>
                <a:pPr eaLnBrk="1" hangingPunct="1">
                  <a:buFont typeface="Wingdings" pitchFamily="2" charset="2"/>
                  <a:buNone/>
                </a:pPr>
                <a:r>
                  <a:rPr lang="en-US" altLang="ko-KR" dirty="0" smtClean="0"/>
                  <a:t>		 characterization (certificate of optimality) of an optimal </a:t>
                </a:r>
              </a:p>
              <a:p>
                <a:pPr eaLnBrk="1" hangingPunct="1">
                  <a:buFont typeface="Wingdings" pitchFamily="2" charset="2"/>
                  <a:buNone/>
                </a:pPr>
                <a:r>
                  <a:rPr lang="en-US" altLang="ko-KR" dirty="0" smtClean="0"/>
                  <a:t>		 solution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a:rPr>
                          <m:t>𝑥</m:t>
                        </m:r>
                      </m:e>
                      <m:sup>
                        <m:r>
                          <a:rPr lang="en-US" altLang="ko-KR" b="0" i="1" smtClean="0">
                            <a:latin typeface="Cambria Math"/>
                          </a:rPr>
                          <m:t>∗</m:t>
                        </m:r>
                      </m:sup>
                    </m:sSup>
                  </m:oMath>
                </a14:m>
                <a:r>
                  <a:rPr lang="en-US" altLang="ko-KR" dirty="0" smtClean="0"/>
                  <a:t> to 0-1 IP problem.  Note that all data are integers</a:t>
                </a:r>
                <a:r>
                  <a:rPr lang="en-US" altLang="ko-KR" dirty="0" smtClean="0">
                    <a:ea typeface="바탕체" pitchFamily="17" charset="-127"/>
                    <a:sym typeface="Symbol" pitchFamily="18" charset="2"/>
                  </a:rPr>
                  <a:t> )</a:t>
                </a:r>
              </a:p>
            </p:txBody>
          </p:sp>
        </mc:Choice>
        <mc:Fallback xmlns="">
          <p:sp>
            <p:nvSpPr>
              <p:cNvPr id="41989" name="Rectangle 3"/>
              <p:cNvSpPr>
                <a:spLocks noGrp="1" noRot="1" noChangeAspect="1" noMove="1" noResize="1" noEditPoints="1" noAdjustHandles="1" noChangeArrowheads="1" noChangeShapeType="1" noTextEdit="1"/>
              </p:cNvSpPr>
              <p:nvPr>
                <p:ph type="body" idx="1"/>
              </p:nvPr>
            </p:nvSpPr>
            <p:spPr>
              <a:xfrm>
                <a:off x="558800" y="881063"/>
                <a:ext cx="8001000" cy="4626716"/>
              </a:xfrm>
              <a:blipFill rotWithShape="1">
                <a:blip r:embed="rId3"/>
                <a:stretch>
                  <a:fillRect l="-686" t="-791" b="-1449"/>
                </a:stretch>
              </a:blipFill>
            </p:spPr>
            <p:txBody>
              <a:bodyPr/>
              <a:lstStyle/>
              <a:p>
                <a:r>
                  <a:rPr lang="ko-KR" alt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날짜 개체 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1400" dirty="0" smtClean="0">
                <a:latin typeface="+mn-lt"/>
              </a:rPr>
              <a:t>Integer Programming 2018</a:t>
            </a:r>
            <a:endParaRPr lang="en-US" altLang="ko-KR" sz="1400" dirty="0">
              <a:latin typeface="+mn-lt"/>
            </a:endParaRPr>
          </a:p>
        </p:txBody>
      </p:sp>
      <p:sp>
        <p:nvSpPr>
          <p:cNvPr id="15363"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24A6782E-8299-4287-8F86-D994392665F2}" type="slidenum">
              <a:rPr lang="en-US" altLang="ko-KR" sz="1400" smtClean="0">
                <a:latin typeface="+mn-lt"/>
              </a:rPr>
              <a:pPr eaLnBrk="1" hangingPunct="1"/>
              <a:t>3</a:t>
            </a:fld>
            <a:endParaRPr lang="en-US" altLang="ko-KR" sz="1400" smtClean="0">
              <a:latin typeface="+mn-lt"/>
            </a:endParaRPr>
          </a:p>
        </p:txBody>
      </p:sp>
      <p:sp>
        <p:nvSpPr>
          <p:cNvPr id="15364" name="Rectangle 2"/>
          <p:cNvSpPr>
            <a:spLocks noGrp="1" noChangeArrowheads="1"/>
          </p:cNvSpPr>
          <p:nvPr>
            <p:ph type="title"/>
          </p:nvPr>
        </p:nvSpPr>
        <p:spPr>
          <a:xfrm>
            <a:off x="342900" y="152400"/>
            <a:ext cx="8458200" cy="612775"/>
          </a:xfrm>
        </p:spPr>
        <p:txBody>
          <a:bodyPr/>
          <a:lstStyle/>
          <a:p>
            <a:pPr eaLnBrk="1" hangingPunct="1"/>
            <a:r>
              <a:rPr lang="en-US" altLang="ko-KR" smtClean="0"/>
              <a:t>2.Measuring alg efficiency and prob complexity</a:t>
            </a:r>
          </a:p>
        </p:txBody>
      </p:sp>
      <mc:AlternateContent xmlns:mc="http://schemas.openxmlformats.org/markup-compatibility/2006" xmlns:a14="http://schemas.microsoft.com/office/drawing/2010/main">
        <mc:Choice Requires="a14">
          <p:sp>
            <p:nvSpPr>
              <p:cNvPr id="15365" name="Rectangle 3"/>
              <p:cNvSpPr>
                <a:spLocks noGrp="1" noChangeArrowheads="1"/>
              </p:cNvSpPr>
              <p:nvPr>
                <p:ph type="body" idx="1"/>
              </p:nvPr>
            </p:nvSpPr>
            <p:spPr>
              <a:xfrm>
                <a:off x="361950" y="860425"/>
                <a:ext cx="8405813" cy="3818609"/>
              </a:xfrm>
            </p:spPr>
            <p:txBody>
              <a:bodyPr/>
              <a:lstStyle/>
              <a:p>
                <a:pPr eaLnBrk="1" hangingPunct="1"/>
                <a:r>
                  <a:rPr lang="en-US" altLang="ko-KR" dirty="0" smtClean="0">
                    <a:solidFill>
                      <a:srgbClr val="0000FF"/>
                    </a:solidFill>
                  </a:rPr>
                  <a:t>Def:</a:t>
                </a:r>
                <a:r>
                  <a:rPr lang="en-US" altLang="ko-KR" dirty="0" smtClean="0"/>
                  <a:t> </a:t>
                </a:r>
              </a:p>
              <a:p>
                <a:pPr eaLnBrk="1" hangingPunct="1">
                  <a:buFont typeface="Wingdings" pitchFamily="2" charset="2"/>
                  <a:buNone/>
                </a:pPr>
                <a:r>
                  <a:rPr lang="en-US" altLang="ko-KR" dirty="0" smtClean="0"/>
                  <a:t>	</a:t>
                </a:r>
                <a:r>
                  <a:rPr lang="en-US" altLang="ko-KR" dirty="0" smtClean="0">
                    <a:solidFill>
                      <a:srgbClr val="FF3300"/>
                    </a:solidFill>
                  </a:rPr>
                  <a:t>problem</a:t>
                </a:r>
              </a:p>
              <a:p>
                <a:pPr eaLnBrk="1" hangingPunct="1">
                  <a:buFont typeface="Wingdings" pitchFamily="2" charset="2"/>
                  <a:buNone/>
                </a:pPr>
                <a:r>
                  <a:rPr lang="en-US" altLang="ko-KR" dirty="0" smtClean="0"/>
                  <a:t>	</a:t>
                </a:r>
                <a:r>
                  <a:rPr lang="en-US" altLang="ko-KR" dirty="0" smtClean="0">
                    <a:solidFill>
                      <a:srgbClr val="FF0000"/>
                    </a:solidFill>
                  </a:rPr>
                  <a:t>instance:</a:t>
                </a:r>
                <a:r>
                  <a:rPr lang="en-US" altLang="ko-KR" dirty="0" smtClean="0"/>
                  <a:t> specified by assigning data to problem parameters</a:t>
                </a:r>
              </a:p>
              <a:p>
                <a:pPr eaLnBrk="1" hangingPunct="1">
                  <a:buFont typeface="Wingdings" pitchFamily="2" charset="2"/>
                  <a:buNone/>
                </a:pPr>
                <a:r>
                  <a:rPr lang="en-US" altLang="ko-KR" dirty="0" smtClean="0"/>
                  <a:t>	</a:t>
                </a:r>
                <a:r>
                  <a:rPr lang="en-US" altLang="ko-KR" dirty="0" smtClean="0">
                    <a:solidFill>
                      <a:srgbClr val="FF3300"/>
                    </a:solidFill>
                  </a:rPr>
                  <a:t>size of a problem:</a:t>
                </a:r>
                <a:r>
                  <a:rPr lang="en-US" altLang="ko-KR" dirty="0" smtClean="0"/>
                  <a:t> length of information to represent the problem in binary alphabet.</a:t>
                </a:r>
              </a:p>
              <a:p>
                <a:pPr eaLnBrk="1" hangingPunct="1">
                  <a:buFont typeface="Wingdings" pitchFamily="2" charset="2"/>
                  <a:buNone/>
                </a:pPr>
                <a:r>
                  <a:rPr lang="en-US" altLang="ko-KR" dirty="0" smtClean="0"/>
                  <a:t>	(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a:rPr>
                          <m:t>2</m:t>
                        </m:r>
                      </m:e>
                      <m:sup>
                        <m:r>
                          <a:rPr lang="en-US" altLang="ko-KR" b="0" i="1" smtClean="0">
                            <a:latin typeface="Cambria Math"/>
                          </a:rPr>
                          <m:t>𝑛</m:t>
                        </m:r>
                      </m:sup>
                    </m:sSup>
                    <m:r>
                      <a:rPr lang="en-US" altLang="ko-KR" i="1" smtClean="0">
                        <a:latin typeface="Cambria Math"/>
                        <a:ea typeface="Cambria Math"/>
                      </a:rPr>
                      <m:t>≤</m:t>
                    </m:r>
                    <m:r>
                      <a:rPr lang="en-US" altLang="ko-KR" b="0" i="1" smtClean="0">
                        <a:latin typeface="Cambria Math"/>
                        <a:ea typeface="Cambria Math"/>
                      </a:rPr>
                      <m:t>𝑥</m:t>
                    </m:r>
                    <m:r>
                      <a:rPr lang="en-US" altLang="ko-KR" b="0" i="1" smtClean="0">
                        <a:latin typeface="Cambria Math"/>
                        <a:ea typeface="Cambria Math"/>
                      </a:rPr>
                      <m:t>&lt;</m:t>
                    </m:r>
                    <m:sSup>
                      <m:sSupPr>
                        <m:ctrlPr>
                          <a:rPr lang="en-US" altLang="ko-KR" b="0" i="1" smtClean="0">
                            <a:latin typeface="Cambria Math" panose="02040503050406030204" pitchFamily="18" charset="0"/>
                            <a:ea typeface="Cambria Math"/>
                          </a:rPr>
                        </m:ctrlPr>
                      </m:sSupPr>
                      <m:e>
                        <m:r>
                          <a:rPr lang="en-US" altLang="ko-KR" b="0" i="1" smtClean="0">
                            <a:latin typeface="Cambria Math"/>
                            <a:ea typeface="Cambria Math"/>
                          </a:rPr>
                          <m:t>2</m:t>
                        </m:r>
                      </m:e>
                      <m:sup>
                        <m:r>
                          <a:rPr lang="en-US" altLang="ko-KR" b="0" i="1" smtClean="0">
                            <a:latin typeface="Cambria Math"/>
                            <a:ea typeface="Cambria Math"/>
                          </a:rPr>
                          <m:t>𝑛</m:t>
                        </m:r>
                        <m:r>
                          <a:rPr lang="en-US" altLang="ko-KR" b="0" i="1" smtClean="0">
                            <a:latin typeface="Cambria Math"/>
                            <a:ea typeface="Cambria Math"/>
                          </a:rPr>
                          <m:t>+1</m:t>
                        </m:r>
                      </m:sup>
                    </m:sSup>
                  </m:oMath>
                </a14:m>
                <a:r>
                  <a:rPr lang="en-US" altLang="ko-KR" dirty="0" smtClean="0">
                    <a:ea typeface="바탕체" pitchFamily="17" charset="-127"/>
                    <a:sym typeface="Symbol" pitchFamily="18" charset="2"/>
                  </a:rPr>
                  <a:t> and </a:t>
                </a:r>
                <a14:m>
                  <m:oMath xmlns:m="http://schemas.openxmlformats.org/officeDocument/2006/math">
                    <m:r>
                      <a:rPr lang="en-US" altLang="ko-KR" i="1" dirty="0" smtClean="0">
                        <a:latin typeface="Cambria Math"/>
                        <a:ea typeface="바탕체" pitchFamily="17" charset="-127"/>
                        <a:sym typeface="Symbol" pitchFamily="18" charset="2"/>
                      </a:rPr>
                      <m:t>𝑥</m:t>
                    </m:r>
                  </m:oMath>
                </a14:m>
                <a:r>
                  <a:rPr lang="en-US" altLang="ko-KR" dirty="0" smtClean="0">
                    <a:ea typeface="바탕체" pitchFamily="17" charset="-127"/>
                    <a:sym typeface="Symbol" pitchFamily="18" charset="2"/>
                  </a:rPr>
                  <a:t> positive integer, then </a:t>
                </a:r>
                <a14:m>
                  <m:oMath xmlns:m="http://schemas.openxmlformats.org/officeDocument/2006/math">
                    <m:r>
                      <a:rPr lang="en-US" altLang="ko-KR" b="0" i="1" smtClean="0">
                        <a:latin typeface="Cambria Math"/>
                        <a:ea typeface="바탕체" pitchFamily="17" charset="-127"/>
                        <a:sym typeface="Symbol" pitchFamily="18" charset="2"/>
                      </a:rPr>
                      <m:t>𝑥</m:t>
                    </m:r>
                    <m:r>
                      <a:rPr lang="en-US" altLang="ko-KR" b="0" i="1" smtClean="0">
                        <a:latin typeface="Cambria Math"/>
                        <a:ea typeface="바탕체" pitchFamily="17" charset="-127"/>
                        <a:sym typeface="Symbol" pitchFamily="18" charset="2"/>
                      </a:rPr>
                      <m:t>=</m:t>
                    </m:r>
                    <m:nary>
                      <m:naryPr>
                        <m:chr m:val="∑"/>
                        <m:limLoc m:val="subSup"/>
                        <m:ctrlPr>
                          <a:rPr lang="en-US" altLang="ko-KR" b="0" i="1" smtClean="0">
                            <a:latin typeface="Cambria Math" panose="02040503050406030204" pitchFamily="18" charset="0"/>
                            <a:ea typeface="바탕체" pitchFamily="17" charset="-127"/>
                            <a:sym typeface="Symbol" pitchFamily="18" charset="2"/>
                          </a:rPr>
                        </m:ctrlPr>
                      </m:naryPr>
                      <m:sub>
                        <m:r>
                          <m:rPr>
                            <m:brk m:alnAt="25"/>
                          </m:rPr>
                          <a:rPr lang="en-US" altLang="ko-KR" b="0" i="1" smtClean="0">
                            <a:latin typeface="Cambria Math"/>
                            <a:ea typeface="바탕체" pitchFamily="17" charset="-127"/>
                            <a:sym typeface="Symbol" pitchFamily="18" charset="2"/>
                          </a:rPr>
                          <m:t>𝑖</m:t>
                        </m:r>
                        <m:r>
                          <a:rPr lang="en-US" altLang="ko-KR" b="0" i="1" smtClean="0">
                            <a:latin typeface="Cambria Math"/>
                            <a:ea typeface="바탕체" pitchFamily="17" charset="-127"/>
                            <a:sym typeface="Symbol" pitchFamily="18" charset="2"/>
                          </a:rPr>
                          <m:t>=0</m:t>
                        </m:r>
                      </m:sub>
                      <m:sup>
                        <m:r>
                          <a:rPr lang="en-US" altLang="ko-KR" b="0" i="1" smtClean="0">
                            <a:latin typeface="Cambria Math"/>
                            <a:ea typeface="바탕체" pitchFamily="17" charset="-127"/>
                            <a:sym typeface="Symbol" pitchFamily="18" charset="2"/>
                          </a:rPr>
                          <m:t>𝑛</m:t>
                        </m:r>
                      </m:sup>
                      <m:e>
                        <m:sSub>
                          <m:sSubPr>
                            <m:ctrlPr>
                              <a:rPr lang="en-US" altLang="ko-KR" b="0" i="1" smtClean="0">
                                <a:latin typeface="Cambria Math" panose="02040503050406030204" pitchFamily="18" charset="0"/>
                                <a:ea typeface="바탕체" pitchFamily="17" charset="-127"/>
                                <a:sym typeface="Symbol" pitchFamily="18" charset="2"/>
                              </a:rPr>
                            </m:ctrlPr>
                          </m:sSubPr>
                          <m:e>
                            <m:r>
                              <a:rPr lang="ko-KR" altLang="en-US" b="0" i="1" smtClean="0">
                                <a:latin typeface="Cambria Math"/>
                                <a:ea typeface="바탕체" pitchFamily="17" charset="-127"/>
                                <a:sym typeface="Symbol" pitchFamily="18" charset="2"/>
                              </a:rPr>
                              <m:t>𝛿</m:t>
                            </m:r>
                          </m:e>
                          <m:sub>
                            <m:r>
                              <a:rPr lang="en-US" altLang="ko-KR" b="0" i="1" smtClean="0">
                                <a:latin typeface="Cambria Math"/>
                                <a:ea typeface="바탕체" pitchFamily="17" charset="-127"/>
                                <a:sym typeface="Symbol" pitchFamily="18" charset="2"/>
                              </a:rPr>
                              <m:t>𝑖</m:t>
                            </m:r>
                          </m:sub>
                        </m:sSub>
                        <m:sSup>
                          <m:sSupPr>
                            <m:ctrlPr>
                              <a:rPr lang="en-US" altLang="ko-KR" b="0" i="1" smtClean="0">
                                <a:latin typeface="Cambria Math" panose="02040503050406030204" pitchFamily="18" charset="0"/>
                                <a:ea typeface="바탕체" pitchFamily="17" charset="-127"/>
                                <a:sym typeface="Symbol" pitchFamily="18" charset="2"/>
                              </a:rPr>
                            </m:ctrlPr>
                          </m:sSupPr>
                          <m:e>
                            <m:r>
                              <a:rPr lang="en-US" altLang="ko-KR" b="0" i="1" smtClean="0">
                                <a:latin typeface="Cambria Math"/>
                                <a:ea typeface="바탕체" pitchFamily="17" charset="-127"/>
                                <a:sym typeface="Symbol" pitchFamily="18" charset="2"/>
                              </a:rPr>
                              <m:t>2</m:t>
                            </m:r>
                          </m:e>
                          <m:sup>
                            <m:r>
                              <a:rPr lang="en-US" altLang="ko-KR" b="0" i="1" smtClean="0">
                                <a:latin typeface="Cambria Math"/>
                                <a:ea typeface="바탕체" pitchFamily="17" charset="-127"/>
                                <a:sym typeface="Symbol" pitchFamily="18" charset="2"/>
                              </a:rPr>
                              <m:t>𝑖</m:t>
                            </m:r>
                          </m:sup>
                        </m:sSup>
                      </m:e>
                    </m:nary>
                    <m:r>
                      <a:rPr lang="en-US" altLang="ko-KR" b="0" i="1" smtClean="0">
                        <a:latin typeface="Cambria Math"/>
                        <a:ea typeface="바탕체" pitchFamily="17" charset="-127"/>
                        <a:sym typeface="Symbol" pitchFamily="18" charset="2"/>
                      </a:rPr>
                      <m:t>, </m:t>
                    </m:r>
                    <m:sSub>
                      <m:sSubPr>
                        <m:ctrlPr>
                          <a:rPr lang="en-US" altLang="ko-KR" b="0" i="1" smtClean="0">
                            <a:latin typeface="Cambria Math" panose="02040503050406030204" pitchFamily="18" charset="0"/>
                            <a:ea typeface="바탕체" pitchFamily="17" charset="-127"/>
                            <a:sym typeface="Symbol" pitchFamily="18" charset="2"/>
                          </a:rPr>
                        </m:ctrlPr>
                      </m:sSubPr>
                      <m:e>
                        <m:r>
                          <a:rPr lang="ko-KR" altLang="en-US" b="0" i="1" smtClean="0">
                            <a:latin typeface="Cambria Math"/>
                            <a:ea typeface="바탕체" pitchFamily="17" charset="-127"/>
                            <a:sym typeface="Symbol" pitchFamily="18" charset="2"/>
                          </a:rPr>
                          <m:t>𝛿</m:t>
                        </m:r>
                      </m:e>
                      <m:sub>
                        <m:r>
                          <a:rPr lang="en-US" altLang="ko-KR" b="0" i="1" smtClean="0">
                            <a:latin typeface="Cambria Math"/>
                            <a:ea typeface="바탕체" pitchFamily="17" charset="-127"/>
                            <a:sym typeface="Symbol" pitchFamily="18" charset="2"/>
                          </a:rPr>
                          <m:t>𝑖</m:t>
                        </m:r>
                      </m:sub>
                    </m:sSub>
                    <m:r>
                      <a:rPr lang="en-US" altLang="ko-KR" b="0" i="1" smtClean="0">
                        <a:latin typeface="Cambria Math"/>
                        <a:ea typeface="Cambria Math"/>
                        <a:sym typeface="Symbol" pitchFamily="18" charset="2"/>
                      </a:rPr>
                      <m:t>∈{0,1}</m:t>
                    </m:r>
                  </m:oMath>
                </a14:m>
                <a:endParaRPr lang="en-US" altLang="ko-KR" dirty="0" smtClean="0">
                  <a:ea typeface="바탕체" pitchFamily="17" charset="-127"/>
                  <a:sym typeface="Symbol" pitchFamily="18" charset="2"/>
                </a:endParaRPr>
              </a:p>
              <a:p>
                <a:pPr eaLnBrk="1" hangingPunct="1">
                  <a:buFont typeface="Wingdings" pitchFamily="2" charset="2"/>
                  <a:buNone/>
                </a:pPr>
                <a:r>
                  <a:rPr lang="en-US" altLang="ko-KR" dirty="0" smtClean="0">
                    <a:ea typeface="바탕체" pitchFamily="17" charset="-127"/>
                    <a:sym typeface="Symbol" pitchFamily="18" charset="2"/>
                  </a:rPr>
                  <a:t>	represent rational number by two integers,</a:t>
                </a:r>
              </a:p>
              <a:p>
                <a:pPr eaLnBrk="1" hangingPunct="1">
                  <a:buFont typeface="Wingdings" pitchFamily="2" charset="2"/>
                  <a:buNone/>
                </a:pPr>
                <a:r>
                  <a:rPr lang="en-US" altLang="ko-KR" dirty="0" smtClean="0">
                    <a:ea typeface="바탕체" pitchFamily="17" charset="-127"/>
                    <a:sym typeface="Symbol" pitchFamily="18" charset="2"/>
                  </a:rPr>
                  <a:t>	incidence (characteristic) vectors for sets, </a:t>
                </a:r>
              </a:p>
              <a:p>
                <a:pPr eaLnBrk="1" hangingPunct="1">
                  <a:buFont typeface="Wingdings" pitchFamily="2" charset="2"/>
                  <a:buNone/>
                </a:pPr>
                <a:r>
                  <a:rPr lang="en-US" altLang="ko-KR" dirty="0" smtClean="0">
                    <a:ea typeface="바탕체" pitchFamily="17" charset="-127"/>
                    <a:sym typeface="Symbol" pitchFamily="18" charset="2"/>
                  </a:rPr>
                  <a:t>	node-edge incidence matrix, adjacency matrix for graphs,</a:t>
                </a:r>
              </a:p>
              <a:p>
                <a:pPr eaLnBrk="1" hangingPunct="1">
                  <a:buFont typeface="Wingdings" pitchFamily="2" charset="2"/>
                  <a:buNone/>
                </a:pPr>
                <a:r>
                  <a:rPr lang="en-US" altLang="ko-KR" dirty="0" smtClean="0"/>
                  <a:t>	Only compact representation acceptable, e. g. TSP )</a:t>
                </a:r>
              </a:p>
            </p:txBody>
          </p:sp>
        </mc:Choice>
        <mc:Fallback xmlns="">
          <p:sp>
            <p:nvSpPr>
              <p:cNvPr id="15365" name="Rectangle 3"/>
              <p:cNvSpPr>
                <a:spLocks noGrp="1" noRot="1" noChangeAspect="1" noMove="1" noResize="1" noEditPoints="1" noAdjustHandles="1" noChangeArrowheads="1" noChangeShapeType="1" noTextEdit="1"/>
              </p:cNvSpPr>
              <p:nvPr>
                <p:ph type="body" idx="1"/>
              </p:nvPr>
            </p:nvSpPr>
            <p:spPr>
              <a:xfrm>
                <a:off x="361950" y="860425"/>
                <a:ext cx="8405813" cy="3818609"/>
              </a:xfrm>
              <a:blipFill rotWithShape="1">
                <a:blip r:embed="rId3"/>
                <a:stretch>
                  <a:fillRect l="-580" t="-957" r="-798" b="-1914"/>
                </a:stretch>
              </a:blipFill>
            </p:spPr>
            <p:txBody>
              <a:bodyPr/>
              <a:lstStyle/>
              <a:p>
                <a:r>
                  <a:rPr lang="ko-KR" alt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날짜 개체 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1400" dirty="0" smtClean="0">
                <a:latin typeface="+mn-lt"/>
              </a:rPr>
              <a:t>Integer Programming 2018</a:t>
            </a:r>
            <a:endParaRPr lang="en-US" altLang="ko-KR" sz="1400" dirty="0">
              <a:latin typeface="+mn-lt"/>
            </a:endParaRPr>
          </a:p>
        </p:txBody>
      </p:sp>
      <p:sp>
        <p:nvSpPr>
          <p:cNvPr id="43011"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C5FAB420-FF93-42FB-98E0-F7303D52A167}" type="slidenum">
              <a:rPr lang="en-US" altLang="ko-KR" sz="1400" smtClean="0">
                <a:latin typeface="+mn-lt"/>
              </a:rPr>
              <a:pPr eaLnBrk="1" hangingPunct="1"/>
              <a:t>30</a:t>
            </a:fld>
            <a:endParaRPr lang="en-US" altLang="ko-KR" sz="1400" smtClean="0">
              <a:latin typeface="+mn-lt"/>
            </a:endParaRPr>
          </a:p>
        </p:txBody>
      </p:sp>
      <mc:AlternateContent xmlns:mc="http://schemas.openxmlformats.org/markup-compatibility/2006" xmlns:a14="http://schemas.microsoft.com/office/drawing/2010/main">
        <mc:Choice Requires="a14">
          <p:sp>
            <p:nvSpPr>
              <p:cNvPr id="43012" name="Rectangle 3"/>
              <p:cNvSpPr>
                <a:spLocks noGrp="1" noChangeArrowheads="1"/>
              </p:cNvSpPr>
              <p:nvPr>
                <p:ph type="body" idx="1"/>
              </p:nvPr>
            </p:nvSpPr>
            <p:spPr>
              <a:xfrm>
                <a:off x="558800" y="228600"/>
                <a:ext cx="8001000" cy="4925516"/>
              </a:xfrm>
            </p:spPr>
            <p:txBody>
              <a:bodyPr/>
              <a:lstStyle/>
              <a:p>
                <a:pPr eaLnBrk="1" hangingPunct="1"/>
                <a14:m>
                  <m:oMath xmlns:m="http://schemas.openxmlformats.org/officeDocument/2006/math">
                    <m:r>
                      <a:rPr lang="en-US" altLang="ko-KR" b="0" i="1" smtClean="0">
                        <a:solidFill>
                          <a:srgbClr val="FF3300"/>
                        </a:solidFill>
                        <a:latin typeface="Cambria Math"/>
                      </a:rPr>
                      <m:t>𝐶𝑜𝑁𝑃</m:t>
                    </m:r>
                    <m:r>
                      <a:rPr lang="en-US" altLang="ko-KR" b="0" i="1" smtClean="0">
                        <a:solidFill>
                          <a:srgbClr val="FF3300"/>
                        </a:solidFill>
                        <a:latin typeface="Cambria Math"/>
                      </a:rPr>
                      <m:t>={</m:t>
                    </m:r>
                    <m:r>
                      <a:rPr lang="en-US" altLang="ko-KR" b="0" i="1" smtClean="0">
                        <a:solidFill>
                          <a:srgbClr val="FF3300"/>
                        </a:solidFill>
                        <a:latin typeface="Cambria Math"/>
                      </a:rPr>
                      <m:t>𝑋</m:t>
                    </m:r>
                    <m:r>
                      <a:rPr lang="en-US" altLang="ko-KR" b="0" i="1" smtClean="0">
                        <a:solidFill>
                          <a:srgbClr val="FF3300"/>
                        </a:solidFill>
                        <a:latin typeface="Cambria Math"/>
                      </a:rPr>
                      <m:t>:</m:t>
                    </m:r>
                    <m:r>
                      <a:rPr lang="en-US" altLang="ko-KR" b="0" i="1" smtClean="0">
                        <a:solidFill>
                          <a:srgbClr val="FF3300"/>
                        </a:solidFill>
                        <a:latin typeface="Cambria Math"/>
                      </a:rPr>
                      <m:t>𝑋</m:t>
                    </m:r>
                  </m:oMath>
                </a14:m>
                <a:r>
                  <a:rPr lang="en-US" altLang="ko-KR" dirty="0" smtClean="0">
                    <a:solidFill>
                      <a:srgbClr val="FF3300"/>
                    </a:solidFill>
                  </a:rPr>
                  <a:t> is a feasibility problem, </a:t>
                </a:r>
                <a14:m>
                  <m:oMath xmlns:m="http://schemas.openxmlformats.org/officeDocument/2006/math">
                    <m:acc>
                      <m:accPr>
                        <m:chr m:val="̅"/>
                        <m:ctrlPr>
                          <a:rPr lang="en-US" altLang="ko-KR" i="1" smtClean="0">
                            <a:solidFill>
                              <a:srgbClr val="FF3300"/>
                            </a:solidFill>
                            <a:latin typeface="Cambria Math" panose="02040503050406030204" pitchFamily="18" charset="0"/>
                          </a:rPr>
                        </m:ctrlPr>
                      </m:accPr>
                      <m:e>
                        <m:r>
                          <a:rPr lang="en-US" altLang="ko-KR" b="0" i="1" smtClean="0">
                            <a:solidFill>
                              <a:srgbClr val="FF3300"/>
                            </a:solidFill>
                            <a:latin typeface="Cambria Math"/>
                          </a:rPr>
                          <m:t>𝑋</m:t>
                        </m:r>
                      </m:e>
                    </m:acc>
                    <m:r>
                      <a:rPr lang="en-US" altLang="ko-KR" i="1" smtClean="0">
                        <a:solidFill>
                          <a:srgbClr val="FF3300"/>
                        </a:solidFill>
                        <a:latin typeface="Cambria Math"/>
                        <a:ea typeface="Cambria Math"/>
                      </a:rPr>
                      <m:t>∈</m:t>
                    </m:r>
                    <m:r>
                      <a:rPr lang="en-US" altLang="ko-KR" b="0" i="1" smtClean="0">
                        <a:solidFill>
                          <a:srgbClr val="FF3300"/>
                        </a:solidFill>
                        <a:latin typeface="Cambria Math"/>
                        <a:ea typeface="Cambria Math"/>
                      </a:rPr>
                      <m:t>𝑁𝑃</m:t>
                    </m:r>
                    <m:r>
                      <a:rPr lang="en-US" altLang="ko-KR" b="0" i="1" smtClean="0">
                        <a:solidFill>
                          <a:srgbClr val="FF3300"/>
                        </a:solidFill>
                        <a:latin typeface="Cambria Math"/>
                        <a:ea typeface="Cambria Math"/>
                      </a:rPr>
                      <m:t>}</m:t>
                    </m:r>
                  </m:oMath>
                </a14:m>
                <a:endParaRPr lang="en-US" altLang="ko-KR" dirty="0" smtClean="0">
                  <a:solidFill>
                    <a:srgbClr val="FF3300"/>
                  </a:solidFill>
                  <a:ea typeface="바탕체" pitchFamily="17" charset="-127"/>
                  <a:sym typeface="Symbol" pitchFamily="18" charset="2"/>
                </a:endParaRPr>
              </a:p>
              <a:p>
                <a:pPr eaLnBrk="1" hangingPunct="1">
                  <a:buFont typeface="Wingdings" pitchFamily="2" charset="2"/>
                  <a:buNone/>
                </a:pPr>
                <a:r>
                  <a:rPr lang="en-US" altLang="ko-KR" dirty="0" smtClean="0">
                    <a:ea typeface="바탕체" pitchFamily="17" charset="-127"/>
                    <a:sym typeface="Symbol" pitchFamily="18" charset="2"/>
                  </a:rPr>
                  <a:t>	In language terms </a:t>
                </a:r>
              </a:p>
              <a:p>
                <a:pPr eaLnBrk="1" hangingPunct="1">
                  <a:buFont typeface="Wingdings" pitchFamily="2" charset="2"/>
                  <a:buNone/>
                </a:pPr>
                <a:r>
                  <a:rPr lang="en-US" altLang="ko-KR" dirty="0" smtClean="0">
                    <a:ea typeface="바탕체" pitchFamily="17" charset="-127"/>
                    <a:sym typeface="Symbol" pitchFamily="18" charset="2"/>
                  </a:rPr>
                  <a:t>	</a:t>
                </a:r>
                <a14:m>
                  <m:oMath xmlns:m="http://schemas.openxmlformats.org/officeDocument/2006/math">
                    <m:r>
                      <a:rPr lang="en-US" altLang="ko-KR" b="0" i="1" smtClean="0">
                        <a:latin typeface="Cambria Math"/>
                        <a:ea typeface="바탕체" pitchFamily="17" charset="-127"/>
                        <a:sym typeface="Symbol" pitchFamily="18" charset="2"/>
                      </a:rPr>
                      <m:t>𝐶𝑜𝑁𝑃</m:t>
                    </m:r>
                    <m:r>
                      <a:rPr lang="en-US" altLang="ko-KR" b="0" i="1" smtClean="0">
                        <a:latin typeface="Cambria Math"/>
                        <a:ea typeface="바탕체" pitchFamily="17" charset="-127"/>
                        <a:sym typeface="Symbol" pitchFamily="18" charset="2"/>
                      </a:rPr>
                      <m:t>={</m:t>
                    </m:r>
                    <m:sSup>
                      <m:sSupPr>
                        <m:ctrlPr>
                          <a:rPr lang="en-US" altLang="ko-KR" b="0" i="1" smtClean="0">
                            <a:latin typeface="Cambria Math" panose="02040503050406030204" pitchFamily="18" charset="0"/>
                            <a:ea typeface="바탕체" pitchFamily="17" charset="-127"/>
                            <a:sym typeface="Symbol" pitchFamily="18" charset="2"/>
                          </a:rPr>
                        </m:ctrlPr>
                      </m:sSupPr>
                      <m:e>
                        <m:r>
                          <m:rPr>
                            <m:sty m:val="p"/>
                          </m:rPr>
                          <a:rPr lang="el-GR" altLang="ko-KR" b="0" i="1" smtClean="0">
                            <a:latin typeface="Cambria Math"/>
                            <a:ea typeface="Cambria Math"/>
                            <a:sym typeface="Symbol" pitchFamily="18" charset="2"/>
                          </a:rPr>
                          <m:t>Σ</m:t>
                        </m:r>
                      </m:e>
                      <m:sup>
                        <m:r>
                          <a:rPr lang="en-US" altLang="ko-KR" b="0" i="1" smtClean="0">
                            <a:latin typeface="Cambria Math"/>
                            <a:ea typeface="바탕체" pitchFamily="17" charset="-127"/>
                            <a:sym typeface="Symbol" pitchFamily="18" charset="2"/>
                          </a:rPr>
                          <m:t>∗</m:t>
                        </m:r>
                      </m:sup>
                    </m:sSup>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𝐿</m:t>
                    </m:r>
                    <m:r>
                      <a:rPr lang="en-US" altLang="ko-KR" b="0" i="1" smtClean="0">
                        <a:latin typeface="Cambria Math"/>
                        <a:ea typeface="바탕체" pitchFamily="17" charset="-127"/>
                        <a:sym typeface="Symbol" pitchFamily="18" charset="2"/>
                      </a:rPr>
                      <m:t>:</m:t>
                    </m:r>
                  </m:oMath>
                </a14:m>
                <a:r>
                  <a:rPr lang="en-US" altLang="ko-KR" dirty="0" smtClean="0">
                    <a:ea typeface="바탕체" pitchFamily="17" charset="-127"/>
                    <a:sym typeface="Symbol" pitchFamily="18" charset="2"/>
                  </a:rPr>
                  <a:t> </a:t>
                </a:r>
                <a14:m>
                  <m:oMath xmlns:m="http://schemas.openxmlformats.org/officeDocument/2006/math">
                    <m:r>
                      <a:rPr lang="en-US" altLang="ko-KR" i="1" dirty="0" smtClean="0">
                        <a:latin typeface="Cambria Math"/>
                        <a:ea typeface="바탕체" pitchFamily="17" charset="-127"/>
                        <a:sym typeface="Symbol" pitchFamily="18" charset="2"/>
                      </a:rPr>
                      <m:t>𝐿</m:t>
                    </m:r>
                  </m:oMath>
                </a14:m>
                <a:r>
                  <a:rPr lang="en-US" altLang="ko-KR" dirty="0" smtClean="0">
                    <a:ea typeface="바탕체" pitchFamily="17" charset="-127"/>
                    <a:sym typeface="Symbol" pitchFamily="18" charset="2"/>
                  </a:rPr>
                  <a:t> is a language over  and </a:t>
                </a:r>
                <a14:m>
                  <m:oMath xmlns:m="http://schemas.openxmlformats.org/officeDocument/2006/math">
                    <m:r>
                      <a:rPr lang="en-US" altLang="ko-KR" b="0" i="1" smtClean="0">
                        <a:latin typeface="Cambria Math"/>
                        <a:ea typeface="바탕체" pitchFamily="17" charset="-127"/>
                        <a:sym typeface="Symbol" pitchFamily="18" charset="2"/>
                      </a:rPr>
                      <m:t>𝐿</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𝑁𝑃</m:t>
                    </m:r>
                    <m:r>
                      <a:rPr lang="en-US" altLang="ko-KR" b="0" i="1" smtClean="0">
                        <a:latin typeface="Cambria Math"/>
                        <a:ea typeface="Cambria Math"/>
                        <a:sym typeface="Symbol" pitchFamily="18" charset="2"/>
                      </a:rPr>
                      <m:t>}</m:t>
                    </m:r>
                  </m:oMath>
                </a14:m>
                <a:endParaRPr lang="en-US" altLang="ko-KR" dirty="0" smtClean="0">
                  <a:ea typeface="바탕체" pitchFamily="17" charset="-127"/>
                  <a:sym typeface="Symbol" pitchFamily="18" charset="2"/>
                </a:endParaRPr>
              </a:p>
              <a:p>
                <a:pPr eaLnBrk="1" hangingPunct="1">
                  <a:buFont typeface="Wingdings" pitchFamily="2" charset="2"/>
                  <a:buNone/>
                </a:pPr>
                <a:endParaRPr lang="en-US" altLang="ko-KR" dirty="0" smtClean="0">
                  <a:ea typeface="바탕체" pitchFamily="17" charset="-127"/>
                  <a:sym typeface="Symbol" pitchFamily="18" charset="2"/>
                </a:endParaRPr>
              </a:p>
              <a:p>
                <a:pPr eaLnBrk="1" hangingPunct="1"/>
                <a:r>
                  <a:rPr lang="en-US" altLang="ko-KR" dirty="0" smtClean="0">
                    <a:solidFill>
                      <a:srgbClr val="0000FF"/>
                    </a:solidFill>
                    <a:ea typeface="바탕체" pitchFamily="17" charset="-127"/>
                    <a:sym typeface="Symbol" pitchFamily="18" charset="2"/>
                  </a:rPr>
                  <a:t>Prop 5.4:</a:t>
                </a:r>
                <a:r>
                  <a:rPr lang="en-US" altLang="ko-KR" dirty="0" smtClean="0">
                    <a:ea typeface="바탕체" pitchFamily="17" charset="-127"/>
                    <a:sym typeface="Symbol" pitchFamily="18" charset="2"/>
                  </a:rPr>
                  <a:t>  If </a:t>
                </a:r>
                <a14:m>
                  <m:oMath xmlns:m="http://schemas.openxmlformats.org/officeDocument/2006/math">
                    <m:r>
                      <a:rPr lang="en-US" altLang="ko-KR" b="0" i="1" smtClean="0">
                        <a:latin typeface="Cambria Math"/>
                        <a:ea typeface="바탕체" pitchFamily="17" charset="-127"/>
                        <a:sym typeface="Symbol" pitchFamily="18" charset="2"/>
                      </a:rPr>
                      <m:t>𝑋</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𝑃</m:t>
                    </m:r>
                  </m:oMath>
                </a14:m>
                <a:r>
                  <a:rPr lang="en-US" altLang="ko-KR" dirty="0" smtClean="0">
                    <a:ea typeface="바탕체" pitchFamily="17" charset="-127"/>
                    <a:sym typeface="Symbol" pitchFamily="18" charset="2"/>
                  </a:rPr>
                  <a:t>   </a:t>
                </a:r>
                <a14:m>
                  <m:oMath xmlns:m="http://schemas.openxmlformats.org/officeDocument/2006/math">
                    <m:r>
                      <a:rPr lang="en-US" altLang="ko-KR" i="1" dirty="0" smtClean="0">
                        <a:latin typeface="Cambria Math"/>
                        <a:ea typeface="Cambria Math"/>
                        <a:sym typeface="Symbol" pitchFamily="18" charset="2"/>
                      </a:rPr>
                      <m:t>⟹</m:t>
                    </m:r>
                  </m:oMath>
                </a14:m>
                <a:r>
                  <a:rPr lang="en-US" altLang="ko-KR" dirty="0" smtClean="0">
                    <a:ea typeface="바탕체" pitchFamily="17" charset="-127"/>
                    <a:sym typeface="Symbol" pitchFamily="18" charset="2"/>
                  </a:rPr>
                  <a:t>   </a:t>
                </a:r>
                <a14:m>
                  <m:oMath xmlns:m="http://schemas.openxmlformats.org/officeDocument/2006/math">
                    <m:r>
                      <a:rPr lang="en-US" altLang="ko-KR" b="0" i="1" dirty="0" smtClean="0">
                        <a:latin typeface="Cambria Math"/>
                        <a:ea typeface="바탕체" pitchFamily="17" charset="-127"/>
                        <a:sym typeface="Symbol" pitchFamily="18" charset="2"/>
                      </a:rPr>
                      <m:t>𝑋</m:t>
                    </m:r>
                    <m:r>
                      <a:rPr lang="en-US" altLang="ko-KR" b="0" i="1" dirty="0" smtClean="0">
                        <a:latin typeface="Cambria Math"/>
                        <a:ea typeface="Cambria Math"/>
                        <a:sym typeface="Symbol" pitchFamily="18" charset="2"/>
                      </a:rPr>
                      <m:t>∈</m:t>
                    </m:r>
                    <m:r>
                      <a:rPr lang="en-US" altLang="ko-KR" b="0" i="1" dirty="0" smtClean="0">
                        <a:latin typeface="Cambria Math"/>
                        <a:ea typeface="Cambria Math"/>
                        <a:sym typeface="Symbol" pitchFamily="18" charset="2"/>
                      </a:rPr>
                      <m:t>𝑁𝑃</m:t>
                    </m:r>
                    <m:r>
                      <a:rPr lang="en-US" altLang="ko-KR" b="0" i="1" dirty="0" smtClean="0">
                        <a:latin typeface="Cambria Math"/>
                        <a:ea typeface="Cambria Math"/>
                        <a:sym typeface="Symbol" pitchFamily="18" charset="2"/>
                      </a:rPr>
                      <m:t>∩</m:t>
                    </m:r>
                    <m:r>
                      <a:rPr lang="en-US" altLang="ko-KR" b="0" i="1" dirty="0" smtClean="0">
                        <a:latin typeface="Cambria Math"/>
                        <a:ea typeface="Cambria Math"/>
                        <a:sym typeface="Symbol" pitchFamily="18" charset="2"/>
                      </a:rPr>
                      <m:t>𝐶𝑜𝑁𝑃</m:t>
                    </m:r>
                  </m:oMath>
                </a14:m>
                <a:endParaRPr lang="en-US" altLang="ko-KR" dirty="0" smtClean="0">
                  <a:ea typeface="바탕체" pitchFamily="17" charset="-127"/>
                  <a:sym typeface="Symbol" pitchFamily="18" charset="2"/>
                </a:endParaRPr>
              </a:p>
              <a:p>
                <a:pPr eaLnBrk="1" hangingPunct="1">
                  <a:buNone/>
                </a:pPr>
                <a:r>
                  <a:rPr lang="en-US" altLang="ko-KR" dirty="0" smtClean="0">
                    <a:ea typeface="바탕체" pitchFamily="17" charset="-127"/>
                    <a:sym typeface="Symbol" pitchFamily="18" charset="2"/>
                  </a:rPr>
                  <a:t>	</a:t>
                </a:r>
                <a:r>
                  <a:rPr lang="en-US" altLang="ko-KR" dirty="0" smtClean="0">
                    <a:solidFill>
                      <a:srgbClr val="0000FF"/>
                    </a:solidFill>
                    <a:ea typeface="바탕체" pitchFamily="17" charset="-127"/>
                    <a:sym typeface="Symbol" pitchFamily="18" charset="2"/>
                  </a:rPr>
                  <a:t>Pf)</a:t>
                </a:r>
                <a:r>
                  <a:rPr lang="en-US" altLang="ko-KR" dirty="0" smtClean="0">
                    <a:ea typeface="바탕체" pitchFamily="17" charset="-127"/>
                    <a:sym typeface="Symbol" pitchFamily="18" charset="2"/>
                  </a:rPr>
                  <a:t>   </a:t>
                </a:r>
                <a14:m>
                  <m:oMath xmlns:m="http://schemas.openxmlformats.org/officeDocument/2006/math">
                    <m:r>
                      <a:rPr lang="en-US" altLang="ko-KR" b="0" i="1" smtClean="0">
                        <a:latin typeface="Cambria Math"/>
                        <a:ea typeface="바탕체" pitchFamily="17" charset="-127"/>
                        <a:sym typeface="Symbol" pitchFamily="18" charset="2"/>
                      </a:rPr>
                      <m:t>𝑋</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𝑃</m:t>
                    </m:r>
                  </m:oMath>
                </a14:m>
                <a:r>
                  <a:rPr lang="en-US" altLang="ko-KR" dirty="0" smtClean="0">
                    <a:ea typeface="바탕체" pitchFamily="17" charset="-127"/>
                    <a:sym typeface="Symbol" pitchFamily="18" charset="2"/>
                  </a:rPr>
                  <a:t>   </a:t>
                </a:r>
                <a14:m>
                  <m:oMath xmlns:m="http://schemas.openxmlformats.org/officeDocument/2006/math">
                    <m:r>
                      <a:rPr lang="en-US" altLang="ko-KR" i="1" dirty="0">
                        <a:latin typeface="Cambria Math"/>
                        <a:ea typeface="Cambria Math"/>
                        <a:sym typeface="Symbol" pitchFamily="18" charset="2"/>
                      </a:rPr>
                      <m:t>⟹</m:t>
                    </m:r>
                  </m:oMath>
                </a14:m>
                <a:r>
                  <a:rPr lang="en-US" altLang="ko-KR" dirty="0" smtClean="0">
                    <a:ea typeface="바탕체" pitchFamily="17" charset="-127"/>
                    <a:sym typeface="Symbol" pitchFamily="18" charset="2"/>
                  </a:rPr>
                  <a:t>   </a:t>
                </a:r>
                <a14:m>
                  <m:oMath xmlns:m="http://schemas.openxmlformats.org/officeDocument/2006/math">
                    <m:r>
                      <a:rPr lang="en-US" altLang="ko-KR" b="0" i="1" dirty="0" smtClean="0">
                        <a:latin typeface="Cambria Math"/>
                        <a:ea typeface="바탕체" pitchFamily="17" charset="-127"/>
                        <a:sym typeface="Symbol" pitchFamily="18" charset="2"/>
                      </a:rPr>
                      <m:t>𝑋</m:t>
                    </m:r>
                    <m:r>
                      <a:rPr lang="en-US" altLang="ko-KR" b="0" i="1" dirty="0" smtClean="0">
                        <a:latin typeface="Cambria Math"/>
                        <a:ea typeface="Cambria Math"/>
                        <a:sym typeface="Symbol" pitchFamily="18" charset="2"/>
                      </a:rPr>
                      <m:t>∈</m:t>
                    </m:r>
                    <m:r>
                      <a:rPr lang="en-US" altLang="ko-KR" b="0" i="1" dirty="0" smtClean="0">
                        <a:latin typeface="Cambria Math"/>
                        <a:ea typeface="Cambria Math"/>
                        <a:sym typeface="Symbol" pitchFamily="18" charset="2"/>
                      </a:rPr>
                      <m:t>𝑁𝑃</m:t>
                    </m:r>
                  </m:oMath>
                </a14:m>
                <a:endParaRPr lang="en-US" altLang="ko-KR" dirty="0" smtClean="0">
                  <a:ea typeface="바탕체" pitchFamily="17" charset="-127"/>
                  <a:sym typeface="Symbol" pitchFamily="18" charset="2"/>
                </a:endParaRPr>
              </a:p>
              <a:p>
                <a:pPr eaLnBrk="1" hangingPunct="1">
                  <a:buNone/>
                </a:pPr>
                <a:r>
                  <a:rPr lang="en-US" altLang="ko-KR" dirty="0" smtClean="0">
                    <a:ea typeface="바탕체" pitchFamily="17" charset="-127"/>
                    <a:sym typeface="Symbol" pitchFamily="18" charset="2"/>
                  </a:rPr>
                  <a:t>	        </a:t>
                </a:r>
                <a14:m>
                  <m:oMath xmlns:m="http://schemas.openxmlformats.org/officeDocument/2006/math">
                    <m:r>
                      <a:rPr lang="en-US" altLang="ko-KR" b="0" i="1" smtClean="0">
                        <a:latin typeface="Cambria Math"/>
                        <a:ea typeface="바탕체" pitchFamily="17" charset="-127"/>
                        <a:sym typeface="Symbol" pitchFamily="18" charset="2"/>
                      </a:rPr>
                      <m:t>𝑋</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𝑃</m:t>
                    </m:r>
                  </m:oMath>
                </a14:m>
                <a:r>
                  <a:rPr lang="en-US" altLang="ko-KR" dirty="0" smtClean="0">
                    <a:ea typeface="바탕체" pitchFamily="17" charset="-127"/>
                    <a:sym typeface="Symbol" pitchFamily="18" charset="2"/>
                  </a:rPr>
                  <a:t>   </a:t>
                </a:r>
                <a14:m>
                  <m:oMath xmlns:m="http://schemas.openxmlformats.org/officeDocument/2006/math">
                    <m:r>
                      <a:rPr lang="en-US" altLang="ko-KR" i="1" dirty="0">
                        <a:latin typeface="Cambria Math"/>
                        <a:ea typeface="Cambria Math"/>
                        <a:sym typeface="Symbol" pitchFamily="18" charset="2"/>
                      </a:rPr>
                      <m:t>⟹</m:t>
                    </m:r>
                  </m:oMath>
                </a14:m>
                <a:r>
                  <a:rPr lang="en-US" altLang="ko-KR" dirty="0" smtClean="0">
                    <a:ea typeface="바탕체" pitchFamily="17" charset="-127"/>
                    <a:sym typeface="Symbol" pitchFamily="18" charset="2"/>
                  </a:rPr>
                  <a:t>   </a:t>
                </a:r>
                <a14:m>
                  <m:oMath xmlns:m="http://schemas.openxmlformats.org/officeDocument/2006/math">
                    <m:acc>
                      <m:accPr>
                        <m:chr m:val="̅"/>
                        <m:ctrlPr>
                          <a:rPr lang="en-US" altLang="ko-KR" i="1" dirty="0" smtClean="0">
                            <a:latin typeface="Cambria Math" panose="02040503050406030204" pitchFamily="18" charset="0"/>
                            <a:ea typeface="바탕체" pitchFamily="17" charset="-127"/>
                            <a:sym typeface="Symbol" pitchFamily="18" charset="2"/>
                          </a:rPr>
                        </m:ctrlPr>
                      </m:accPr>
                      <m:e>
                        <m:r>
                          <a:rPr lang="en-US" altLang="ko-KR" b="0" i="1" dirty="0" smtClean="0">
                            <a:latin typeface="Cambria Math"/>
                            <a:ea typeface="바탕체" pitchFamily="17" charset="-127"/>
                            <a:sym typeface="Symbol" pitchFamily="18" charset="2"/>
                          </a:rPr>
                          <m:t>𝑋</m:t>
                        </m:r>
                      </m:e>
                    </m:acc>
                    <m:r>
                      <a:rPr lang="en-US" altLang="ko-KR" i="1" dirty="0" smtClean="0">
                        <a:latin typeface="Cambria Math"/>
                        <a:ea typeface="Cambria Math"/>
                        <a:sym typeface="Symbol" pitchFamily="18" charset="2"/>
                      </a:rPr>
                      <m:t>∈</m:t>
                    </m:r>
                    <m:r>
                      <a:rPr lang="en-US" altLang="ko-KR" b="0" i="1" dirty="0" smtClean="0">
                        <a:latin typeface="Cambria Math"/>
                        <a:ea typeface="Cambria Math"/>
                        <a:sym typeface="Symbol" pitchFamily="18" charset="2"/>
                      </a:rPr>
                      <m:t>𝑃</m:t>
                    </m:r>
                  </m:oMath>
                </a14:m>
                <a:r>
                  <a:rPr lang="en-US" altLang="ko-KR" dirty="0" smtClean="0">
                    <a:ea typeface="바탕체" pitchFamily="17" charset="-127"/>
                    <a:sym typeface="Symbol" pitchFamily="18" charset="2"/>
                  </a:rPr>
                  <a:t>   </a:t>
                </a:r>
                <a14:m>
                  <m:oMath xmlns:m="http://schemas.openxmlformats.org/officeDocument/2006/math">
                    <m:r>
                      <a:rPr lang="en-US" altLang="ko-KR" i="1" dirty="0">
                        <a:latin typeface="Cambria Math"/>
                        <a:ea typeface="Cambria Math"/>
                        <a:sym typeface="Symbol" pitchFamily="18" charset="2"/>
                      </a:rPr>
                      <m:t>⟹</m:t>
                    </m:r>
                  </m:oMath>
                </a14:m>
                <a:r>
                  <a:rPr lang="en-US" altLang="ko-KR" dirty="0" smtClean="0">
                    <a:ea typeface="바탕체" pitchFamily="17" charset="-127"/>
                    <a:sym typeface="Symbol" pitchFamily="18" charset="2"/>
                  </a:rPr>
                  <a:t>   </a:t>
                </a:r>
                <a14:m>
                  <m:oMath xmlns:m="http://schemas.openxmlformats.org/officeDocument/2006/math">
                    <m:acc>
                      <m:accPr>
                        <m:chr m:val="̅"/>
                        <m:ctrlPr>
                          <a:rPr lang="en-US" altLang="ko-KR" i="1" dirty="0" smtClean="0">
                            <a:latin typeface="Cambria Math" panose="02040503050406030204" pitchFamily="18" charset="0"/>
                            <a:ea typeface="바탕체" pitchFamily="17" charset="-127"/>
                            <a:sym typeface="Symbol" pitchFamily="18" charset="2"/>
                          </a:rPr>
                        </m:ctrlPr>
                      </m:accPr>
                      <m:e>
                        <m:r>
                          <a:rPr lang="en-US" altLang="ko-KR" b="0" i="1" dirty="0" smtClean="0">
                            <a:latin typeface="Cambria Math"/>
                            <a:ea typeface="바탕체" pitchFamily="17" charset="-127"/>
                            <a:sym typeface="Symbol" pitchFamily="18" charset="2"/>
                          </a:rPr>
                          <m:t>𝑋</m:t>
                        </m:r>
                      </m:e>
                    </m:acc>
                    <m:r>
                      <a:rPr lang="en-US" altLang="ko-KR" i="1" dirty="0" smtClean="0">
                        <a:latin typeface="Cambria Math"/>
                        <a:ea typeface="Cambria Math"/>
                        <a:sym typeface="Symbol" pitchFamily="18" charset="2"/>
                      </a:rPr>
                      <m:t>∈</m:t>
                    </m:r>
                    <m:r>
                      <a:rPr lang="en-US" altLang="ko-KR" b="0" i="1" dirty="0" smtClean="0">
                        <a:latin typeface="Cambria Math"/>
                        <a:ea typeface="Cambria Math"/>
                        <a:sym typeface="Symbol" pitchFamily="18" charset="2"/>
                      </a:rPr>
                      <m:t>𝑁𝑃</m:t>
                    </m:r>
                  </m:oMath>
                </a14:m>
                <a:r>
                  <a:rPr lang="en-US" altLang="ko-KR" dirty="0" smtClean="0">
                    <a:ea typeface="바탕체" pitchFamily="17" charset="-127"/>
                    <a:sym typeface="Symbol" pitchFamily="18" charset="2"/>
                  </a:rPr>
                  <a:t>   </a:t>
                </a:r>
                <a14:m>
                  <m:oMath xmlns:m="http://schemas.openxmlformats.org/officeDocument/2006/math">
                    <m:r>
                      <a:rPr lang="en-US" altLang="ko-KR" i="1" dirty="0">
                        <a:latin typeface="Cambria Math"/>
                        <a:ea typeface="Cambria Math"/>
                        <a:sym typeface="Symbol" pitchFamily="18" charset="2"/>
                      </a:rPr>
                      <m:t>⟹</m:t>
                    </m:r>
                  </m:oMath>
                </a14:m>
                <a:r>
                  <a:rPr lang="en-US" altLang="ko-KR" dirty="0" smtClean="0">
                    <a:ea typeface="바탕체" pitchFamily="17" charset="-127"/>
                    <a:sym typeface="Symbol" pitchFamily="18" charset="2"/>
                  </a:rPr>
                  <a:t>   </a:t>
                </a:r>
                <a14:m>
                  <m:oMath xmlns:m="http://schemas.openxmlformats.org/officeDocument/2006/math">
                    <m:r>
                      <a:rPr lang="en-US" altLang="ko-KR" b="0" i="1" dirty="0" smtClean="0">
                        <a:latin typeface="Cambria Math"/>
                        <a:ea typeface="바탕체" pitchFamily="17" charset="-127"/>
                        <a:sym typeface="Symbol" pitchFamily="18" charset="2"/>
                      </a:rPr>
                      <m:t>𝑋</m:t>
                    </m:r>
                    <m:r>
                      <a:rPr lang="en-US" altLang="ko-KR" b="0" i="1" dirty="0" smtClean="0">
                        <a:latin typeface="Cambria Math"/>
                        <a:ea typeface="Cambria Math"/>
                        <a:sym typeface="Symbol" pitchFamily="18" charset="2"/>
                      </a:rPr>
                      <m:t>∈</m:t>
                    </m:r>
                    <m:r>
                      <a:rPr lang="en-US" altLang="ko-KR" b="0" i="1" dirty="0" smtClean="0">
                        <a:latin typeface="Cambria Math"/>
                        <a:ea typeface="Cambria Math"/>
                        <a:sym typeface="Symbol" pitchFamily="18" charset="2"/>
                      </a:rPr>
                      <m:t>𝐶𝑜𝑁𝑃</m:t>
                    </m:r>
                  </m:oMath>
                </a14:m>
                <a:endParaRPr lang="en-US" altLang="ko-KR" dirty="0" smtClean="0">
                  <a:ea typeface="바탕체" pitchFamily="17" charset="-127"/>
                  <a:sym typeface="Symbol" pitchFamily="18" charset="2"/>
                </a:endParaRPr>
              </a:p>
              <a:p>
                <a:pPr eaLnBrk="1" hangingPunct="1">
                  <a:buFont typeface="Wingdings" pitchFamily="2" charset="2"/>
                  <a:buNone/>
                </a:pPr>
                <a:endParaRPr lang="en-US" altLang="ko-KR" dirty="0" smtClean="0">
                  <a:ea typeface="바탕체" pitchFamily="17" charset="-127"/>
                  <a:sym typeface="Symbol" pitchFamily="18" charset="2"/>
                </a:endParaRPr>
              </a:p>
              <a:p>
                <a:pPr eaLnBrk="1" hangingPunct="1">
                  <a:buFont typeface="Wingdings" pitchFamily="2" charset="2"/>
                  <a:buNone/>
                </a:pPr>
                <a:r>
                  <a:rPr lang="en-US" altLang="ko-KR" dirty="0" smtClean="0">
                    <a:ea typeface="바탕체" pitchFamily="17" charset="-127"/>
                    <a:sym typeface="Symbol" pitchFamily="18" charset="2"/>
                  </a:rPr>
                  <a:t>	</a:t>
                </a:r>
                <a:r>
                  <a:rPr lang="en-US" altLang="ko-KR" dirty="0" smtClean="0">
                    <a:solidFill>
                      <a:srgbClr val="0000FF"/>
                    </a:solidFill>
                    <a:ea typeface="바탕체" pitchFamily="17" charset="-127"/>
                    <a:sym typeface="Symbol" pitchFamily="18" charset="2"/>
                  </a:rPr>
                  <a:t>ex)</a:t>
                </a:r>
                <a:r>
                  <a:rPr lang="en-US" altLang="ko-KR" dirty="0" smtClean="0">
                    <a:ea typeface="바탕체" pitchFamily="17" charset="-127"/>
                    <a:sym typeface="Symbol" pitchFamily="18" charset="2"/>
                  </a:rPr>
                  <a:t> LP feasibility:  </a:t>
                </a:r>
                <a14:m>
                  <m:oMath xmlns:m="http://schemas.openxmlformats.org/officeDocument/2006/math">
                    <m:d>
                      <m:dPr>
                        <m:begChr m:val="{"/>
                        <m:endChr m:val="}"/>
                        <m:ctrlPr>
                          <a:rPr lang="en-US" altLang="ko-KR" b="0" i="1" smtClean="0">
                            <a:latin typeface="Cambria Math" panose="02040503050406030204" pitchFamily="18" charset="0"/>
                            <a:ea typeface="바탕체" pitchFamily="17" charset="-127"/>
                            <a:sym typeface="Symbol" pitchFamily="18" charset="2"/>
                          </a:rPr>
                        </m:ctrlPr>
                      </m:dPr>
                      <m:e>
                        <m:r>
                          <a:rPr lang="en-US" altLang="ko-KR" b="0" i="1" smtClean="0">
                            <a:latin typeface="Cambria Math"/>
                            <a:ea typeface="바탕체" pitchFamily="17" charset="-127"/>
                            <a:sym typeface="Symbol" pitchFamily="18" charset="2"/>
                          </a:rPr>
                          <m:t>𝑥</m:t>
                        </m:r>
                        <m:r>
                          <a:rPr lang="en-US" altLang="ko-KR" b="0" i="1" smtClean="0">
                            <a:latin typeface="Cambria Math"/>
                            <a:ea typeface="Cambria Math"/>
                            <a:sym typeface="Symbol" pitchFamily="18" charset="2"/>
                          </a:rPr>
                          <m:t>∈</m:t>
                        </m:r>
                        <m:sSubSup>
                          <m:sSubSupPr>
                            <m:ctrlPr>
                              <a:rPr lang="en-US" altLang="ko-KR" b="0" i="1" smtClean="0">
                                <a:latin typeface="Cambria Math" panose="02040503050406030204" pitchFamily="18" charset="0"/>
                                <a:ea typeface="Cambria Math"/>
                                <a:sym typeface="Symbol" pitchFamily="18" charset="2"/>
                              </a:rPr>
                            </m:ctrlPr>
                          </m:sSubSupPr>
                          <m:e>
                            <m:r>
                              <a:rPr lang="en-US" altLang="ko-KR" b="0" i="1" smtClean="0">
                                <a:latin typeface="Cambria Math"/>
                                <a:ea typeface="Cambria Math"/>
                                <a:sym typeface="Symbol" pitchFamily="18" charset="2"/>
                              </a:rPr>
                              <m:t>𝑅</m:t>
                            </m:r>
                          </m:e>
                          <m:sub>
                            <m:r>
                              <a:rPr lang="en-US" altLang="ko-KR" b="0" i="1" smtClean="0">
                                <a:latin typeface="Cambria Math"/>
                                <a:ea typeface="Cambria Math"/>
                                <a:sym typeface="Symbol" pitchFamily="18" charset="2"/>
                              </a:rPr>
                              <m:t>+</m:t>
                            </m:r>
                          </m:sub>
                          <m:sup>
                            <m:r>
                              <a:rPr lang="en-US" altLang="ko-KR" b="0" i="1" smtClean="0">
                                <a:latin typeface="Cambria Math"/>
                                <a:ea typeface="Cambria Math"/>
                                <a:sym typeface="Symbol" pitchFamily="18" charset="2"/>
                              </a:rPr>
                              <m:t>𝑛</m:t>
                            </m:r>
                          </m:sup>
                        </m:sSubSup>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𝐴𝑥</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𝑏</m:t>
                        </m:r>
                      </m:e>
                    </m:d>
                    <m:r>
                      <a:rPr lang="en-US" altLang="ko-KR" b="0" i="1" smtClean="0">
                        <a:latin typeface="Cambria Math"/>
                        <a:ea typeface="Cambria Math"/>
                        <a:sym typeface="Symbol" pitchFamily="18" charset="2"/>
                      </a:rPr>
                      <m:t>≠∅?</m:t>
                    </m:r>
                  </m:oMath>
                </a14:m>
                <a:r>
                  <a:rPr lang="en-US" altLang="ko-KR" dirty="0" smtClean="0">
                    <a:ea typeface="바탕체" pitchFamily="17" charset="-127"/>
                    <a:sym typeface="Symbol" pitchFamily="18" charset="2"/>
                  </a:rPr>
                  <a:t>  </a:t>
                </a:r>
                <a14:m>
                  <m:oMath xmlns:m="http://schemas.openxmlformats.org/officeDocument/2006/math">
                    <m:r>
                      <a:rPr lang="en-US" altLang="ko-KR" i="1" dirty="0" smtClean="0">
                        <a:latin typeface="Cambria Math"/>
                        <a:ea typeface="Cambria Math"/>
                        <a:sym typeface="Symbol" pitchFamily="18" charset="2"/>
                      </a:rPr>
                      <m:t>∈</m:t>
                    </m:r>
                    <m:r>
                      <a:rPr lang="en-US" altLang="ko-KR" b="0" i="1" dirty="0" smtClean="0">
                        <a:latin typeface="Cambria Math"/>
                        <a:ea typeface="Cambria Math"/>
                        <a:sym typeface="Symbol" pitchFamily="18" charset="2"/>
                      </a:rPr>
                      <m:t>𝑃</m:t>
                    </m:r>
                  </m:oMath>
                </a14:m>
                <a:r>
                  <a:rPr lang="en-US" altLang="ko-KR" dirty="0" smtClean="0">
                    <a:ea typeface="바탕체" pitchFamily="17" charset="-127"/>
                    <a:sym typeface="Symbol" pitchFamily="18" charset="2"/>
                  </a:rPr>
                  <a:t>  by ellipsoid method.  Hence it is in  </a:t>
                </a:r>
                <a14:m>
                  <m:oMath xmlns:m="http://schemas.openxmlformats.org/officeDocument/2006/math">
                    <m:r>
                      <a:rPr lang="en-US" altLang="ko-KR" b="0" i="1" smtClean="0">
                        <a:latin typeface="Cambria Math"/>
                        <a:ea typeface="바탕체" pitchFamily="17" charset="-127"/>
                        <a:sym typeface="Symbol" pitchFamily="18" charset="2"/>
                      </a:rPr>
                      <m:t>𝑁𝑃</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𝐶𝑜𝑁𝑃</m:t>
                    </m:r>
                  </m:oMath>
                </a14:m>
                <a:r>
                  <a:rPr lang="en-US" altLang="ko-KR" dirty="0" smtClean="0">
                    <a:ea typeface="바탕체" pitchFamily="17" charset="-127"/>
                    <a:sym typeface="Symbol" pitchFamily="18" charset="2"/>
                  </a:rPr>
                  <a:t>.  ( </a:t>
                </a:r>
                <a14:m>
                  <m:oMath xmlns:m="http://schemas.openxmlformats.org/officeDocument/2006/math">
                    <m:r>
                      <a:rPr lang="en-US" altLang="ko-KR" b="0" i="1" smtClean="0">
                        <a:latin typeface="Cambria Math"/>
                        <a:ea typeface="바탕체" pitchFamily="17" charset="-127"/>
                        <a:sym typeface="Symbol" pitchFamily="18" charset="2"/>
                      </a:rPr>
                      <m:t>𝑥</m:t>
                    </m:r>
                    <m:r>
                      <a:rPr lang="en-US" altLang="ko-KR" b="0" i="1" smtClean="0">
                        <a:latin typeface="Cambria Math"/>
                        <a:ea typeface="Cambria Math"/>
                        <a:sym typeface="Symbol" pitchFamily="18" charset="2"/>
                      </a:rPr>
                      <m:t>∈</m:t>
                    </m:r>
                    <m:sSup>
                      <m:sSupPr>
                        <m:ctrlPr>
                          <a:rPr lang="en-US" altLang="ko-KR" b="0" i="1" smtClean="0">
                            <a:latin typeface="Cambria Math" panose="02040503050406030204" pitchFamily="18" charset="0"/>
                            <a:ea typeface="Cambria Math"/>
                            <a:sym typeface="Symbol" pitchFamily="18" charset="2"/>
                          </a:rPr>
                        </m:ctrlPr>
                      </m:sSupPr>
                      <m:e>
                        <m:r>
                          <a:rPr lang="en-US" altLang="ko-KR" b="0" i="1" smtClean="0">
                            <a:latin typeface="Cambria Math"/>
                            <a:ea typeface="Cambria Math"/>
                            <a:sym typeface="Symbol" pitchFamily="18" charset="2"/>
                          </a:rPr>
                          <m:t>𝑅</m:t>
                        </m:r>
                      </m:e>
                      <m:sup>
                        <m:r>
                          <a:rPr lang="en-US" altLang="ko-KR" b="0" i="1" smtClean="0">
                            <a:latin typeface="Cambria Math"/>
                            <a:ea typeface="Cambria Math"/>
                            <a:sym typeface="Symbol" pitchFamily="18" charset="2"/>
                          </a:rPr>
                          <m:t>𝑛</m:t>
                        </m:r>
                      </m:sup>
                    </m:sSup>
                  </m:oMath>
                </a14:m>
                <a:r>
                  <a:rPr lang="en-US" altLang="ko-KR" dirty="0" smtClean="0">
                    <a:ea typeface="바탕체" pitchFamily="17" charset="-127"/>
                    <a:sym typeface="Symbol" pitchFamily="18" charset="2"/>
                  </a:rPr>
                  <a:t> case? )</a:t>
                </a:r>
              </a:p>
              <a:p>
                <a:pPr eaLnBrk="1" hangingPunct="1">
                  <a:buFont typeface="Wingdings" pitchFamily="2" charset="2"/>
                  <a:buNone/>
                </a:pPr>
                <a:r>
                  <a:rPr lang="en-US" altLang="ko-KR" dirty="0" smtClean="0">
                    <a:ea typeface="바탕체" pitchFamily="17" charset="-127"/>
                    <a:sym typeface="Symbol" pitchFamily="18" charset="2"/>
                  </a:rPr>
                  <a:t>	Even without ellipsoid method, can show it is in </a:t>
                </a:r>
                <a14:m>
                  <m:oMath xmlns:m="http://schemas.openxmlformats.org/officeDocument/2006/math">
                    <m:r>
                      <a:rPr lang="en-US" altLang="ko-KR" b="0" i="1" smtClean="0">
                        <a:latin typeface="Cambria Math"/>
                        <a:ea typeface="바탕체" pitchFamily="17" charset="-127"/>
                        <a:sym typeface="Symbol" pitchFamily="18" charset="2"/>
                      </a:rPr>
                      <m:t>𝑁𝑃</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𝐶𝑜𝑁𝑃</m:t>
                    </m:r>
                  </m:oMath>
                </a14:m>
                <a:r>
                  <a:rPr lang="en-US" altLang="ko-KR" dirty="0" smtClean="0">
                    <a:ea typeface="바탕체" pitchFamily="17" charset="-127"/>
                    <a:sym typeface="Symbol" pitchFamily="18" charset="2"/>
                  </a:rPr>
                  <a:t>. Membership in </a:t>
                </a:r>
                <a14:m>
                  <m:oMath xmlns:m="http://schemas.openxmlformats.org/officeDocument/2006/math">
                    <m:r>
                      <a:rPr lang="en-US" altLang="ko-KR" i="1" dirty="0" smtClean="0">
                        <a:latin typeface="Cambria Math"/>
                        <a:ea typeface="바탕체" pitchFamily="17" charset="-127"/>
                        <a:sym typeface="Symbol" pitchFamily="18" charset="2"/>
                      </a:rPr>
                      <m:t>𝑁𝑃</m:t>
                    </m:r>
                  </m:oMath>
                </a14:m>
                <a:r>
                  <a:rPr lang="en-US" altLang="ko-KR" dirty="0" smtClean="0">
                    <a:ea typeface="바탕체" pitchFamily="17" charset="-127"/>
                    <a:sym typeface="Symbol" pitchFamily="18" charset="2"/>
                  </a:rPr>
                  <a:t> can be shown by guessing an extreme point of </a:t>
                </a:r>
                <a14:m>
                  <m:oMath xmlns:m="http://schemas.openxmlformats.org/officeDocument/2006/math">
                    <m:r>
                      <a:rPr lang="en-US" altLang="ko-KR" i="1" dirty="0" smtClean="0">
                        <a:latin typeface="Cambria Math"/>
                        <a:ea typeface="바탕체" pitchFamily="17" charset="-127"/>
                        <a:sym typeface="Symbol" pitchFamily="18" charset="2"/>
                      </a:rPr>
                      <m:t>𝑃</m:t>
                    </m:r>
                  </m:oMath>
                </a14:m>
                <a:r>
                  <a:rPr lang="en-US" altLang="ko-KR" dirty="0" smtClean="0">
                    <a:ea typeface="바탕체" pitchFamily="17" charset="-127"/>
                    <a:sym typeface="Symbol" pitchFamily="18" charset="2"/>
                  </a:rPr>
                  <a:t>. ( length of description not too long)</a:t>
                </a:r>
              </a:p>
            </p:txBody>
          </p:sp>
        </mc:Choice>
        <mc:Fallback xmlns="">
          <p:sp>
            <p:nvSpPr>
              <p:cNvPr id="43012" name="Rectangle 3"/>
              <p:cNvSpPr>
                <a:spLocks noGrp="1" noRot="1" noChangeAspect="1" noMove="1" noResize="1" noEditPoints="1" noAdjustHandles="1" noChangeArrowheads="1" noChangeShapeType="1" noTextEdit="1"/>
              </p:cNvSpPr>
              <p:nvPr>
                <p:ph type="body" idx="1"/>
              </p:nvPr>
            </p:nvSpPr>
            <p:spPr>
              <a:xfrm>
                <a:off x="558800" y="228600"/>
                <a:ext cx="8001000" cy="4925516"/>
              </a:xfrm>
              <a:blipFill rotWithShape="1">
                <a:blip r:embed="rId3"/>
                <a:stretch>
                  <a:fillRect l="-686" t="-743" r="-762"/>
                </a:stretch>
              </a:blipFill>
            </p:spPr>
            <p:txBody>
              <a:bodyPr/>
              <a:lstStyle/>
              <a:p>
                <a:r>
                  <a:rPr lang="ko-KR" alt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날짜 개체 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1400" dirty="0" smtClean="0">
                <a:latin typeface="+mn-lt"/>
              </a:rPr>
              <a:t>Integer Programming 2018</a:t>
            </a:r>
            <a:endParaRPr lang="en-US" altLang="ko-KR" sz="1400" dirty="0">
              <a:latin typeface="+mn-lt"/>
            </a:endParaRPr>
          </a:p>
        </p:txBody>
      </p:sp>
      <p:sp>
        <p:nvSpPr>
          <p:cNvPr id="44035"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0E1834FF-ACBB-455C-8F35-D8F2D7CF0281}" type="slidenum">
              <a:rPr lang="en-US" altLang="ko-KR" sz="1400" smtClean="0">
                <a:latin typeface="+mn-lt"/>
              </a:rPr>
              <a:pPr eaLnBrk="1" hangingPunct="1"/>
              <a:t>31</a:t>
            </a:fld>
            <a:endParaRPr lang="en-US" altLang="ko-KR" sz="1400" smtClean="0">
              <a:latin typeface="+mn-lt"/>
            </a:endParaRPr>
          </a:p>
        </p:txBody>
      </p:sp>
      <mc:AlternateContent xmlns:mc="http://schemas.openxmlformats.org/markup-compatibility/2006" xmlns:a14="http://schemas.microsoft.com/office/drawing/2010/main">
        <mc:Choice Requires="a14">
          <p:sp>
            <p:nvSpPr>
              <p:cNvPr id="44036" name="Rectangle 3"/>
              <p:cNvSpPr>
                <a:spLocks noGrp="1" noChangeArrowheads="1"/>
              </p:cNvSpPr>
              <p:nvPr>
                <p:ph type="body" idx="1"/>
              </p:nvPr>
            </p:nvSpPr>
            <p:spPr>
              <a:xfrm>
                <a:off x="558800" y="228600"/>
                <a:ext cx="8001000" cy="4905189"/>
              </a:xfrm>
            </p:spPr>
            <p:txBody>
              <a:bodyPr/>
              <a:lstStyle/>
              <a:p>
                <a:pPr eaLnBrk="1" hangingPunct="1"/>
                <a:r>
                  <a:rPr lang="en-US" altLang="ko-KR" dirty="0" smtClean="0"/>
                  <a:t>Membership in </a:t>
                </a:r>
                <a14:m>
                  <m:oMath xmlns:m="http://schemas.openxmlformats.org/officeDocument/2006/math">
                    <m:r>
                      <a:rPr lang="en-US" altLang="ko-KR" i="1" dirty="0" smtClean="0">
                        <a:latin typeface="Cambria Math"/>
                      </a:rPr>
                      <m:t>𝐶𝑜𝑁𝑃</m:t>
                    </m:r>
                  </m:oMath>
                </a14:m>
                <a:r>
                  <a:rPr lang="en-US" altLang="ko-KR" dirty="0" smtClean="0"/>
                  <a:t>?   Use </a:t>
                </a:r>
                <a:r>
                  <a:rPr lang="en-US" altLang="ko-KR" dirty="0" err="1" smtClean="0"/>
                  <a:t>thm</a:t>
                </a:r>
                <a:r>
                  <a:rPr lang="en-US" altLang="ko-KR" dirty="0" smtClean="0"/>
                  <a:t> of alternatives (</a:t>
                </a:r>
                <a:r>
                  <a:rPr lang="en-US" altLang="ko-KR" dirty="0" err="1" smtClean="0"/>
                  <a:t>Farkas</a:t>
                </a:r>
                <a:r>
                  <a:rPr lang="en-US" altLang="ko-KR" dirty="0" smtClean="0"/>
                  <a:t>’ lemma)</a:t>
                </a:r>
              </a:p>
              <a:p>
                <a:pPr eaLnBrk="1" hangingPunct="1">
                  <a:buFont typeface="Wingdings" pitchFamily="2" charset="2"/>
                  <a:buNone/>
                </a:pPr>
                <a:r>
                  <a:rPr lang="en-US" altLang="ko-KR" dirty="0" smtClean="0"/>
                  <a:t>	LP infeasible   </a:t>
                </a:r>
                <a14:m>
                  <m:oMath xmlns:m="http://schemas.openxmlformats.org/officeDocument/2006/math">
                    <m:r>
                      <a:rPr lang="en-US" altLang="ko-KR" i="1" smtClean="0">
                        <a:latin typeface="Cambria Math"/>
                        <a:ea typeface="Cambria Math"/>
                      </a:rPr>
                      <m:t>⟺</m:t>
                    </m:r>
                  </m:oMath>
                </a14:m>
                <a:r>
                  <a:rPr lang="en-US" altLang="ko-KR" dirty="0" smtClean="0">
                    <a:solidFill>
                      <a:srgbClr val="000000"/>
                    </a:solidFill>
                    <a:sym typeface="Symbol" pitchFamily="18" charset="2"/>
                  </a:rPr>
                  <a:t>   </a:t>
                </a:r>
                <a14:m>
                  <m:oMath xmlns:m="http://schemas.openxmlformats.org/officeDocument/2006/math">
                    <m:r>
                      <a:rPr lang="en-US" altLang="ko-KR" i="1" dirty="0" smtClean="0">
                        <a:solidFill>
                          <a:srgbClr val="000000"/>
                        </a:solidFill>
                        <a:latin typeface="Cambria Math"/>
                        <a:ea typeface="Cambria Math"/>
                        <a:sym typeface="Symbol" pitchFamily="18" charset="2"/>
                      </a:rPr>
                      <m:t>∃</m:t>
                    </m:r>
                    <m:r>
                      <a:rPr lang="en-US" altLang="ko-KR" b="0" i="1" dirty="0" smtClean="0">
                        <a:solidFill>
                          <a:srgbClr val="000000"/>
                        </a:solidFill>
                        <a:latin typeface="Cambria Math"/>
                        <a:ea typeface="Cambria Math"/>
                        <a:sym typeface="Symbol" pitchFamily="18" charset="2"/>
                      </a:rPr>
                      <m:t> </m:t>
                    </m:r>
                    <m:r>
                      <a:rPr lang="en-US" altLang="ko-KR" b="0" i="1" dirty="0" smtClean="0">
                        <a:solidFill>
                          <a:srgbClr val="000000"/>
                        </a:solidFill>
                        <a:latin typeface="Cambria Math"/>
                        <a:ea typeface="Cambria Math"/>
                        <a:sym typeface="Symbol" pitchFamily="18" charset="2"/>
                      </a:rPr>
                      <m:t>𝑢</m:t>
                    </m:r>
                    <m:r>
                      <a:rPr lang="en-US" altLang="ko-KR" b="0" i="1" dirty="0" smtClean="0">
                        <a:solidFill>
                          <a:srgbClr val="000000"/>
                        </a:solidFill>
                        <a:latin typeface="Cambria Math"/>
                        <a:ea typeface="Cambria Math"/>
                        <a:sym typeface="Symbol" pitchFamily="18" charset="2"/>
                      </a:rPr>
                      <m:t>∈</m:t>
                    </m:r>
                    <m:sSubSup>
                      <m:sSubSupPr>
                        <m:ctrlPr>
                          <a:rPr lang="en-US" altLang="ko-KR" b="0" i="1" dirty="0" smtClean="0">
                            <a:solidFill>
                              <a:srgbClr val="000000"/>
                            </a:solidFill>
                            <a:latin typeface="Cambria Math" panose="02040503050406030204" pitchFamily="18" charset="0"/>
                            <a:ea typeface="Cambria Math"/>
                            <a:sym typeface="Symbol" pitchFamily="18" charset="2"/>
                          </a:rPr>
                        </m:ctrlPr>
                      </m:sSubSupPr>
                      <m:e>
                        <m:r>
                          <a:rPr lang="en-US" altLang="ko-KR" b="0" i="1" dirty="0" smtClean="0">
                            <a:solidFill>
                              <a:srgbClr val="000000"/>
                            </a:solidFill>
                            <a:latin typeface="Cambria Math"/>
                            <a:ea typeface="Cambria Math"/>
                            <a:sym typeface="Symbol" pitchFamily="18" charset="2"/>
                          </a:rPr>
                          <m:t>𝑅</m:t>
                        </m:r>
                      </m:e>
                      <m:sub>
                        <m:r>
                          <a:rPr lang="en-US" altLang="ko-KR" b="0" i="1" dirty="0" smtClean="0">
                            <a:solidFill>
                              <a:srgbClr val="000000"/>
                            </a:solidFill>
                            <a:latin typeface="Cambria Math"/>
                            <a:ea typeface="Cambria Math"/>
                            <a:sym typeface="Symbol" pitchFamily="18" charset="2"/>
                          </a:rPr>
                          <m:t>+</m:t>
                        </m:r>
                      </m:sub>
                      <m:sup>
                        <m:r>
                          <a:rPr lang="en-US" altLang="ko-KR" b="0" i="1" dirty="0" smtClean="0">
                            <a:solidFill>
                              <a:srgbClr val="000000"/>
                            </a:solidFill>
                            <a:latin typeface="Cambria Math"/>
                            <a:ea typeface="Cambria Math"/>
                            <a:sym typeface="Symbol" pitchFamily="18" charset="2"/>
                          </a:rPr>
                          <m:t>𝑛</m:t>
                        </m:r>
                      </m:sup>
                    </m:sSubSup>
                    <m:r>
                      <a:rPr lang="en-US" altLang="ko-KR" b="0" i="1" dirty="0" smtClean="0">
                        <a:solidFill>
                          <a:srgbClr val="000000"/>
                        </a:solidFill>
                        <a:latin typeface="Cambria Math"/>
                        <a:ea typeface="Cambria Math"/>
                        <a:sym typeface="Symbol" pitchFamily="18" charset="2"/>
                      </a:rPr>
                      <m:t>, </m:t>
                    </m:r>
                    <m:r>
                      <a:rPr lang="en-US" altLang="ko-KR" b="0" i="1" dirty="0" smtClean="0">
                        <a:solidFill>
                          <a:srgbClr val="000000"/>
                        </a:solidFill>
                        <a:latin typeface="Cambria Math"/>
                        <a:ea typeface="Cambria Math"/>
                        <a:sym typeface="Symbol" pitchFamily="18" charset="2"/>
                      </a:rPr>
                      <m:t>𝑢𝐴</m:t>
                    </m:r>
                    <m:r>
                      <a:rPr lang="en-US" altLang="ko-KR" b="0" i="1" dirty="0" smtClean="0">
                        <a:solidFill>
                          <a:srgbClr val="000000"/>
                        </a:solidFill>
                        <a:latin typeface="Cambria Math"/>
                        <a:ea typeface="Cambria Math"/>
                        <a:sym typeface="Symbol" pitchFamily="18" charset="2"/>
                      </a:rPr>
                      <m:t>≥0, </m:t>
                    </m:r>
                    <m:r>
                      <a:rPr lang="en-US" altLang="ko-KR" b="0" i="1" dirty="0" smtClean="0">
                        <a:solidFill>
                          <a:srgbClr val="000000"/>
                        </a:solidFill>
                        <a:latin typeface="Cambria Math"/>
                        <a:ea typeface="Cambria Math"/>
                        <a:sym typeface="Symbol" pitchFamily="18" charset="2"/>
                      </a:rPr>
                      <m:t>𝑢𝑏</m:t>
                    </m:r>
                    <m:r>
                      <a:rPr lang="en-US" altLang="ko-KR" b="0" i="1" dirty="0" smtClean="0">
                        <a:solidFill>
                          <a:srgbClr val="000000"/>
                        </a:solidFill>
                        <a:latin typeface="Cambria Math"/>
                        <a:ea typeface="Cambria Math"/>
                        <a:sym typeface="Symbol" pitchFamily="18" charset="2"/>
                      </a:rPr>
                      <m:t>&lt;0</m:t>
                    </m:r>
                  </m:oMath>
                </a14:m>
                <a:r>
                  <a:rPr lang="en-US" altLang="ko-KR" dirty="0" smtClean="0">
                    <a:ea typeface="바탕체" pitchFamily="17" charset="-127"/>
                    <a:sym typeface="Symbol" pitchFamily="18" charset="2"/>
                  </a:rPr>
                  <a:t>    (</a:t>
                </a:r>
                <a14:m>
                  <m:oMath xmlns:m="http://schemas.openxmlformats.org/officeDocument/2006/math">
                    <m:r>
                      <a:rPr lang="en-US" altLang="ko-KR" b="0" i="1" dirty="0" smtClean="0">
                        <a:latin typeface="Cambria Math"/>
                        <a:ea typeface="바탕체" pitchFamily="17" charset="-127"/>
                        <a:sym typeface="Symbol" pitchFamily="18" charset="2"/>
                      </a:rPr>
                      <m:t>𝑢𝑏</m:t>
                    </m:r>
                    <m:r>
                      <a:rPr lang="en-US" altLang="ko-KR" b="0" i="1" dirty="0" smtClean="0">
                        <a:latin typeface="Cambria Math"/>
                        <a:ea typeface="바탕체" pitchFamily="17" charset="-127"/>
                        <a:sym typeface="Symbol" pitchFamily="18" charset="2"/>
                      </a:rPr>
                      <m:t>=−1</m:t>
                    </m:r>
                  </m:oMath>
                </a14:m>
                <a:r>
                  <a:rPr lang="en-US" altLang="ko-KR" dirty="0" smtClean="0">
                    <a:ea typeface="바탕체" pitchFamily="17" charset="-127"/>
                    <a:sym typeface="Symbol" pitchFamily="18" charset="2"/>
                  </a:rPr>
                  <a:t>)</a:t>
                </a:r>
              </a:p>
              <a:p>
                <a:pPr eaLnBrk="1" hangingPunct="1">
                  <a:buFont typeface="Wingdings" pitchFamily="2" charset="2"/>
                  <a:buNone/>
                </a:pPr>
                <a:r>
                  <a:rPr lang="en-US" altLang="ko-KR" dirty="0" smtClean="0">
                    <a:ea typeface="바탕체" pitchFamily="17" charset="-127"/>
                    <a:sym typeface="Symbol" pitchFamily="18" charset="2"/>
                  </a:rPr>
                  <a:t>	demonstrating feasible </a:t>
                </a:r>
                <a14:m>
                  <m:oMath xmlns:m="http://schemas.openxmlformats.org/officeDocument/2006/math">
                    <m:r>
                      <a:rPr lang="en-US" altLang="ko-KR" i="1" dirty="0" smtClean="0">
                        <a:latin typeface="Cambria Math"/>
                        <a:ea typeface="바탕체" pitchFamily="17" charset="-127"/>
                        <a:sym typeface="Symbol" pitchFamily="18" charset="2"/>
                      </a:rPr>
                      <m:t>𝑢</m:t>
                    </m:r>
                  </m:oMath>
                </a14:m>
                <a:r>
                  <a:rPr lang="en-US" altLang="ko-KR" dirty="0" smtClean="0">
                    <a:ea typeface="바탕체" pitchFamily="17" charset="-127"/>
                    <a:sym typeface="Symbol" pitchFamily="18" charset="2"/>
                  </a:rPr>
                  <a:t> gives a proof that LP is infeasible.</a:t>
                </a:r>
              </a:p>
              <a:p>
                <a:pPr eaLnBrk="1" hangingPunct="1">
                  <a:buFont typeface="Wingdings" pitchFamily="2" charset="2"/>
                  <a:buNone/>
                </a:pPr>
                <a:r>
                  <a:rPr lang="en-US" altLang="ko-KR" dirty="0" smtClean="0">
                    <a:ea typeface="바탕체" pitchFamily="17" charset="-127"/>
                    <a:sym typeface="Symbol" pitchFamily="18" charset="2"/>
                  </a:rPr>
                  <a:t>	size of </a:t>
                </a:r>
                <a14:m>
                  <m:oMath xmlns:m="http://schemas.openxmlformats.org/officeDocument/2006/math">
                    <m:r>
                      <a:rPr lang="en-US" altLang="ko-KR" i="1" dirty="0" smtClean="0">
                        <a:latin typeface="Cambria Math"/>
                        <a:ea typeface="바탕체" pitchFamily="17" charset="-127"/>
                        <a:sym typeface="Symbol" pitchFamily="18" charset="2"/>
                      </a:rPr>
                      <m:t>𝑢</m:t>
                    </m:r>
                  </m:oMath>
                </a14:m>
                <a:r>
                  <a:rPr lang="en-US" altLang="ko-KR" dirty="0" smtClean="0">
                    <a:ea typeface="바탕체" pitchFamily="17" charset="-127"/>
                    <a:sym typeface="Symbol" pitchFamily="18" charset="2"/>
                  </a:rPr>
                  <a:t> not too big.</a:t>
                </a:r>
              </a:p>
              <a:p>
                <a:pPr eaLnBrk="1" hangingPunct="1">
                  <a:buFont typeface="Wingdings" pitchFamily="2" charset="2"/>
                  <a:buNone/>
                </a:pPr>
                <a:r>
                  <a:rPr lang="en-US" altLang="ko-KR" dirty="0" smtClean="0">
                    <a:ea typeface="바탕체" pitchFamily="17" charset="-127"/>
                    <a:sym typeface="Symbol" pitchFamily="18" charset="2"/>
                  </a:rPr>
                  <a:t>	So LP has good characterization</a:t>
                </a:r>
              </a:p>
              <a:p>
                <a:pPr eaLnBrk="1" hangingPunct="1">
                  <a:buFont typeface="Wingdings" pitchFamily="2" charset="2"/>
                  <a:buNone/>
                </a:pPr>
                <a:endParaRPr lang="en-US" altLang="ko-KR" dirty="0" smtClean="0">
                  <a:ea typeface="바탕체" pitchFamily="17" charset="-127"/>
                  <a:sym typeface="Symbol" pitchFamily="18" charset="2"/>
                </a:endParaRPr>
              </a:p>
              <a:p>
                <a:pPr eaLnBrk="1" hangingPunct="1"/>
                <a:r>
                  <a:rPr lang="en-US" altLang="ko-KR" dirty="0" smtClean="0">
                    <a:ea typeface="바탕체" pitchFamily="17" charset="-127"/>
                    <a:sym typeface="Symbol" pitchFamily="18" charset="2"/>
                  </a:rPr>
                  <a:t>Note that above argument assumes the existence of extreme point in </a:t>
                </a:r>
                <a14:m>
                  <m:oMath xmlns:m="http://schemas.openxmlformats.org/officeDocument/2006/math">
                    <m:r>
                      <a:rPr lang="en-US" altLang="ko-KR" i="1" dirty="0" smtClean="0">
                        <a:latin typeface="Cambria Math"/>
                        <a:ea typeface="바탕체" pitchFamily="17" charset="-127"/>
                        <a:sym typeface="Symbol" pitchFamily="18" charset="2"/>
                      </a:rPr>
                      <m:t>𝑃</m:t>
                    </m:r>
                  </m:oMath>
                </a14:m>
                <a:r>
                  <a:rPr lang="en-US" altLang="ko-KR" dirty="0" smtClean="0">
                    <a:ea typeface="바탕체" pitchFamily="17" charset="-127"/>
                    <a:sym typeface="Symbol" pitchFamily="18" charset="2"/>
                  </a:rPr>
                  <a:t>.  What if </a:t>
                </a:r>
                <a14:m>
                  <m:oMath xmlns:m="http://schemas.openxmlformats.org/officeDocument/2006/math">
                    <m:r>
                      <a:rPr lang="en-US" altLang="ko-KR" i="1" dirty="0" smtClean="0">
                        <a:latin typeface="Cambria Math"/>
                        <a:ea typeface="바탕체" pitchFamily="17" charset="-127"/>
                        <a:sym typeface="Symbol" pitchFamily="18" charset="2"/>
                      </a:rPr>
                      <m:t>𝑃</m:t>
                    </m:r>
                  </m:oMath>
                </a14:m>
                <a:r>
                  <a:rPr lang="en-US" altLang="ko-KR" dirty="0" smtClean="0">
                    <a:ea typeface="바탕체" pitchFamily="17" charset="-127"/>
                    <a:sym typeface="Symbol" pitchFamily="18" charset="2"/>
                  </a:rPr>
                  <a:t> is given as </a:t>
                </a:r>
                <a14:m>
                  <m:oMath xmlns:m="http://schemas.openxmlformats.org/officeDocument/2006/math">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𝑥</m:t>
                    </m:r>
                    <m:r>
                      <a:rPr lang="en-US" altLang="ko-KR" b="0" i="1" smtClean="0">
                        <a:latin typeface="Cambria Math"/>
                        <a:ea typeface="Cambria Math"/>
                        <a:sym typeface="Symbol" pitchFamily="18" charset="2"/>
                      </a:rPr>
                      <m:t>∈</m:t>
                    </m:r>
                    <m:sSup>
                      <m:sSupPr>
                        <m:ctrlPr>
                          <a:rPr lang="en-US" altLang="ko-KR" b="0" i="1" smtClean="0">
                            <a:solidFill>
                              <a:srgbClr val="FF0000"/>
                            </a:solidFill>
                            <a:latin typeface="Cambria Math" panose="02040503050406030204" pitchFamily="18" charset="0"/>
                            <a:ea typeface="Cambria Math"/>
                            <a:sym typeface="Symbol" pitchFamily="18" charset="2"/>
                          </a:rPr>
                        </m:ctrlPr>
                      </m:sSupPr>
                      <m:e>
                        <m:r>
                          <a:rPr lang="en-US" altLang="ko-KR" b="0" i="1" smtClean="0">
                            <a:solidFill>
                              <a:srgbClr val="FF0000"/>
                            </a:solidFill>
                            <a:latin typeface="Cambria Math"/>
                            <a:ea typeface="Cambria Math"/>
                            <a:sym typeface="Symbol" pitchFamily="18" charset="2"/>
                          </a:rPr>
                          <m:t>𝑅</m:t>
                        </m:r>
                      </m:e>
                      <m:sup>
                        <m:r>
                          <a:rPr lang="en-US" altLang="ko-KR" b="0" i="1" smtClean="0">
                            <a:solidFill>
                              <a:srgbClr val="FF0000"/>
                            </a:solidFill>
                            <a:latin typeface="Cambria Math"/>
                            <a:ea typeface="Cambria Math"/>
                            <a:sym typeface="Symbol" pitchFamily="18" charset="2"/>
                          </a:rPr>
                          <m:t>𝑛</m:t>
                        </m:r>
                      </m:sup>
                    </m:sSup>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𝐴𝑥</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𝑏</m:t>
                    </m:r>
                    <m:r>
                      <a:rPr lang="en-US" altLang="ko-KR" b="0" i="1" smtClean="0">
                        <a:latin typeface="Cambria Math"/>
                        <a:ea typeface="Cambria Math"/>
                        <a:sym typeface="Symbol" pitchFamily="18" charset="2"/>
                      </a:rPr>
                      <m:t>}</m:t>
                    </m:r>
                  </m:oMath>
                </a14:m>
                <a:r>
                  <a:rPr lang="en-US" altLang="ko-KR" dirty="0" smtClean="0">
                    <a:ea typeface="바탕체" pitchFamily="17" charset="-127"/>
                    <a:sym typeface="Symbol" pitchFamily="18" charset="2"/>
                  </a:rPr>
                  <a:t>? </a:t>
                </a:r>
              </a:p>
              <a:p>
                <a:pPr eaLnBrk="1" hangingPunct="1">
                  <a:buFont typeface="Wingdings" pitchFamily="2" charset="2"/>
                  <a:buNone/>
                </a:pPr>
                <a:r>
                  <a:rPr lang="en-US" altLang="ko-KR" dirty="0" smtClean="0">
                    <a:ea typeface="바탕체" pitchFamily="17" charset="-127"/>
                    <a:sym typeface="Symbol" pitchFamily="18" charset="2"/>
                  </a:rPr>
                  <a:t>	Such polyhedron may not have an extreme point although it is nonempty.</a:t>
                </a:r>
              </a:p>
              <a:p>
                <a:pPr eaLnBrk="1" hangingPunct="1">
                  <a:buFont typeface="Wingdings" pitchFamily="2" charset="2"/>
                  <a:buNone/>
                </a:pPr>
                <a:r>
                  <a:rPr lang="en-US" altLang="ko-KR" dirty="0" smtClean="0">
                    <a:ea typeface="바탕체" pitchFamily="17" charset="-127"/>
                    <a:sym typeface="Symbol" pitchFamily="18" charset="2"/>
                  </a:rPr>
                  <a:t>	remedy : give a point in a minimal face of </a:t>
                </a:r>
                <a14:m>
                  <m:oMath xmlns:m="http://schemas.openxmlformats.org/officeDocument/2006/math">
                    <m:r>
                      <a:rPr lang="en-US" altLang="ko-KR" i="1" dirty="0" smtClean="0">
                        <a:latin typeface="Cambria Math"/>
                        <a:ea typeface="바탕체" pitchFamily="17" charset="-127"/>
                        <a:sym typeface="Symbol" pitchFamily="18" charset="2"/>
                      </a:rPr>
                      <m:t>𝑃</m:t>
                    </m:r>
                  </m:oMath>
                </a14:m>
                <a:r>
                  <a:rPr lang="en-US" altLang="ko-KR" dirty="0" smtClean="0">
                    <a:ea typeface="바탕체" pitchFamily="17" charset="-127"/>
                    <a:sym typeface="Symbol" pitchFamily="18" charset="2"/>
                  </a:rPr>
                  <a:t>.  A point in a minimal face is a solution to </a:t>
                </a:r>
                <a14:m>
                  <m:oMath xmlns:m="http://schemas.openxmlformats.org/officeDocument/2006/math">
                    <m:sSup>
                      <m:sSupPr>
                        <m:ctrlPr>
                          <a:rPr lang="en-US" altLang="ko-KR" b="0" i="1" smtClean="0">
                            <a:latin typeface="Cambria Math" panose="02040503050406030204" pitchFamily="18" charset="0"/>
                            <a:ea typeface="바탕체" pitchFamily="17" charset="-127"/>
                            <a:sym typeface="Symbol" pitchFamily="18" charset="2"/>
                          </a:rPr>
                        </m:ctrlPr>
                      </m:sSupPr>
                      <m:e>
                        <m:r>
                          <a:rPr lang="en-US" altLang="ko-KR" b="0" i="1" smtClean="0">
                            <a:latin typeface="Cambria Math"/>
                            <a:ea typeface="바탕체" pitchFamily="17" charset="-127"/>
                            <a:sym typeface="Symbol" pitchFamily="18" charset="2"/>
                          </a:rPr>
                          <m:t>𝐴</m:t>
                        </m:r>
                      </m:e>
                      <m:sup>
                        <m:r>
                          <a:rPr lang="en-US" altLang="ko-KR" b="0" i="1" smtClean="0">
                            <a:latin typeface="Cambria Math"/>
                            <a:ea typeface="바탕체" pitchFamily="17" charset="-127"/>
                            <a:sym typeface="Symbol" pitchFamily="18" charset="2"/>
                          </a:rPr>
                          <m:t>′</m:t>
                        </m:r>
                      </m:sup>
                    </m:sSup>
                    <m:r>
                      <a:rPr lang="en-US" altLang="ko-KR" b="0" i="1" smtClean="0">
                        <a:latin typeface="Cambria Math"/>
                        <a:ea typeface="바탕체" pitchFamily="17" charset="-127"/>
                        <a:sym typeface="Symbol" pitchFamily="18" charset="2"/>
                      </a:rPr>
                      <m:t>𝑥</m:t>
                    </m:r>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𝑏</m:t>
                    </m:r>
                    <m:r>
                      <a:rPr lang="en-US" altLang="ko-KR" b="0" i="1" smtClean="0">
                        <a:latin typeface="Cambria Math"/>
                        <a:ea typeface="바탕체" pitchFamily="17" charset="-127"/>
                        <a:sym typeface="Symbol" pitchFamily="18" charset="2"/>
                      </a:rPr>
                      <m:t>′</m:t>
                    </m:r>
                  </m:oMath>
                </a14:m>
                <a:r>
                  <a:rPr lang="en-US" altLang="ko-KR" dirty="0" smtClean="0">
                    <a:ea typeface="바탕체" pitchFamily="17" charset="-127"/>
                    <a:sym typeface="Symbol" pitchFamily="18" charset="2"/>
                  </a:rPr>
                  <a:t> which is obtained by setting some of the inequalities at equalities.</a:t>
                </a:r>
              </a:p>
              <a:p>
                <a:pPr eaLnBrk="1" hangingPunct="1">
                  <a:buFont typeface="Wingdings" pitchFamily="2" charset="2"/>
                  <a:buNone/>
                </a:pPr>
                <a:endParaRPr lang="en-US" altLang="ko-KR" dirty="0" smtClean="0">
                  <a:ea typeface="바탕체" pitchFamily="17" charset="-127"/>
                  <a:sym typeface="Symbol" pitchFamily="18" charset="2"/>
                </a:endParaRPr>
              </a:p>
            </p:txBody>
          </p:sp>
        </mc:Choice>
        <mc:Fallback xmlns="">
          <p:sp>
            <p:nvSpPr>
              <p:cNvPr id="44036" name="Rectangle 3"/>
              <p:cNvSpPr>
                <a:spLocks noGrp="1" noRot="1" noChangeAspect="1" noMove="1" noResize="1" noEditPoints="1" noAdjustHandles="1" noChangeArrowheads="1" noChangeShapeType="1" noTextEdit="1"/>
              </p:cNvSpPr>
              <p:nvPr>
                <p:ph type="body" idx="1"/>
              </p:nvPr>
            </p:nvSpPr>
            <p:spPr>
              <a:xfrm>
                <a:off x="558800" y="228600"/>
                <a:ext cx="8001000" cy="4905189"/>
              </a:xfrm>
              <a:blipFill rotWithShape="1">
                <a:blip r:embed="rId3"/>
                <a:stretch>
                  <a:fillRect l="-686" t="-746" r="-762"/>
                </a:stretch>
              </a:blipFill>
            </p:spPr>
            <p:txBody>
              <a:bodyPr/>
              <a:lstStyle/>
              <a:p>
                <a:r>
                  <a:rPr lang="ko-KR" alt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날짜 개체 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1400" dirty="0" smtClean="0">
                <a:latin typeface="+mn-lt"/>
              </a:rPr>
              <a:t>Integer Programming 2018</a:t>
            </a:r>
            <a:endParaRPr lang="en-US" altLang="ko-KR" sz="1400" dirty="0">
              <a:latin typeface="+mn-lt"/>
            </a:endParaRPr>
          </a:p>
        </p:txBody>
      </p:sp>
      <p:sp>
        <p:nvSpPr>
          <p:cNvPr id="45059"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48CFA015-DDFD-4A1D-AB4F-05074148F06D}" type="slidenum">
              <a:rPr lang="en-US" altLang="ko-KR" sz="1400" smtClean="0">
                <a:latin typeface="+mn-lt"/>
              </a:rPr>
              <a:pPr eaLnBrk="1" hangingPunct="1"/>
              <a:t>32</a:t>
            </a:fld>
            <a:endParaRPr lang="en-US" altLang="ko-KR" sz="1400" smtClean="0">
              <a:latin typeface="+mn-lt"/>
            </a:endParaRPr>
          </a:p>
        </p:txBody>
      </p:sp>
      <p:sp>
        <p:nvSpPr>
          <p:cNvPr id="45060" name="Rectangle 2"/>
          <p:cNvSpPr>
            <a:spLocks noGrp="1" noChangeArrowheads="1"/>
          </p:cNvSpPr>
          <p:nvPr>
            <p:ph type="title"/>
          </p:nvPr>
        </p:nvSpPr>
        <p:spPr/>
        <p:txBody>
          <a:bodyPr/>
          <a:lstStyle/>
          <a:p>
            <a:pPr eaLnBrk="1" hangingPunct="1"/>
            <a:endParaRPr lang="ko-KR" altLang="ko-KR" smtClean="0"/>
          </a:p>
        </p:txBody>
      </p:sp>
      <mc:AlternateContent xmlns:mc="http://schemas.openxmlformats.org/markup-compatibility/2006" xmlns:a14="http://schemas.microsoft.com/office/drawing/2010/main">
        <mc:Choice Requires="a14">
          <p:sp>
            <p:nvSpPr>
              <p:cNvPr id="45061" name="Rectangle 3"/>
              <p:cNvSpPr>
                <a:spLocks noGrp="1" noChangeArrowheads="1"/>
              </p:cNvSpPr>
              <p:nvPr>
                <p:ph type="body" idx="1"/>
              </p:nvPr>
            </p:nvSpPr>
            <p:spPr>
              <a:xfrm>
                <a:off x="361950" y="860425"/>
                <a:ext cx="8405813" cy="4626716"/>
              </a:xfrm>
            </p:spPr>
            <p:txBody>
              <a:bodyPr/>
              <a:lstStyle/>
              <a:p>
                <a:pPr eaLnBrk="1" hangingPunct="1"/>
                <a:r>
                  <a:rPr lang="en-US" altLang="ko-KR" dirty="0" smtClean="0">
                    <a:ea typeface="바탕체" pitchFamily="17" charset="-127"/>
                    <a:sym typeface="Symbol" pitchFamily="18" charset="2"/>
                  </a:rPr>
                  <a:t>  </a:t>
                </a:r>
                <a14:m>
                  <m:oMath xmlns:m="http://schemas.openxmlformats.org/officeDocument/2006/math">
                    <m:r>
                      <a:rPr lang="en-US" altLang="ko-KR" b="0" i="1" smtClean="0">
                        <a:latin typeface="Cambria Math"/>
                        <a:ea typeface="바탕체" pitchFamily="17" charset="-127"/>
                        <a:sym typeface="Symbol" pitchFamily="18" charset="2"/>
                      </a:rPr>
                      <m:t>𝑋</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𝑁𝑃</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𝐶𝑜𝑁𝑃</m:t>
                    </m:r>
                  </m:oMath>
                </a14:m>
                <a:r>
                  <a:rPr lang="en-US" altLang="ko-KR" dirty="0" smtClean="0">
                    <a:ea typeface="바탕체" pitchFamily="17" charset="-127"/>
                    <a:sym typeface="Symbol" pitchFamily="18" charset="2"/>
                  </a:rPr>
                  <a:t>   </a:t>
                </a:r>
                <a14:m>
                  <m:oMath xmlns:m="http://schemas.openxmlformats.org/officeDocument/2006/math">
                    <m:r>
                      <a:rPr lang="en-US" altLang="ko-KR" i="1" dirty="0" smtClean="0">
                        <a:latin typeface="Cambria Math"/>
                        <a:ea typeface="Cambria Math"/>
                        <a:sym typeface="Symbol" pitchFamily="18" charset="2"/>
                      </a:rPr>
                      <m:t>⟹</m:t>
                    </m:r>
                  </m:oMath>
                </a14:m>
                <a:r>
                  <a:rPr lang="en-US" altLang="ko-KR" dirty="0" smtClean="0">
                    <a:ea typeface="바탕체" pitchFamily="17" charset="-127"/>
                    <a:sym typeface="Symbol" pitchFamily="18" charset="2"/>
                  </a:rPr>
                  <a:t>   </a:t>
                </a:r>
                <a14:m>
                  <m:oMath xmlns:m="http://schemas.openxmlformats.org/officeDocument/2006/math">
                    <m:r>
                      <a:rPr lang="en-US" altLang="ko-KR" b="0" i="1" dirty="0" smtClean="0">
                        <a:latin typeface="Cambria Math"/>
                        <a:ea typeface="바탕체" pitchFamily="17" charset="-127"/>
                        <a:sym typeface="Symbol" pitchFamily="18" charset="2"/>
                      </a:rPr>
                      <m:t>𝑋</m:t>
                    </m:r>
                    <m:r>
                      <a:rPr lang="en-US" altLang="ko-KR" b="0" i="1" dirty="0" smtClean="0">
                        <a:latin typeface="Cambria Math"/>
                        <a:ea typeface="Cambria Math"/>
                        <a:sym typeface="Symbol" pitchFamily="18" charset="2"/>
                      </a:rPr>
                      <m:t>∈</m:t>
                    </m:r>
                    <m:r>
                      <a:rPr lang="en-US" altLang="ko-KR" b="0" i="1" dirty="0" smtClean="0">
                        <a:latin typeface="Cambria Math"/>
                        <a:ea typeface="Cambria Math"/>
                        <a:sym typeface="Symbol" pitchFamily="18" charset="2"/>
                      </a:rPr>
                      <m:t>𝑃</m:t>
                    </m:r>
                    <m:r>
                      <a:rPr lang="en-US" altLang="ko-KR" b="0" i="1" dirty="0" smtClean="0">
                        <a:latin typeface="Cambria Math"/>
                        <a:ea typeface="Cambria Math"/>
                        <a:sym typeface="Symbol" pitchFamily="18" charset="2"/>
                      </a:rPr>
                      <m:t>?</m:t>
                    </m:r>
                  </m:oMath>
                </a14:m>
                <a:r>
                  <a:rPr lang="en-US" altLang="ko-KR" dirty="0" smtClean="0">
                    <a:ea typeface="바탕체" pitchFamily="17" charset="-127"/>
                    <a:sym typeface="Symbol" pitchFamily="18" charset="2"/>
                  </a:rPr>
                  <a:t>   (likely to hold, but not proven)</a:t>
                </a:r>
              </a:p>
              <a:p>
                <a:pPr eaLnBrk="1" hangingPunct="1"/>
                <a:endParaRPr lang="en-US" altLang="ko-KR" dirty="0" smtClean="0">
                  <a:ea typeface="바탕체" pitchFamily="17" charset="-127"/>
                  <a:sym typeface="Symbol" pitchFamily="18" charset="2"/>
                </a:endParaRPr>
              </a:p>
              <a:p>
                <a:pPr eaLnBrk="1" hangingPunct="1"/>
                <a:r>
                  <a:rPr lang="en-US" altLang="ko-KR" dirty="0" smtClean="0">
                    <a:ea typeface="바탕체" pitchFamily="17" charset="-127"/>
                    <a:sym typeface="Symbol" pitchFamily="18" charset="2"/>
                  </a:rPr>
                  <a:t>Status</a:t>
                </a:r>
              </a:p>
              <a:p>
                <a:pPr eaLnBrk="1" hangingPunct="1">
                  <a:buFont typeface="Wingdings" pitchFamily="2" charset="2"/>
                  <a:buNone/>
                </a:pPr>
                <a:r>
                  <a:rPr lang="en-US" altLang="ko-KR" dirty="0" smtClean="0">
                    <a:ea typeface="바탕체" pitchFamily="17" charset="-127"/>
                    <a:sym typeface="Symbol" pitchFamily="18" charset="2"/>
                  </a:rPr>
                  <a:t>	</a:t>
                </a:r>
              </a:p>
              <a:p>
                <a:pPr eaLnBrk="1" hangingPunct="1">
                  <a:buFont typeface="Wingdings" pitchFamily="2" charset="2"/>
                  <a:buNone/>
                </a:pPr>
                <a:endParaRPr lang="en-US" altLang="ko-KR" dirty="0" smtClean="0">
                  <a:ea typeface="바탕체" pitchFamily="17" charset="-127"/>
                  <a:sym typeface="Symbol" pitchFamily="18" charset="2"/>
                </a:endParaRPr>
              </a:p>
              <a:p>
                <a:pPr eaLnBrk="1" hangingPunct="1">
                  <a:buFont typeface="Wingdings" pitchFamily="2" charset="2"/>
                  <a:buNone/>
                </a:pPr>
                <a:endParaRPr lang="en-US" altLang="ko-KR" dirty="0" smtClean="0">
                  <a:ea typeface="바탕체" pitchFamily="17" charset="-127"/>
                  <a:sym typeface="Symbol" pitchFamily="18" charset="2"/>
                </a:endParaRPr>
              </a:p>
              <a:p>
                <a:pPr eaLnBrk="1" hangingPunct="1">
                  <a:buFont typeface="Wingdings" pitchFamily="2" charset="2"/>
                  <a:buNone/>
                </a:pPr>
                <a:endParaRPr lang="en-US" altLang="ko-KR" dirty="0" smtClean="0">
                  <a:ea typeface="바탕체" pitchFamily="17" charset="-127"/>
                  <a:sym typeface="Symbol" pitchFamily="18" charset="2"/>
                </a:endParaRPr>
              </a:p>
              <a:p>
                <a:pPr eaLnBrk="1" hangingPunct="1">
                  <a:buFont typeface="Wingdings" pitchFamily="2" charset="2"/>
                  <a:buNone/>
                </a:pPr>
                <a:endParaRPr lang="en-US" altLang="ko-KR" dirty="0" smtClean="0">
                  <a:ea typeface="바탕체" pitchFamily="17" charset="-127"/>
                  <a:sym typeface="Symbol" pitchFamily="18" charset="2"/>
                </a:endParaRPr>
              </a:p>
              <a:p>
                <a:pPr eaLnBrk="1" hangingPunct="1"/>
                <a:r>
                  <a:rPr lang="en-US" altLang="ko-KR" dirty="0" smtClean="0">
                    <a:ea typeface="바탕체" pitchFamily="17" charset="-127"/>
                    <a:sym typeface="Symbol" pitchFamily="18" charset="2"/>
                  </a:rPr>
                  <a:t>Questions</a:t>
                </a:r>
              </a:p>
              <a:p>
                <a:pPr eaLnBrk="1" hangingPunct="1">
                  <a:buFont typeface="Wingdings" pitchFamily="2" charset="2"/>
                  <a:buNone/>
                </a:pPr>
                <a:r>
                  <a:rPr lang="en-US" altLang="ko-KR" dirty="0" smtClean="0">
                    <a:ea typeface="바탕체" pitchFamily="17" charset="-127"/>
                    <a:sym typeface="Symbol" pitchFamily="18" charset="2"/>
                  </a:rPr>
                  <a:t>	1.  </a:t>
                </a:r>
                <a14:m>
                  <m:oMath xmlns:m="http://schemas.openxmlformats.org/officeDocument/2006/math">
                    <m:r>
                      <a:rPr lang="en-US" altLang="ko-KR" b="0" i="1" smtClean="0">
                        <a:latin typeface="Cambria Math"/>
                        <a:ea typeface="바탕체" pitchFamily="17" charset="-127"/>
                        <a:sym typeface="Symbol" pitchFamily="18" charset="2"/>
                      </a:rPr>
                      <m:t>𝑃</m:t>
                    </m:r>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𝑁𝑃</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𝐶𝑜𝑁𝑃</m:t>
                    </m:r>
                    <m:r>
                      <a:rPr lang="en-US" altLang="ko-KR" b="0" i="1" smtClean="0">
                        <a:latin typeface="Cambria Math"/>
                        <a:ea typeface="Cambria Math"/>
                        <a:sym typeface="Symbol" pitchFamily="18" charset="2"/>
                      </a:rPr>
                      <m:t>?</m:t>
                    </m:r>
                  </m:oMath>
                </a14:m>
                <a:r>
                  <a:rPr lang="en-US" altLang="ko-KR" dirty="0" smtClean="0">
                    <a:ea typeface="바탕체" pitchFamily="17" charset="-127"/>
                    <a:sym typeface="Symbol" pitchFamily="18" charset="2"/>
                  </a:rPr>
                  <a:t>     (probably true)</a:t>
                </a:r>
              </a:p>
              <a:p>
                <a:pPr eaLnBrk="1" hangingPunct="1">
                  <a:buFont typeface="Wingdings" pitchFamily="2" charset="2"/>
                  <a:buNone/>
                </a:pPr>
                <a:r>
                  <a:rPr lang="en-US" altLang="ko-KR" dirty="0" smtClean="0">
                    <a:ea typeface="바탕체" pitchFamily="17" charset="-127"/>
                    <a:sym typeface="Symbol" pitchFamily="18" charset="2"/>
                  </a:rPr>
                  <a:t>	2.  </a:t>
                </a:r>
                <a14:m>
                  <m:oMath xmlns:m="http://schemas.openxmlformats.org/officeDocument/2006/math">
                    <m:r>
                      <a:rPr lang="en-US" altLang="ko-KR" b="0" i="1" smtClean="0">
                        <a:latin typeface="Cambria Math"/>
                        <a:ea typeface="바탕체" pitchFamily="17" charset="-127"/>
                        <a:sym typeface="Symbol" pitchFamily="18" charset="2"/>
                      </a:rPr>
                      <m:t>𝐶𝑜𝑁𝑃</m:t>
                    </m:r>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𝑁𝑃</m:t>
                    </m:r>
                    <m:r>
                      <a:rPr lang="en-US" altLang="ko-KR" b="0" i="1" smtClean="0">
                        <a:latin typeface="Cambria Math"/>
                        <a:ea typeface="바탕체" pitchFamily="17" charset="-127"/>
                        <a:sym typeface="Symbol" pitchFamily="18" charset="2"/>
                      </a:rPr>
                      <m:t>?</m:t>
                    </m:r>
                  </m:oMath>
                </a14:m>
                <a:r>
                  <a:rPr lang="en-US" altLang="ko-KR" dirty="0" smtClean="0">
                    <a:ea typeface="바탕체" pitchFamily="17" charset="-127"/>
                    <a:sym typeface="Symbol" pitchFamily="18" charset="2"/>
                  </a:rPr>
                  <a:t> 	(probably false)</a:t>
                </a:r>
              </a:p>
              <a:p>
                <a:pPr eaLnBrk="1" hangingPunct="1">
                  <a:buFont typeface="Wingdings" pitchFamily="2" charset="2"/>
                  <a:buNone/>
                </a:pPr>
                <a:r>
                  <a:rPr lang="en-US" altLang="ko-KR" dirty="0" smtClean="0">
                    <a:ea typeface="바탕체" pitchFamily="17" charset="-127"/>
                    <a:sym typeface="Symbol" pitchFamily="18" charset="2"/>
                  </a:rPr>
                  <a:t>	3.  </a:t>
                </a:r>
                <a14:m>
                  <m:oMath xmlns:m="http://schemas.openxmlformats.org/officeDocument/2006/math">
                    <m:r>
                      <a:rPr lang="en-US" altLang="ko-KR" b="0" i="1" smtClean="0">
                        <a:latin typeface="Cambria Math"/>
                        <a:ea typeface="바탕체" pitchFamily="17" charset="-127"/>
                        <a:sym typeface="Symbol" pitchFamily="18" charset="2"/>
                      </a:rPr>
                      <m:t>𝑃</m:t>
                    </m:r>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𝑁𝑃</m:t>
                    </m:r>
                    <m:r>
                      <a:rPr lang="en-US" altLang="ko-KR" b="0" i="1" smtClean="0">
                        <a:latin typeface="Cambria Math"/>
                        <a:ea typeface="바탕체" pitchFamily="17" charset="-127"/>
                        <a:sym typeface="Symbol" pitchFamily="18" charset="2"/>
                      </a:rPr>
                      <m:t>?</m:t>
                    </m:r>
                  </m:oMath>
                </a14:m>
                <a:r>
                  <a:rPr lang="en-US" altLang="ko-KR" dirty="0" smtClean="0">
                    <a:ea typeface="바탕체" pitchFamily="17" charset="-127"/>
                    <a:sym typeface="Symbol" pitchFamily="18" charset="2"/>
                  </a:rPr>
                  <a:t> 		(probably false)</a:t>
                </a:r>
              </a:p>
            </p:txBody>
          </p:sp>
        </mc:Choice>
        <mc:Fallback xmlns="">
          <p:sp>
            <p:nvSpPr>
              <p:cNvPr id="45061" name="Rectangle 3"/>
              <p:cNvSpPr>
                <a:spLocks noGrp="1" noRot="1" noChangeAspect="1" noMove="1" noResize="1" noEditPoints="1" noAdjustHandles="1" noChangeArrowheads="1" noChangeShapeType="1" noTextEdit="1"/>
              </p:cNvSpPr>
              <p:nvPr>
                <p:ph type="body" idx="1"/>
              </p:nvPr>
            </p:nvSpPr>
            <p:spPr>
              <a:xfrm>
                <a:off x="361950" y="860425"/>
                <a:ext cx="8405813" cy="4626716"/>
              </a:xfrm>
              <a:blipFill rotWithShape="1">
                <a:blip r:embed="rId3"/>
                <a:stretch>
                  <a:fillRect l="-580" t="-791" b="-1449"/>
                </a:stretch>
              </a:blipFill>
            </p:spPr>
            <p:txBody>
              <a:bodyPr/>
              <a:lstStyle/>
              <a:p>
                <a:r>
                  <a:rPr lang="ko-KR" altLang="en-US">
                    <a:noFill/>
                  </a:rPr>
                  <a:t> </a:t>
                </a:r>
              </a:p>
            </p:txBody>
          </p:sp>
        </mc:Fallback>
      </mc:AlternateContent>
      <p:sp>
        <p:nvSpPr>
          <p:cNvPr id="45062" name="Oval 4"/>
          <p:cNvSpPr>
            <a:spLocks noChangeArrowheads="1"/>
          </p:cNvSpPr>
          <p:nvPr/>
        </p:nvSpPr>
        <p:spPr bwMode="auto">
          <a:xfrm rot="-3119196">
            <a:off x="2398713" y="1708150"/>
            <a:ext cx="1308100" cy="22860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45063" name="Oval 5"/>
          <p:cNvSpPr>
            <a:spLocks noChangeArrowheads="1"/>
          </p:cNvSpPr>
          <p:nvPr/>
        </p:nvSpPr>
        <p:spPr bwMode="auto">
          <a:xfrm rot="-7580910">
            <a:off x="3313906" y="1710532"/>
            <a:ext cx="1239837" cy="2349500"/>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45064" name="Oval 6"/>
          <p:cNvSpPr>
            <a:spLocks noChangeArrowheads="1"/>
          </p:cNvSpPr>
          <p:nvPr/>
        </p:nvSpPr>
        <p:spPr bwMode="auto">
          <a:xfrm>
            <a:off x="3076575" y="2681288"/>
            <a:ext cx="838200" cy="914400"/>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mc:AlternateContent xmlns:mc="http://schemas.openxmlformats.org/markup-compatibility/2006" xmlns:a14="http://schemas.microsoft.com/office/drawing/2010/main">
        <mc:Choice Requires="a14">
          <p:sp>
            <p:nvSpPr>
              <p:cNvPr id="45065" name="Text Box 7"/>
              <p:cNvSpPr txBox="1">
                <a:spLocks noChangeArrowheads="1"/>
              </p:cNvSpPr>
              <p:nvPr/>
            </p:nvSpPr>
            <p:spPr bwMode="auto">
              <a:xfrm>
                <a:off x="2347913" y="2257425"/>
                <a:ext cx="601318"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14:m>
                  <m:oMathPara xmlns:m="http://schemas.openxmlformats.org/officeDocument/2006/math">
                    <m:oMathParaPr>
                      <m:jc m:val="centerGroup"/>
                    </m:oMathParaPr>
                    <m:oMath xmlns:m="http://schemas.openxmlformats.org/officeDocument/2006/math">
                      <m:r>
                        <a:rPr lang="en-US" altLang="ko-KR" sz="2000" i="1" dirty="0" smtClean="0">
                          <a:latin typeface="Cambria Math"/>
                        </a:rPr>
                        <m:t>𝑁𝑃</m:t>
                      </m:r>
                    </m:oMath>
                  </m:oMathPara>
                </a14:m>
                <a:endParaRPr lang="en-US" altLang="ko-KR" sz="2000" dirty="0">
                  <a:latin typeface="+mn-lt"/>
                </a:endParaRPr>
              </a:p>
            </p:txBody>
          </p:sp>
        </mc:Choice>
        <mc:Fallback xmlns="">
          <p:sp>
            <p:nvSpPr>
              <p:cNvPr id="45065" name="Text Box 7"/>
              <p:cNvSpPr txBox="1">
                <a:spLocks noRot="1" noChangeAspect="1" noMove="1" noResize="1" noEditPoints="1" noAdjustHandles="1" noChangeArrowheads="1" noChangeShapeType="1" noTextEdit="1"/>
              </p:cNvSpPr>
              <p:nvPr/>
            </p:nvSpPr>
            <p:spPr bwMode="auto">
              <a:xfrm>
                <a:off x="2347913" y="2257425"/>
                <a:ext cx="601318" cy="400110"/>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5066" name="Text Box 8"/>
              <p:cNvSpPr txBox="1">
                <a:spLocks noChangeArrowheads="1"/>
              </p:cNvSpPr>
              <p:nvPr/>
            </p:nvSpPr>
            <p:spPr bwMode="auto">
              <a:xfrm>
                <a:off x="3365500" y="2943225"/>
                <a:ext cx="413768"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14:m>
                  <m:oMathPara xmlns:m="http://schemas.openxmlformats.org/officeDocument/2006/math">
                    <m:oMathParaPr>
                      <m:jc m:val="centerGroup"/>
                    </m:oMathParaPr>
                    <m:oMath xmlns:m="http://schemas.openxmlformats.org/officeDocument/2006/math">
                      <m:r>
                        <a:rPr lang="en-US" altLang="ko-KR" sz="2000" i="1" dirty="0" smtClean="0">
                          <a:latin typeface="Cambria Math"/>
                        </a:rPr>
                        <m:t>𝑃</m:t>
                      </m:r>
                    </m:oMath>
                  </m:oMathPara>
                </a14:m>
                <a:endParaRPr lang="en-US" altLang="ko-KR" sz="2000" dirty="0">
                  <a:latin typeface="+mn-lt"/>
                </a:endParaRPr>
              </a:p>
            </p:txBody>
          </p:sp>
        </mc:Choice>
        <mc:Fallback xmlns="">
          <p:sp>
            <p:nvSpPr>
              <p:cNvPr id="45066" name="Text Box 8"/>
              <p:cNvSpPr txBox="1">
                <a:spLocks noRot="1" noChangeAspect="1" noMove="1" noResize="1" noEditPoints="1" noAdjustHandles="1" noChangeArrowheads="1" noChangeShapeType="1" noTextEdit="1"/>
              </p:cNvSpPr>
              <p:nvPr/>
            </p:nvSpPr>
            <p:spPr bwMode="auto">
              <a:xfrm>
                <a:off x="3365500" y="2943225"/>
                <a:ext cx="413768" cy="400110"/>
              </a:xfrm>
              <a:prstGeom prst="rect">
                <a:avLst/>
              </a:prstGeom>
              <a:blipFill rotWithShape="1">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5067" name="Text Box 9"/>
              <p:cNvSpPr txBox="1">
                <a:spLocks noChangeArrowheads="1"/>
              </p:cNvSpPr>
              <p:nvPr/>
            </p:nvSpPr>
            <p:spPr bwMode="auto">
              <a:xfrm>
                <a:off x="4038600" y="2209800"/>
                <a:ext cx="88985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14:m>
                  <m:oMathPara xmlns:m="http://schemas.openxmlformats.org/officeDocument/2006/math">
                    <m:oMathParaPr>
                      <m:jc m:val="centerGroup"/>
                    </m:oMathParaPr>
                    <m:oMath xmlns:m="http://schemas.openxmlformats.org/officeDocument/2006/math">
                      <m:r>
                        <a:rPr lang="en-US" altLang="ko-KR" sz="2000" i="1" dirty="0" smtClean="0">
                          <a:latin typeface="Cambria Math"/>
                        </a:rPr>
                        <m:t>𝐶𝑜𝑁𝑃</m:t>
                      </m:r>
                    </m:oMath>
                  </m:oMathPara>
                </a14:m>
                <a:endParaRPr lang="en-US" altLang="ko-KR" sz="2000" dirty="0">
                  <a:latin typeface="+mn-lt"/>
                </a:endParaRPr>
              </a:p>
            </p:txBody>
          </p:sp>
        </mc:Choice>
        <mc:Fallback xmlns="">
          <p:sp>
            <p:nvSpPr>
              <p:cNvPr id="45067" name="Text Box 9"/>
              <p:cNvSpPr txBox="1">
                <a:spLocks noRot="1" noChangeAspect="1" noMove="1" noResize="1" noEditPoints="1" noAdjustHandles="1" noChangeArrowheads="1" noChangeShapeType="1" noTextEdit="1"/>
              </p:cNvSpPr>
              <p:nvPr/>
            </p:nvSpPr>
            <p:spPr bwMode="auto">
              <a:xfrm>
                <a:off x="4038600" y="2209800"/>
                <a:ext cx="889859" cy="400110"/>
              </a:xfrm>
              <a:prstGeom prst="rect">
                <a:avLst/>
              </a:prstGeom>
              <a:blipFill rotWithShape="1">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날짜 개체 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1400" dirty="0" smtClean="0">
                <a:latin typeface="+mn-lt"/>
              </a:rPr>
              <a:t>Integer Programming 2018</a:t>
            </a:r>
            <a:endParaRPr lang="en-US" altLang="ko-KR" sz="1400" dirty="0">
              <a:latin typeface="+mn-lt"/>
            </a:endParaRPr>
          </a:p>
        </p:txBody>
      </p:sp>
      <p:sp>
        <p:nvSpPr>
          <p:cNvPr id="46083"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3B6836D5-0A5D-4167-9823-CF8B75312BCD}" type="slidenum">
              <a:rPr lang="en-US" altLang="ko-KR" sz="1400" smtClean="0">
                <a:latin typeface="+mn-lt"/>
              </a:rPr>
              <a:pPr eaLnBrk="1" hangingPunct="1"/>
              <a:t>33</a:t>
            </a:fld>
            <a:endParaRPr lang="en-US" altLang="ko-KR" sz="1400" smtClean="0">
              <a:latin typeface="+mn-lt"/>
            </a:endParaRPr>
          </a:p>
        </p:txBody>
      </p:sp>
      <mc:AlternateContent xmlns:mc="http://schemas.openxmlformats.org/markup-compatibility/2006" xmlns:a14="http://schemas.microsoft.com/office/drawing/2010/main">
        <mc:Choice Requires="a14">
          <p:sp>
            <p:nvSpPr>
              <p:cNvPr id="46084" name="Rectangle 3"/>
              <p:cNvSpPr>
                <a:spLocks noGrp="1" noChangeArrowheads="1"/>
              </p:cNvSpPr>
              <p:nvPr>
                <p:ph type="body" idx="1"/>
              </p:nvPr>
            </p:nvSpPr>
            <p:spPr>
              <a:xfrm>
                <a:off x="558800" y="228600"/>
                <a:ext cx="8001000" cy="5011437"/>
              </a:xfrm>
            </p:spPr>
            <p:txBody>
              <a:bodyPr/>
              <a:lstStyle/>
              <a:p>
                <a:pPr eaLnBrk="1" hangingPunct="1"/>
                <a:r>
                  <a:rPr lang="en-US" altLang="ko-KR" dirty="0" smtClean="0">
                    <a:ea typeface="바탕체" pitchFamily="17" charset="-127"/>
                    <a:sym typeface="Symbol" pitchFamily="18" charset="2"/>
                  </a:rPr>
                  <a:t>Questions</a:t>
                </a:r>
              </a:p>
              <a:p>
                <a:pPr eaLnBrk="1" hangingPunct="1">
                  <a:buNone/>
                </a:pPr>
                <a:r>
                  <a:rPr lang="en-US" altLang="ko-KR" dirty="0" smtClean="0">
                    <a:ea typeface="바탕체" pitchFamily="17" charset="-127"/>
                    <a:sym typeface="Symbol" pitchFamily="18" charset="2"/>
                  </a:rPr>
                  <a:t>	1. </a:t>
                </a:r>
                <a14:m>
                  <m:oMath xmlns:m="http://schemas.openxmlformats.org/officeDocument/2006/math">
                    <m:r>
                      <a:rPr lang="en-US" altLang="ko-KR" i="1">
                        <a:latin typeface="Cambria Math"/>
                        <a:ea typeface="바탕체" pitchFamily="17" charset="-127"/>
                        <a:sym typeface="Symbol" pitchFamily="18" charset="2"/>
                      </a:rPr>
                      <m:t>𝑃</m:t>
                    </m:r>
                    <m:r>
                      <a:rPr lang="en-US" altLang="ko-KR" i="1">
                        <a:latin typeface="Cambria Math"/>
                        <a:ea typeface="바탕체" pitchFamily="17" charset="-127"/>
                        <a:sym typeface="Symbol" pitchFamily="18" charset="2"/>
                      </a:rPr>
                      <m:t>=</m:t>
                    </m:r>
                    <m:r>
                      <a:rPr lang="en-US" altLang="ko-KR" i="1">
                        <a:latin typeface="Cambria Math"/>
                        <a:ea typeface="바탕체" pitchFamily="17" charset="-127"/>
                        <a:sym typeface="Symbol" pitchFamily="18" charset="2"/>
                      </a:rPr>
                      <m:t>𝑁𝑃</m:t>
                    </m:r>
                    <m:r>
                      <a:rPr lang="en-US" altLang="ko-KR" i="1">
                        <a:latin typeface="Cambria Math"/>
                        <a:ea typeface="Cambria Math"/>
                        <a:sym typeface="Symbol" pitchFamily="18" charset="2"/>
                      </a:rPr>
                      <m:t>∩</m:t>
                    </m:r>
                    <m:r>
                      <a:rPr lang="en-US" altLang="ko-KR" i="1">
                        <a:latin typeface="Cambria Math"/>
                        <a:ea typeface="Cambria Math"/>
                        <a:sym typeface="Symbol" pitchFamily="18" charset="2"/>
                      </a:rPr>
                      <m:t>𝐶𝑜𝑁𝑃</m:t>
                    </m:r>
                    <m:r>
                      <a:rPr lang="en-US" altLang="ko-KR" i="1">
                        <a:latin typeface="Cambria Math"/>
                        <a:ea typeface="Cambria Math"/>
                        <a:sym typeface="Symbol" pitchFamily="18" charset="2"/>
                      </a:rPr>
                      <m:t>?</m:t>
                    </m:r>
                  </m:oMath>
                </a14:m>
                <a:r>
                  <a:rPr lang="en-US" altLang="ko-KR" dirty="0" smtClean="0">
                    <a:ea typeface="바탕체" pitchFamily="17" charset="-127"/>
                    <a:sym typeface="Symbol" pitchFamily="18" charset="2"/>
                  </a:rPr>
                  <a:t> 	(probably true)</a:t>
                </a:r>
              </a:p>
              <a:p>
                <a:pPr eaLnBrk="1" hangingPunct="1">
                  <a:buNone/>
                </a:pPr>
                <a:r>
                  <a:rPr lang="en-US" altLang="ko-KR" dirty="0" smtClean="0">
                    <a:ea typeface="바탕체" pitchFamily="17" charset="-127"/>
                    <a:sym typeface="Symbol" pitchFamily="18" charset="2"/>
                  </a:rPr>
                  <a:t>	2. </a:t>
                </a:r>
                <a14:m>
                  <m:oMath xmlns:m="http://schemas.openxmlformats.org/officeDocument/2006/math">
                    <m:r>
                      <a:rPr lang="en-US" altLang="ko-KR" i="1">
                        <a:latin typeface="Cambria Math"/>
                        <a:ea typeface="바탕체" pitchFamily="17" charset="-127"/>
                        <a:sym typeface="Symbol" pitchFamily="18" charset="2"/>
                      </a:rPr>
                      <m:t>𝐶𝑜𝑁𝑃</m:t>
                    </m:r>
                    <m:r>
                      <a:rPr lang="en-US" altLang="ko-KR" i="1">
                        <a:latin typeface="Cambria Math"/>
                        <a:ea typeface="바탕체" pitchFamily="17" charset="-127"/>
                        <a:sym typeface="Symbol" pitchFamily="18" charset="2"/>
                      </a:rPr>
                      <m:t>=</m:t>
                    </m:r>
                    <m:r>
                      <a:rPr lang="en-US" altLang="ko-KR" i="1">
                        <a:latin typeface="Cambria Math"/>
                        <a:ea typeface="바탕체" pitchFamily="17" charset="-127"/>
                        <a:sym typeface="Symbol" pitchFamily="18" charset="2"/>
                      </a:rPr>
                      <m:t>𝑁𝑃</m:t>
                    </m:r>
                    <m:r>
                      <a:rPr lang="en-US" altLang="ko-KR" i="1">
                        <a:latin typeface="Cambria Math"/>
                        <a:ea typeface="바탕체" pitchFamily="17" charset="-127"/>
                        <a:sym typeface="Symbol" pitchFamily="18" charset="2"/>
                      </a:rPr>
                      <m:t>?</m:t>
                    </m:r>
                  </m:oMath>
                </a14:m>
                <a:r>
                  <a:rPr lang="en-US" altLang="ko-KR" dirty="0">
                    <a:ea typeface="바탕체" pitchFamily="17" charset="-127"/>
                    <a:sym typeface="Symbol" pitchFamily="18" charset="2"/>
                  </a:rPr>
                  <a:t> 	(probably false)</a:t>
                </a:r>
              </a:p>
              <a:p>
                <a:pPr eaLnBrk="1" hangingPunct="1">
                  <a:buNone/>
                </a:pPr>
                <a:r>
                  <a:rPr lang="en-US" altLang="ko-KR" dirty="0" smtClean="0">
                    <a:ea typeface="바탕체" pitchFamily="17" charset="-127"/>
                    <a:sym typeface="Symbol" pitchFamily="18" charset="2"/>
                  </a:rPr>
                  <a:t>	3. </a:t>
                </a:r>
                <a14:m>
                  <m:oMath xmlns:m="http://schemas.openxmlformats.org/officeDocument/2006/math">
                    <m:r>
                      <a:rPr lang="en-US" altLang="ko-KR" i="1">
                        <a:latin typeface="Cambria Math"/>
                        <a:ea typeface="바탕체" pitchFamily="17" charset="-127"/>
                        <a:sym typeface="Symbol" pitchFamily="18" charset="2"/>
                      </a:rPr>
                      <m:t>𝑃</m:t>
                    </m:r>
                    <m:r>
                      <a:rPr lang="en-US" altLang="ko-KR" i="1">
                        <a:latin typeface="Cambria Math"/>
                        <a:ea typeface="바탕체" pitchFamily="17" charset="-127"/>
                        <a:sym typeface="Symbol" pitchFamily="18" charset="2"/>
                      </a:rPr>
                      <m:t>=</m:t>
                    </m:r>
                    <m:r>
                      <a:rPr lang="en-US" altLang="ko-KR" i="1">
                        <a:latin typeface="Cambria Math"/>
                        <a:ea typeface="바탕체" pitchFamily="17" charset="-127"/>
                        <a:sym typeface="Symbol" pitchFamily="18" charset="2"/>
                      </a:rPr>
                      <m:t>𝑁𝑃</m:t>
                    </m:r>
                    <m:r>
                      <a:rPr lang="en-US" altLang="ko-KR" i="1">
                        <a:latin typeface="Cambria Math"/>
                        <a:ea typeface="바탕체" pitchFamily="17" charset="-127"/>
                        <a:sym typeface="Symbol" pitchFamily="18" charset="2"/>
                      </a:rPr>
                      <m:t>? </m:t>
                    </m:r>
                  </m:oMath>
                </a14:m>
                <a:r>
                  <a:rPr lang="en-US" altLang="ko-KR" dirty="0" smtClean="0">
                    <a:ea typeface="바탕체" pitchFamily="17" charset="-127"/>
                    <a:sym typeface="Symbol" pitchFamily="18" charset="2"/>
                  </a:rPr>
                  <a:t>		(probably false)</a:t>
                </a:r>
              </a:p>
              <a:p>
                <a:pPr eaLnBrk="1" hangingPunct="1">
                  <a:buFont typeface="Wingdings" pitchFamily="2" charset="2"/>
                  <a:buNone/>
                </a:pPr>
                <a:endParaRPr lang="en-US" altLang="ko-KR" dirty="0" smtClean="0">
                  <a:ea typeface="바탕체" pitchFamily="17" charset="-127"/>
                  <a:sym typeface="Symbol" pitchFamily="18" charset="2"/>
                </a:endParaRPr>
              </a:p>
              <a:p>
                <a:pPr eaLnBrk="1" hangingPunct="1">
                  <a:buFont typeface="Wingdings" pitchFamily="2" charset="2"/>
                  <a:buNone/>
                </a:pPr>
                <a:r>
                  <a:rPr lang="en-US" altLang="ko-KR" dirty="0" smtClean="0">
                    <a:ea typeface="바탕체" pitchFamily="17" charset="-127"/>
                    <a:sym typeface="Symbol" pitchFamily="18" charset="2"/>
                  </a:rPr>
                  <a:t>	Implications between status</a:t>
                </a:r>
              </a:p>
              <a:p>
                <a:pPr eaLnBrk="1" hangingPunct="1">
                  <a:buNone/>
                </a:pPr>
                <a:r>
                  <a:rPr lang="en-US" altLang="ko-KR" dirty="0" smtClean="0">
                    <a:ea typeface="바탕체" pitchFamily="17" charset="-127"/>
                    <a:sym typeface="Symbol" pitchFamily="18" charset="2"/>
                  </a:rPr>
                  <a:t>	3. true </a:t>
                </a:r>
                <a14:m>
                  <m:oMath xmlns:m="http://schemas.openxmlformats.org/officeDocument/2006/math">
                    <m:r>
                      <a:rPr lang="en-US" altLang="ko-KR" i="1" dirty="0">
                        <a:latin typeface="Cambria Math"/>
                        <a:ea typeface="Cambria Math"/>
                        <a:sym typeface="Symbol" pitchFamily="18" charset="2"/>
                      </a:rPr>
                      <m:t>⟹</m:t>
                    </m:r>
                  </m:oMath>
                </a14:m>
                <a:r>
                  <a:rPr lang="en-US" altLang="ko-KR" dirty="0" smtClean="0">
                    <a:ea typeface="바탕체" pitchFamily="17" charset="-127"/>
                    <a:sym typeface="Symbol" pitchFamily="18" charset="2"/>
                  </a:rPr>
                  <a:t>  1. 2. true :</a:t>
                </a:r>
              </a:p>
              <a:p>
                <a:pPr eaLnBrk="1" hangingPunct="1">
                  <a:buNone/>
                </a:pPr>
                <a:r>
                  <a:rPr lang="en-US" altLang="ko-KR" dirty="0" smtClean="0">
                    <a:ea typeface="바탕체" pitchFamily="17" charset="-127"/>
                    <a:sym typeface="Symbol" pitchFamily="18" charset="2"/>
                  </a:rPr>
                  <a:t>		 </a:t>
                </a:r>
                <a14:m>
                  <m:oMath xmlns:m="http://schemas.openxmlformats.org/officeDocument/2006/math">
                    <m:r>
                      <a:rPr lang="en-US" altLang="ko-KR" b="0" i="1" smtClean="0">
                        <a:latin typeface="Cambria Math"/>
                        <a:ea typeface="바탕체" pitchFamily="17" charset="-127"/>
                        <a:sym typeface="Symbol" pitchFamily="18" charset="2"/>
                      </a:rPr>
                      <m:t>𝑃</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𝑁𝑃</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𝐶𝑜𝑁𝑃</m:t>
                    </m:r>
                  </m:oMath>
                </a14:m>
                <a:r>
                  <a:rPr lang="en-US" altLang="ko-KR" dirty="0" smtClean="0">
                    <a:ea typeface="바탕체" pitchFamily="17" charset="-127"/>
                    <a:sym typeface="Symbol" pitchFamily="18" charset="2"/>
                  </a:rPr>
                  <a:t>   </a:t>
                </a:r>
                <a14:m>
                  <m:oMath xmlns:m="http://schemas.openxmlformats.org/officeDocument/2006/math">
                    <m:r>
                      <a:rPr lang="en-US" altLang="ko-KR" i="1" dirty="0">
                        <a:latin typeface="Cambria Math"/>
                        <a:ea typeface="Cambria Math"/>
                        <a:sym typeface="Symbol" pitchFamily="18" charset="2"/>
                      </a:rPr>
                      <m:t>⟹</m:t>
                    </m:r>
                  </m:oMath>
                </a14:m>
                <a:r>
                  <a:rPr lang="en-US" altLang="ko-KR" dirty="0" smtClean="0">
                    <a:ea typeface="바탕체" pitchFamily="17" charset="-127"/>
                    <a:sym typeface="Symbol" pitchFamily="18" charset="2"/>
                  </a:rPr>
                  <a:t>   </a:t>
                </a:r>
                <a14:m>
                  <m:oMath xmlns:m="http://schemas.openxmlformats.org/officeDocument/2006/math">
                    <m:r>
                      <a:rPr lang="en-US" altLang="ko-KR" b="0" i="1" dirty="0" smtClean="0">
                        <a:latin typeface="Cambria Math"/>
                        <a:ea typeface="바탕체" pitchFamily="17" charset="-127"/>
                        <a:sym typeface="Symbol" pitchFamily="18" charset="2"/>
                      </a:rPr>
                      <m:t>𝑃</m:t>
                    </m:r>
                    <m:r>
                      <a:rPr lang="en-US" altLang="ko-KR" b="0" i="1" dirty="0" smtClean="0">
                        <a:latin typeface="Cambria Math"/>
                        <a:ea typeface="Cambria Math"/>
                        <a:sym typeface="Symbol" pitchFamily="18" charset="2"/>
                      </a:rPr>
                      <m:t>⊆</m:t>
                    </m:r>
                    <m:r>
                      <a:rPr lang="en-US" altLang="ko-KR" b="0" i="1" dirty="0" smtClean="0">
                        <a:latin typeface="Cambria Math"/>
                        <a:ea typeface="Cambria Math"/>
                        <a:sym typeface="Symbol" pitchFamily="18" charset="2"/>
                      </a:rPr>
                      <m:t>𝐶𝑜𝑁𝑃</m:t>
                    </m:r>
                  </m:oMath>
                </a14:m>
                <a:endParaRPr lang="en-US" altLang="ko-KR" dirty="0" smtClean="0">
                  <a:ea typeface="바탕체" pitchFamily="17" charset="-127"/>
                  <a:sym typeface="Symbol" pitchFamily="18" charset="2"/>
                </a:endParaRPr>
              </a:p>
              <a:p>
                <a:pPr eaLnBrk="1" hangingPunct="1">
                  <a:buNone/>
                </a:pPr>
                <a:r>
                  <a:rPr lang="en-US" altLang="ko-KR" dirty="0" smtClean="0">
                    <a:ea typeface="바탕체" pitchFamily="17" charset="-127"/>
                    <a:sym typeface="Symbol" pitchFamily="18" charset="2"/>
                  </a:rPr>
                  <a:t>		 </a:t>
                </a:r>
                <a14:m>
                  <m:oMath xmlns:m="http://schemas.openxmlformats.org/officeDocument/2006/math">
                    <m:r>
                      <a:rPr lang="en-US" altLang="ko-KR" i="1" dirty="0">
                        <a:latin typeface="Cambria Math"/>
                        <a:ea typeface="Cambria Math"/>
                        <a:sym typeface="Symbol" pitchFamily="18" charset="2"/>
                      </a:rPr>
                      <m:t>⟹</m:t>
                    </m:r>
                  </m:oMath>
                </a14:m>
                <a:r>
                  <a:rPr lang="en-US" altLang="ko-KR" dirty="0" smtClean="0">
                    <a:ea typeface="바탕체" pitchFamily="17" charset="-127"/>
                    <a:sym typeface="Symbol" pitchFamily="18" charset="2"/>
                  </a:rPr>
                  <a:t>   </a:t>
                </a:r>
                <a14:m>
                  <m:oMath xmlns:m="http://schemas.openxmlformats.org/officeDocument/2006/math">
                    <m:r>
                      <a:rPr lang="en-US" altLang="ko-KR" b="0" i="1" dirty="0" smtClean="0">
                        <a:latin typeface="Cambria Math"/>
                        <a:ea typeface="바탕체" pitchFamily="17" charset="-127"/>
                        <a:sym typeface="Symbol" pitchFamily="18" charset="2"/>
                      </a:rPr>
                      <m:t>𝑃</m:t>
                    </m:r>
                    <m:r>
                      <a:rPr lang="en-US" altLang="ko-KR" b="0" i="1" dirty="0" smtClean="0">
                        <a:latin typeface="Cambria Math"/>
                        <a:ea typeface="바탕체" pitchFamily="17" charset="-127"/>
                        <a:sym typeface="Symbol" pitchFamily="18" charset="2"/>
                      </a:rPr>
                      <m:t>=</m:t>
                    </m:r>
                    <m:r>
                      <a:rPr lang="en-US" altLang="ko-KR" b="0" i="1" dirty="0" smtClean="0">
                        <a:latin typeface="Cambria Math"/>
                        <a:ea typeface="바탕체" pitchFamily="17" charset="-127"/>
                        <a:sym typeface="Symbol" pitchFamily="18" charset="2"/>
                      </a:rPr>
                      <m:t>𝐶𝑜𝑁𝑃</m:t>
                    </m:r>
                    <m:r>
                      <a:rPr lang="en-US" altLang="ko-KR" b="0" i="1" dirty="0" smtClean="0">
                        <a:latin typeface="Cambria Math"/>
                        <a:ea typeface="Cambria Math"/>
                        <a:sym typeface="Symbol" pitchFamily="18" charset="2"/>
                      </a:rPr>
                      <m:t>∩</m:t>
                    </m:r>
                    <m:r>
                      <a:rPr lang="en-US" altLang="ko-KR" b="0" i="1" dirty="0" smtClean="0">
                        <a:latin typeface="Cambria Math"/>
                        <a:ea typeface="Cambria Math"/>
                        <a:sym typeface="Symbol" pitchFamily="18" charset="2"/>
                      </a:rPr>
                      <m:t>𝑃</m:t>
                    </m:r>
                    <m:r>
                      <a:rPr lang="en-US" altLang="ko-KR" b="0" i="1" dirty="0" smtClean="0">
                        <a:latin typeface="Cambria Math"/>
                        <a:ea typeface="Cambria Math"/>
                        <a:sym typeface="Symbol" pitchFamily="18" charset="2"/>
                      </a:rPr>
                      <m:t>=</m:t>
                    </m:r>
                    <m:r>
                      <a:rPr lang="en-US" altLang="ko-KR" b="0" i="1" dirty="0" smtClean="0">
                        <a:latin typeface="Cambria Math"/>
                        <a:ea typeface="Cambria Math"/>
                        <a:sym typeface="Symbol" pitchFamily="18" charset="2"/>
                      </a:rPr>
                      <m:t>𝐶𝑜𝑁𝑃</m:t>
                    </m:r>
                    <m:r>
                      <a:rPr lang="en-US" altLang="ko-KR" b="0" i="1" dirty="0" smtClean="0">
                        <a:latin typeface="Cambria Math"/>
                        <a:ea typeface="Cambria Math"/>
                        <a:sym typeface="Symbol" pitchFamily="18" charset="2"/>
                      </a:rPr>
                      <m:t>∩</m:t>
                    </m:r>
                    <m:r>
                      <a:rPr lang="en-US" altLang="ko-KR" b="0" i="1" dirty="0" smtClean="0">
                        <a:latin typeface="Cambria Math"/>
                        <a:ea typeface="Cambria Math"/>
                        <a:sym typeface="Symbol" pitchFamily="18" charset="2"/>
                      </a:rPr>
                      <m:t>𝑁𝑃</m:t>
                    </m:r>
                  </m:oMath>
                </a14:m>
                <a:r>
                  <a:rPr lang="en-US" altLang="ko-KR" dirty="0" smtClean="0">
                    <a:ea typeface="바탕체" pitchFamily="17" charset="-127"/>
                    <a:sym typeface="Symbol" pitchFamily="18" charset="2"/>
                  </a:rPr>
                  <a:t>  ( from 3.)</a:t>
                </a:r>
              </a:p>
              <a:p>
                <a:pPr eaLnBrk="1" hangingPunct="1">
                  <a:buNone/>
                </a:pPr>
                <a:r>
                  <a:rPr lang="en-US" altLang="ko-KR" dirty="0" smtClean="0">
                    <a:ea typeface="바탕체" pitchFamily="17" charset="-127"/>
                    <a:sym typeface="Symbol" pitchFamily="18" charset="2"/>
                  </a:rPr>
                  <a:t>		If </a:t>
                </a:r>
                <a14:m>
                  <m:oMath xmlns:m="http://schemas.openxmlformats.org/officeDocument/2006/math">
                    <m:r>
                      <a:rPr lang="en-US" altLang="ko-KR" b="0" i="1" smtClean="0">
                        <a:latin typeface="Cambria Math"/>
                        <a:ea typeface="바탕체" pitchFamily="17" charset="-127"/>
                        <a:sym typeface="Symbol" pitchFamily="18" charset="2"/>
                      </a:rPr>
                      <m:t>𝑃</m:t>
                    </m:r>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𝑁𝑃</m:t>
                    </m:r>
                    <m:r>
                      <a:rPr lang="en-US" altLang="ko-KR" b="0" i="1" smtClean="0">
                        <a:latin typeface="Cambria Math"/>
                        <a:ea typeface="바탕체" pitchFamily="17" charset="-127"/>
                        <a:sym typeface="Symbol" pitchFamily="18" charset="2"/>
                      </a:rPr>
                      <m:t>,</m:t>
                    </m:r>
                  </m:oMath>
                </a14:m>
                <a:r>
                  <a:rPr lang="en-US" altLang="ko-KR" dirty="0" smtClean="0">
                    <a:ea typeface="바탕체" pitchFamily="17" charset="-127"/>
                    <a:sym typeface="Symbol" pitchFamily="18" charset="2"/>
                  </a:rPr>
                  <a:t> then </a:t>
                </a:r>
                <a14:m>
                  <m:oMath xmlns:m="http://schemas.openxmlformats.org/officeDocument/2006/math">
                    <m:r>
                      <a:rPr lang="en-US" altLang="ko-KR" b="0" i="1" smtClean="0">
                        <a:latin typeface="Cambria Math"/>
                        <a:ea typeface="바탕체" pitchFamily="17" charset="-127"/>
                        <a:sym typeface="Symbol" pitchFamily="18" charset="2"/>
                      </a:rPr>
                      <m:t>𝐶𝑜𝑁𝑃</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𝑃</m:t>
                    </m:r>
                  </m:oMath>
                </a14:m>
                <a:r>
                  <a:rPr lang="en-US" altLang="ko-KR" dirty="0" smtClean="0">
                    <a:ea typeface="바탕체" pitchFamily="17" charset="-127"/>
                    <a:sym typeface="Symbol" pitchFamily="18" charset="2"/>
                  </a:rPr>
                  <a:t>  (</a:t>
                </a:r>
                <a14:m>
                  <m:oMath xmlns:m="http://schemas.openxmlformats.org/officeDocument/2006/math">
                    <m:r>
                      <a:rPr lang="en-US" altLang="ko-KR" b="0" i="1" dirty="0" smtClean="0">
                        <a:latin typeface="Cambria Math"/>
                        <a:ea typeface="바탕체" pitchFamily="17" charset="-127"/>
                        <a:sym typeface="Symbol" pitchFamily="18" charset="2"/>
                      </a:rPr>
                      <m:t>𝑋</m:t>
                    </m:r>
                    <m:r>
                      <a:rPr lang="en-US" altLang="ko-KR" b="0" i="1" dirty="0" smtClean="0">
                        <a:latin typeface="Cambria Math"/>
                        <a:ea typeface="Cambria Math"/>
                        <a:sym typeface="Symbol" pitchFamily="18" charset="2"/>
                      </a:rPr>
                      <m:t>∈</m:t>
                    </m:r>
                    <m:r>
                      <a:rPr lang="en-US" altLang="ko-KR" b="0" i="1" dirty="0" smtClean="0">
                        <a:latin typeface="Cambria Math"/>
                        <a:ea typeface="Cambria Math"/>
                        <a:sym typeface="Symbol" pitchFamily="18" charset="2"/>
                      </a:rPr>
                      <m:t>𝐶𝑜𝑁𝑃</m:t>
                    </m:r>
                  </m:oMath>
                </a14:m>
                <a:r>
                  <a:rPr lang="en-US" altLang="ko-KR" dirty="0" smtClean="0">
                    <a:ea typeface="바탕체" pitchFamily="17" charset="-127"/>
                    <a:sym typeface="Symbol" pitchFamily="18" charset="2"/>
                  </a:rPr>
                  <a:t>   </a:t>
                </a:r>
                <a14:m>
                  <m:oMath xmlns:m="http://schemas.openxmlformats.org/officeDocument/2006/math">
                    <m:r>
                      <a:rPr lang="en-US" altLang="ko-KR" i="1" dirty="0">
                        <a:latin typeface="Cambria Math"/>
                        <a:ea typeface="Cambria Math"/>
                        <a:sym typeface="Symbol" pitchFamily="18" charset="2"/>
                      </a:rPr>
                      <m:t>⟹</m:t>
                    </m:r>
                  </m:oMath>
                </a14:m>
                <a:r>
                  <a:rPr lang="en-US" altLang="ko-KR" dirty="0" smtClean="0">
                    <a:ea typeface="바탕체" pitchFamily="17" charset="-127"/>
                    <a:sym typeface="Symbol" pitchFamily="18" charset="2"/>
                  </a:rPr>
                  <a:t>   </a:t>
                </a:r>
                <a14:m>
                  <m:oMath xmlns:m="http://schemas.openxmlformats.org/officeDocument/2006/math">
                    <m:acc>
                      <m:accPr>
                        <m:chr m:val="̅"/>
                        <m:ctrlPr>
                          <a:rPr lang="en-US" altLang="ko-KR" i="1" dirty="0" smtClean="0">
                            <a:latin typeface="Cambria Math" panose="02040503050406030204" pitchFamily="18" charset="0"/>
                            <a:ea typeface="바탕체" pitchFamily="17" charset="-127"/>
                            <a:sym typeface="Symbol" pitchFamily="18" charset="2"/>
                          </a:rPr>
                        </m:ctrlPr>
                      </m:accPr>
                      <m:e>
                        <m:r>
                          <a:rPr lang="en-US" altLang="ko-KR" b="0" i="1" dirty="0" smtClean="0">
                            <a:latin typeface="Cambria Math"/>
                            <a:ea typeface="바탕체" pitchFamily="17" charset="-127"/>
                            <a:sym typeface="Symbol" pitchFamily="18" charset="2"/>
                          </a:rPr>
                          <m:t>𝑋</m:t>
                        </m:r>
                      </m:e>
                    </m:acc>
                    <m:r>
                      <a:rPr lang="en-US" altLang="ko-KR" i="1" dirty="0" smtClean="0">
                        <a:latin typeface="Cambria Math"/>
                        <a:ea typeface="Cambria Math"/>
                        <a:sym typeface="Symbol" pitchFamily="18" charset="2"/>
                      </a:rPr>
                      <m:t>∈</m:t>
                    </m:r>
                    <m:r>
                      <a:rPr lang="en-US" altLang="ko-KR" b="0" i="1" dirty="0" smtClean="0">
                        <a:latin typeface="Cambria Math"/>
                        <a:ea typeface="Cambria Math"/>
                        <a:sym typeface="Symbol" pitchFamily="18" charset="2"/>
                      </a:rPr>
                      <m:t>𝑁𝑃</m:t>
                    </m:r>
                    <m:r>
                      <a:rPr lang="en-US" altLang="ko-KR" b="0" i="1" dirty="0" smtClean="0">
                        <a:latin typeface="Cambria Math"/>
                        <a:ea typeface="Cambria Math"/>
                        <a:sym typeface="Symbol" pitchFamily="18" charset="2"/>
                      </a:rPr>
                      <m:t>=</m:t>
                    </m:r>
                    <m:r>
                      <a:rPr lang="en-US" altLang="ko-KR" b="0" i="1" dirty="0" smtClean="0">
                        <a:latin typeface="Cambria Math"/>
                        <a:ea typeface="Cambria Math"/>
                        <a:sym typeface="Symbol" pitchFamily="18" charset="2"/>
                      </a:rPr>
                      <m:t>𝑃</m:t>
                    </m:r>
                  </m:oMath>
                </a14:m>
                <a:endParaRPr lang="en-US" altLang="ko-KR" dirty="0" smtClean="0">
                  <a:ea typeface="바탕체" pitchFamily="17" charset="-127"/>
                  <a:sym typeface="Symbol" pitchFamily="18" charset="2"/>
                </a:endParaRPr>
              </a:p>
              <a:p>
                <a:pPr eaLnBrk="1" hangingPunct="1">
                  <a:buNone/>
                </a:pPr>
                <a:r>
                  <a:rPr lang="en-US" altLang="ko-KR" dirty="0" smtClean="0">
                    <a:ea typeface="바탕체" pitchFamily="17" charset="-127"/>
                    <a:sym typeface="Symbol" pitchFamily="18" charset="2"/>
                  </a:rPr>
                  <a:t>		 </a:t>
                </a:r>
                <a14:m>
                  <m:oMath xmlns:m="http://schemas.openxmlformats.org/officeDocument/2006/math">
                    <m:r>
                      <a:rPr lang="en-US" altLang="ko-KR" i="1" dirty="0">
                        <a:latin typeface="Cambria Math"/>
                        <a:ea typeface="Cambria Math"/>
                        <a:sym typeface="Symbol" pitchFamily="18" charset="2"/>
                      </a:rPr>
                      <m:t>⟹</m:t>
                    </m:r>
                  </m:oMath>
                </a14:m>
                <a:r>
                  <a:rPr lang="en-US" altLang="ko-KR" dirty="0" smtClean="0">
                    <a:ea typeface="바탕체" pitchFamily="17" charset="-127"/>
                    <a:sym typeface="Symbol" pitchFamily="18" charset="2"/>
                  </a:rPr>
                  <a:t>   </a:t>
                </a:r>
                <a14:m>
                  <m:oMath xmlns:m="http://schemas.openxmlformats.org/officeDocument/2006/math">
                    <m:r>
                      <a:rPr lang="en-US" altLang="ko-KR" b="0" i="1" dirty="0" smtClean="0">
                        <a:latin typeface="Cambria Math"/>
                        <a:ea typeface="바탕체" pitchFamily="17" charset="-127"/>
                        <a:sym typeface="Symbol" pitchFamily="18" charset="2"/>
                      </a:rPr>
                      <m:t>𝑋</m:t>
                    </m:r>
                    <m:r>
                      <a:rPr lang="en-US" altLang="ko-KR" b="0" i="1" dirty="0" smtClean="0">
                        <a:latin typeface="Cambria Math"/>
                        <a:ea typeface="Cambria Math"/>
                        <a:sym typeface="Symbol" pitchFamily="18" charset="2"/>
                      </a:rPr>
                      <m:t>∈</m:t>
                    </m:r>
                    <m:r>
                      <a:rPr lang="en-US" altLang="ko-KR" b="0" i="1" dirty="0" smtClean="0">
                        <a:latin typeface="Cambria Math"/>
                        <a:ea typeface="Cambria Math"/>
                        <a:sym typeface="Symbol" pitchFamily="18" charset="2"/>
                      </a:rPr>
                      <m:t>𝑃</m:t>
                    </m:r>
                  </m:oMath>
                </a14:m>
                <a:r>
                  <a:rPr lang="en-US" altLang="ko-KR" dirty="0" smtClean="0">
                    <a:ea typeface="바탕체" pitchFamily="17" charset="-127"/>
                    <a:sym typeface="Symbol" pitchFamily="18" charset="2"/>
                  </a:rPr>
                  <a:t>) </a:t>
                </a:r>
              </a:p>
              <a:p>
                <a:pPr eaLnBrk="1" hangingPunct="1">
                  <a:buNone/>
                </a:pPr>
                <a:r>
                  <a:rPr lang="en-US" altLang="ko-KR" dirty="0">
                    <a:ea typeface="바탕체" pitchFamily="17" charset="-127"/>
                    <a:sym typeface="Symbol" pitchFamily="18" charset="2"/>
                  </a:rPr>
                  <a:t>	</a:t>
                </a:r>
                <a:r>
                  <a:rPr lang="en-US" altLang="ko-KR" dirty="0" smtClean="0">
                    <a:ea typeface="바탕체" pitchFamily="17" charset="-127"/>
                    <a:sym typeface="Symbol" pitchFamily="18" charset="2"/>
                  </a:rPr>
                  <a:t>	</a:t>
                </a:r>
                <a14:m>
                  <m:oMath xmlns:m="http://schemas.openxmlformats.org/officeDocument/2006/math">
                    <m:r>
                      <a:rPr lang="en-US" altLang="ko-KR" i="1" dirty="0">
                        <a:latin typeface="Cambria Math"/>
                        <a:ea typeface="Cambria Math"/>
                        <a:sym typeface="Symbol" pitchFamily="18" charset="2"/>
                      </a:rPr>
                      <m:t>⟹</m:t>
                    </m:r>
                  </m:oMath>
                </a14:m>
                <a:r>
                  <a:rPr lang="en-US" altLang="ko-KR" dirty="0" smtClean="0">
                    <a:ea typeface="바탕체" pitchFamily="17" charset="-127"/>
                    <a:sym typeface="Symbol" pitchFamily="18" charset="2"/>
                  </a:rPr>
                  <a:t>   </a:t>
                </a:r>
                <a14:m>
                  <m:oMath xmlns:m="http://schemas.openxmlformats.org/officeDocument/2006/math">
                    <m:r>
                      <a:rPr lang="en-US" altLang="ko-KR" b="0" i="1" dirty="0" smtClean="0">
                        <a:latin typeface="Cambria Math"/>
                        <a:ea typeface="바탕체" pitchFamily="17" charset="-127"/>
                        <a:sym typeface="Symbol" pitchFamily="18" charset="2"/>
                      </a:rPr>
                      <m:t>𝐶𝑜𝑁𝑃</m:t>
                    </m:r>
                    <m:r>
                      <a:rPr lang="en-US" altLang="ko-KR" b="0" i="1" dirty="0" smtClean="0">
                        <a:latin typeface="Cambria Math"/>
                        <a:ea typeface="바탕체" pitchFamily="17" charset="-127"/>
                        <a:sym typeface="Symbol" pitchFamily="18" charset="2"/>
                      </a:rPr>
                      <m:t>=</m:t>
                    </m:r>
                    <m:r>
                      <a:rPr lang="en-US" altLang="ko-KR" b="0" i="1" dirty="0" smtClean="0">
                        <a:latin typeface="Cambria Math"/>
                        <a:ea typeface="바탕체" pitchFamily="17" charset="-127"/>
                        <a:sym typeface="Symbol" pitchFamily="18" charset="2"/>
                      </a:rPr>
                      <m:t>𝑃</m:t>
                    </m:r>
                    <m:r>
                      <a:rPr lang="en-US" altLang="ko-KR" b="0" i="1" dirty="0" smtClean="0">
                        <a:latin typeface="Cambria Math"/>
                        <a:ea typeface="바탕체" pitchFamily="17" charset="-127"/>
                        <a:sym typeface="Symbol" pitchFamily="18" charset="2"/>
                      </a:rPr>
                      <m:t>=</m:t>
                    </m:r>
                    <m:r>
                      <a:rPr lang="en-US" altLang="ko-KR" b="0" i="1" dirty="0" smtClean="0">
                        <a:latin typeface="Cambria Math"/>
                        <a:ea typeface="바탕체" pitchFamily="17" charset="-127"/>
                        <a:sym typeface="Symbol" pitchFamily="18" charset="2"/>
                      </a:rPr>
                      <m:t>𝑁𝑃</m:t>
                    </m:r>
                  </m:oMath>
                </a14:m>
                <a:endParaRPr lang="en-US" altLang="ko-KR" dirty="0" smtClean="0">
                  <a:ea typeface="바탕체" pitchFamily="17" charset="-127"/>
                  <a:sym typeface="Symbol" pitchFamily="18" charset="2"/>
                </a:endParaRPr>
              </a:p>
              <a:p>
                <a:pPr eaLnBrk="1" hangingPunct="1">
                  <a:buNone/>
                </a:pPr>
                <a:r>
                  <a:rPr lang="en-US" altLang="ko-KR" dirty="0" smtClean="0">
                    <a:ea typeface="바탕체" pitchFamily="17" charset="-127"/>
                    <a:sym typeface="Symbol" pitchFamily="18" charset="2"/>
                  </a:rPr>
                  <a:t>	1. 2. true   </a:t>
                </a:r>
                <a14:m>
                  <m:oMath xmlns:m="http://schemas.openxmlformats.org/officeDocument/2006/math">
                    <m:r>
                      <a:rPr lang="en-US" altLang="ko-KR" i="1" dirty="0">
                        <a:latin typeface="Cambria Math"/>
                        <a:ea typeface="Cambria Math"/>
                        <a:sym typeface="Symbol" pitchFamily="18" charset="2"/>
                      </a:rPr>
                      <m:t>⟹</m:t>
                    </m:r>
                  </m:oMath>
                </a14:m>
                <a:r>
                  <a:rPr lang="en-US" altLang="ko-KR" dirty="0" smtClean="0">
                    <a:ea typeface="바탕체" pitchFamily="17" charset="-127"/>
                    <a:sym typeface="Symbol" pitchFamily="18" charset="2"/>
                  </a:rPr>
                  <a:t>   3. true  </a:t>
                </a:r>
              </a:p>
            </p:txBody>
          </p:sp>
        </mc:Choice>
        <mc:Fallback xmlns="">
          <p:sp>
            <p:nvSpPr>
              <p:cNvPr id="46084" name="Rectangle 3"/>
              <p:cNvSpPr>
                <a:spLocks noGrp="1" noRot="1" noChangeAspect="1" noMove="1" noResize="1" noEditPoints="1" noAdjustHandles="1" noChangeArrowheads="1" noChangeShapeType="1" noTextEdit="1"/>
              </p:cNvSpPr>
              <p:nvPr>
                <p:ph type="body" idx="1"/>
              </p:nvPr>
            </p:nvSpPr>
            <p:spPr>
              <a:xfrm>
                <a:off x="558800" y="228600"/>
                <a:ext cx="8001000" cy="5011437"/>
              </a:xfrm>
              <a:blipFill rotWithShape="1">
                <a:blip r:embed="rId3"/>
                <a:stretch>
                  <a:fillRect l="-686" t="-730" b="-1095"/>
                </a:stretch>
              </a:blipFill>
            </p:spPr>
            <p:txBody>
              <a:bodyPr/>
              <a:lstStyle/>
              <a:p>
                <a:r>
                  <a:rPr lang="ko-KR" alt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날짜 개체 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1400" dirty="0" smtClean="0">
                <a:latin typeface="+mn-lt"/>
              </a:rPr>
              <a:t>Integer Programming 2018</a:t>
            </a:r>
            <a:endParaRPr lang="en-US" altLang="ko-KR" sz="1400" dirty="0">
              <a:latin typeface="+mn-lt"/>
            </a:endParaRPr>
          </a:p>
        </p:txBody>
      </p:sp>
      <p:sp>
        <p:nvSpPr>
          <p:cNvPr id="16387"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3D166F31-EE05-4B00-9425-198ABB16C237}" type="slidenum">
              <a:rPr lang="en-US" altLang="ko-KR" sz="1400" smtClean="0">
                <a:latin typeface="+mn-lt"/>
              </a:rPr>
              <a:pPr eaLnBrk="1" hangingPunct="1"/>
              <a:t>4</a:t>
            </a:fld>
            <a:endParaRPr lang="en-US" altLang="ko-KR" sz="1400" smtClean="0">
              <a:latin typeface="+mn-lt"/>
            </a:endParaRPr>
          </a:p>
        </p:txBody>
      </p:sp>
      <mc:AlternateContent xmlns:mc="http://schemas.openxmlformats.org/markup-compatibility/2006" xmlns:a14="http://schemas.microsoft.com/office/drawing/2010/main">
        <mc:Choice Requires="a14">
          <p:sp>
            <p:nvSpPr>
              <p:cNvPr id="16388" name="Rectangle 3"/>
              <p:cNvSpPr>
                <a:spLocks noGrp="1" noChangeArrowheads="1"/>
              </p:cNvSpPr>
              <p:nvPr>
                <p:ph type="body" idx="1"/>
              </p:nvPr>
            </p:nvSpPr>
            <p:spPr>
              <a:xfrm>
                <a:off x="558800" y="609600"/>
                <a:ext cx="8001000" cy="5457713"/>
              </a:xfrm>
            </p:spPr>
            <p:txBody>
              <a:bodyPr/>
              <a:lstStyle/>
              <a:p>
                <a:pPr eaLnBrk="1" hangingPunct="1"/>
                <a:r>
                  <a:rPr lang="en-US" altLang="ko-KR" dirty="0" smtClean="0"/>
                  <a:t>Running time of algorithm :</a:t>
                </a:r>
              </a:p>
              <a:p>
                <a:pPr lvl="1" eaLnBrk="1" hangingPunct="1"/>
                <a:r>
                  <a:rPr lang="en-US" altLang="ko-KR" sz="1800" dirty="0" smtClean="0"/>
                  <a:t>Arithmetic model: assume each instruction takes unit time</a:t>
                </a:r>
              </a:p>
              <a:p>
                <a:pPr lvl="1" eaLnBrk="1" hangingPunct="1"/>
                <a:r>
                  <a:rPr lang="en-US" altLang="ko-KR" sz="1800" dirty="0" smtClean="0"/>
                  <a:t>Bit model: each instruction on single bit takes unit time</a:t>
                </a:r>
              </a:p>
              <a:p>
                <a:pPr eaLnBrk="1" hangingPunct="1">
                  <a:buFont typeface="Wingdings" pitchFamily="2" charset="2"/>
                  <a:buNone/>
                </a:pPr>
                <a:r>
                  <a:rPr lang="en-US" altLang="ko-KR" dirty="0" smtClean="0"/>
                  <a:t>	Use a simple </a:t>
                </a:r>
                <a:r>
                  <a:rPr lang="en-US" altLang="ko-KR" dirty="0" err="1" smtClean="0"/>
                  <a:t>majorizing</a:t>
                </a:r>
                <a:r>
                  <a:rPr lang="en-US" altLang="ko-KR" dirty="0" smtClean="0"/>
                  <a:t> function to represent the asymptotic behavior of the running time with respect to the size of the problem.  Worst-case view point.</a:t>
                </a:r>
              </a:p>
              <a:p>
                <a:pPr eaLnBrk="1" hangingPunct="1">
                  <a:buFont typeface="Wingdings" pitchFamily="2" charset="2"/>
                  <a:buNone/>
                </a:pPr>
                <a:endParaRPr lang="en-US" altLang="ko-KR" dirty="0" smtClean="0"/>
              </a:p>
              <a:p>
                <a:pPr eaLnBrk="1" hangingPunct="1"/>
                <a:r>
                  <a:rPr lang="en-US" altLang="ko-KR" dirty="0" smtClean="0"/>
                  <a:t>Advantage: 	1. absolute guarantee</a:t>
                </a:r>
              </a:p>
              <a:p>
                <a:pPr eaLnBrk="1" hangingPunct="1">
                  <a:buFont typeface="Wingdings" pitchFamily="2" charset="2"/>
                  <a:buNone/>
                </a:pPr>
                <a:r>
                  <a:rPr lang="en-US" altLang="ko-KR" dirty="0" smtClean="0"/>
                  <a:t>			2. make no assumption on distribution of data</a:t>
                </a:r>
              </a:p>
              <a:p>
                <a:pPr eaLnBrk="1" hangingPunct="1">
                  <a:buFont typeface="Wingdings" pitchFamily="2" charset="2"/>
                  <a:buNone/>
                </a:pPr>
                <a:r>
                  <a:rPr lang="en-US" altLang="ko-KR" dirty="0" smtClean="0"/>
                  <a:t>			3. easier to analyze</a:t>
                </a:r>
              </a:p>
              <a:p>
                <a:pPr eaLnBrk="1" hangingPunct="1">
                  <a:buFont typeface="Wingdings" pitchFamily="2" charset="2"/>
                  <a:buNone/>
                </a:pPr>
                <a:r>
                  <a:rPr lang="en-US" altLang="ko-KR" dirty="0" smtClean="0"/>
                  <a:t>	Disadvantage:  very conservative estimate  (e.g. simplex method for LP)</a:t>
                </a:r>
              </a:p>
              <a:p>
                <a:pPr eaLnBrk="1" hangingPunct="1">
                  <a:buFont typeface="Wingdings" pitchFamily="2" charset="2"/>
                  <a:buNone/>
                </a:pPr>
                <a:endParaRPr lang="en-US" altLang="ko-KR" dirty="0" smtClean="0"/>
              </a:p>
              <a:p>
                <a:pPr eaLnBrk="1" hangingPunct="1"/>
                <a:r>
                  <a:rPr lang="en-US" altLang="ko-KR" dirty="0" smtClean="0"/>
                  <a:t>Algorithm is said to be </a:t>
                </a:r>
                <a:r>
                  <a:rPr lang="en-US" altLang="ko-KR" i="1" dirty="0" smtClean="0">
                    <a:solidFill>
                      <a:srgbClr val="FF0000"/>
                    </a:solidFill>
                  </a:rPr>
                  <a:t>polynomial time algorithm</a:t>
                </a:r>
                <a:r>
                  <a:rPr lang="en-US" altLang="ko-KR" i="1" dirty="0" smtClean="0"/>
                  <a:t> </a:t>
                </a:r>
                <a:r>
                  <a:rPr lang="en-US" altLang="ko-KR" dirty="0" smtClean="0"/>
                  <a:t> if </a:t>
                </a:r>
                <a14:m>
                  <m:oMath xmlns:m="http://schemas.openxmlformats.org/officeDocument/2006/math">
                    <m:r>
                      <a:rPr lang="en-US" altLang="ko-KR" b="0" i="1" smtClean="0">
                        <a:latin typeface="Cambria Math"/>
                      </a:rPr>
                      <m:t>𝑓</m:t>
                    </m:r>
                    <m:d>
                      <m:dPr>
                        <m:ctrlPr>
                          <a:rPr lang="en-US" altLang="ko-KR" b="0" i="1" smtClean="0">
                            <a:latin typeface="Cambria Math" panose="02040503050406030204" pitchFamily="18" charset="0"/>
                          </a:rPr>
                        </m:ctrlPr>
                      </m:dPr>
                      <m:e>
                        <m:r>
                          <a:rPr lang="en-US" altLang="ko-KR" b="0" i="1" smtClean="0">
                            <a:latin typeface="Cambria Math"/>
                          </a:rPr>
                          <m:t>𝑘</m:t>
                        </m:r>
                      </m:e>
                    </m:d>
                    <m:r>
                      <a:rPr lang="en-US" altLang="ko-KR" b="0" i="1" smtClean="0">
                        <a:latin typeface="Cambria Math"/>
                      </a:rPr>
                      <m:t>=</m:t>
                    </m:r>
                    <m:r>
                      <a:rPr lang="en-US" altLang="ko-KR" b="0" i="1" smtClean="0">
                        <a:latin typeface="Cambria Math"/>
                      </a:rPr>
                      <m:t>𝑂</m:t>
                    </m:r>
                    <m:r>
                      <a:rPr lang="en-US" altLang="ko-KR" b="0" i="1" smtClean="0">
                        <a:latin typeface="Cambria Math"/>
                      </a:rPr>
                      <m:t>(</m:t>
                    </m:r>
                    <m:sSup>
                      <m:sSupPr>
                        <m:ctrlPr>
                          <a:rPr lang="en-US" altLang="ko-KR" b="0" i="1" smtClean="0">
                            <a:latin typeface="Cambria Math" panose="02040503050406030204" pitchFamily="18" charset="0"/>
                          </a:rPr>
                        </m:ctrlPr>
                      </m:sSupPr>
                      <m:e>
                        <m:r>
                          <a:rPr lang="en-US" altLang="ko-KR" b="0" i="1" smtClean="0">
                            <a:latin typeface="Cambria Math"/>
                          </a:rPr>
                          <m:t>𝑘</m:t>
                        </m:r>
                      </m:e>
                      <m:sup>
                        <m:r>
                          <a:rPr lang="en-US" altLang="ko-KR" b="0" i="1" smtClean="0">
                            <a:latin typeface="Cambria Math"/>
                          </a:rPr>
                          <m:t>𝑝</m:t>
                        </m:r>
                      </m:sup>
                    </m:sSup>
                    <m:r>
                      <a:rPr lang="en-US" altLang="ko-KR" b="0" i="1" smtClean="0">
                        <a:latin typeface="Cambria Math"/>
                      </a:rPr>
                      <m:t>)</m:t>
                    </m:r>
                  </m:oMath>
                </a14:m>
                <a:r>
                  <a:rPr lang="en-US" altLang="ko-KR" dirty="0" smtClean="0"/>
                  <a:t> for some fixed </a:t>
                </a:r>
                <a14:m>
                  <m:oMath xmlns:m="http://schemas.openxmlformats.org/officeDocument/2006/math">
                    <m:r>
                      <a:rPr lang="en-US" altLang="ko-KR" i="1" dirty="0" smtClean="0">
                        <a:latin typeface="Cambria Math"/>
                      </a:rPr>
                      <m:t>𝑝</m:t>
                    </m:r>
                  </m:oMath>
                </a14:m>
                <a:r>
                  <a:rPr lang="en-US" altLang="ko-KR" dirty="0" smtClean="0"/>
                  <a:t>.    (</a:t>
                </a:r>
                <a14:m>
                  <m:oMath xmlns:m="http://schemas.openxmlformats.org/officeDocument/2006/math">
                    <m:r>
                      <a:rPr lang="en-US" altLang="ko-KR" b="0" i="1" smtClean="0">
                        <a:latin typeface="Cambria Math"/>
                      </a:rPr>
                      <m:t>𝑓</m:t>
                    </m:r>
                    <m:r>
                      <a:rPr lang="en-US" altLang="ko-KR" b="0" i="1" smtClean="0">
                        <a:latin typeface="Cambria Math"/>
                      </a:rPr>
                      <m:t>(</m:t>
                    </m:r>
                    <m:r>
                      <a:rPr lang="en-US" altLang="ko-KR" b="0" i="1" smtClean="0">
                        <a:latin typeface="Cambria Math"/>
                      </a:rPr>
                      <m:t>𝑘</m:t>
                    </m:r>
                    <m:r>
                      <a:rPr lang="en-US" altLang="ko-KR" b="0" i="1" smtClean="0">
                        <a:latin typeface="Cambria Math"/>
                      </a:rPr>
                      <m:t>)</m:t>
                    </m:r>
                  </m:oMath>
                </a14:m>
                <a:r>
                  <a:rPr lang="en-US" altLang="ko-KR" dirty="0" smtClean="0"/>
                  <a:t> is </a:t>
                </a:r>
                <a14:m>
                  <m:oMath xmlns:m="http://schemas.openxmlformats.org/officeDocument/2006/math">
                    <m:r>
                      <a:rPr lang="en-US" altLang="ko-KR" b="0" i="1" smtClean="0">
                        <a:latin typeface="Cambria Math"/>
                      </a:rPr>
                      <m:t>𝑂</m:t>
                    </m:r>
                    <m:d>
                      <m:dPr>
                        <m:ctrlPr>
                          <a:rPr lang="en-US" altLang="ko-KR" b="0" i="1" smtClean="0">
                            <a:latin typeface="Cambria Math" panose="02040503050406030204" pitchFamily="18" charset="0"/>
                          </a:rPr>
                        </m:ctrlPr>
                      </m:dPr>
                      <m:e>
                        <m:r>
                          <a:rPr lang="en-US" altLang="ko-KR" b="0" i="1" smtClean="0">
                            <a:latin typeface="Cambria Math"/>
                          </a:rPr>
                          <m:t>𝑔</m:t>
                        </m:r>
                        <m:r>
                          <a:rPr lang="en-US" altLang="ko-KR" b="0" i="1" smtClean="0">
                            <a:latin typeface="Cambria Math"/>
                          </a:rPr>
                          <m:t>(</m:t>
                        </m:r>
                        <m:r>
                          <a:rPr lang="en-US" altLang="ko-KR" b="0" i="1" smtClean="0">
                            <a:latin typeface="Cambria Math"/>
                          </a:rPr>
                          <m:t>𝑘</m:t>
                        </m:r>
                        <m:r>
                          <a:rPr lang="en-US" altLang="ko-KR" b="0" i="1" smtClean="0">
                            <a:latin typeface="Cambria Math"/>
                          </a:rPr>
                          <m:t>)</m:t>
                        </m:r>
                      </m:e>
                    </m:d>
                  </m:oMath>
                </a14:m>
                <a:r>
                  <a:rPr lang="en-US" altLang="ko-KR" dirty="0" smtClean="0"/>
                  <a:t> if </a:t>
                </a:r>
                <a14:m>
                  <m:oMath xmlns:m="http://schemas.openxmlformats.org/officeDocument/2006/math">
                    <m:r>
                      <a:rPr lang="en-US" altLang="ko-KR" i="1" smtClean="0">
                        <a:latin typeface="Cambria Math"/>
                        <a:ea typeface="Cambria Math"/>
                      </a:rPr>
                      <m:t>∃</m:t>
                    </m:r>
                  </m:oMath>
                </a14:m>
                <a:r>
                  <a:rPr lang="en-US" altLang="ko-KR" dirty="0" smtClean="0"/>
                  <a:t> a positive constant </a:t>
                </a:r>
                <a14:m>
                  <m:oMath xmlns:m="http://schemas.openxmlformats.org/officeDocument/2006/math">
                    <m:r>
                      <a:rPr lang="en-US" altLang="ko-KR" b="0" i="1" smtClean="0">
                        <a:latin typeface="Cambria Math"/>
                      </a:rPr>
                      <m:t>𝑐</m:t>
                    </m:r>
                  </m:oMath>
                </a14:m>
                <a:r>
                  <a:rPr lang="en-US" altLang="ko-KR" dirty="0" smtClean="0"/>
                  <a:t> and a positive integer </a:t>
                </a:r>
                <a14:m>
                  <m:oMath xmlns:m="http://schemas.openxmlformats.org/officeDocument/2006/math">
                    <m:r>
                      <a:rPr lang="en-US" altLang="ko-KR" b="0" i="1" smtClean="0">
                        <a:latin typeface="Cambria Math"/>
                      </a:rPr>
                      <m:t>𝑘</m:t>
                    </m:r>
                    <m:r>
                      <a:rPr lang="en-US" altLang="ko-KR" b="0" i="1" smtClean="0">
                        <a:latin typeface="Cambria Math"/>
                      </a:rPr>
                      <m:t>′</m:t>
                    </m:r>
                  </m:oMath>
                </a14:m>
                <a:r>
                  <a:rPr lang="en-US" altLang="ko-KR" dirty="0" smtClean="0"/>
                  <a:t> such that </a:t>
                </a:r>
                <a14:m>
                  <m:oMath xmlns:m="http://schemas.openxmlformats.org/officeDocument/2006/math">
                    <m:r>
                      <a:rPr lang="en-US" altLang="ko-KR" b="0" i="1" smtClean="0">
                        <a:latin typeface="Cambria Math"/>
                      </a:rPr>
                      <m:t>𝑓</m:t>
                    </m:r>
                    <m:r>
                      <a:rPr lang="en-US" altLang="ko-KR" b="0" i="1" smtClean="0">
                        <a:latin typeface="Cambria Math"/>
                      </a:rPr>
                      <m:t>(</m:t>
                    </m:r>
                    <m:r>
                      <a:rPr lang="en-US" altLang="ko-KR" b="0" i="1" smtClean="0">
                        <a:latin typeface="Cambria Math"/>
                      </a:rPr>
                      <m:t>𝑘</m:t>
                    </m:r>
                    <m:r>
                      <a:rPr lang="en-US" altLang="ko-KR" b="0" i="1" smtClean="0">
                        <a:latin typeface="Cambria Math"/>
                      </a:rPr>
                      <m:t>)≤</m:t>
                    </m:r>
                    <m:r>
                      <a:rPr lang="en-US" altLang="ko-KR" b="0" i="1" smtClean="0">
                        <a:latin typeface="Cambria Math"/>
                        <a:ea typeface="Cambria Math"/>
                      </a:rPr>
                      <m:t>𝑐𝑔</m:t>
                    </m:r>
                    <m:r>
                      <a:rPr lang="en-US" altLang="ko-KR" b="0" i="1" smtClean="0">
                        <a:latin typeface="Cambria Math"/>
                        <a:ea typeface="Cambria Math"/>
                      </a:rPr>
                      <m:t>(</m:t>
                    </m:r>
                    <m:r>
                      <a:rPr lang="en-US" altLang="ko-KR" b="0" i="1" smtClean="0">
                        <a:latin typeface="Cambria Math"/>
                        <a:ea typeface="Cambria Math"/>
                      </a:rPr>
                      <m:t>𝑘</m:t>
                    </m:r>
                    <m:r>
                      <a:rPr lang="en-US" altLang="ko-KR" b="0" i="1" smtClean="0">
                        <a:latin typeface="Cambria Math"/>
                        <a:ea typeface="Cambria Math"/>
                      </a:rPr>
                      <m:t>)</m:t>
                    </m:r>
                  </m:oMath>
                </a14:m>
                <a:r>
                  <a:rPr lang="en-US" altLang="ko-KR" dirty="0" smtClean="0"/>
                  <a:t> for all integers </a:t>
                </a:r>
                <a14:m>
                  <m:oMath xmlns:m="http://schemas.openxmlformats.org/officeDocument/2006/math">
                    <m:r>
                      <a:rPr lang="en-US" altLang="ko-KR" b="0" i="1" smtClean="0">
                        <a:latin typeface="Cambria Math"/>
                      </a:rPr>
                      <m:t>𝑘</m:t>
                    </m:r>
                    <m:r>
                      <a:rPr lang="en-US" altLang="ko-KR" b="0" i="1" smtClean="0">
                        <a:latin typeface="Cambria Math"/>
                        <a:ea typeface="Cambria Math"/>
                      </a:rPr>
                      <m:t>≥</m:t>
                    </m:r>
                    <m:r>
                      <a:rPr lang="en-US" altLang="ko-KR" b="0" i="1" smtClean="0">
                        <a:latin typeface="Cambria Math"/>
                        <a:ea typeface="Cambria Math"/>
                      </a:rPr>
                      <m:t>𝑘</m:t>
                    </m:r>
                    <m:r>
                      <a:rPr lang="en-US" altLang="ko-KR" b="0" i="1" smtClean="0">
                        <a:latin typeface="Cambria Math"/>
                        <a:ea typeface="Cambria Math"/>
                      </a:rPr>
                      <m:t>′</m:t>
                    </m:r>
                  </m:oMath>
                </a14:m>
                <a:r>
                  <a:rPr lang="en-US" altLang="ko-KR" dirty="0" smtClean="0"/>
                  <a:t>. )</a:t>
                </a:r>
              </a:p>
            </p:txBody>
          </p:sp>
        </mc:Choice>
        <mc:Fallback xmlns="">
          <p:sp>
            <p:nvSpPr>
              <p:cNvPr id="16388" name="Rectangle 3"/>
              <p:cNvSpPr>
                <a:spLocks noGrp="1" noRot="1" noChangeAspect="1" noMove="1" noResize="1" noEditPoints="1" noAdjustHandles="1" noChangeArrowheads="1" noChangeShapeType="1" noTextEdit="1"/>
              </p:cNvSpPr>
              <p:nvPr>
                <p:ph type="body" idx="1"/>
              </p:nvPr>
            </p:nvSpPr>
            <p:spPr>
              <a:xfrm>
                <a:off x="558800" y="609600"/>
                <a:ext cx="8001000" cy="5457713"/>
              </a:xfrm>
              <a:blipFill>
                <a:blip r:embed="rId3"/>
                <a:stretch>
                  <a:fillRect l="-686" t="-670" r="-762" b="-1117"/>
                </a:stretch>
              </a:blipFill>
            </p:spPr>
            <p:txBody>
              <a:bodyPr/>
              <a:lstStyle/>
              <a:p>
                <a:r>
                  <a:rPr lang="ko-KR" alt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날짜 개체 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1400" dirty="0" smtClean="0">
                <a:latin typeface="+mn-lt"/>
              </a:rPr>
              <a:t>Integer Programming 2018</a:t>
            </a:r>
            <a:endParaRPr lang="en-US" altLang="ko-KR" sz="1400" dirty="0">
              <a:latin typeface="+mn-lt"/>
            </a:endParaRPr>
          </a:p>
        </p:txBody>
      </p:sp>
      <p:sp>
        <p:nvSpPr>
          <p:cNvPr id="17411"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E73EA718-9AC1-4A74-A9BD-F861065692E4}" type="slidenum">
              <a:rPr lang="en-US" altLang="ko-KR" sz="1400" smtClean="0">
                <a:latin typeface="+mn-lt"/>
              </a:rPr>
              <a:pPr eaLnBrk="1" hangingPunct="1"/>
              <a:t>5</a:t>
            </a:fld>
            <a:endParaRPr lang="en-US" altLang="ko-KR" sz="1400" smtClean="0">
              <a:latin typeface="+mn-lt"/>
            </a:endParaRPr>
          </a:p>
        </p:txBody>
      </p:sp>
      <mc:AlternateContent xmlns:mc="http://schemas.openxmlformats.org/markup-compatibility/2006" xmlns:a14="http://schemas.microsoft.com/office/drawing/2010/main">
        <mc:Choice Requires="a14">
          <p:sp>
            <p:nvSpPr>
              <p:cNvPr id="17412" name="Rectangle 1027"/>
              <p:cNvSpPr>
                <a:spLocks noGrp="1" noChangeArrowheads="1"/>
              </p:cNvSpPr>
              <p:nvPr>
                <p:ph type="body" idx="1"/>
              </p:nvPr>
            </p:nvSpPr>
            <p:spPr>
              <a:xfrm>
                <a:off x="558800" y="228600"/>
                <a:ext cx="8001000" cy="3667799"/>
              </a:xfrm>
            </p:spPr>
            <p:txBody>
              <a:bodyPr/>
              <a:lstStyle/>
              <a:p>
                <a:pPr eaLnBrk="1" hangingPunct="1"/>
                <a:r>
                  <a:rPr lang="en-US" altLang="ko-KR" dirty="0" smtClean="0"/>
                  <a:t>Note</a:t>
                </a:r>
              </a:p>
              <a:p>
                <a:pPr lvl="1" eaLnBrk="1" hangingPunct="1"/>
                <a:r>
                  <a:rPr lang="en-US" altLang="ko-KR" sz="1800" dirty="0" smtClean="0"/>
                  <a:t>Size of data must be considered: ( </a:t>
                </a:r>
                <a14:m>
                  <m:oMath xmlns:m="http://schemas.openxmlformats.org/officeDocument/2006/math">
                    <m:r>
                      <a:rPr lang="en-US" altLang="ko-KR" sz="1800" b="0" i="1" smtClean="0">
                        <a:latin typeface="Cambria Math"/>
                      </a:rPr>
                      <m:t>𝑂</m:t>
                    </m:r>
                    <m:r>
                      <a:rPr lang="en-US" altLang="ko-KR" sz="1800" b="0" i="1" smtClean="0">
                        <a:latin typeface="Cambria Math"/>
                      </a:rPr>
                      <m:t>(</m:t>
                    </m:r>
                    <m:r>
                      <a:rPr lang="en-US" altLang="ko-KR" sz="1800" b="0" i="1" smtClean="0">
                        <a:latin typeface="Cambria Math"/>
                      </a:rPr>
                      <m:t>𝑛𝑏</m:t>
                    </m:r>
                    <m:r>
                      <a:rPr lang="en-US" altLang="ko-KR" sz="1800" b="0" i="1" smtClean="0">
                        <a:latin typeface="Cambria Math"/>
                      </a:rPr>
                      <m:t>)</m:t>
                    </m:r>
                  </m:oMath>
                </a14:m>
                <a:r>
                  <a:rPr lang="en-US" altLang="ko-KR" sz="1800" dirty="0" smtClean="0"/>
                  <a:t> dynamic programming algorithm for knapsack problem is not polynomial time algorithm since </a:t>
                </a:r>
                <a14:m>
                  <m:oMath xmlns:m="http://schemas.openxmlformats.org/officeDocument/2006/math">
                    <m:r>
                      <a:rPr lang="en-US" altLang="ko-KR" sz="1800" b="0" i="1" smtClean="0">
                        <a:latin typeface="Cambria Math"/>
                      </a:rPr>
                      <m:t>𝑏</m:t>
                    </m:r>
                    <m:r>
                      <a:rPr lang="en-US" altLang="ko-KR" sz="1800" b="0" i="1" smtClean="0">
                        <a:latin typeface="Cambria Math"/>
                      </a:rPr>
                      <m:t>=</m:t>
                    </m:r>
                    <m:sSup>
                      <m:sSupPr>
                        <m:ctrlPr>
                          <a:rPr lang="en-US" altLang="ko-KR" sz="1800" b="0" i="1" smtClean="0">
                            <a:latin typeface="Cambria Math" panose="02040503050406030204" pitchFamily="18" charset="0"/>
                          </a:rPr>
                        </m:ctrlPr>
                      </m:sSupPr>
                      <m:e>
                        <m:r>
                          <a:rPr lang="en-US" altLang="ko-KR" sz="1800" b="0" i="1" smtClean="0">
                            <a:latin typeface="Cambria Math"/>
                          </a:rPr>
                          <m:t>2</m:t>
                        </m:r>
                      </m:e>
                      <m:sup>
                        <m:func>
                          <m:funcPr>
                            <m:ctrlPr>
                              <a:rPr lang="en-US" altLang="ko-KR" sz="1800" b="0" i="1" smtClean="0">
                                <a:latin typeface="Cambria Math" panose="02040503050406030204" pitchFamily="18" charset="0"/>
                              </a:rPr>
                            </m:ctrlPr>
                          </m:funcPr>
                          <m:fName>
                            <m:sSub>
                              <m:sSubPr>
                                <m:ctrlPr>
                                  <a:rPr lang="en-US" altLang="ko-KR" sz="1800" b="0" i="1" smtClean="0">
                                    <a:latin typeface="Cambria Math" panose="02040503050406030204" pitchFamily="18" charset="0"/>
                                  </a:rPr>
                                </m:ctrlPr>
                              </m:sSubPr>
                              <m:e>
                                <m:r>
                                  <m:rPr>
                                    <m:sty m:val="p"/>
                                  </m:rPr>
                                  <a:rPr lang="en-US" altLang="ko-KR" sz="1800" b="0" i="0" smtClean="0">
                                    <a:latin typeface="Cambria Math"/>
                                  </a:rPr>
                                  <m:t>log</m:t>
                                </m:r>
                              </m:e>
                              <m:sub>
                                <m:r>
                                  <a:rPr lang="en-US" altLang="ko-KR" sz="1800" b="0" i="1" smtClean="0">
                                    <a:latin typeface="Cambria Math"/>
                                  </a:rPr>
                                  <m:t>2</m:t>
                                </m:r>
                              </m:sub>
                            </m:sSub>
                          </m:fName>
                          <m:e>
                            <m:r>
                              <a:rPr lang="en-US" altLang="ko-KR" sz="1800" b="0" i="1" smtClean="0">
                                <a:latin typeface="Cambria Math"/>
                              </a:rPr>
                              <m:t>𝑏</m:t>
                            </m:r>
                          </m:e>
                        </m:func>
                      </m:sup>
                    </m:sSup>
                  </m:oMath>
                </a14:m>
                <a:r>
                  <a:rPr lang="en-US" altLang="ko-KR" sz="1800" dirty="0" smtClean="0"/>
                  <a:t>               which is not polynomial in </a:t>
                </a:r>
                <a14:m>
                  <m:oMath xmlns:m="http://schemas.openxmlformats.org/officeDocument/2006/math">
                    <m:func>
                      <m:funcPr>
                        <m:ctrlPr>
                          <a:rPr lang="en-US" altLang="ko-KR" sz="1800" i="1" smtClean="0">
                            <a:latin typeface="Cambria Math" panose="02040503050406030204" pitchFamily="18" charset="0"/>
                          </a:rPr>
                        </m:ctrlPr>
                      </m:funcPr>
                      <m:fName>
                        <m:sSub>
                          <m:sSubPr>
                            <m:ctrlPr>
                              <a:rPr lang="en-US" altLang="ko-KR" sz="1800" i="1" smtClean="0">
                                <a:latin typeface="Cambria Math" panose="02040503050406030204" pitchFamily="18" charset="0"/>
                              </a:rPr>
                            </m:ctrlPr>
                          </m:sSubPr>
                          <m:e>
                            <m:r>
                              <m:rPr>
                                <m:sty m:val="p"/>
                              </m:rPr>
                              <a:rPr lang="en-US" altLang="ko-KR" sz="1800" i="0" smtClean="0">
                                <a:latin typeface="Cambria Math"/>
                              </a:rPr>
                              <m:t>log</m:t>
                            </m:r>
                          </m:e>
                          <m:sub>
                            <m:r>
                              <a:rPr lang="en-US" altLang="ko-KR" sz="1800" b="0" i="1" smtClean="0">
                                <a:latin typeface="Cambria Math"/>
                              </a:rPr>
                              <m:t>2</m:t>
                            </m:r>
                          </m:sub>
                        </m:sSub>
                      </m:fName>
                      <m:e>
                        <m:r>
                          <a:rPr lang="en-US" altLang="ko-KR" sz="1800" b="0" i="1" smtClean="0">
                            <a:latin typeface="Cambria Math"/>
                          </a:rPr>
                          <m:t>𝑏</m:t>
                        </m:r>
                      </m:e>
                    </m:func>
                  </m:oMath>
                </a14:m>
                <a:r>
                  <a:rPr lang="en-US" altLang="ko-KR" sz="1800" dirty="0" smtClean="0"/>
                  <a:t>. ) (unary encoding not allowed)</a:t>
                </a:r>
              </a:p>
              <a:p>
                <a:pPr lvl="1" eaLnBrk="1" hangingPunct="1"/>
                <a:r>
                  <a:rPr lang="en-US" altLang="ko-KR" sz="1800" dirty="0" smtClean="0"/>
                  <a:t>Size of the numbers during computation must remain </a:t>
                </a:r>
                <a:r>
                  <a:rPr lang="en-US" altLang="ko-KR" sz="1800" dirty="0" err="1" smtClean="0"/>
                  <a:t>polynomially</a:t>
                </a:r>
                <a:r>
                  <a:rPr lang="en-US" altLang="ko-KR" sz="1800" dirty="0" smtClean="0"/>
                  <a:t> bounded of the input data ( </a:t>
                </a:r>
                <a14:m>
                  <m:oMath xmlns:m="http://schemas.openxmlformats.org/officeDocument/2006/math">
                    <m:r>
                      <a:rPr lang="el-GR" altLang="ko-KR" sz="1800" i="1" dirty="0" smtClean="0">
                        <a:latin typeface="Cambria Math"/>
                        <a:ea typeface="Cambria Math"/>
                        <a:sym typeface="Symbol" pitchFamily="18" charset="2"/>
                      </a:rPr>
                      <m:t>𝜃</m:t>
                    </m:r>
                  </m:oMath>
                </a14:m>
                <a:r>
                  <a:rPr lang="en-US" altLang="ko-KR" sz="1800" dirty="0" smtClean="0">
                    <a:sym typeface="Symbol" pitchFamily="18" charset="2"/>
                  </a:rPr>
                  <a:t> )</a:t>
                </a:r>
                <a:r>
                  <a:rPr lang="en-US" altLang="ko-KR" sz="1800" dirty="0" smtClean="0"/>
                  <a:t> ( length of the encoding of the numbers must remain polynomial of </a:t>
                </a:r>
                <a14:m>
                  <m:oMath xmlns:m="http://schemas.openxmlformats.org/officeDocument/2006/math">
                    <m:func>
                      <m:funcPr>
                        <m:ctrlPr>
                          <a:rPr lang="en-US" altLang="ko-KR" sz="1800" i="1" smtClean="0">
                            <a:latin typeface="Cambria Math" panose="02040503050406030204" pitchFamily="18" charset="0"/>
                          </a:rPr>
                        </m:ctrlPr>
                      </m:funcPr>
                      <m:fName>
                        <m:r>
                          <m:rPr>
                            <m:sty m:val="p"/>
                          </m:rPr>
                          <a:rPr lang="en-US" altLang="ko-KR" sz="1800" i="0" smtClean="0">
                            <a:latin typeface="Cambria Math"/>
                          </a:rPr>
                          <m:t>log</m:t>
                        </m:r>
                      </m:fName>
                      <m:e>
                        <m:r>
                          <a:rPr lang="ko-KR" altLang="en-US" sz="1800" i="1" smtClean="0">
                            <a:latin typeface="Cambria Math"/>
                          </a:rPr>
                          <m:t>𝜃</m:t>
                        </m:r>
                      </m:e>
                    </m:func>
                  </m:oMath>
                </a14:m>
                <a:r>
                  <a:rPr lang="en-US" altLang="ko-KR" sz="1800" dirty="0" smtClean="0">
                    <a:ea typeface="바탕체" pitchFamily="17" charset="-127"/>
                    <a:sym typeface="Symbol" pitchFamily="18" charset="2"/>
                  </a:rPr>
                  <a:t>, e.g. ellipsoid method for LP needs to compute square root. )</a:t>
                </a:r>
              </a:p>
              <a:p>
                <a:pPr eaLnBrk="1" hangingPunct="1"/>
                <a:endParaRPr lang="en-US" altLang="ko-KR" dirty="0" smtClean="0">
                  <a:ea typeface="바탕체" pitchFamily="17" charset="-127"/>
                  <a:sym typeface="Symbol" pitchFamily="18" charset="2"/>
                </a:endParaRPr>
              </a:p>
              <a:p>
                <a:pPr eaLnBrk="1" hangingPunct="1"/>
                <a:r>
                  <a:rPr lang="en-US" altLang="ko-KR" dirty="0" err="1" smtClean="0">
                    <a:solidFill>
                      <a:srgbClr val="0000FF"/>
                    </a:solidFill>
                    <a:ea typeface="바탕체" pitchFamily="17" charset="-127"/>
                    <a:sym typeface="Symbol" pitchFamily="18" charset="2"/>
                  </a:rPr>
                  <a:t>Def</a:t>
                </a:r>
                <a:r>
                  <a:rPr lang="en-US" altLang="ko-KR" dirty="0" smtClean="0">
                    <a:solidFill>
                      <a:srgbClr val="0000FF"/>
                    </a:solidFill>
                    <a:ea typeface="바탕체" pitchFamily="17" charset="-127"/>
                    <a:sym typeface="Symbol" pitchFamily="18" charset="2"/>
                  </a:rPr>
                  <a:t>:</a:t>
                </a:r>
                <a:r>
                  <a:rPr lang="en-US" altLang="ko-KR" dirty="0" smtClean="0">
                    <a:ea typeface="바탕체" pitchFamily="17" charset="-127"/>
                    <a:sym typeface="Symbol" pitchFamily="18" charset="2"/>
                  </a:rPr>
                  <a:t> </a:t>
                </a:r>
                <a:r>
                  <a:rPr lang="en-US" altLang="ko-KR" i="1" dirty="0" smtClean="0">
                    <a:solidFill>
                      <a:srgbClr val="FF0000"/>
                    </a:solidFill>
                    <a:ea typeface="바탕체" pitchFamily="17" charset="-127"/>
                    <a:sym typeface="Symbol" pitchFamily="18" charset="2"/>
                  </a:rPr>
                  <a:t>P</a:t>
                </a:r>
                <a:r>
                  <a:rPr lang="en-US" altLang="ko-KR" dirty="0" smtClean="0">
                    <a:ea typeface="바탕체" pitchFamily="17" charset="-127"/>
                    <a:sym typeface="Symbol" pitchFamily="18" charset="2"/>
                  </a:rPr>
                  <a:t> is the class of problems that can be solved in polynomial time ( more precisely, the feasibility problem form of the problem )</a:t>
                </a:r>
              </a:p>
            </p:txBody>
          </p:sp>
        </mc:Choice>
        <mc:Fallback xmlns="">
          <p:sp>
            <p:nvSpPr>
              <p:cNvPr id="17412" name="Rectangle 1027"/>
              <p:cNvSpPr>
                <a:spLocks noGrp="1" noRot="1" noChangeAspect="1" noMove="1" noResize="1" noEditPoints="1" noAdjustHandles="1" noChangeArrowheads="1" noChangeShapeType="1" noTextEdit="1"/>
              </p:cNvSpPr>
              <p:nvPr>
                <p:ph type="body" idx="1"/>
              </p:nvPr>
            </p:nvSpPr>
            <p:spPr>
              <a:xfrm>
                <a:off x="558800" y="228600"/>
                <a:ext cx="8001000" cy="3667799"/>
              </a:xfrm>
              <a:blipFill rotWithShape="1">
                <a:blip r:embed="rId3"/>
                <a:stretch>
                  <a:fillRect l="-686" t="-998" r="-762" b="-1498"/>
                </a:stretch>
              </a:blipFill>
            </p:spPr>
            <p:txBody>
              <a:bodyPr/>
              <a:lstStyle/>
              <a:p>
                <a:r>
                  <a:rPr lang="ko-KR" alt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날짜 개체 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1400" dirty="0" smtClean="0">
                <a:latin typeface="+mn-lt"/>
              </a:rPr>
              <a:t>Integer Programming 2018</a:t>
            </a:r>
            <a:endParaRPr lang="en-US" altLang="ko-KR" sz="1400" dirty="0">
              <a:latin typeface="+mn-lt"/>
            </a:endParaRPr>
          </a:p>
        </p:txBody>
      </p:sp>
      <p:sp>
        <p:nvSpPr>
          <p:cNvPr id="18435"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861BA3DB-EB36-47F7-90D1-EE463D64069A}" type="slidenum">
              <a:rPr lang="en-US" altLang="ko-KR" sz="1400" smtClean="0">
                <a:latin typeface="+mn-lt"/>
              </a:rPr>
              <a:pPr eaLnBrk="1" hangingPunct="1"/>
              <a:t>6</a:t>
            </a:fld>
            <a:endParaRPr lang="en-US" altLang="ko-KR" sz="1400" smtClean="0">
              <a:latin typeface="+mn-lt"/>
            </a:endParaRPr>
          </a:p>
        </p:txBody>
      </p:sp>
      <p:sp>
        <p:nvSpPr>
          <p:cNvPr id="18436" name="Rectangle 3074"/>
          <p:cNvSpPr>
            <a:spLocks noGrp="1" noChangeArrowheads="1"/>
          </p:cNvSpPr>
          <p:nvPr>
            <p:ph type="title"/>
          </p:nvPr>
        </p:nvSpPr>
        <p:spPr>
          <a:xfrm>
            <a:off x="254000" y="152400"/>
            <a:ext cx="8610600" cy="539750"/>
          </a:xfrm>
        </p:spPr>
        <p:txBody>
          <a:bodyPr/>
          <a:lstStyle/>
          <a:p>
            <a:pPr eaLnBrk="1" hangingPunct="1"/>
            <a:r>
              <a:rPr lang="en-US" altLang="ko-KR" smtClean="0"/>
              <a:t>3. Some Problems Solvable in Polynomial Time</a:t>
            </a:r>
          </a:p>
        </p:txBody>
      </p:sp>
      <mc:AlternateContent xmlns:mc="http://schemas.openxmlformats.org/markup-compatibility/2006" xmlns:a14="http://schemas.microsoft.com/office/drawing/2010/main">
        <mc:Choice Requires="a14">
          <p:sp>
            <p:nvSpPr>
              <p:cNvPr id="18437" name="Rectangle 3075"/>
              <p:cNvSpPr>
                <a:spLocks noGrp="1" noChangeArrowheads="1"/>
              </p:cNvSpPr>
              <p:nvPr>
                <p:ph type="body" idx="1"/>
              </p:nvPr>
            </p:nvSpPr>
            <p:spPr>
              <a:xfrm>
                <a:off x="361950" y="860425"/>
                <a:ext cx="8405813" cy="2737929"/>
              </a:xfrm>
            </p:spPr>
            <p:txBody>
              <a:bodyPr/>
              <a:lstStyle/>
              <a:p>
                <a:pPr eaLnBrk="1" hangingPunct="1"/>
                <a:r>
                  <a:rPr lang="en-US" altLang="ko-KR" dirty="0" smtClean="0"/>
                  <a:t>Problems in </a:t>
                </a:r>
                <a:r>
                  <a:rPr lang="en-US" altLang="ko-KR" i="1" dirty="0" smtClean="0"/>
                  <a:t>P</a:t>
                </a:r>
                <a:r>
                  <a:rPr lang="en-US" altLang="ko-KR" dirty="0" smtClean="0"/>
                  <a:t> </a:t>
                </a:r>
              </a:p>
              <a:p>
                <a:pPr lvl="1" eaLnBrk="1" hangingPunct="1"/>
                <a:r>
                  <a:rPr lang="en-US" altLang="ko-KR" sz="1800" dirty="0" smtClean="0"/>
                  <a:t>Shortest path problem with nonnegative arc weights (Dijkstra’s alg., </a:t>
                </a:r>
                <a14:m>
                  <m:oMath xmlns:m="http://schemas.openxmlformats.org/officeDocument/2006/math">
                    <m:r>
                      <a:rPr lang="en-US" altLang="ko-KR" sz="1800" b="0" i="1" smtClean="0">
                        <a:latin typeface="Cambria Math"/>
                      </a:rPr>
                      <m:t>𝑂</m:t>
                    </m:r>
                    <m:r>
                      <a:rPr lang="en-US" altLang="ko-KR" sz="1800" b="0" i="1" smtClean="0">
                        <a:latin typeface="Cambria Math"/>
                      </a:rPr>
                      <m:t>(</m:t>
                    </m:r>
                    <m:sSup>
                      <m:sSupPr>
                        <m:ctrlPr>
                          <a:rPr lang="en-US" altLang="ko-KR" sz="1800" b="0" i="1" smtClean="0">
                            <a:latin typeface="Cambria Math" panose="02040503050406030204" pitchFamily="18" charset="0"/>
                          </a:rPr>
                        </m:ctrlPr>
                      </m:sSupPr>
                      <m:e>
                        <m:r>
                          <a:rPr lang="en-US" altLang="ko-KR" sz="1800" b="0" i="1" smtClean="0">
                            <a:latin typeface="Cambria Math"/>
                          </a:rPr>
                          <m:t>𝑚</m:t>
                        </m:r>
                      </m:e>
                      <m:sup>
                        <m:r>
                          <a:rPr lang="en-US" altLang="ko-KR" sz="1800" b="0" i="1" smtClean="0">
                            <a:latin typeface="Cambria Math"/>
                          </a:rPr>
                          <m:t>2</m:t>
                        </m:r>
                      </m:sup>
                    </m:sSup>
                    <m:r>
                      <a:rPr lang="en-US" altLang="ko-KR" sz="1800" b="0" i="1" smtClean="0">
                        <a:latin typeface="Cambria Math"/>
                      </a:rPr>
                      <m:t>)</m:t>
                    </m:r>
                  </m:oMath>
                </a14:m>
                <a:r>
                  <a:rPr lang="en-US" altLang="ko-KR" sz="1800" dirty="0" smtClean="0"/>
                  <a:t>)</a:t>
                </a:r>
              </a:p>
              <a:p>
                <a:pPr lvl="1" eaLnBrk="1" hangingPunct="1"/>
                <a:r>
                  <a:rPr lang="en-US" altLang="ko-KR" sz="1800" dirty="0" smtClean="0"/>
                  <a:t>Solving linear equations</a:t>
                </a:r>
              </a:p>
              <a:p>
                <a:pPr lvl="1" eaLnBrk="1" hangingPunct="1"/>
                <a:r>
                  <a:rPr lang="en-US" altLang="ko-KR" sz="1800" dirty="0" smtClean="0"/>
                  <a:t>Transportation problem ( using scaling of data, polynomial in </a:t>
                </a:r>
                <a14:m>
                  <m:oMath xmlns:m="http://schemas.openxmlformats.org/officeDocument/2006/math">
                    <m:func>
                      <m:funcPr>
                        <m:ctrlPr>
                          <a:rPr lang="en-US" altLang="ko-KR" sz="1800" i="1" smtClean="0">
                            <a:latin typeface="Cambria Math" panose="02040503050406030204" pitchFamily="18" charset="0"/>
                          </a:rPr>
                        </m:ctrlPr>
                      </m:funcPr>
                      <m:fName>
                        <m:r>
                          <m:rPr>
                            <m:sty m:val="p"/>
                          </m:rPr>
                          <a:rPr lang="en-US" altLang="ko-KR" sz="1800" i="0" smtClean="0">
                            <a:latin typeface="Cambria Math"/>
                          </a:rPr>
                          <m:t>log</m:t>
                        </m:r>
                      </m:fName>
                      <m:e>
                        <m:r>
                          <a:rPr lang="ko-KR" altLang="en-US" sz="1800" i="1" smtClean="0">
                            <a:latin typeface="Cambria Math"/>
                          </a:rPr>
                          <m:t>𝜃</m:t>
                        </m:r>
                      </m:e>
                    </m:func>
                  </m:oMath>
                </a14:m>
                <a:r>
                  <a:rPr lang="en-US" altLang="ko-KR" sz="1800" dirty="0" smtClean="0">
                    <a:ea typeface="바탕체" pitchFamily="17" charset="-127"/>
                    <a:sym typeface="Symbol" pitchFamily="18" charset="2"/>
                  </a:rPr>
                  <a:t>) (For general network flow problem, </a:t>
                </a:r>
                <a:r>
                  <a:rPr lang="en-US" altLang="ko-KR" sz="1800" dirty="0" err="1" smtClean="0">
                    <a:ea typeface="바탕체" pitchFamily="17" charset="-127"/>
                    <a:sym typeface="Symbol" pitchFamily="18" charset="2"/>
                  </a:rPr>
                  <a:t>Tardos</a:t>
                </a:r>
                <a:r>
                  <a:rPr lang="en-US" altLang="ko-KR" sz="1800" dirty="0" smtClean="0">
                    <a:ea typeface="바탕체" pitchFamily="17" charset="-127"/>
                    <a:sym typeface="Symbol" pitchFamily="18" charset="2"/>
                  </a:rPr>
                  <a:t> found strongly polynomial time algorithm (algorithm such that the running time is polynomial in problem parameter (e.g. </a:t>
                </a:r>
                <a14:m>
                  <m:oMath xmlns:m="http://schemas.openxmlformats.org/officeDocument/2006/math">
                    <m:r>
                      <a:rPr lang="en-US" altLang="ko-KR" sz="1800" b="0" i="1" smtClean="0">
                        <a:latin typeface="Cambria Math"/>
                        <a:ea typeface="바탕체" pitchFamily="17" charset="-127"/>
                        <a:sym typeface="Symbol" pitchFamily="18" charset="2"/>
                      </a:rPr>
                      <m:t>𝑚</m:t>
                    </m:r>
                    <m:r>
                      <a:rPr lang="en-US" altLang="ko-KR" sz="1800" b="0" i="1" smtClean="0">
                        <a:latin typeface="Cambria Math"/>
                        <a:ea typeface="바탕체" pitchFamily="17" charset="-127"/>
                        <a:sym typeface="Symbol" pitchFamily="18" charset="2"/>
                      </a:rPr>
                      <m:t>,</m:t>
                    </m:r>
                    <m:r>
                      <a:rPr lang="en-US" altLang="ko-KR" sz="1800" b="0" i="1" smtClean="0">
                        <a:latin typeface="Cambria Math"/>
                        <a:ea typeface="바탕체" pitchFamily="17" charset="-127"/>
                        <a:sym typeface="Symbol" pitchFamily="18" charset="2"/>
                      </a:rPr>
                      <m:t>𝑛</m:t>
                    </m:r>
                  </m:oMath>
                </a14:m>
                <a:r>
                  <a:rPr lang="en-US" altLang="ko-KR" sz="1800" dirty="0" smtClean="0">
                    <a:ea typeface="바탕체" pitchFamily="17" charset="-127"/>
                    <a:sym typeface="Symbol" pitchFamily="18" charset="2"/>
                  </a:rPr>
                  <a:t> ), but independent of data size )</a:t>
                </a:r>
              </a:p>
              <a:p>
                <a:pPr lvl="1" eaLnBrk="1" hangingPunct="1"/>
                <a:r>
                  <a:rPr lang="en-US" altLang="ko-KR" sz="1800" dirty="0" smtClean="0">
                    <a:ea typeface="바탕체" pitchFamily="17" charset="-127"/>
                    <a:sym typeface="Symbol" pitchFamily="18" charset="2"/>
                  </a:rPr>
                  <a:t>The linear programming problem ( ellipsoid method, interior point methods )</a:t>
                </a:r>
              </a:p>
            </p:txBody>
          </p:sp>
        </mc:Choice>
        <mc:Fallback xmlns="">
          <p:sp>
            <p:nvSpPr>
              <p:cNvPr id="18437" name="Rectangle 3075"/>
              <p:cNvSpPr>
                <a:spLocks noGrp="1" noRot="1" noChangeAspect="1" noMove="1" noResize="1" noEditPoints="1" noAdjustHandles="1" noChangeArrowheads="1" noChangeShapeType="1" noTextEdit="1"/>
              </p:cNvSpPr>
              <p:nvPr>
                <p:ph type="body" idx="1"/>
              </p:nvPr>
            </p:nvSpPr>
            <p:spPr>
              <a:xfrm>
                <a:off x="361950" y="860425"/>
                <a:ext cx="8405813" cy="2737929"/>
              </a:xfrm>
              <a:blipFill rotWithShape="1">
                <a:blip r:embed="rId3"/>
                <a:stretch>
                  <a:fillRect l="-580" t="-1336" r="-653"/>
                </a:stretch>
              </a:blipFill>
            </p:spPr>
            <p:txBody>
              <a:bodyPr/>
              <a:lstStyle/>
              <a:p>
                <a:r>
                  <a:rPr lang="ko-KR" alt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날짜 개체 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1400" dirty="0" smtClean="0">
                <a:latin typeface="+mn-lt"/>
              </a:rPr>
              <a:t>Integer Programming 2018</a:t>
            </a:r>
            <a:endParaRPr lang="en-US" altLang="ko-KR" sz="1400" dirty="0">
              <a:latin typeface="+mn-lt"/>
            </a:endParaRPr>
          </a:p>
        </p:txBody>
      </p:sp>
      <p:sp>
        <p:nvSpPr>
          <p:cNvPr id="19459"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3FF31724-C50B-423F-B304-8C5D750F57E1}" type="slidenum">
              <a:rPr lang="en-US" altLang="ko-KR" sz="1400" smtClean="0">
                <a:latin typeface="+mn-lt"/>
              </a:rPr>
              <a:pPr eaLnBrk="1" hangingPunct="1"/>
              <a:t>7</a:t>
            </a:fld>
            <a:endParaRPr lang="en-US" altLang="ko-KR" sz="1400" smtClean="0">
              <a:latin typeface="+mn-lt"/>
            </a:endParaRPr>
          </a:p>
        </p:txBody>
      </p:sp>
      <p:sp>
        <p:nvSpPr>
          <p:cNvPr id="19460" name="Rectangle 2"/>
          <p:cNvSpPr>
            <a:spLocks noGrp="1" noChangeArrowheads="1"/>
          </p:cNvSpPr>
          <p:nvPr>
            <p:ph type="title"/>
          </p:nvPr>
        </p:nvSpPr>
        <p:spPr/>
        <p:txBody>
          <a:bodyPr/>
          <a:lstStyle/>
          <a:p>
            <a:pPr eaLnBrk="1" hangingPunct="1"/>
            <a:endParaRPr lang="ko-KR" altLang="ko-KR" smtClean="0"/>
          </a:p>
        </p:txBody>
      </p:sp>
      <mc:AlternateContent xmlns:mc="http://schemas.openxmlformats.org/markup-compatibility/2006" xmlns:a14="http://schemas.microsoft.com/office/drawing/2010/main">
        <mc:Choice Requires="a14">
          <p:sp>
            <p:nvSpPr>
              <p:cNvPr id="19461" name="Rectangle 3"/>
              <p:cNvSpPr>
                <a:spLocks noGrp="1" noChangeArrowheads="1"/>
              </p:cNvSpPr>
              <p:nvPr>
                <p:ph type="body" idx="1"/>
              </p:nvPr>
            </p:nvSpPr>
            <p:spPr>
              <a:xfrm>
                <a:off x="361950" y="860425"/>
                <a:ext cx="8405813" cy="3287888"/>
              </a:xfrm>
            </p:spPr>
            <p:txBody>
              <a:bodyPr/>
              <a:lstStyle/>
              <a:p>
                <a:pPr eaLnBrk="1" hangingPunct="1"/>
                <a:r>
                  <a:rPr lang="en-US" altLang="ko-KR" dirty="0" smtClean="0">
                    <a:solidFill>
                      <a:schemeClr val="hlink"/>
                    </a:solidFill>
                  </a:rPr>
                  <a:t>Certificate of optimality</a:t>
                </a:r>
              </a:p>
              <a:p>
                <a:pPr eaLnBrk="1" hangingPunct="1">
                  <a:buFont typeface="Wingdings" pitchFamily="2" charset="2"/>
                  <a:buNone/>
                </a:pPr>
                <a:r>
                  <a:rPr lang="en-US" altLang="ko-KR" dirty="0" smtClean="0"/>
                  <a:t>	Information that can be used to check optimality of a solution in polynomial time. (length of the encoding of information must be </a:t>
                </a:r>
                <a:r>
                  <a:rPr lang="en-US" altLang="ko-KR" dirty="0" err="1" smtClean="0"/>
                  <a:t>polynomially</a:t>
                </a:r>
                <a:r>
                  <a:rPr lang="en-US" altLang="ko-KR" dirty="0" smtClean="0"/>
                  <a:t> bounded of the length of the input.)</a:t>
                </a:r>
              </a:p>
              <a:p>
                <a:pPr eaLnBrk="1" hangingPunct="1">
                  <a:buFont typeface="Wingdings" pitchFamily="2" charset="2"/>
                  <a:buNone/>
                </a:pPr>
                <a:endParaRPr lang="en-US" altLang="ko-KR" dirty="0" smtClean="0"/>
              </a:p>
              <a:p>
                <a:pPr eaLnBrk="1" hangingPunct="1"/>
                <a:r>
                  <a:rPr lang="en-US" altLang="ko-KR" dirty="0" smtClean="0"/>
                  <a:t>Problem in </a:t>
                </a:r>
                <a14:m>
                  <m:oMath xmlns:m="http://schemas.openxmlformats.org/officeDocument/2006/math">
                    <m:r>
                      <a:rPr lang="en-US" altLang="ko-KR" b="0" i="1" smtClean="0">
                        <a:latin typeface="Cambria Math"/>
                      </a:rPr>
                      <m:t>𝑃</m:t>
                    </m:r>
                  </m:oMath>
                </a14:m>
                <a:r>
                  <a:rPr lang="en-US" altLang="ko-KR" dirty="0" smtClean="0"/>
                  <a:t>  </a:t>
                </a:r>
                <a14:m>
                  <m:oMath xmlns:m="http://schemas.openxmlformats.org/officeDocument/2006/math">
                    <m:r>
                      <a:rPr lang="en-US" altLang="ko-KR" i="1" dirty="0" smtClean="0">
                        <a:latin typeface="Cambria Math"/>
                        <a:ea typeface="Cambria Math"/>
                      </a:rPr>
                      <m:t>⟹</m:t>
                    </m:r>
                  </m:oMath>
                </a14:m>
                <a:r>
                  <a:rPr lang="en-US" altLang="ko-KR" dirty="0" smtClean="0">
                    <a:ea typeface="바탕체" pitchFamily="17" charset="-127"/>
                    <a:sym typeface="Symbol" pitchFamily="18" charset="2"/>
                  </a:rPr>
                  <a:t>  </a:t>
                </a:r>
                <a14:m>
                  <m:oMath xmlns:m="http://schemas.openxmlformats.org/officeDocument/2006/math">
                    <m:r>
                      <a:rPr lang="en-US" altLang="ko-KR" i="1" dirty="0" smtClean="0">
                        <a:latin typeface="Cambria Math"/>
                        <a:ea typeface="Cambria Math"/>
                        <a:sym typeface="Symbol" pitchFamily="18" charset="2"/>
                      </a:rPr>
                      <m:t>∃</m:t>
                    </m:r>
                  </m:oMath>
                </a14:m>
                <a:r>
                  <a:rPr lang="en-US" altLang="ko-KR" dirty="0" smtClean="0">
                    <a:ea typeface="바탕체" pitchFamily="17" charset="-127"/>
                    <a:sym typeface="Symbol" pitchFamily="18" charset="2"/>
                  </a:rPr>
                  <a:t> certificate of optimality ( problem itself, use the poly time algorithm to verify the optimality)</a:t>
                </a:r>
              </a:p>
              <a:p>
                <a:pPr eaLnBrk="1" hangingPunct="1">
                  <a:buFont typeface="Wingdings" pitchFamily="2" charset="2"/>
                  <a:buNone/>
                </a:pPr>
                <a:endParaRPr lang="en-US" altLang="ko-KR" dirty="0" smtClean="0">
                  <a:ea typeface="바탕체" pitchFamily="17" charset="-127"/>
                  <a:sym typeface="Symbol" pitchFamily="18" charset="2"/>
                </a:endParaRPr>
              </a:p>
              <a:p>
                <a:pPr eaLnBrk="1" hangingPunct="1">
                  <a:buNone/>
                </a:pPr>
                <a:r>
                  <a:rPr lang="en-US" altLang="ko-KR" dirty="0" smtClean="0">
                    <a:ea typeface="바탕체" pitchFamily="17" charset="-127"/>
                    <a:sym typeface="Symbol" pitchFamily="18" charset="2"/>
                  </a:rPr>
                  <a:t>	 </a:t>
                </a:r>
                <a14:m>
                  <m:oMath xmlns:m="http://schemas.openxmlformats.org/officeDocument/2006/math">
                    <m:r>
                      <a:rPr lang="en-US" altLang="ko-KR" i="1" smtClean="0">
                        <a:latin typeface="Cambria Math"/>
                        <a:ea typeface="Cambria Math"/>
                        <a:sym typeface="Symbol" pitchFamily="18" charset="2"/>
                      </a:rPr>
                      <m:t>∃</m:t>
                    </m:r>
                  </m:oMath>
                </a14:m>
                <a:r>
                  <a:rPr lang="en-US" altLang="ko-KR" dirty="0" smtClean="0">
                    <a:ea typeface="바탕체" pitchFamily="17" charset="-127"/>
                    <a:sym typeface="Symbol" pitchFamily="18" charset="2"/>
                  </a:rPr>
                  <a:t> certificate of optimality </a:t>
                </a:r>
                <a14:m>
                  <m:oMath xmlns:m="http://schemas.openxmlformats.org/officeDocument/2006/math">
                    <m:r>
                      <a:rPr lang="en-US" altLang="ko-KR" i="1" dirty="0">
                        <a:latin typeface="Cambria Math"/>
                        <a:ea typeface="Cambria Math"/>
                      </a:rPr>
                      <m:t>⟹</m:t>
                    </m:r>
                  </m:oMath>
                </a14:m>
                <a:r>
                  <a:rPr lang="en-US" altLang="ko-KR" dirty="0" smtClean="0">
                    <a:ea typeface="바탕체" pitchFamily="17" charset="-127"/>
                    <a:sym typeface="Symbol" pitchFamily="18" charset="2"/>
                  </a:rPr>
                  <a:t>  (likely that) problem is in </a:t>
                </a:r>
                <a14:m>
                  <m:oMath xmlns:m="http://schemas.openxmlformats.org/officeDocument/2006/math">
                    <m:r>
                      <a:rPr lang="en-US" altLang="ko-KR" b="0" i="1" smtClean="0">
                        <a:latin typeface="Cambria Math"/>
                        <a:ea typeface="바탕체" pitchFamily="17" charset="-127"/>
                        <a:sym typeface="Symbol" pitchFamily="18" charset="2"/>
                      </a:rPr>
                      <m:t>𝑃</m:t>
                    </m:r>
                  </m:oMath>
                </a14:m>
                <a:endParaRPr lang="en-US" altLang="ko-KR" dirty="0" smtClean="0">
                  <a:ea typeface="바탕체" pitchFamily="17" charset="-127"/>
                  <a:sym typeface="Symbol" pitchFamily="18" charset="2"/>
                </a:endParaRPr>
              </a:p>
            </p:txBody>
          </p:sp>
        </mc:Choice>
        <mc:Fallback xmlns="">
          <p:sp>
            <p:nvSpPr>
              <p:cNvPr id="19461" name="Rectangle 3"/>
              <p:cNvSpPr>
                <a:spLocks noGrp="1" noRot="1" noChangeAspect="1" noMove="1" noResize="1" noEditPoints="1" noAdjustHandles="1" noChangeArrowheads="1" noChangeShapeType="1" noTextEdit="1"/>
              </p:cNvSpPr>
              <p:nvPr>
                <p:ph type="body" idx="1"/>
              </p:nvPr>
            </p:nvSpPr>
            <p:spPr>
              <a:xfrm>
                <a:off x="361950" y="860425"/>
                <a:ext cx="8405813" cy="3287888"/>
              </a:xfrm>
              <a:blipFill rotWithShape="1">
                <a:blip r:embed="rId3"/>
                <a:stretch>
                  <a:fillRect l="-580" t="-1113" r="-798" b="-2412"/>
                </a:stretch>
              </a:blipFill>
            </p:spPr>
            <p:txBody>
              <a:bodyPr/>
              <a:lstStyle/>
              <a:p>
                <a:r>
                  <a:rPr lang="ko-KR" alt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날짜 개체 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1400" dirty="0" smtClean="0">
                <a:latin typeface="+mn-lt"/>
              </a:rPr>
              <a:t>Integer Programming 2018</a:t>
            </a:r>
            <a:endParaRPr lang="en-US" altLang="ko-KR" sz="1400" dirty="0">
              <a:latin typeface="+mn-lt"/>
            </a:endParaRPr>
          </a:p>
        </p:txBody>
      </p:sp>
      <p:sp>
        <p:nvSpPr>
          <p:cNvPr id="20483"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F56557D1-A899-45F3-9621-46A67C841322}" type="slidenum">
              <a:rPr lang="en-US" altLang="ko-KR" sz="1400" smtClean="0">
                <a:latin typeface="+mn-lt"/>
              </a:rPr>
              <a:pPr eaLnBrk="1" hangingPunct="1"/>
              <a:t>8</a:t>
            </a:fld>
            <a:endParaRPr lang="en-US" altLang="ko-KR" sz="1400" smtClean="0">
              <a:latin typeface="+mn-lt"/>
            </a:endParaRPr>
          </a:p>
        </p:txBody>
      </p:sp>
      <mc:AlternateContent xmlns:mc="http://schemas.openxmlformats.org/markup-compatibility/2006" xmlns:a14="http://schemas.microsoft.com/office/drawing/2010/main">
        <mc:Choice Requires="a14">
          <p:sp>
            <p:nvSpPr>
              <p:cNvPr id="20484" name="Rectangle 3"/>
              <p:cNvSpPr>
                <a:spLocks noGrp="1" noChangeArrowheads="1"/>
              </p:cNvSpPr>
              <p:nvPr>
                <p:ph type="body" idx="1"/>
              </p:nvPr>
            </p:nvSpPr>
            <p:spPr>
              <a:xfrm>
                <a:off x="467544" y="304800"/>
                <a:ext cx="8352928" cy="5331716"/>
              </a:xfrm>
            </p:spPr>
            <p:txBody>
              <a:bodyPr/>
              <a:lstStyle/>
              <a:p>
                <a:pPr eaLnBrk="1" hangingPunct="1"/>
                <a:r>
                  <a:rPr lang="en-US" altLang="ko-KR" dirty="0" smtClean="0"/>
                  <a:t>LP :   </a:t>
                </a:r>
                <a14:m>
                  <m:oMath xmlns:m="http://schemas.openxmlformats.org/officeDocument/2006/math">
                    <m:sSub>
                      <m:sSubPr>
                        <m:ctrlPr>
                          <a:rPr lang="en-US" altLang="ko-KR" i="1" smtClean="0">
                            <a:latin typeface="Cambria Math" panose="02040503050406030204" pitchFamily="18" charset="0"/>
                          </a:rPr>
                        </m:ctrlPr>
                      </m:sSubPr>
                      <m:e>
                        <m:r>
                          <a:rPr lang="ko-KR" altLang="en-US" i="1" smtClean="0">
                            <a:latin typeface="Cambria Math"/>
                          </a:rPr>
                          <m:t>𝜃</m:t>
                        </m:r>
                      </m:e>
                      <m:sub>
                        <m:r>
                          <a:rPr lang="en-US" altLang="ko-KR" b="0" i="1" smtClean="0">
                            <a:latin typeface="Cambria Math"/>
                          </a:rPr>
                          <m:t>𝐴</m:t>
                        </m:r>
                      </m:sub>
                    </m:sSub>
                    <m:r>
                      <a:rPr lang="en-US" altLang="ko-KR" b="0" i="1" smtClean="0">
                        <a:latin typeface="Cambria Math"/>
                      </a:rPr>
                      <m:t>=</m:t>
                    </m:r>
                    <m:func>
                      <m:funcPr>
                        <m:ctrlPr>
                          <a:rPr lang="en-US" altLang="ko-KR" b="0" i="1" smtClean="0">
                            <a:latin typeface="Cambria Math" panose="02040503050406030204" pitchFamily="18" charset="0"/>
                          </a:rPr>
                        </m:ctrlPr>
                      </m:funcPr>
                      <m:fName>
                        <m:limLow>
                          <m:limLowPr>
                            <m:ctrlPr>
                              <a:rPr lang="en-US" altLang="ko-KR" b="0" i="1" smtClean="0">
                                <a:latin typeface="Cambria Math" panose="02040503050406030204" pitchFamily="18" charset="0"/>
                              </a:rPr>
                            </m:ctrlPr>
                          </m:limLowPr>
                          <m:e>
                            <m:r>
                              <m:rPr>
                                <m:sty m:val="p"/>
                              </m:rPr>
                              <a:rPr lang="en-US" altLang="ko-KR" b="0" i="0" smtClean="0">
                                <a:latin typeface="Cambria Math"/>
                              </a:rPr>
                              <m:t>max</m:t>
                            </m:r>
                          </m:e>
                          <m:lim>
                            <m:r>
                              <a:rPr lang="en-US" altLang="ko-KR" b="0" i="1" smtClean="0">
                                <a:latin typeface="Cambria Math"/>
                              </a:rPr>
                              <m:t>𝑖</m:t>
                            </m:r>
                            <m:r>
                              <a:rPr lang="en-US" altLang="ko-KR" b="0" i="1" smtClean="0">
                                <a:latin typeface="Cambria Math"/>
                              </a:rPr>
                              <m:t>,</m:t>
                            </m:r>
                            <m:r>
                              <a:rPr lang="en-US" altLang="ko-KR" b="0" i="1" smtClean="0">
                                <a:latin typeface="Cambria Math"/>
                              </a:rPr>
                              <m:t>𝑗</m:t>
                            </m:r>
                          </m:lim>
                        </m:limLow>
                      </m:fName>
                      <m:e>
                        <m:d>
                          <m:dPr>
                            <m:begChr m:val="|"/>
                            <m:endChr m:val="|"/>
                            <m:ctrlPr>
                              <a:rPr lang="en-US" altLang="ko-KR" b="0" i="1" smtClean="0">
                                <a:latin typeface="Cambria Math" panose="02040503050406030204" pitchFamily="18" charset="0"/>
                              </a:rPr>
                            </m:ctrlPr>
                          </m:dPr>
                          <m:e>
                            <m:sSub>
                              <m:sSubPr>
                                <m:ctrlPr>
                                  <a:rPr lang="en-US" altLang="ko-KR" b="0" i="1" smtClean="0">
                                    <a:latin typeface="Cambria Math" panose="02040503050406030204" pitchFamily="18" charset="0"/>
                                  </a:rPr>
                                </m:ctrlPr>
                              </m:sSubPr>
                              <m:e>
                                <m:r>
                                  <a:rPr lang="en-US" altLang="ko-KR" b="0" i="1" smtClean="0">
                                    <a:latin typeface="Cambria Math"/>
                                  </a:rPr>
                                  <m:t>𝑎</m:t>
                                </m:r>
                              </m:e>
                              <m:sub>
                                <m:r>
                                  <a:rPr lang="en-US" altLang="ko-KR" b="0" i="1" smtClean="0">
                                    <a:latin typeface="Cambria Math"/>
                                  </a:rPr>
                                  <m:t>𝑖𝑗</m:t>
                                </m:r>
                              </m:sub>
                            </m:sSub>
                          </m:e>
                        </m:d>
                      </m:e>
                    </m:func>
                  </m:oMath>
                </a14:m>
                <a:r>
                  <a:rPr lang="en-US" altLang="ko-KR" dirty="0" smtClean="0">
                    <a:ea typeface="바탕체" pitchFamily="17" charset="-127"/>
                    <a:sym typeface="Symbol" pitchFamily="18" charset="2"/>
                  </a:rPr>
                  <a:t>, </a:t>
                </a:r>
                <a14:m>
                  <m:oMath xmlns:m="http://schemas.openxmlformats.org/officeDocument/2006/math">
                    <m:sSub>
                      <m:sSubPr>
                        <m:ctrlPr>
                          <a:rPr lang="en-US" altLang="ko-KR" i="1" dirty="0" smtClean="0">
                            <a:latin typeface="Cambria Math" panose="02040503050406030204" pitchFamily="18" charset="0"/>
                            <a:ea typeface="바탕체" pitchFamily="17" charset="-127"/>
                            <a:sym typeface="Symbol" pitchFamily="18" charset="2"/>
                          </a:rPr>
                        </m:ctrlPr>
                      </m:sSubPr>
                      <m:e>
                        <m:r>
                          <a:rPr lang="ko-KR" altLang="en-US" i="1" dirty="0" smtClean="0">
                            <a:latin typeface="Cambria Math"/>
                            <a:ea typeface="바탕체" pitchFamily="17" charset="-127"/>
                            <a:sym typeface="Symbol" pitchFamily="18" charset="2"/>
                          </a:rPr>
                          <m:t>𝜃</m:t>
                        </m:r>
                      </m:e>
                      <m:sub>
                        <m:r>
                          <a:rPr lang="en-US" altLang="ko-KR" b="0" i="1" dirty="0" smtClean="0">
                            <a:latin typeface="Cambria Math"/>
                            <a:ea typeface="바탕체" pitchFamily="17" charset="-127"/>
                            <a:sym typeface="Symbol" pitchFamily="18" charset="2"/>
                          </a:rPr>
                          <m:t>𝑏</m:t>
                        </m:r>
                      </m:sub>
                    </m:sSub>
                    <m:r>
                      <a:rPr lang="en-US" altLang="ko-KR" b="0" i="1" dirty="0" smtClean="0">
                        <a:latin typeface="Cambria Math"/>
                        <a:ea typeface="바탕체" pitchFamily="17" charset="-127"/>
                        <a:sym typeface="Symbol" pitchFamily="18" charset="2"/>
                      </a:rPr>
                      <m:t>=</m:t>
                    </m:r>
                    <m:func>
                      <m:funcPr>
                        <m:ctrlPr>
                          <a:rPr lang="en-US" altLang="ko-KR" b="0" i="1" dirty="0" smtClean="0">
                            <a:latin typeface="Cambria Math" panose="02040503050406030204" pitchFamily="18" charset="0"/>
                            <a:ea typeface="바탕체" pitchFamily="17" charset="-127"/>
                            <a:sym typeface="Symbol" pitchFamily="18" charset="2"/>
                          </a:rPr>
                        </m:ctrlPr>
                      </m:funcPr>
                      <m:fName>
                        <m:limLow>
                          <m:limLowPr>
                            <m:ctrlPr>
                              <a:rPr lang="en-US" altLang="ko-KR" b="0" i="1" dirty="0" smtClean="0">
                                <a:latin typeface="Cambria Math" panose="02040503050406030204" pitchFamily="18" charset="0"/>
                                <a:ea typeface="바탕체" pitchFamily="17" charset="-127"/>
                                <a:sym typeface="Symbol" pitchFamily="18" charset="2"/>
                              </a:rPr>
                            </m:ctrlPr>
                          </m:limLowPr>
                          <m:e>
                            <m:r>
                              <m:rPr>
                                <m:sty m:val="p"/>
                              </m:rPr>
                              <a:rPr lang="en-US" altLang="ko-KR" b="0" i="0" dirty="0" smtClean="0">
                                <a:latin typeface="Cambria Math"/>
                                <a:ea typeface="바탕체" pitchFamily="17" charset="-127"/>
                                <a:sym typeface="Symbol" pitchFamily="18" charset="2"/>
                              </a:rPr>
                              <m:t>max</m:t>
                            </m:r>
                          </m:e>
                          <m:lim>
                            <m:r>
                              <a:rPr lang="en-US" altLang="ko-KR" b="0" i="1" dirty="0" smtClean="0">
                                <a:latin typeface="Cambria Math"/>
                                <a:ea typeface="바탕체" pitchFamily="17" charset="-127"/>
                                <a:sym typeface="Symbol" pitchFamily="18" charset="2"/>
                              </a:rPr>
                              <m:t>𝑖</m:t>
                            </m:r>
                          </m:lim>
                        </m:limLow>
                      </m:fName>
                      <m:e>
                        <m:d>
                          <m:dPr>
                            <m:begChr m:val="|"/>
                            <m:endChr m:val="|"/>
                            <m:ctrlPr>
                              <a:rPr lang="en-US" altLang="ko-KR" b="0" i="1" dirty="0" smtClean="0">
                                <a:latin typeface="Cambria Math" panose="02040503050406030204" pitchFamily="18" charset="0"/>
                                <a:ea typeface="바탕체" pitchFamily="17" charset="-127"/>
                                <a:sym typeface="Symbol" pitchFamily="18" charset="2"/>
                              </a:rPr>
                            </m:ctrlPr>
                          </m:dPr>
                          <m:e>
                            <m:sSub>
                              <m:sSubPr>
                                <m:ctrlPr>
                                  <a:rPr lang="en-US" altLang="ko-KR" b="0" i="1" dirty="0" smtClean="0">
                                    <a:latin typeface="Cambria Math" panose="02040503050406030204" pitchFamily="18" charset="0"/>
                                    <a:ea typeface="바탕체" pitchFamily="17" charset="-127"/>
                                    <a:sym typeface="Symbol" pitchFamily="18" charset="2"/>
                                  </a:rPr>
                                </m:ctrlPr>
                              </m:sSubPr>
                              <m:e>
                                <m:r>
                                  <a:rPr lang="en-US" altLang="ko-KR" b="0" i="1" dirty="0" smtClean="0">
                                    <a:latin typeface="Cambria Math"/>
                                    <a:ea typeface="바탕체" pitchFamily="17" charset="-127"/>
                                    <a:sym typeface="Symbol" pitchFamily="18" charset="2"/>
                                  </a:rPr>
                                  <m:t>𝑏</m:t>
                                </m:r>
                              </m:e>
                              <m:sub>
                                <m:r>
                                  <a:rPr lang="en-US" altLang="ko-KR" b="0" i="1" dirty="0" smtClean="0">
                                    <a:latin typeface="Cambria Math"/>
                                    <a:ea typeface="바탕체" pitchFamily="17" charset="-127"/>
                                    <a:sym typeface="Symbol" pitchFamily="18" charset="2"/>
                                  </a:rPr>
                                  <m:t>𝑖</m:t>
                                </m:r>
                              </m:sub>
                            </m:sSub>
                          </m:e>
                        </m:d>
                      </m:e>
                    </m:func>
                    <m:r>
                      <a:rPr lang="en-US" altLang="ko-KR" b="0" i="1" dirty="0" smtClean="0">
                        <a:latin typeface="Cambria Math"/>
                        <a:ea typeface="바탕체" pitchFamily="17" charset="-127"/>
                        <a:sym typeface="Symbol" pitchFamily="18" charset="2"/>
                      </a:rPr>
                      <m:t>,</m:t>
                    </m:r>
                  </m:oMath>
                </a14:m>
                <a:r>
                  <a:rPr lang="en-US" altLang="ko-KR" dirty="0" smtClean="0">
                    <a:ea typeface="바탕체" pitchFamily="17" charset="-127"/>
                    <a:sym typeface="Symbol" pitchFamily="18" charset="2"/>
                  </a:rPr>
                  <a:t> </a:t>
                </a:r>
                <a14:m>
                  <m:oMath xmlns:m="http://schemas.openxmlformats.org/officeDocument/2006/math">
                    <m:r>
                      <a:rPr lang="ko-KR" altLang="en-US" i="1" dirty="0" smtClean="0">
                        <a:latin typeface="Cambria Math"/>
                        <a:ea typeface="바탕체" pitchFamily="17" charset="-127"/>
                        <a:sym typeface="Symbol" pitchFamily="18" charset="2"/>
                      </a:rPr>
                      <m:t>𝜃</m:t>
                    </m:r>
                    <m:r>
                      <a:rPr lang="en-US" altLang="ko-KR" b="0" i="1" dirty="0" smtClean="0">
                        <a:latin typeface="Cambria Math"/>
                        <a:ea typeface="바탕체" pitchFamily="17" charset="-127"/>
                        <a:sym typeface="Symbol" pitchFamily="18" charset="2"/>
                      </a:rPr>
                      <m:t>=</m:t>
                    </m:r>
                    <m:r>
                      <m:rPr>
                        <m:sty m:val="p"/>
                      </m:rPr>
                      <a:rPr lang="en-US" altLang="ko-KR" b="0" i="0" dirty="0" smtClean="0">
                        <a:latin typeface="Cambria Math"/>
                        <a:ea typeface="바탕체" pitchFamily="17" charset="-127"/>
                        <a:sym typeface="Symbol" pitchFamily="18" charset="2"/>
                      </a:rPr>
                      <m:t>max</m:t>
                    </m:r>
                    <m:r>
                      <a:rPr lang="en-US" altLang="ko-KR" b="0" i="1" dirty="0" smtClean="0">
                        <a:latin typeface="Cambria Math"/>
                        <a:ea typeface="바탕체" pitchFamily="17" charset="-127"/>
                        <a:sym typeface="Symbol" pitchFamily="18" charset="2"/>
                      </a:rPr>
                      <m:t>⁡(</m:t>
                    </m:r>
                    <m:sSub>
                      <m:sSubPr>
                        <m:ctrlPr>
                          <a:rPr lang="en-US" altLang="ko-KR" b="0" i="1" dirty="0" smtClean="0">
                            <a:latin typeface="Cambria Math" panose="02040503050406030204" pitchFamily="18" charset="0"/>
                            <a:ea typeface="바탕체" pitchFamily="17" charset="-127"/>
                            <a:sym typeface="Symbol" pitchFamily="18" charset="2"/>
                          </a:rPr>
                        </m:ctrlPr>
                      </m:sSubPr>
                      <m:e>
                        <m:r>
                          <a:rPr lang="ko-KR" altLang="en-US" b="0" i="1" dirty="0" smtClean="0">
                            <a:latin typeface="Cambria Math"/>
                            <a:ea typeface="바탕체" pitchFamily="17" charset="-127"/>
                            <a:sym typeface="Symbol" pitchFamily="18" charset="2"/>
                          </a:rPr>
                          <m:t>𝜃</m:t>
                        </m:r>
                      </m:e>
                      <m:sub>
                        <m:r>
                          <a:rPr lang="en-US" altLang="ko-KR" b="0" i="1" dirty="0" smtClean="0">
                            <a:latin typeface="Cambria Math"/>
                            <a:ea typeface="바탕체" pitchFamily="17" charset="-127"/>
                            <a:sym typeface="Symbol" pitchFamily="18" charset="2"/>
                          </a:rPr>
                          <m:t>𝐴</m:t>
                        </m:r>
                      </m:sub>
                    </m:sSub>
                    <m:r>
                      <a:rPr lang="en-US" altLang="ko-KR" b="0" i="1" dirty="0" smtClean="0">
                        <a:latin typeface="Cambria Math"/>
                        <a:ea typeface="바탕체" pitchFamily="17" charset="-127"/>
                        <a:sym typeface="Symbol" pitchFamily="18" charset="2"/>
                      </a:rPr>
                      <m:t>,</m:t>
                    </m:r>
                    <m:sSub>
                      <m:sSubPr>
                        <m:ctrlPr>
                          <a:rPr lang="en-US" altLang="ko-KR" b="0" i="1" dirty="0" smtClean="0">
                            <a:latin typeface="Cambria Math" panose="02040503050406030204" pitchFamily="18" charset="0"/>
                            <a:ea typeface="바탕체" pitchFamily="17" charset="-127"/>
                            <a:sym typeface="Symbol" pitchFamily="18" charset="2"/>
                          </a:rPr>
                        </m:ctrlPr>
                      </m:sSubPr>
                      <m:e>
                        <m:r>
                          <a:rPr lang="ko-KR" altLang="en-US" b="0" i="1" dirty="0" smtClean="0">
                            <a:latin typeface="Cambria Math"/>
                            <a:ea typeface="바탕체" pitchFamily="17" charset="-127"/>
                            <a:sym typeface="Symbol" pitchFamily="18" charset="2"/>
                          </a:rPr>
                          <m:t>𝜃</m:t>
                        </m:r>
                      </m:e>
                      <m:sub>
                        <m:r>
                          <a:rPr lang="en-US" altLang="ko-KR" b="0" i="1" dirty="0" smtClean="0">
                            <a:latin typeface="Cambria Math"/>
                            <a:ea typeface="바탕체" pitchFamily="17" charset="-127"/>
                            <a:sym typeface="Symbol" pitchFamily="18" charset="2"/>
                          </a:rPr>
                          <m:t>𝑏</m:t>
                        </m:r>
                      </m:sub>
                    </m:sSub>
                    <m:r>
                      <a:rPr lang="en-US" altLang="ko-KR" b="0" i="1" dirty="0" smtClean="0">
                        <a:latin typeface="Cambria Math"/>
                        <a:ea typeface="바탕체" pitchFamily="17" charset="-127"/>
                        <a:sym typeface="Symbol" pitchFamily="18" charset="2"/>
                      </a:rPr>
                      <m:t>)</m:t>
                    </m:r>
                  </m:oMath>
                </a14:m>
                <a:endParaRPr lang="en-US" altLang="ko-KR" dirty="0" smtClean="0">
                  <a:ea typeface="바탕체" pitchFamily="17" charset="-127"/>
                  <a:sym typeface="Symbol" pitchFamily="18" charset="2"/>
                </a:endParaRPr>
              </a:p>
              <a:p>
                <a:pPr eaLnBrk="1" hangingPunct="1">
                  <a:buFont typeface="Wingdings" pitchFamily="2" charset="2"/>
                  <a:buNone/>
                </a:pPr>
                <a:r>
                  <a:rPr lang="en-US" altLang="ko-KR" dirty="0" smtClean="0">
                    <a:ea typeface="바탕체" pitchFamily="17" charset="-127"/>
                    <a:sym typeface="Symbol" pitchFamily="18" charset="2"/>
                  </a:rPr>
                  <a:t>	Then certificate of optimality for LP is primal, dual basic feasible solution.</a:t>
                </a:r>
              </a:p>
              <a:p>
                <a:pPr eaLnBrk="1" hangingPunct="1">
                  <a:buFont typeface="Wingdings" pitchFamily="2" charset="2"/>
                  <a:buNone/>
                </a:pPr>
                <a:r>
                  <a:rPr lang="en-US" altLang="ko-KR" dirty="0" smtClean="0">
                    <a:ea typeface="바탕체" pitchFamily="17" charset="-127"/>
                    <a:sym typeface="Symbol" pitchFamily="18" charset="2"/>
                  </a:rPr>
                  <a:t>	Size of certificate is </a:t>
                </a:r>
                <a:r>
                  <a:rPr lang="en-US" altLang="ko-KR" dirty="0" err="1" smtClean="0">
                    <a:ea typeface="바탕체" pitchFamily="17" charset="-127"/>
                    <a:sym typeface="Symbol" pitchFamily="18" charset="2"/>
                  </a:rPr>
                  <a:t>polynomially</a:t>
                </a:r>
                <a:r>
                  <a:rPr lang="en-US" altLang="ko-KR" dirty="0" smtClean="0">
                    <a:ea typeface="바탕체" pitchFamily="17" charset="-127"/>
                    <a:sym typeface="Symbol" pitchFamily="18" charset="2"/>
                  </a:rPr>
                  <a:t> bounded?</a:t>
                </a:r>
              </a:p>
              <a:p>
                <a:pPr eaLnBrk="1" hangingPunct="1">
                  <a:buFont typeface="Wingdings" pitchFamily="2" charset="2"/>
                  <a:buNone/>
                </a:pPr>
                <a:endParaRPr lang="en-US" altLang="ko-KR" dirty="0" smtClean="0">
                  <a:ea typeface="바탕체" pitchFamily="17" charset="-127"/>
                  <a:sym typeface="Symbol" pitchFamily="18" charset="2"/>
                </a:endParaRPr>
              </a:p>
              <a:p>
                <a:pPr algn="l" eaLnBrk="1" hangingPunct="1"/>
                <a:r>
                  <a:rPr lang="en-US" altLang="ko-KR" dirty="0" smtClean="0">
                    <a:solidFill>
                      <a:srgbClr val="0000FF"/>
                    </a:solidFill>
                    <a:ea typeface="바탕체" pitchFamily="17" charset="-127"/>
                    <a:sym typeface="Symbol" pitchFamily="18" charset="2"/>
                  </a:rPr>
                  <a:t>Prop 3.1:</a:t>
                </a:r>
                <a:r>
                  <a:rPr lang="en-US" altLang="ko-KR" dirty="0" smtClean="0">
                    <a:ea typeface="바탕체" pitchFamily="17" charset="-127"/>
                    <a:sym typeface="Symbol" pitchFamily="18" charset="2"/>
                  </a:rPr>
                  <a:t> </a:t>
                </a:r>
                <a14:m>
                  <m:oMath xmlns:m="http://schemas.openxmlformats.org/officeDocument/2006/math">
                    <m:sSup>
                      <m:sSupPr>
                        <m:ctrlPr>
                          <a:rPr lang="en-US" altLang="ko-KR" i="1" smtClean="0">
                            <a:latin typeface="Cambria Math" panose="02040503050406030204" pitchFamily="18" charset="0"/>
                            <a:ea typeface="바탕체" pitchFamily="17" charset="-127"/>
                            <a:sym typeface="Symbol" pitchFamily="18" charset="2"/>
                          </a:rPr>
                        </m:ctrlPr>
                      </m:sSupPr>
                      <m:e>
                        <m:r>
                          <a:rPr lang="en-US" altLang="ko-KR" b="0" i="1" smtClean="0">
                            <a:latin typeface="Cambria Math"/>
                            <a:ea typeface="바탕체" pitchFamily="17" charset="-127"/>
                            <a:sym typeface="Symbol" pitchFamily="18" charset="2"/>
                          </a:rPr>
                          <m:t>𝑥</m:t>
                        </m:r>
                      </m:e>
                      <m:sup>
                        <m:r>
                          <a:rPr lang="en-US" altLang="ko-KR" b="0" i="1" smtClean="0">
                            <a:latin typeface="Cambria Math"/>
                            <a:ea typeface="바탕체" pitchFamily="17" charset="-127"/>
                            <a:sym typeface="Symbol" pitchFamily="18" charset="2"/>
                          </a:rPr>
                          <m:t>0</m:t>
                        </m:r>
                      </m:sup>
                    </m:sSup>
                    <m:r>
                      <a:rPr lang="en-US" altLang="ko-KR" b="0" i="1" smtClean="0">
                        <a:latin typeface="Cambria Math"/>
                        <a:ea typeface="바탕체" pitchFamily="17" charset="-127"/>
                        <a:sym typeface="Symbol" pitchFamily="18" charset="2"/>
                      </a:rPr>
                      <m:t>,</m:t>
                    </m:r>
                    <m:sSup>
                      <m:sSupPr>
                        <m:ctrlPr>
                          <a:rPr lang="en-US" altLang="ko-KR" b="0" i="1" smtClean="0">
                            <a:latin typeface="Cambria Math" panose="02040503050406030204" pitchFamily="18" charset="0"/>
                            <a:ea typeface="바탕체" pitchFamily="17" charset="-127"/>
                            <a:sym typeface="Symbol" pitchFamily="18" charset="2"/>
                          </a:rPr>
                        </m:ctrlPr>
                      </m:sSupPr>
                      <m:e>
                        <m:r>
                          <a:rPr lang="en-US" altLang="ko-KR" b="0" i="1" smtClean="0">
                            <a:latin typeface="Cambria Math"/>
                            <a:ea typeface="바탕체" pitchFamily="17" charset="-127"/>
                            <a:sym typeface="Symbol" pitchFamily="18" charset="2"/>
                          </a:rPr>
                          <m:t>𝑟</m:t>
                        </m:r>
                      </m:e>
                      <m:sup>
                        <m:r>
                          <a:rPr lang="en-US" altLang="ko-KR" b="0" i="1" smtClean="0">
                            <a:latin typeface="Cambria Math"/>
                            <a:ea typeface="바탕체" pitchFamily="17" charset="-127"/>
                            <a:sym typeface="Symbol" pitchFamily="18" charset="2"/>
                          </a:rPr>
                          <m:t>0</m:t>
                        </m:r>
                      </m:sup>
                    </m:sSup>
                  </m:oMath>
                </a14:m>
                <a:r>
                  <a:rPr lang="en-US" altLang="ko-KR" dirty="0" smtClean="0">
                    <a:ea typeface="바탕체" pitchFamily="17" charset="-127"/>
                    <a:sym typeface="Symbol" pitchFamily="18" charset="2"/>
                  </a:rPr>
                  <a:t>: extreme point and extreme ray of </a:t>
                </a:r>
                <a14:m>
                  <m:oMath xmlns:m="http://schemas.openxmlformats.org/officeDocument/2006/math">
                    <m:r>
                      <a:rPr lang="en-US" altLang="ko-KR" b="0" i="1" smtClean="0">
                        <a:latin typeface="Cambria Math"/>
                        <a:ea typeface="바탕체" pitchFamily="17" charset="-127"/>
                        <a:sym typeface="Symbol" pitchFamily="18" charset="2"/>
                      </a:rPr>
                      <m:t>𝑃</m:t>
                    </m:r>
                    <m:r>
                      <a:rPr lang="en-US" altLang="ko-KR" b="0" i="1" smtClean="0">
                        <a:latin typeface="Cambria Math"/>
                        <a:ea typeface="바탕체" pitchFamily="17" charset="-127"/>
                        <a:sym typeface="Symbol" pitchFamily="18" charset="2"/>
                      </a:rPr>
                      <m:t>=</m:t>
                    </m:r>
                    <m:d>
                      <m:dPr>
                        <m:begChr m:val="{"/>
                        <m:endChr m:val="}"/>
                        <m:ctrlPr>
                          <a:rPr lang="en-US" altLang="ko-KR" b="0" i="1" smtClean="0">
                            <a:latin typeface="Cambria Math" panose="02040503050406030204" pitchFamily="18" charset="0"/>
                            <a:ea typeface="바탕체" pitchFamily="17" charset="-127"/>
                            <a:sym typeface="Symbol" pitchFamily="18" charset="2"/>
                          </a:rPr>
                        </m:ctrlPr>
                      </m:dPr>
                      <m:e>
                        <m:r>
                          <a:rPr lang="en-US" altLang="ko-KR" b="0" i="1" smtClean="0">
                            <a:latin typeface="Cambria Math"/>
                            <a:ea typeface="바탕체" pitchFamily="17" charset="-127"/>
                            <a:sym typeface="Symbol" pitchFamily="18" charset="2"/>
                          </a:rPr>
                          <m:t>𝑥</m:t>
                        </m:r>
                        <m:r>
                          <a:rPr lang="en-US" altLang="ko-KR" b="0" i="1" smtClean="0">
                            <a:latin typeface="Cambria Math"/>
                            <a:ea typeface="Cambria Math"/>
                            <a:sym typeface="Symbol" pitchFamily="18" charset="2"/>
                          </a:rPr>
                          <m:t>∈</m:t>
                        </m:r>
                        <m:sSubSup>
                          <m:sSubSupPr>
                            <m:ctrlPr>
                              <a:rPr lang="en-US" altLang="ko-KR" b="0" i="1" smtClean="0">
                                <a:latin typeface="Cambria Math" panose="02040503050406030204" pitchFamily="18" charset="0"/>
                                <a:ea typeface="Cambria Math"/>
                                <a:sym typeface="Symbol" pitchFamily="18" charset="2"/>
                              </a:rPr>
                            </m:ctrlPr>
                          </m:sSubSupPr>
                          <m:e>
                            <m:r>
                              <a:rPr lang="en-US" altLang="ko-KR" b="0" i="1" smtClean="0">
                                <a:latin typeface="Cambria Math"/>
                                <a:ea typeface="Cambria Math"/>
                                <a:sym typeface="Symbol" pitchFamily="18" charset="2"/>
                              </a:rPr>
                              <m:t>𝑅</m:t>
                            </m:r>
                          </m:e>
                          <m:sub>
                            <m:r>
                              <a:rPr lang="en-US" altLang="ko-KR" b="0" i="1" smtClean="0">
                                <a:latin typeface="Cambria Math"/>
                                <a:ea typeface="Cambria Math"/>
                                <a:sym typeface="Symbol" pitchFamily="18" charset="2"/>
                              </a:rPr>
                              <m:t>+</m:t>
                            </m:r>
                          </m:sub>
                          <m:sup>
                            <m:r>
                              <a:rPr lang="en-US" altLang="ko-KR" b="0" i="1" smtClean="0">
                                <a:latin typeface="Cambria Math"/>
                                <a:ea typeface="Cambria Math"/>
                                <a:sym typeface="Symbol" pitchFamily="18" charset="2"/>
                              </a:rPr>
                              <m:t>𝑛</m:t>
                            </m:r>
                          </m:sup>
                        </m:sSubSup>
                        <m:r>
                          <a:rPr lang="en-US" altLang="ko-KR" b="0" i="1" smtClean="0">
                            <a:latin typeface="Cambria Math"/>
                            <a:ea typeface="Cambria Math"/>
                            <a:sym typeface="Symbol" pitchFamily="18" charset="2"/>
                          </a:rPr>
                          <m:t>: </m:t>
                        </m:r>
                        <m:r>
                          <a:rPr lang="en-US" altLang="ko-KR" b="0" i="1" smtClean="0">
                            <a:latin typeface="Cambria Math"/>
                            <a:ea typeface="Cambria Math"/>
                            <a:sym typeface="Symbol" pitchFamily="18" charset="2"/>
                          </a:rPr>
                          <m:t>𝐴𝑥</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𝑏</m:t>
                        </m:r>
                      </m:e>
                    </m:d>
                    <m:r>
                      <a:rPr lang="en-US" altLang="ko-KR" b="0" i="1" smtClean="0">
                        <a:latin typeface="Cambria Math"/>
                        <a:ea typeface="Cambria Math"/>
                        <a:sym typeface="Symbol" pitchFamily="18" charset="2"/>
                      </a:rPr>
                      <m:t>,</m:t>
                    </m:r>
                  </m:oMath>
                </a14:m>
                <a:r>
                  <a:rPr lang="en-US" altLang="ko-KR" dirty="0" smtClean="0">
                    <a:ea typeface="바탕체" pitchFamily="17" charset="-127"/>
                    <a:sym typeface="Symbol" pitchFamily="18" charset="2"/>
                  </a:rPr>
                  <a:t>  </a:t>
                </a:r>
                <a14:m>
                  <m:oMath xmlns:m="http://schemas.openxmlformats.org/officeDocument/2006/math">
                    <m:r>
                      <a:rPr lang="en-US" altLang="ko-KR" b="0" i="1" dirty="0" smtClean="0">
                        <a:latin typeface="Cambria Math"/>
                        <a:ea typeface="바탕체" pitchFamily="17" charset="-127"/>
                        <a:sym typeface="Symbol" pitchFamily="18" charset="2"/>
                      </a:rPr>
                      <m:t>𝐴</m:t>
                    </m:r>
                    <m:r>
                      <a:rPr lang="en-US" altLang="ko-KR" b="0" i="1" dirty="0" smtClean="0">
                        <a:latin typeface="Cambria Math"/>
                        <a:ea typeface="바탕체" pitchFamily="17" charset="-127"/>
                        <a:sym typeface="Symbol" pitchFamily="18" charset="2"/>
                      </a:rPr>
                      <m:t>,</m:t>
                    </m:r>
                    <m:r>
                      <a:rPr lang="en-US" altLang="ko-KR" b="0" i="1" dirty="0" smtClean="0">
                        <a:latin typeface="Cambria Math"/>
                        <a:ea typeface="바탕체" pitchFamily="17" charset="-127"/>
                        <a:sym typeface="Symbol" pitchFamily="18" charset="2"/>
                      </a:rPr>
                      <m:t>𝑏</m:t>
                    </m:r>
                    <m:r>
                      <a:rPr lang="en-US" altLang="ko-KR" b="0" i="1" dirty="0" smtClean="0">
                        <a:latin typeface="Cambria Math"/>
                        <a:ea typeface="바탕체" pitchFamily="17" charset="-127"/>
                        <a:sym typeface="Symbol" pitchFamily="18" charset="2"/>
                      </a:rPr>
                      <m:t>:</m:t>
                    </m:r>
                  </m:oMath>
                </a14:m>
                <a:r>
                  <a:rPr lang="en-US" altLang="ko-KR" dirty="0" smtClean="0">
                    <a:ea typeface="바탕체" pitchFamily="17" charset="-127"/>
                    <a:sym typeface="Symbol" pitchFamily="18" charset="2"/>
                  </a:rPr>
                  <a:t> integral,  A is </a:t>
                </a:r>
                <a14:m>
                  <m:oMath xmlns:m="http://schemas.openxmlformats.org/officeDocument/2006/math">
                    <m:r>
                      <a:rPr lang="en-US" altLang="ko-KR" b="0" i="1" smtClean="0">
                        <a:latin typeface="Cambria Math"/>
                        <a:ea typeface="바탕체" pitchFamily="17" charset="-127"/>
                        <a:sym typeface="Symbol" pitchFamily="18" charset="2"/>
                      </a:rPr>
                      <m:t>𝑚</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𝑛</m:t>
                    </m:r>
                  </m:oMath>
                </a14:m>
                <a:r>
                  <a:rPr lang="en-US" altLang="ko-KR" dirty="0" smtClean="0">
                    <a:ea typeface="바탕체" pitchFamily="17" charset="-127"/>
                    <a:sym typeface="Symbol" pitchFamily="18" charset="2"/>
                  </a:rPr>
                  <a:t>.   Then, for </a:t>
                </a:r>
                <a14:m>
                  <m:oMath xmlns:m="http://schemas.openxmlformats.org/officeDocument/2006/math">
                    <m:r>
                      <a:rPr lang="en-US" altLang="ko-KR" b="0" i="1" smtClean="0">
                        <a:latin typeface="Cambria Math"/>
                        <a:ea typeface="바탕체" pitchFamily="17" charset="-127"/>
                        <a:sym typeface="Symbol" pitchFamily="18" charset="2"/>
                      </a:rPr>
                      <m:t>𝑗</m:t>
                    </m:r>
                    <m:r>
                      <a:rPr lang="en-US" altLang="ko-KR" b="0" i="1" smtClean="0">
                        <a:latin typeface="Cambria Math"/>
                        <a:ea typeface="바탕체" pitchFamily="17" charset="-127"/>
                        <a:sym typeface="Symbol" pitchFamily="18" charset="2"/>
                      </a:rPr>
                      <m:t>=1,…,</m:t>
                    </m:r>
                    <m:r>
                      <a:rPr lang="en-US" altLang="ko-KR" b="0" i="1" smtClean="0">
                        <a:latin typeface="Cambria Math"/>
                        <a:ea typeface="바탕체" pitchFamily="17" charset="-127"/>
                        <a:sym typeface="Symbol" pitchFamily="18" charset="2"/>
                      </a:rPr>
                      <m:t>𝑛</m:t>
                    </m:r>
                  </m:oMath>
                </a14:m>
                <a:endParaRPr lang="en-US" altLang="ko-KR" dirty="0" smtClean="0">
                  <a:ea typeface="바탕체" pitchFamily="17" charset="-127"/>
                  <a:sym typeface="Symbol" pitchFamily="18" charset="2"/>
                </a:endParaRPr>
              </a:p>
              <a:p>
                <a:pPr eaLnBrk="1" hangingPunct="1">
                  <a:buFont typeface="Wingdings" pitchFamily="2" charset="2"/>
                  <a:buNone/>
                </a:pPr>
                <a:r>
                  <a:rPr lang="en-US" altLang="ko-KR" dirty="0" smtClean="0">
                    <a:ea typeface="바탕체" pitchFamily="17" charset="-127"/>
                    <a:sym typeface="Symbol" pitchFamily="18" charset="2"/>
                  </a:rPr>
                  <a:t>	</a:t>
                </a:r>
                <a:r>
                  <a:rPr lang="en-US" altLang="ko-KR" dirty="0" err="1" smtClean="0">
                    <a:ea typeface="바탕체" pitchFamily="17" charset="-127"/>
                    <a:sym typeface="Symbol" pitchFamily="18" charset="2"/>
                  </a:rPr>
                  <a:t>i</a:t>
                </a:r>
                <a:r>
                  <a:rPr lang="en-US" altLang="ko-KR" dirty="0" smtClean="0">
                    <a:ea typeface="바탕체" pitchFamily="17" charset="-127"/>
                    <a:sym typeface="Symbol" pitchFamily="18" charset="2"/>
                  </a:rPr>
                  <a:t>)    </a:t>
                </a:r>
                <a14:m>
                  <m:oMath xmlns:m="http://schemas.openxmlformats.org/officeDocument/2006/math">
                    <m:sSubSup>
                      <m:sSubSupPr>
                        <m:ctrlPr>
                          <a:rPr lang="en-US" altLang="ko-KR" i="1" smtClean="0">
                            <a:latin typeface="Cambria Math" panose="02040503050406030204" pitchFamily="18" charset="0"/>
                            <a:ea typeface="바탕체" pitchFamily="17" charset="-127"/>
                            <a:sym typeface="Symbol" pitchFamily="18" charset="2"/>
                          </a:rPr>
                        </m:ctrlPr>
                      </m:sSubSupPr>
                      <m:e>
                        <m:r>
                          <a:rPr lang="en-US" altLang="ko-KR" b="0" i="1" smtClean="0">
                            <a:latin typeface="Cambria Math"/>
                            <a:ea typeface="바탕체" pitchFamily="17" charset="-127"/>
                            <a:sym typeface="Symbol" pitchFamily="18" charset="2"/>
                          </a:rPr>
                          <m:t>𝑥</m:t>
                        </m:r>
                      </m:e>
                      <m:sub>
                        <m:r>
                          <a:rPr lang="en-US" altLang="ko-KR" b="0" i="1" smtClean="0">
                            <a:latin typeface="Cambria Math"/>
                            <a:ea typeface="바탕체" pitchFamily="17" charset="-127"/>
                            <a:sym typeface="Symbol" pitchFamily="18" charset="2"/>
                          </a:rPr>
                          <m:t>𝑗</m:t>
                        </m:r>
                      </m:sub>
                      <m:sup>
                        <m:r>
                          <a:rPr lang="en-US" altLang="ko-KR" b="0" i="1" smtClean="0">
                            <a:latin typeface="Cambria Math"/>
                            <a:ea typeface="바탕체" pitchFamily="17" charset="-127"/>
                            <a:sym typeface="Symbol" pitchFamily="18" charset="2"/>
                          </a:rPr>
                          <m:t>0</m:t>
                        </m:r>
                      </m:sup>
                    </m:sSubSup>
                    <m:r>
                      <a:rPr lang="en-US" altLang="ko-KR" b="0" i="1" smtClean="0">
                        <a:latin typeface="Cambria Math"/>
                        <a:ea typeface="바탕체" pitchFamily="17" charset="-127"/>
                        <a:sym typeface="Symbol" pitchFamily="18" charset="2"/>
                      </a:rPr>
                      <m:t>=</m:t>
                    </m:r>
                    <m:f>
                      <m:fPr>
                        <m:ctrlPr>
                          <a:rPr lang="en-US" altLang="ko-KR" b="0" i="1" smtClean="0">
                            <a:latin typeface="Cambria Math" panose="02040503050406030204" pitchFamily="18" charset="0"/>
                            <a:ea typeface="바탕체" pitchFamily="17" charset="-127"/>
                            <a:sym typeface="Symbol" pitchFamily="18" charset="2"/>
                          </a:rPr>
                        </m:ctrlPr>
                      </m:fPr>
                      <m:num>
                        <m:sSub>
                          <m:sSubPr>
                            <m:ctrlPr>
                              <a:rPr lang="en-US" altLang="ko-KR" b="0" i="1" smtClean="0">
                                <a:latin typeface="Cambria Math" panose="02040503050406030204" pitchFamily="18" charset="0"/>
                                <a:ea typeface="바탕체" pitchFamily="17" charset="-127"/>
                                <a:sym typeface="Symbol" pitchFamily="18" charset="2"/>
                              </a:rPr>
                            </m:ctrlPr>
                          </m:sSubPr>
                          <m:e>
                            <m:r>
                              <a:rPr lang="en-US" altLang="ko-KR" b="0" i="1" smtClean="0">
                                <a:latin typeface="Cambria Math"/>
                                <a:ea typeface="바탕체" pitchFamily="17" charset="-127"/>
                                <a:sym typeface="Symbol" pitchFamily="18" charset="2"/>
                              </a:rPr>
                              <m:t>𝑝</m:t>
                            </m:r>
                          </m:e>
                          <m:sub>
                            <m:r>
                              <a:rPr lang="en-US" altLang="ko-KR" b="0" i="1" smtClean="0">
                                <a:latin typeface="Cambria Math"/>
                                <a:ea typeface="바탕체" pitchFamily="17" charset="-127"/>
                                <a:sym typeface="Symbol" pitchFamily="18" charset="2"/>
                              </a:rPr>
                              <m:t>𝑗</m:t>
                            </m:r>
                          </m:sub>
                        </m:sSub>
                      </m:num>
                      <m:den>
                        <m:r>
                          <a:rPr lang="en-US" altLang="ko-KR" b="0" i="1" smtClean="0">
                            <a:latin typeface="Cambria Math"/>
                            <a:ea typeface="바탕체" pitchFamily="17" charset="-127"/>
                            <a:sym typeface="Symbol" pitchFamily="18" charset="2"/>
                          </a:rPr>
                          <m:t>𝑞</m:t>
                        </m:r>
                      </m:den>
                    </m:f>
                    <m:r>
                      <a:rPr lang="en-US" altLang="ko-KR" b="0" i="1" smtClean="0">
                        <a:latin typeface="Cambria Math"/>
                        <a:ea typeface="바탕체" pitchFamily="17" charset="-127"/>
                        <a:sym typeface="Symbol" pitchFamily="18" charset="2"/>
                      </a:rPr>
                      <m:t>,  0</m:t>
                    </m:r>
                    <m:r>
                      <a:rPr lang="en-US" altLang="ko-KR" b="0" i="1" smtClean="0">
                        <a:latin typeface="Cambria Math"/>
                        <a:ea typeface="Cambria Math"/>
                        <a:sym typeface="Symbol" pitchFamily="18" charset="2"/>
                      </a:rPr>
                      <m:t>≤</m:t>
                    </m:r>
                    <m:sSub>
                      <m:sSubPr>
                        <m:ctrlPr>
                          <a:rPr lang="en-US" altLang="ko-KR" b="0" i="1" smtClean="0">
                            <a:latin typeface="Cambria Math" panose="02040503050406030204" pitchFamily="18" charset="0"/>
                            <a:ea typeface="Cambria Math"/>
                            <a:sym typeface="Symbol" pitchFamily="18" charset="2"/>
                          </a:rPr>
                        </m:ctrlPr>
                      </m:sSubPr>
                      <m:e>
                        <m:r>
                          <a:rPr lang="en-US" altLang="ko-KR" b="0" i="1" smtClean="0">
                            <a:latin typeface="Cambria Math"/>
                            <a:ea typeface="Cambria Math"/>
                            <a:sym typeface="Symbol" pitchFamily="18" charset="2"/>
                          </a:rPr>
                          <m:t>𝑝</m:t>
                        </m:r>
                      </m:e>
                      <m:sub>
                        <m:r>
                          <a:rPr lang="en-US" altLang="ko-KR" b="0" i="1" smtClean="0">
                            <a:latin typeface="Cambria Math"/>
                            <a:ea typeface="Cambria Math"/>
                            <a:sym typeface="Symbol" pitchFamily="18" charset="2"/>
                          </a:rPr>
                          <m:t>𝑗</m:t>
                        </m:r>
                      </m:sub>
                    </m:sSub>
                    <m:r>
                      <a:rPr lang="en-US" altLang="ko-KR" b="0" i="1" smtClean="0">
                        <a:latin typeface="Cambria Math"/>
                        <a:ea typeface="Cambria Math"/>
                        <a:sym typeface="Symbol" pitchFamily="18" charset="2"/>
                      </a:rPr>
                      <m:t>&lt;</m:t>
                    </m:r>
                    <m:r>
                      <a:rPr lang="en-US" altLang="ko-KR" b="0" i="1" smtClean="0">
                        <a:latin typeface="Cambria Math"/>
                        <a:ea typeface="Cambria Math"/>
                        <a:sym typeface="Symbol" pitchFamily="18" charset="2"/>
                      </a:rPr>
                      <m:t>𝑛</m:t>
                    </m:r>
                    <m:sSub>
                      <m:sSubPr>
                        <m:ctrlPr>
                          <a:rPr lang="en-US" altLang="ko-KR" b="0" i="1" smtClean="0">
                            <a:latin typeface="Cambria Math" panose="02040503050406030204" pitchFamily="18" charset="0"/>
                            <a:ea typeface="Cambria Math"/>
                            <a:sym typeface="Symbol" pitchFamily="18" charset="2"/>
                          </a:rPr>
                        </m:ctrlPr>
                      </m:sSubPr>
                      <m:e>
                        <m:r>
                          <a:rPr lang="ko-KR" altLang="en-US" b="0" i="1" smtClean="0">
                            <a:latin typeface="Cambria Math"/>
                            <a:ea typeface="Cambria Math"/>
                            <a:sym typeface="Symbol" pitchFamily="18" charset="2"/>
                          </a:rPr>
                          <m:t>𝜃</m:t>
                        </m:r>
                      </m:e>
                      <m:sub>
                        <m:r>
                          <a:rPr lang="en-US" altLang="ko-KR" b="0" i="1" smtClean="0">
                            <a:latin typeface="Cambria Math"/>
                            <a:ea typeface="Cambria Math"/>
                            <a:sym typeface="Symbol" pitchFamily="18" charset="2"/>
                          </a:rPr>
                          <m:t>𝑏</m:t>
                        </m:r>
                      </m:sub>
                    </m:sSub>
                    <m:sSup>
                      <m:sSupPr>
                        <m:ctrlPr>
                          <a:rPr lang="en-US" altLang="ko-KR" b="0" i="1" smtClean="0">
                            <a:latin typeface="Cambria Math" panose="02040503050406030204" pitchFamily="18" charset="0"/>
                            <a:ea typeface="Cambria Math"/>
                            <a:sym typeface="Symbol" pitchFamily="18" charset="2"/>
                          </a:rPr>
                        </m:ctrlPr>
                      </m:sSupPr>
                      <m:e>
                        <m:d>
                          <m:dPr>
                            <m:ctrlPr>
                              <a:rPr lang="en-US" altLang="ko-KR" b="0" i="1" smtClean="0">
                                <a:latin typeface="Cambria Math" panose="02040503050406030204" pitchFamily="18" charset="0"/>
                                <a:ea typeface="Cambria Math"/>
                                <a:sym typeface="Symbol" pitchFamily="18" charset="2"/>
                              </a:rPr>
                            </m:ctrlPr>
                          </m:dPr>
                          <m:e>
                            <m:r>
                              <a:rPr lang="en-US" altLang="ko-KR" b="0" i="1" smtClean="0">
                                <a:latin typeface="Cambria Math"/>
                                <a:ea typeface="Cambria Math"/>
                                <a:sym typeface="Symbol" pitchFamily="18" charset="2"/>
                              </a:rPr>
                              <m:t>𝑛</m:t>
                            </m:r>
                            <m:sSub>
                              <m:sSubPr>
                                <m:ctrlPr>
                                  <a:rPr lang="en-US" altLang="ko-KR" b="0" i="1" smtClean="0">
                                    <a:latin typeface="Cambria Math" panose="02040503050406030204" pitchFamily="18" charset="0"/>
                                    <a:ea typeface="Cambria Math"/>
                                    <a:sym typeface="Symbol" pitchFamily="18" charset="2"/>
                                  </a:rPr>
                                </m:ctrlPr>
                              </m:sSubPr>
                              <m:e>
                                <m:r>
                                  <a:rPr lang="ko-KR" altLang="en-US" b="0" i="1" smtClean="0">
                                    <a:latin typeface="Cambria Math"/>
                                    <a:ea typeface="Cambria Math"/>
                                    <a:sym typeface="Symbol" pitchFamily="18" charset="2"/>
                                  </a:rPr>
                                  <m:t>𝜃</m:t>
                                </m:r>
                              </m:e>
                              <m:sub>
                                <m:r>
                                  <a:rPr lang="en-US" altLang="ko-KR" b="0" i="1" smtClean="0">
                                    <a:latin typeface="Cambria Math"/>
                                    <a:ea typeface="Cambria Math"/>
                                    <a:sym typeface="Symbol" pitchFamily="18" charset="2"/>
                                  </a:rPr>
                                  <m:t>𝐴</m:t>
                                </m:r>
                              </m:sub>
                            </m:sSub>
                          </m:e>
                        </m:d>
                      </m:e>
                      <m:sup>
                        <m:r>
                          <a:rPr lang="en-US" altLang="ko-KR" b="0" i="1" smtClean="0">
                            <a:latin typeface="Cambria Math"/>
                            <a:ea typeface="Cambria Math"/>
                            <a:sym typeface="Symbol" pitchFamily="18" charset="2"/>
                          </a:rPr>
                          <m:t>𝑛</m:t>
                        </m:r>
                        <m:r>
                          <a:rPr lang="en-US" altLang="ko-KR" b="0" i="1" smtClean="0">
                            <a:latin typeface="Cambria Math"/>
                            <a:ea typeface="Cambria Math"/>
                            <a:sym typeface="Symbol" pitchFamily="18" charset="2"/>
                          </a:rPr>
                          <m:t>−1</m:t>
                        </m:r>
                      </m:sup>
                    </m:sSup>
                    <m:r>
                      <a:rPr lang="en-US" altLang="ko-KR" b="0" i="1" smtClean="0">
                        <a:latin typeface="Cambria Math"/>
                        <a:ea typeface="Cambria Math"/>
                        <a:sym typeface="Symbol" pitchFamily="18" charset="2"/>
                      </a:rPr>
                      <m:t>,  1≤</m:t>
                    </m:r>
                    <m:r>
                      <a:rPr lang="en-US" altLang="ko-KR" b="0" i="1" smtClean="0">
                        <a:latin typeface="Cambria Math"/>
                        <a:ea typeface="Cambria Math"/>
                        <a:sym typeface="Symbol" pitchFamily="18" charset="2"/>
                      </a:rPr>
                      <m:t>𝑞</m:t>
                    </m:r>
                    <m:r>
                      <a:rPr lang="en-US" altLang="ko-KR" b="0" i="1" smtClean="0">
                        <a:latin typeface="Cambria Math"/>
                        <a:ea typeface="Cambria Math"/>
                        <a:sym typeface="Symbol" pitchFamily="18" charset="2"/>
                      </a:rPr>
                      <m:t>&lt;</m:t>
                    </m:r>
                    <m:sSup>
                      <m:sSupPr>
                        <m:ctrlPr>
                          <a:rPr lang="en-US" altLang="ko-KR" b="0" i="1" smtClean="0">
                            <a:latin typeface="Cambria Math" panose="02040503050406030204" pitchFamily="18" charset="0"/>
                            <a:ea typeface="Cambria Math"/>
                            <a:sym typeface="Symbol" pitchFamily="18" charset="2"/>
                          </a:rPr>
                        </m:ctrlPr>
                      </m:sSupPr>
                      <m:e>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𝑛</m:t>
                        </m:r>
                        <m:sSub>
                          <m:sSubPr>
                            <m:ctrlPr>
                              <a:rPr lang="en-US" altLang="ko-KR" b="0" i="1" smtClean="0">
                                <a:latin typeface="Cambria Math" panose="02040503050406030204" pitchFamily="18" charset="0"/>
                                <a:ea typeface="Cambria Math"/>
                                <a:sym typeface="Symbol" pitchFamily="18" charset="2"/>
                              </a:rPr>
                            </m:ctrlPr>
                          </m:sSubPr>
                          <m:e>
                            <m:r>
                              <a:rPr lang="ko-KR" altLang="en-US" b="0" i="1" smtClean="0">
                                <a:latin typeface="Cambria Math"/>
                                <a:ea typeface="Cambria Math"/>
                                <a:sym typeface="Symbol" pitchFamily="18" charset="2"/>
                              </a:rPr>
                              <m:t>𝜃</m:t>
                            </m:r>
                          </m:e>
                          <m:sub>
                            <m:r>
                              <a:rPr lang="en-US" altLang="ko-KR" b="0" i="1" smtClean="0">
                                <a:latin typeface="Cambria Math"/>
                                <a:ea typeface="Cambria Math"/>
                                <a:sym typeface="Symbol" pitchFamily="18" charset="2"/>
                              </a:rPr>
                              <m:t>𝐴</m:t>
                            </m:r>
                          </m:sub>
                        </m:sSub>
                        <m:r>
                          <a:rPr lang="en-US" altLang="ko-KR" b="0" i="1" smtClean="0">
                            <a:latin typeface="Cambria Math"/>
                            <a:ea typeface="Cambria Math"/>
                            <a:sym typeface="Symbol" pitchFamily="18" charset="2"/>
                          </a:rPr>
                          <m:t>)</m:t>
                        </m:r>
                      </m:e>
                      <m:sup>
                        <m:r>
                          <a:rPr lang="en-US" altLang="ko-KR" b="0" i="1" smtClean="0">
                            <a:latin typeface="Cambria Math"/>
                            <a:ea typeface="Cambria Math"/>
                            <a:sym typeface="Symbol" pitchFamily="18" charset="2"/>
                          </a:rPr>
                          <m:t>𝑛</m:t>
                        </m:r>
                      </m:sup>
                    </m:sSup>
                  </m:oMath>
                </a14:m>
                <a:endParaRPr lang="en-US" altLang="ko-KR" dirty="0" smtClean="0">
                  <a:ea typeface="바탕체" pitchFamily="17" charset="-127"/>
                  <a:sym typeface="Symbol" pitchFamily="18" charset="2"/>
                </a:endParaRPr>
              </a:p>
              <a:p>
                <a:pPr eaLnBrk="1" hangingPunct="1">
                  <a:buFont typeface="Wingdings" pitchFamily="2" charset="2"/>
                  <a:buNone/>
                </a:pPr>
                <a:r>
                  <a:rPr lang="en-US" altLang="ko-KR" dirty="0" smtClean="0">
                    <a:ea typeface="바탕체" pitchFamily="17" charset="-127"/>
                    <a:sym typeface="Symbol" pitchFamily="18" charset="2"/>
                  </a:rPr>
                  <a:t>	ii)   </a:t>
                </a:r>
                <a14:m>
                  <m:oMath xmlns:m="http://schemas.openxmlformats.org/officeDocument/2006/math">
                    <m:sSubSup>
                      <m:sSubSupPr>
                        <m:ctrlPr>
                          <a:rPr lang="en-US" altLang="ko-KR" i="1" smtClean="0">
                            <a:latin typeface="Cambria Math" panose="02040503050406030204" pitchFamily="18" charset="0"/>
                            <a:ea typeface="바탕체" pitchFamily="17" charset="-127"/>
                            <a:sym typeface="Symbol" pitchFamily="18" charset="2"/>
                          </a:rPr>
                        </m:ctrlPr>
                      </m:sSubSupPr>
                      <m:e>
                        <m:r>
                          <a:rPr lang="en-US" altLang="ko-KR" b="0" i="1" smtClean="0">
                            <a:latin typeface="Cambria Math"/>
                            <a:ea typeface="바탕체" pitchFamily="17" charset="-127"/>
                            <a:sym typeface="Symbol" pitchFamily="18" charset="2"/>
                          </a:rPr>
                          <m:t>𝑟</m:t>
                        </m:r>
                      </m:e>
                      <m:sub>
                        <m:r>
                          <a:rPr lang="en-US" altLang="ko-KR" b="0" i="1" smtClean="0">
                            <a:latin typeface="Cambria Math"/>
                            <a:ea typeface="바탕체" pitchFamily="17" charset="-127"/>
                            <a:sym typeface="Symbol" pitchFamily="18" charset="2"/>
                          </a:rPr>
                          <m:t>𝑗</m:t>
                        </m:r>
                      </m:sub>
                      <m:sup>
                        <m:r>
                          <a:rPr lang="en-US" altLang="ko-KR" b="0" i="1" smtClean="0">
                            <a:latin typeface="Cambria Math"/>
                            <a:ea typeface="바탕체" pitchFamily="17" charset="-127"/>
                            <a:sym typeface="Symbol" pitchFamily="18" charset="2"/>
                          </a:rPr>
                          <m:t>0</m:t>
                        </m:r>
                      </m:sup>
                    </m:sSubSup>
                    <m:r>
                      <a:rPr lang="en-US" altLang="ko-KR" b="0" i="1" smtClean="0">
                        <a:latin typeface="Cambria Math"/>
                        <a:ea typeface="바탕체" pitchFamily="17" charset="-127"/>
                        <a:sym typeface="Symbol" pitchFamily="18" charset="2"/>
                      </a:rPr>
                      <m:t>=</m:t>
                    </m:r>
                    <m:f>
                      <m:fPr>
                        <m:ctrlPr>
                          <a:rPr lang="en-US" altLang="ko-KR" b="0" i="1" smtClean="0">
                            <a:latin typeface="Cambria Math" panose="02040503050406030204" pitchFamily="18" charset="0"/>
                            <a:ea typeface="바탕체" pitchFamily="17" charset="-127"/>
                            <a:sym typeface="Symbol" pitchFamily="18" charset="2"/>
                          </a:rPr>
                        </m:ctrlPr>
                      </m:fPr>
                      <m:num>
                        <m:sSub>
                          <m:sSubPr>
                            <m:ctrlPr>
                              <a:rPr lang="en-US" altLang="ko-KR" b="0" i="1" smtClean="0">
                                <a:latin typeface="Cambria Math" panose="02040503050406030204" pitchFamily="18" charset="0"/>
                                <a:ea typeface="바탕체" pitchFamily="17" charset="-127"/>
                                <a:sym typeface="Symbol" pitchFamily="18" charset="2"/>
                              </a:rPr>
                            </m:ctrlPr>
                          </m:sSubPr>
                          <m:e>
                            <m:r>
                              <a:rPr lang="en-US" altLang="ko-KR" b="0" i="1" smtClean="0">
                                <a:latin typeface="Cambria Math"/>
                                <a:ea typeface="바탕체" pitchFamily="17" charset="-127"/>
                                <a:sym typeface="Symbol" pitchFamily="18" charset="2"/>
                              </a:rPr>
                              <m:t>𝑝</m:t>
                            </m:r>
                          </m:e>
                          <m:sub>
                            <m:r>
                              <a:rPr lang="en-US" altLang="ko-KR" b="0" i="1" smtClean="0">
                                <a:latin typeface="Cambria Math"/>
                                <a:ea typeface="바탕체" pitchFamily="17" charset="-127"/>
                                <a:sym typeface="Symbol" pitchFamily="18" charset="2"/>
                              </a:rPr>
                              <m:t>𝑗</m:t>
                            </m:r>
                          </m:sub>
                        </m:sSub>
                      </m:num>
                      <m:den>
                        <m:r>
                          <a:rPr lang="en-US" altLang="ko-KR" b="0" i="1" smtClean="0">
                            <a:latin typeface="Cambria Math"/>
                            <a:ea typeface="바탕체" pitchFamily="17" charset="-127"/>
                            <a:sym typeface="Symbol" pitchFamily="18" charset="2"/>
                          </a:rPr>
                          <m:t>𝑞</m:t>
                        </m:r>
                      </m:den>
                    </m:f>
                    <m:r>
                      <a:rPr lang="en-US" altLang="ko-KR" b="0" i="1" smtClean="0">
                        <a:latin typeface="Cambria Math"/>
                        <a:ea typeface="바탕체" pitchFamily="17" charset="-127"/>
                        <a:sym typeface="Symbol" pitchFamily="18" charset="2"/>
                      </a:rPr>
                      <m:t>,  0</m:t>
                    </m:r>
                    <m:r>
                      <a:rPr lang="en-US" altLang="ko-KR" b="0" i="1" smtClean="0">
                        <a:latin typeface="Cambria Math"/>
                        <a:ea typeface="Cambria Math"/>
                        <a:sym typeface="Symbol" pitchFamily="18" charset="2"/>
                      </a:rPr>
                      <m:t>≤</m:t>
                    </m:r>
                    <m:sSub>
                      <m:sSubPr>
                        <m:ctrlPr>
                          <a:rPr lang="en-US" altLang="ko-KR" b="0" i="1" smtClean="0">
                            <a:latin typeface="Cambria Math" panose="02040503050406030204" pitchFamily="18" charset="0"/>
                            <a:ea typeface="Cambria Math"/>
                            <a:sym typeface="Symbol" pitchFamily="18" charset="2"/>
                          </a:rPr>
                        </m:ctrlPr>
                      </m:sSubPr>
                      <m:e>
                        <m:r>
                          <a:rPr lang="en-US" altLang="ko-KR" b="0" i="1" smtClean="0">
                            <a:latin typeface="Cambria Math"/>
                            <a:ea typeface="Cambria Math"/>
                            <a:sym typeface="Symbol" pitchFamily="18" charset="2"/>
                          </a:rPr>
                          <m:t>𝑝</m:t>
                        </m:r>
                      </m:e>
                      <m:sub>
                        <m:r>
                          <a:rPr lang="en-US" altLang="ko-KR" b="0" i="1" smtClean="0">
                            <a:latin typeface="Cambria Math"/>
                            <a:ea typeface="Cambria Math"/>
                            <a:sym typeface="Symbol" pitchFamily="18" charset="2"/>
                          </a:rPr>
                          <m:t>𝑗</m:t>
                        </m:r>
                      </m:sub>
                    </m:sSub>
                    <m:r>
                      <a:rPr lang="en-US" altLang="ko-KR" b="0" i="1" smtClean="0">
                        <a:latin typeface="Cambria Math"/>
                        <a:ea typeface="Cambria Math"/>
                        <a:sym typeface="Symbol" pitchFamily="18" charset="2"/>
                      </a:rPr>
                      <m:t>&lt;</m:t>
                    </m:r>
                    <m:sSup>
                      <m:sSupPr>
                        <m:ctrlPr>
                          <a:rPr lang="en-US" altLang="ko-KR" b="0" i="1" smtClean="0">
                            <a:latin typeface="Cambria Math" panose="02040503050406030204" pitchFamily="18" charset="0"/>
                            <a:ea typeface="Cambria Math"/>
                            <a:sym typeface="Symbol" pitchFamily="18" charset="2"/>
                          </a:rPr>
                        </m:ctrlPr>
                      </m:sSupPr>
                      <m:e>
                        <m:d>
                          <m:dPr>
                            <m:ctrlPr>
                              <a:rPr lang="en-US" altLang="ko-KR" b="0" i="1" smtClean="0">
                                <a:latin typeface="Cambria Math" panose="02040503050406030204" pitchFamily="18" charset="0"/>
                                <a:ea typeface="Cambria Math"/>
                                <a:sym typeface="Symbol" pitchFamily="18" charset="2"/>
                              </a:rPr>
                            </m:ctrlPr>
                          </m:dPr>
                          <m:e>
                            <m:d>
                              <m:dPr>
                                <m:ctrlPr>
                                  <a:rPr lang="en-US" altLang="ko-KR" b="0" i="1" smtClean="0">
                                    <a:latin typeface="Cambria Math" panose="02040503050406030204" pitchFamily="18" charset="0"/>
                                    <a:ea typeface="Cambria Math"/>
                                    <a:sym typeface="Symbol" pitchFamily="18" charset="2"/>
                                  </a:rPr>
                                </m:ctrlPr>
                              </m:dPr>
                              <m:e>
                                <m:r>
                                  <a:rPr lang="en-US" altLang="ko-KR" b="0" i="1" smtClean="0">
                                    <a:latin typeface="Cambria Math"/>
                                    <a:ea typeface="Cambria Math"/>
                                    <a:sym typeface="Symbol" pitchFamily="18" charset="2"/>
                                  </a:rPr>
                                  <m:t>𝑛</m:t>
                                </m:r>
                                <m:r>
                                  <a:rPr lang="en-US" altLang="ko-KR" b="0" i="1" smtClean="0">
                                    <a:latin typeface="Cambria Math"/>
                                    <a:ea typeface="Cambria Math"/>
                                    <a:sym typeface="Symbol" pitchFamily="18" charset="2"/>
                                  </a:rPr>
                                  <m:t>−1</m:t>
                                </m:r>
                              </m:e>
                            </m:d>
                            <m:sSub>
                              <m:sSubPr>
                                <m:ctrlPr>
                                  <a:rPr lang="en-US" altLang="ko-KR" b="0" i="1" smtClean="0">
                                    <a:latin typeface="Cambria Math" panose="02040503050406030204" pitchFamily="18" charset="0"/>
                                    <a:ea typeface="Cambria Math"/>
                                    <a:sym typeface="Symbol" pitchFamily="18" charset="2"/>
                                  </a:rPr>
                                </m:ctrlPr>
                              </m:sSubPr>
                              <m:e>
                                <m:r>
                                  <a:rPr lang="ko-KR" altLang="en-US" b="0" i="1" smtClean="0">
                                    <a:latin typeface="Cambria Math"/>
                                    <a:ea typeface="Cambria Math"/>
                                    <a:sym typeface="Symbol" pitchFamily="18" charset="2"/>
                                  </a:rPr>
                                  <m:t>𝜃</m:t>
                                </m:r>
                              </m:e>
                              <m:sub>
                                <m:r>
                                  <a:rPr lang="en-US" altLang="ko-KR" b="0" i="1" smtClean="0">
                                    <a:latin typeface="Cambria Math"/>
                                    <a:ea typeface="Cambria Math"/>
                                    <a:sym typeface="Symbol" pitchFamily="18" charset="2"/>
                                  </a:rPr>
                                  <m:t>𝐴</m:t>
                                </m:r>
                              </m:sub>
                            </m:sSub>
                          </m:e>
                        </m:d>
                      </m:e>
                      <m:sup>
                        <m:r>
                          <a:rPr lang="en-US" altLang="ko-KR" b="0" i="1" smtClean="0">
                            <a:latin typeface="Cambria Math"/>
                            <a:ea typeface="Cambria Math"/>
                            <a:sym typeface="Symbol" pitchFamily="18" charset="2"/>
                          </a:rPr>
                          <m:t>𝑛</m:t>
                        </m:r>
                        <m:r>
                          <a:rPr lang="en-US" altLang="ko-KR" b="0" i="1" smtClean="0">
                            <a:latin typeface="Cambria Math"/>
                            <a:ea typeface="Cambria Math"/>
                            <a:sym typeface="Symbol" pitchFamily="18" charset="2"/>
                          </a:rPr>
                          <m:t>−1</m:t>
                        </m:r>
                      </m:sup>
                    </m:sSup>
                    <m:r>
                      <a:rPr lang="en-US" altLang="ko-KR" b="0" i="1" smtClean="0">
                        <a:latin typeface="Cambria Math"/>
                        <a:ea typeface="Cambria Math"/>
                        <a:sym typeface="Symbol" pitchFamily="18" charset="2"/>
                      </a:rPr>
                      <m:t>,  1≤</m:t>
                    </m:r>
                    <m:r>
                      <a:rPr lang="en-US" altLang="ko-KR" b="0" i="1" smtClean="0">
                        <a:latin typeface="Cambria Math"/>
                        <a:ea typeface="Cambria Math"/>
                        <a:sym typeface="Symbol" pitchFamily="18" charset="2"/>
                      </a:rPr>
                      <m:t>𝑞</m:t>
                    </m:r>
                    <m:r>
                      <a:rPr lang="en-US" altLang="ko-KR" b="0" i="1" smtClean="0">
                        <a:latin typeface="Cambria Math"/>
                        <a:ea typeface="Cambria Math"/>
                        <a:sym typeface="Symbol" pitchFamily="18" charset="2"/>
                      </a:rPr>
                      <m:t>&lt;</m:t>
                    </m:r>
                    <m:sSup>
                      <m:sSupPr>
                        <m:ctrlPr>
                          <a:rPr lang="en-US" altLang="ko-KR" b="0" i="1" smtClean="0">
                            <a:latin typeface="Cambria Math" panose="02040503050406030204" pitchFamily="18" charset="0"/>
                            <a:ea typeface="Cambria Math"/>
                            <a:sym typeface="Symbol" pitchFamily="18" charset="2"/>
                          </a:rPr>
                        </m:ctrlPr>
                      </m:sSupPr>
                      <m:e>
                        <m:r>
                          <a:rPr lang="en-US" altLang="ko-KR" b="0" i="1" smtClean="0">
                            <a:latin typeface="Cambria Math"/>
                            <a:ea typeface="Cambria Math"/>
                            <a:sym typeface="Symbol" pitchFamily="18" charset="2"/>
                          </a:rPr>
                          <m:t>(</m:t>
                        </m:r>
                        <m:d>
                          <m:dPr>
                            <m:ctrlPr>
                              <a:rPr lang="en-US" altLang="ko-KR" b="0" i="1" smtClean="0">
                                <a:latin typeface="Cambria Math" panose="02040503050406030204" pitchFamily="18" charset="0"/>
                                <a:ea typeface="Cambria Math"/>
                                <a:sym typeface="Symbol" pitchFamily="18" charset="2"/>
                              </a:rPr>
                            </m:ctrlPr>
                          </m:dPr>
                          <m:e>
                            <m:r>
                              <a:rPr lang="en-US" altLang="ko-KR" b="0" i="1" smtClean="0">
                                <a:latin typeface="Cambria Math"/>
                                <a:ea typeface="Cambria Math"/>
                                <a:sym typeface="Symbol" pitchFamily="18" charset="2"/>
                              </a:rPr>
                              <m:t>𝑛</m:t>
                            </m:r>
                            <m:r>
                              <a:rPr lang="en-US" altLang="ko-KR" b="0" i="1" smtClean="0">
                                <a:latin typeface="Cambria Math"/>
                                <a:ea typeface="Cambria Math"/>
                                <a:sym typeface="Symbol" pitchFamily="18" charset="2"/>
                              </a:rPr>
                              <m:t>−1</m:t>
                            </m:r>
                          </m:e>
                        </m:d>
                        <m:sSub>
                          <m:sSubPr>
                            <m:ctrlPr>
                              <a:rPr lang="en-US" altLang="ko-KR" b="0" i="1" smtClean="0">
                                <a:latin typeface="Cambria Math" panose="02040503050406030204" pitchFamily="18" charset="0"/>
                                <a:ea typeface="Cambria Math"/>
                                <a:sym typeface="Symbol" pitchFamily="18" charset="2"/>
                              </a:rPr>
                            </m:ctrlPr>
                          </m:sSubPr>
                          <m:e>
                            <m:r>
                              <a:rPr lang="ko-KR" altLang="en-US" b="0" i="1" smtClean="0">
                                <a:latin typeface="Cambria Math"/>
                                <a:ea typeface="Cambria Math"/>
                                <a:sym typeface="Symbol" pitchFamily="18" charset="2"/>
                              </a:rPr>
                              <m:t>𝜃</m:t>
                            </m:r>
                          </m:e>
                          <m:sub>
                            <m:r>
                              <a:rPr lang="en-US" altLang="ko-KR" b="0" i="1" smtClean="0">
                                <a:latin typeface="Cambria Math"/>
                                <a:ea typeface="Cambria Math"/>
                                <a:sym typeface="Symbol" pitchFamily="18" charset="2"/>
                              </a:rPr>
                              <m:t>𝐴</m:t>
                            </m:r>
                          </m:sub>
                        </m:sSub>
                        <m:r>
                          <a:rPr lang="en-US" altLang="ko-KR" b="0" i="1" smtClean="0">
                            <a:latin typeface="Cambria Math"/>
                            <a:ea typeface="Cambria Math"/>
                            <a:sym typeface="Symbol" pitchFamily="18" charset="2"/>
                          </a:rPr>
                          <m:t>)</m:t>
                        </m:r>
                      </m:e>
                      <m:sup>
                        <m:r>
                          <a:rPr lang="en-US" altLang="ko-KR" b="0" i="1" smtClean="0">
                            <a:latin typeface="Cambria Math"/>
                            <a:ea typeface="Cambria Math"/>
                            <a:sym typeface="Symbol" pitchFamily="18" charset="2"/>
                          </a:rPr>
                          <m:t>𝑛</m:t>
                        </m:r>
                      </m:sup>
                    </m:sSup>
                  </m:oMath>
                </a14:m>
                <a:endParaRPr lang="en-US" altLang="ko-KR" dirty="0" smtClean="0">
                  <a:ea typeface="바탕체" pitchFamily="17" charset="-127"/>
                  <a:sym typeface="Symbol" pitchFamily="18" charset="2"/>
                </a:endParaRPr>
              </a:p>
              <a:p>
                <a:pPr eaLnBrk="1" hangingPunct="1">
                  <a:buFont typeface="Wingdings" pitchFamily="2" charset="2"/>
                  <a:buNone/>
                </a:pPr>
                <a:r>
                  <a:rPr lang="en-US" altLang="ko-KR" dirty="0" smtClean="0">
                    <a:ea typeface="바탕체" pitchFamily="17" charset="-127"/>
                    <a:sym typeface="Symbol" pitchFamily="18" charset="2"/>
                  </a:rPr>
                  <a:t>	</a:t>
                </a:r>
                <a:r>
                  <a:rPr lang="en-US" altLang="ko-KR" dirty="0" smtClean="0">
                    <a:solidFill>
                      <a:srgbClr val="0000FF"/>
                    </a:solidFill>
                    <a:ea typeface="바탕체" pitchFamily="17" charset="-127"/>
                    <a:sym typeface="Symbol" pitchFamily="18" charset="2"/>
                  </a:rPr>
                  <a:t>Pf)</a:t>
                </a:r>
                <a:r>
                  <a:rPr lang="en-US" altLang="ko-KR" dirty="0" smtClean="0">
                    <a:ea typeface="바탕체" pitchFamily="17" charset="-127"/>
                    <a:sym typeface="Symbol" pitchFamily="18" charset="2"/>
                  </a:rPr>
                  <a:t>  (</a:t>
                </a:r>
                <a:r>
                  <a:rPr lang="en-US" altLang="ko-KR" dirty="0" err="1" smtClean="0">
                    <a:ea typeface="바탕체" pitchFamily="17" charset="-127"/>
                    <a:sym typeface="Symbol" pitchFamily="18" charset="2"/>
                  </a:rPr>
                  <a:t>i</a:t>
                </a:r>
                <a:r>
                  <a:rPr lang="en-US" altLang="ko-KR" dirty="0" smtClean="0">
                    <a:ea typeface="바탕체" pitchFamily="17" charset="-127"/>
                    <a:sym typeface="Symbol" pitchFamily="18" charset="2"/>
                  </a:rPr>
                  <a:t>)  extreme point of </a:t>
                </a:r>
                <a14:m>
                  <m:oMath xmlns:m="http://schemas.openxmlformats.org/officeDocument/2006/math">
                    <m:r>
                      <a:rPr lang="en-US" altLang="ko-KR" i="1" dirty="0" smtClean="0">
                        <a:latin typeface="Cambria Math"/>
                        <a:ea typeface="바탕체" pitchFamily="17" charset="-127"/>
                        <a:sym typeface="Symbol" pitchFamily="18" charset="2"/>
                      </a:rPr>
                      <m:t>𝑃</m:t>
                    </m:r>
                  </m:oMath>
                </a14:m>
                <a:r>
                  <a:rPr lang="en-US" altLang="ko-KR" dirty="0" smtClean="0">
                    <a:ea typeface="바탕체" pitchFamily="17" charset="-127"/>
                    <a:sym typeface="Symbol" pitchFamily="18" charset="2"/>
                  </a:rPr>
                  <a:t> is a solution of </a:t>
                </a:r>
                <a14:m>
                  <m:oMath xmlns:m="http://schemas.openxmlformats.org/officeDocument/2006/math">
                    <m:sSup>
                      <m:sSupPr>
                        <m:ctrlPr>
                          <a:rPr lang="en-US" altLang="ko-KR" b="0" i="1" smtClean="0">
                            <a:latin typeface="Cambria Math" panose="02040503050406030204" pitchFamily="18" charset="0"/>
                            <a:ea typeface="바탕체" pitchFamily="17" charset="-127"/>
                            <a:sym typeface="Symbol" pitchFamily="18" charset="2"/>
                          </a:rPr>
                        </m:ctrlPr>
                      </m:sSupPr>
                      <m:e>
                        <m:r>
                          <a:rPr lang="en-US" altLang="ko-KR" b="0" i="1" smtClean="0">
                            <a:latin typeface="Cambria Math"/>
                            <a:ea typeface="바탕체" pitchFamily="17" charset="-127"/>
                            <a:sym typeface="Symbol" pitchFamily="18" charset="2"/>
                          </a:rPr>
                          <m:t>𝐴</m:t>
                        </m:r>
                      </m:e>
                      <m:sup>
                        <m:r>
                          <a:rPr lang="en-US" altLang="ko-KR" b="0" i="1" smtClean="0">
                            <a:latin typeface="Cambria Math"/>
                            <a:ea typeface="바탕체" pitchFamily="17" charset="-127"/>
                            <a:sym typeface="Symbol" pitchFamily="18" charset="2"/>
                          </a:rPr>
                          <m:t>′</m:t>
                        </m:r>
                      </m:sup>
                    </m:sSup>
                    <m:r>
                      <a:rPr lang="en-US" altLang="ko-KR" b="0" i="1" smtClean="0">
                        <a:latin typeface="Cambria Math"/>
                        <a:ea typeface="바탕체" pitchFamily="17" charset="-127"/>
                        <a:sym typeface="Symbol" pitchFamily="18" charset="2"/>
                      </a:rPr>
                      <m:t>𝑥</m:t>
                    </m:r>
                    <m:r>
                      <a:rPr lang="en-US" altLang="ko-KR" b="0" i="1" smtClean="0">
                        <a:latin typeface="Cambria Math"/>
                        <a:ea typeface="바탕체" pitchFamily="17" charset="-127"/>
                        <a:sym typeface="Symbol" pitchFamily="18" charset="2"/>
                      </a:rPr>
                      <m:t>=</m:t>
                    </m:r>
                    <m:sSup>
                      <m:sSupPr>
                        <m:ctrlPr>
                          <a:rPr lang="en-US" altLang="ko-KR" b="0" i="1" smtClean="0">
                            <a:latin typeface="Cambria Math" panose="02040503050406030204" pitchFamily="18" charset="0"/>
                            <a:ea typeface="바탕체" pitchFamily="17" charset="-127"/>
                            <a:sym typeface="Symbol" pitchFamily="18" charset="2"/>
                          </a:rPr>
                        </m:ctrlPr>
                      </m:sSupPr>
                      <m:e>
                        <m:r>
                          <a:rPr lang="en-US" altLang="ko-KR" b="0" i="1" smtClean="0">
                            <a:latin typeface="Cambria Math"/>
                            <a:ea typeface="바탕체" pitchFamily="17" charset="-127"/>
                            <a:sym typeface="Symbol" pitchFamily="18" charset="2"/>
                          </a:rPr>
                          <m:t>𝑏</m:t>
                        </m:r>
                      </m:e>
                      <m:sup>
                        <m:r>
                          <a:rPr lang="en-US" altLang="ko-KR" b="0" i="1" smtClean="0">
                            <a:latin typeface="Cambria Math"/>
                            <a:ea typeface="바탕체" pitchFamily="17" charset="-127"/>
                            <a:sym typeface="Symbol" pitchFamily="18" charset="2"/>
                          </a:rPr>
                          <m:t>′</m:t>
                        </m:r>
                      </m:sup>
                    </m:sSup>
                    <m:r>
                      <a:rPr lang="en-US" altLang="ko-KR" b="0" i="1" smtClean="0">
                        <a:latin typeface="Cambria Math"/>
                        <a:ea typeface="바탕체" pitchFamily="17" charset="-127"/>
                        <a:sym typeface="Symbol" pitchFamily="18" charset="2"/>
                      </a:rPr>
                      <m:t>,</m:t>
                    </m:r>
                  </m:oMath>
                </a14:m>
                <a:r>
                  <a:rPr lang="en-US" altLang="ko-KR" dirty="0" smtClean="0">
                    <a:ea typeface="바탕체" pitchFamily="17" charset="-127"/>
                    <a:sym typeface="Symbol" pitchFamily="18" charset="2"/>
                  </a:rPr>
                  <a:t> where </a:t>
                </a:r>
                <a14:m>
                  <m:oMath xmlns:m="http://schemas.openxmlformats.org/officeDocument/2006/math">
                    <m:r>
                      <a:rPr lang="en-US" altLang="ko-KR" b="0" i="1" smtClean="0">
                        <a:latin typeface="Cambria Math"/>
                        <a:ea typeface="바탕체" pitchFamily="17" charset="-127"/>
                        <a:sym typeface="Symbol" pitchFamily="18" charset="2"/>
                      </a:rPr>
                      <m:t>𝐴</m:t>
                    </m:r>
                    <m:r>
                      <a:rPr lang="en-US" altLang="ko-KR" b="0" i="1" smtClean="0">
                        <a:latin typeface="Cambria Math"/>
                        <a:ea typeface="바탕체" pitchFamily="17" charset="-127"/>
                        <a:sym typeface="Symbol" pitchFamily="18" charset="2"/>
                      </a:rPr>
                      <m:t>′</m:t>
                    </m:r>
                  </m:oMath>
                </a14:m>
                <a:r>
                  <a:rPr lang="en-US" altLang="ko-KR" dirty="0" smtClean="0">
                    <a:ea typeface="바탕체" pitchFamily="17" charset="-127"/>
                    <a:sym typeface="Symbol" pitchFamily="18" charset="2"/>
                  </a:rPr>
                  <a:t> is </a:t>
                </a:r>
                <a14:m>
                  <m:oMath xmlns:m="http://schemas.openxmlformats.org/officeDocument/2006/math">
                    <m:r>
                      <a:rPr lang="en-US" altLang="ko-KR" b="0" i="1" smtClean="0">
                        <a:latin typeface="Cambria Math"/>
                        <a:ea typeface="바탕체" pitchFamily="17" charset="-127"/>
                        <a:sym typeface="Symbol" pitchFamily="18" charset="2"/>
                      </a:rPr>
                      <m:t>𝑛</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𝑛</m:t>
                    </m:r>
                  </m:oMath>
                </a14:m>
                <a:r>
                  <a:rPr lang="en-US" altLang="ko-KR" dirty="0" smtClean="0">
                    <a:ea typeface="바탕체" pitchFamily="17" charset="-127"/>
                    <a:sym typeface="Symbol" pitchFamily="18" charset="2"/>
                  </a:rPr>
                  <a:t> and nonsingular.  From Cramer’s rule,  </a:t>
                </a:r>
                <a14:m>
                  <m:oMath xmlns:m="http://schemas.openxmlformats.org/officeDocument/2006/math">
                    <m:sSub>
                      <m:sSubPr>
                        <m:ctrlPr>
                          <a:rPr lang="en-US" altLang="ko-KR" i="1" smtClean="0">
                            <a:latin typeface="Cambria Math" panose="02040503050406030204" pitchFamily="18" charset="0"/>
                            <a:ea typeface="바탕체" pitchFamily="17" charset="-127"/>
                            <a:sym typeface="Symbol" pitchFamily="18" charset="2"/>
                          </a:rPr>
                        </m:ctrlPr>
                      </m:sSubPr>
                      <m:e>
                        <m:r>
                          <a:rPr lang="en-US" altLang="ko-KR" b="0" i="1" smtClean="0">
                            <a:latin typeface="Cambria Math"/>
                            <a:ea typeface="바탕체" pitchFamily="17" charset="-127"/>
                            <a:sym typeface="Symbol" pitchFamily="18" charset="2"/>
                          </a:rPr>
                          <m:t>𝑥</m:t>
                        </m:r>
                      </m:e>
                      <m:sub>
                        <m:r>
                          <a:rPr lang="en-US" altLang="ko-KR" b="0" i="1" smtClean="0">
                            <a:latin typeface="Cambria Math"/>
                            <a:ea typeface="바탕체" pitchFamily="17" charset="-127"/>
                            <a:sym typeface="Symbol" pitchFamily="18" charset="2"/>
                          </a:rPr>
                          <m:t>𝑗</m:t>
                        </m:r>
                      </m:sub>
                    </m:sSub>
                    <m:r>
                      <a:rPr lang="en-US" altLang="ko-KR" b="0" i="1" smtClean="0">
                        <a:latin typeface="Cambria Math"/>
                        <a:ea typeface="바탕체" pitchFamily="17" charset="-127"/>
                        <a:sym typeface="Symbol" pitchFamily="18" charset="2"/>
                      </a:rPr>
                      <m:t>=</m:t>
                    </m:r>
                    <m:sSub>
                      <m:sSubPr>
                        <m:ctrlPr>
                          <a:rPr lang="en-US" altLang="ko-KR" b="0" i="1" smtClean="0">
                            <a:latin typeface="Cambria Math" panose="02040503050406030204" pitchFamily="18" charset="0"/>
                            <a:ea typeface="바탕체" pitchFamily="17" charset="-127"/>
                            <a:sym typeface="Symbol" pitchFamily="18" charset="2"/>
                          </a:rPr>
                        </m:ctrlPr>
                      </m:sSubPr>
                      <m:e>
                        <m:r>
                          <a:rPr lang="en-US" altLang="ko-KR" b="0" i="1" smtClean="0">
                            <a:latin typeface="Cambria Math"/>
                            <a:ea typeface="바탕체" pitchFamily="17" charset="-127"/>
                            <a:sym typeface="Symbol" pitchFamily="18" charset="2"/>
                          </a:rPr>
                          <m:t>𝑝</m:t>
                        </m:r>
                      </m:e>
                      <m:sub>
                        <m:r>
                          <a:rPr lang="en-US" altLang="ko-KR" b="0" i="1" smtClean="0">
                            <a:latin typeface="Cambria Math"/>
                            <a:ea typeface="바탕체" pitchFamily="17" charset="-127"/>
                            <a:sym typeface="Symbol" pitchFamily="18" charset="2"/>
                          </a:rPr>
                          <m:t>𝑗</m:t>
                        </m:r>
                      </m:sub>
                    </m:sSub>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𝑞</m:t>
                    </m:r>
                  </m:oMath>
                </a14:m>
                <a:r>
                  <a:rPr lang="en-US" altLang="ko-KR" dirty="0" smtClean="0">
                    <a:ea typeface="바탕체" pitchFamily="17" charset="-127"/>
                    <a:sym typeface="Symbol" pitchFamily="18" charset="2"/>
                  </a:rPr>
                  <a:t> ( </a:t>
                </a:r>
                <a14:m>
                  <m:oMath xmlns:m="http://schemas.openxmlformats.org/officeDocument/2006/math">
                    <m:r>
                      <a:rPr lang="en-US" altLang="ko-KR" b="0" i="1" smtClean="0">
                        <a:latin typeface="Cambria Math"/>
                        <a:ea typeface="바탕체" pitchFamily="17" charset="-127"/>
                        <a:sym typeface="Symbol" pitchFamily="18" charset="2"/>
                      </a:rPr>
                      <m:t>𝑞</m:t>
                    </m:r>
                    <m:r>
                      <a:rPr lang="en-US" altLang="ko-KR" b="0" i="1" smtClean="0">
                        <a:latin typeface="Cambria Math"/>
                        <a:ea typeface="바탕체" pitchFamily="17" charset="-127"/>
                        <a:sym typeface="Symbol" pitchFamily="18" charset="2"/>
                      </a:rPr>
                      <m:t>:</m:t>
                    </m:r>
                  </m:oMath>
                </a14:m>
                <a:r>
                  <a:rPr lang="en-US" altLang="ko-KR" dirty="0" smtClean="0">
                    <a:ea typeface="바탕체" pitchFamily="17" charset="-127"/>
                    <a:sym typeface="Symbol" pitchFamily="18" charset="2"/>
                  </a:rPr>
                  <a:t> determinant of </a:t>
                </a:r>
                <a14:m>
                  <m:oMath xmlns:m="http://schemas.openxmlformats.org/officeDocument/2006/math">
                    <m:sSup>
                      <m:sSupPr>
                        <m:ctrlPr>
                          <a:rPr lang="en-US" altLang="ko-KR" b="0" i="1" smtClean="0">
                            <a:latin typeface="Cambria Math" panose="02040503050406030204" pitchFamily="18" charset="0"/>
                            <a:ea typeface="바탕체" pitchFamily="17" charset="-127"/>
                            <a:sym typeface="Symbol" pitchFamily="18" charset="2"/>
                          </a:rPr>
                        </m:ctrlPr>
                      </m:sSupPr>
                      <m:e>
                        <m:r>
                          <a:rPr lang="en-US" altLang="ko-KR" b="0" i="1" smtClean="0">
                            <a:latin typeface="Cambria Math"/>
                            <a:ea typeface="바탕체" pitchFamily="17" charset="-127"/>
                            <a:sym typeface="Symbol" pitchFamily="18" charset="2"/>
                          </a:rPr>
                          <m:t>𝐴</m:t>
                        </m:r>
                      </m:e>
                      <m:sup>
                        <m:r>
                          <a:rPr lang="en-US" altLang="ko-KR" b="0" i="1" smtClean="0">
                            <a:latin typeface="Cambria Math"/>
                            <a:ea typeface="바탕체" pitchFamily="17" charset="-127"/>
                            <a:sym typeface="Symbol" pitchFamily="18" charset="2"/>
                          </a:rPr>
                          <m:t>′</m:t>
                        </m:r>
                      </m:sup>
                    </m:sSup>
                    <m:r>
                      <a:rPr lang="en-US" altLang="ko-KR" b="0" i="1" smtClean="0">
                        <a:latin typeface="Cambria Math"/>
                        <a:ea typeface="바탕체" pitchFamily="17" charset="-127"/>
                        <a:sym typeface="Symbol" pitchFamily="18" charset="2"/>
                      </a:rPr>
                      <m:t>,</m:t>
                    </m:r>
                  </m:oMath>
                </a14:m>
                <a:r>
                  <a:rPr lang="en-US" altLang="ko-KR" dirty="0" smtClean="0">
                    <a:ea typeface="바탕체" pitchFamily="17" charset="-127"/>
                    <a:sym typeface="Symbol" pitchFamily="18" charset="2"/>
                  </a:rPr>
                  <a:t>  </a:t>
                </a:r>
                <a14:m>
                  <m:oMath xmlns:m="http://schemas.openxmlformats.org/officeDocument/2006/math">
                    <m:sSub>
                      <m:sSubPr>
                        <m:ctrlPr>
                          <a:rPr lang="en-US" altLang="ko-KR" i="1" dirty="0" smtClean="0">
                            <a:latin typeface="Cambria Math" panose="02040503050406030204" pitchFamily="18" charset="0"/>
                            <a:ea typeface="바탕체" pitchFamily="17" charset="-127"/>
                            <a:sym typeface="Symbol" pitchFamily="18" charset="2"/>
                          </a:rPr>
                        </m:ctrlPr>
                      </m:sSubPr>
                      <m:e>
                        <m:r>
                          <a:rPr lang="en-US" altLang="ko-KR" b="0" i="1" dirty="0" smtClean="0">
                            <a:latin typeface="Cambria Math"/>
                            <a:ea typeface="바탕체" pitchFamily="17" charset="-127"/>
                            <a:sym typeface="Symbol" pitchFamily="18" charset="2"/>
                          </a:rPr>
                          <m:t>𝑝</m:t>
                        </m:r>
                      </m:e>
                      <m:sub>
                        <m:r>
                          <a:rPr lang="en-US" altLang="ko-KR" b="0" i="1" dirty="0" smtClean="0">
                            <a:latin typeface="Cambria Math"/>
                            <a:ea typeface="바탕체" pitchFamily="17" charset="-127"/>
                            <a:sym typeface="Symbol" pitchFamily="18" charset="2"/>
                          </a:rPr>
                          <m:t>𝑗</m:t>
                        </m:r>
                      </m:sub>
                    </m:sSub>
                    <m:r>
                      <a:rPr lang="en-US" altLang="ko-KR" b="0" i="1" dirty="0" smtClean="0">
                        <a:latin typeface="Cambria Math"/>
                        <a:ea typeface="바탕체" pitchFamily="17" charset="-127"/>
                        <a:sym typeface="Symbol" pitchFamily="18" charset="2"/>
                      </a:rPr>
                      <m:t>:</m:t>
                    </m:r>
                  </m:oMath>
                </a14:m>
                <a:r>
                  <a:rPr lang="en-US" altLang="ko-KR" dirty="0" smtClean="0">
                    <a:ea typeface="바탕체" pitchFamily="17" charset="-127"/>
                    <a:sym typeface="Symbol" pitchFamily="18" charset="2"/>
                  </a:rPr>
                  <a:t> </a:t>
                </a:r>
                <a:r>
                  <a:rPr lang="en-US" altLang="ko-KR" dirty="0" err="1" smtClean="0">
                    <a:ea typeface="바탕체" pitchFamily="17" charset="-127"/>
                    <a:sym typeface="Symbol" pitchFamily="18" charset="2"/>
                  </a:rPr>
                  <a:t>det</a:t>
                </a:r>
                <a:r>
                  <a:rPr lang="en-US" altLang="ko-KR" dirty="0" smtClean="0">
                    <a:ea typeface="바탕체" pitchFamily="17" charset="-127"/>
                    <a:sym typeface="Symbol" pitchFamily="18" charset="2"/>
                  </a:rPr>
                  <a:t> of matrix obtained by replacing </a:t>
                </a:r>
                <a14:m>
                  <m:oMath xmlns:m="http://schemas.openxmlformats.org/officeDocument/2006/math">
                    <m:r>
                      <a:rPr lang="en-US" altLang="ko-KR" b="0" i="1" smtClean="0">
                        <a:latin typeface="Cambria Math"/>
                        <a:ea typeface="바탕체" pitchFamily="17" charset="-127"/>
                        <a:sym typeface="Symbol" pitchFamily="18" charset="2"/>
                      </a:rPr>
                      <m:t>𝑗</m:t>
                    </m:r>
                    <m:r>
                      <a:rPr lang="en-US" altLang="ko-KR" b="0" i="1" smtClean="0">
                        <a:latin typeface="Cambria Math"/>
                        <a:ea typeface="바탕체" pitchFamily="17" charset="-127"/>
                        <a:sym typeface="Symbol" pitchFamily="18" charset="2"/>
                      </a:rPr>
                      <m:t>−</m:t>
                    </m:r>
                  </m:oMath>
                </a14:m>
                <a:r>
                  <a:rPr lang="en-US" altLang="ko-KR" dirty="0" err="1" smtClean="0">
                    <a:ea typeface="바탕체" pitchFamily="17" charset="-127"/>
                    <a:sym typeface="Symbol" pitchFamily="18" charset="2"/>
                  </a:rPr>
                  <a:t>th</a:t>
                </a:r>
                <a:r>
                  <a:rPr lang="en-US" altLang="ko-KR" dirty="0" smtClean="0">
                    <a:ea typeface="바탕체" pitchFamily="17" charset="-127"/>
                    <a:sym typeface="Symbol" pitchFamily="18" charset="2"/>
                  </a:rPr>
                  <a:t> column of </a:t>
                </a:r>
                <a14:m>
                  <m:oMath xmlns:m="http://schemas.openxmlformats.org/officeDocument/2006/math">
                    <m:r>
                      <a:rPr lang="en-US" altLang="ko-KR" b="0" i="1" smtClean="0">
                        <a:latin typeface="Cambria Math"/>
                        <a:ea typeface="바탕체" pitchFamily="17" charset="-127"/>
                        <a:sym typeface="Symbol" pitchFamily="18" charset="2"/>
                      </a:rPr>
                      <m:t>𝐴</m:t>
                    </m:r>
                    <m:r>
                      <a:rPr lang="en-US" altLang="ko-KR" b="0" i="1" smtClean="0">
                        <a:latin typeface="Cambria Math"/>
                        <a:ea typeface="바탕체" pitchFamily="17" charset="-127"/>
                        <a:sym typeface="Symbol" pitchFamily="18" charset="2"/>
                      </a:rPr>
                      <m:t>′</m:t>
                    </m:r>
                  </m:oMath>
                </a14:m>
                <a:r>
                  <a:rPr lang="en-US" altLang="ko-KR" dirty="0" smtClean="0">
                    <a:ea typeface="바탕체" pitchFamily="17" charset="-127"/>
                    <a:sym typeface="Symbol" pitchFamily="18" charset="2"/>
                  </a:rPr>
                  <a:t> by </a:t>
                </a:r>
                <a14:m>
                  <m:oMath xmlns:m="http://schemas.openxmlformats.org/officeDocument/2006/math">
                    <m:r>
                      <a:rPr lang="en-US" altLang="ko-KR" b="0" i="1" smtClean="0">
                        <a:latin typeface="Cambria Math"/>
                        <a:ea typeface="바탕체" pitchFamily="17" charset="-127"/>
                        <a:sym typeface="Symbol" pitchFamily="18" charset="2"/>
                      </a:rPr>
                      <m:t>𝑏</m:t>
                    </m:r>
                    <m:r>
                      <a:rPr lang="en-US" altLang="ko-KR" b="0" i="1" smtClean="0">
                        <a:latin typeface="Cambria Math"/>
                        <a:ea typeface="바탕체" pitchFamily="17" charset="-127"/>
                        <a:sym typeface="Symbol" pitchFamily="18" charset="2"/>
                      </a:rPr>
                      <m:t>′</m:t>
                    </m:r>
                  </m:oMath>
                </a14:m>
                <a:r>
                  <a:rPr lang="en-US" altLang="ko-KR" dirty="0" smtClean="0">
                    <a:ea typeface="바탕체" pitchFamily="17" charset="-127"/>
                    <a:sym typeface="Symbol" pitchFamily="18" charset="2"/>
                  </a:rPr>
                  <a:t>).   Number of terms in </a:t>
                </a:r>
                <a:r>
                  <a:rPr lang="en-US" altLang="ko-KR" dirty="0" err="1" smtClean="0">
                    <a:ea typeface="바탕체" pitchFamily="17" charset="-127"/>
                    <a:sym typeface="Symbol" pitchFamily="18" charset="2"/>
                  </a:rPr>
                  <a:t>det</a:t>
                </a:r>
                <a:r>
                  <a:rPr lang="en-US" altLang="ko-KR" dirty="0" smtClean="0">
                    <a:ea typeface="바탕체" pitchFamily="17" charset="-127"/>
                    <a:sym typeface="Symbol" pitchFamily="18" charset="2"/>
                  </a:rPr>
                  <a:t> is </a:t>
                </a:r>
                <a14:m>
                  <m:oMath xmlns:m="http://schemas.openxmlformats.org/officeDocument/2006/math">
                    <m:r>
                      <a:rPr lang="en-US" altLang="ko-KR" b="0" i="1" smtClean="0">
                        <a:latin typeface="Cambria Math"/>
                        <a:ea typeface="바탕체" pitchFamily="17" charset="-127"/>
                        <a:sym typeface="Symbol" pitchFamily="18" charset="2"/>
                      </a:rPr>
                      <m:t>𝑛</m:t>
                    </m:r>
                    <m:r>
                      <a:rPr lang="en-US" altLang="ko-KR" b="0" i="1" smtClean="0">
                        <a:latin typeface="Cambria Math"/>
                        <a:ea typeface="바탕체" pitchFamily="17" charset="-127"/>
                        <a:sym typeface="Symbol" pitchFamily="18" charset="2"/>
                      </a:rPr>
                      <m:t>!</m:t>
                    </m:r>
                  </m:oMath>
                </a14:m>
                <a:r>
                  <a:rPr lang="en-US" altLang="ko-KR" dirty="0" smtClean="0">
                    <a:ea typeface="바탕체" pitchFamily="17" charset="-127"/>
                    <a:sym typeface="Symbol" pitchFamily="18" charset="2"/>
                  </a:rPr>
                  <a:t> ( </a:t>
                </a:r>
                <a14:m>
                  <m:oMath xmlns:m="http://schemas.openxmlformats.org/officeDocument/2006/math">
                    <m:r>
                      <a:rPr lang="en-US" altLang="ko-KR" b="0" i="1" smtClean="0">
                        <a:latin typeface="Cambria Math"/>
                        <a:ea typeface="바탕체" pitchFamily="17" charset="-127"/>
                        <a:sym typeface="Symbol" pitchFamily="18" charset="2"/>
                      </a:rPr>
                      <m:t>&lt;</m:t>
                    </m:r>
                    <m:sSup>
                      <m:sSupPr>
                        <m:ctrlPr>
                          <a:rPr lang="en-US" altLang="ko-KR" b="0" i="1" smtClean="0">
                            <a:latin typeface="Cambria Math" panose="02040503050406030204" pitchFamily="18" charset="0"/>
                            <a:ea typeface="바탕체" pitchFamily="17" charset="-127"/>
                            <a:sym typeface="Symbol" pitchFamily="18" charset="2"/>
                          </a:rPr>
                        </m:ctrlPr>
                      </m:sSupPr>
                      <m:e>
                        <m:r>
                          <a:rPr lang="en-US" altLang="ko-KR" b="0" i="1" smtClean="0">
                            <a:latin typeface="Cambria Math"/>
                            <a:ea typeface="바탕체" pitchFamily="17" charset="-127"/>
                            <a:sym typeface="Symbol" pitchFamily="18" charset="2"/>
                          </a:rPr>
                          <m:t>𝑛</m:t>
                        </m:r>
                      </m:e>
                      <m:sup>
                        <m:r>
                          <a:rPr lang="en-US" altLang="ko-KR" b="0" i="1" smtClean="0">
                            <a:latin typeface="Cambria Math"/>
                            <a:ea typeface="바탕체" pitchFamily="17" charset="-127"/>
                            <a:sym typeface="Symbol" pitchFamily="18" charset="2"/>
                          </a:rPr>
                          <m:t>𝑛</m:t>
                        </m:r>
                      </m:sup>
                    </m:sSup>
                  </m:oMath>
                </a14:m>
                <a:r>
                  <a:rPr lang="en-US" altLang="ko-KR" dirty="0" smtClean="0">
                    <a:ea typeface="바탕체" pitchFamily="17" charset="-127"/>
                    <a:sym typeface="Symbol" pitchFamily="18" charset="2"/>
                  </a:rPr>
                  <a:t> ), hence </a:t>
                </a:r>
                <a14:m>
                  <m:oMath xmlns:m="http://schemas.openxmlformats.org/officeDocument/2006/math">
                    <m:r>
                      <a:rPr lang="en-US" altLang="ko-KR" b="0" i="1" smtClean="0">
                        <a:latin typeface="Cambria Math"/>
                        <a:ea typeface="바탕체" pitchFamily="17" charset="-127"/>
                        <a:sym typeface="Symbol" pitchFamily="18" charset="2"/>
                      </a:rPr>
                      <m:t>1</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𝑞</m:t>
                    </m:r>
                    <m:r>
                      <a:rPr lang="en-US" altLang="ko-KR" b="0" i="1" smtClean="0">
                        <a:latin typeface="Cambria Math"/>
                        <a:ea typeface="Cambria Math"/>
                        <a:sym typeface="Symbol" pitchFamily="18" charset="2"/>
                      </a:rPr>
                      <m:t>&lt;</m:t>
                    </m:r>
                    <m:sSup>
                      <m:sSupPr>
                        <m:ctrlPr>
                          <a:rPr lang="en-US" altLang="ko-KR" b="0" i="1" smtClean="0">
                            <a:latin typeface="Cambria Math" panose="02040503050406030204" pitchFamily="18" charset="0"/>
                            <a:ea typeface="Cambria Math"/>
                            <a:sym typeface="Symbol" pitchFamily="18" charset="2"/>
                          </a:rPr>
                        </m:ctrlPr>
                      </m:sSupPr>
                      <m:e>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𝑛</m:t>
                        </m:r>
                        <m:sSub>
                          <m:sSubPr>
                            <m:ctrlPr>
                              <a:rPr lang="en-US" altLang="ko-KR" b="0" i="1" smtClean="0">
                                <a:latin typeface="Cambria Math" panose="02040503050406030204" pitchFamily="18" charset="0"/>
                                <a:ea typeface="Cambria Math"/>
                                <a:sym typeface="Symbol" pitchFamily="18" charset="2"/>
                              </a:rPr>
                            </m:ctrlPr>
                          </m:sSubPr>
                          <m:e>
                            <m:r>
                              <a:rPr lang="ko-KR" altLang="en-US" b="0" i="1" smtClean="0">
                                <a:latin typeface="Cambria Math"/>
                                <a:ea typeface="Cambria Math"/>
                                <a:sym typeface="Symbol" pitchFamily="18" charset="2"/>
                              </a:rPr>
                              <m:t>𝜃</m:t>
                            </m:r>
                          </m:e>
                          <m:sub>
                            <m:r>
                              <a:rPr lang="en-US" altLang="ko-KR" b="0" i="1" smtClean="0">
                                <a:latin typeface="Cambria Math"/>
                                <a:ea typeface="Cambria Math"/>
                                <a:sym typeface="Symbol" pitchFamily="18" charset="2"/>
                              </a:rPr>
                              <m:t>𝐴</m:t>
                            </m:r>
                          </m:sub>
                        </m:sSub>
                        <m:r>
                          <a:rPr lang="en-US" altLang="ko-KR" b="0" i="1" smtClean="0">
                            <a:latin typeface="Cambria Math"/>
                            <a:ea typeface="Cambria Math"/>
                            <a:sym typeface="Symbol" pitchFamily="18" charset="2"/>
                          </a:rPr>
                          <m:t>)</m:t>
                        </m:r>
                      </m:e>
                      <m:sup>
                        <m:r>
                          <a:rPr lang="en-US" altLang="ko-KR" b="0" i="1" smtClean="0">
                            <a:latin typeface="Cambria Math"/>
                            <a:ea typeface="Cambria Math"/>
                            <a:sym typeface="Symbol" pitchFamily="18" charset="2"/>
                          </a:rPr>
                          <m:t>𝑛</m:t>
                        </m:r>
                      </m:sup>
                    </m:sSup>
                  </m:oMath>
                </a14:m>
                <a:r>
                  <a:rPr lang="en-US" altLang="ko-KR" dirty="0" smtClean="0">
                    <a:ea typeface="바탕체" pitchFamily="17" charset="-127"/>
                    <a:sym typeface="Symbol" pitchFamily="18" charset="2"/>
                  </a:rPr>
                  <a:t>  and </a:t>
                </a:r>
                <a14:m>
                  <m:oMath xmlns:m="http://schemas.openxmlformats.org/officeDocument/2006/math">
                    <m:r>
                      <a:rPr lang="en-US" altLang="ko-KR" b="0" i="1" smtClean="0">
                        <a:latin typeface="Cambria Math"/>
                        <a:ea typeface="바탕체" pitchFamily="17" charset="-127"/>
                        <a:sym typeface="Symbol" pitchFamily="18" charset="2"/>
                      </a:rPr>
                      <m:t>0</m:t>
                    </m:r>
                    <m:r>
                      <a:rPr lang="en-US" altLang="ko-KR" b="0" i="1" smtClean="0">
                        <a:latin typeface="Cambria Math"/>
                        <a:ea typeface="Cambria Math"/>
                        <a:sym typeface="Symbol" pitchFamily="18" charset="2"/>
                      </a:rPr>
                      <m:t>≤</m:t>
                    </m:r>
                    <m:sSub>
                      <m:sSubPr>
                        <m:ctrlPr>
                          <a:rPr lang="en-US" altLang="ko-KR" b="0" i="1" smtClean="0">
                            <a:latin typeface="Cambria Math" panose="02040503050406030204" pitchFamily="18" charset="0"/>
                            <a:ea typeface="Cambria Math"/>
                            <a:sym typeface="Symbol" pitchFamily="18" charset="2"/>
                          </a:rPr>
                        </m:ctrlPr>
                      </m:sSubPr>
                      <m:e>
                        <m:r>
                          <a:rPr lang="en-US" altLang="ko-KR" b="0" i="1" smtClean="0">
                            <a:latin typeface="Cambria Math"/>
                            <a:ea typeface="Cambria Math"/>
                            <a:sym typeface="Symbol" pitchFamily="18" charset="2"/>
                          </a:rPr>
                          <m:t>𝑝</m:t>
                        </m:r>
                      </m:e>
                      <m:sub>
                        <m:r>
                          <a:rPr lang="en-US" altLang="ko-KR" b="0" i="1" smtClean="0">
                            <a:latin typeface="Cambria Math"/>
                            <a:ea typeface="Cambria Math"/>
                            <a:sym typeface="Symbol" pitchFamily="18" charset="2"/>
                          </a:rPr>
                          <m:t>𝑗</m:t>
                        </m:r>
                      </m:sub>
                    </m:sSub>
                    <m:r>
                      <a:rPr lang="en-US" altLang="ko-KR" b="0" i="1" smtClean="0">
                        <a:latin typeface="Cambria Math"/>
                        <a:ea typeface="Cambria Math"/>
                        <a:sym typeface="Symbol" pitchFamily="18" charset="2"/>
                      </a:rPr>
                      <m:t>&lt;</m:t>
                    </m:r>
                    <m:r>
                      <a:rPr lang="en-US" altLang="ko-KR" b="0" i="1" smtClean="0">
                        <a:latin typeface="Cambria Math"/>
                        <a:ea typeface="Cambria Math"/>
                        <a:sym typeface="Symbol" pitchFamily="18" charset="2"/>
                      </a:rPr>
                      <m:t>𝑛</m:t>
                    </m:r>
                    <m:sSub>
                      <m:sSubPr>
                        <m:ctrlPr>
                          <a:rPr lang="en-US" altLang="ko-KR" b="0" i="1" smtClean="0">
                            <a:latin typeface="Cambria Math" panose="02040503050406030204" pitchFamily="18" charset="0"/>
                            <a:ea typeface="Cambria Math"/>
                            <a:sym typeface="Symbol" pitchFamily="18" charset="2"/>
                          </a:rPr>
                        </m:ctrlPr>
                      </m:sSubPr>
                      <m:e>
                        <m:r>
                          <a:rPr lang="ko-KR" altLang="en-US" b="0" i="1" smtClean="0">
                            <a:latin typeface="Cambria Math"/>
                            <a:ea typeface="Cambria Math"/>
                            <a:sym typeface="Symbol" pitchFamily="18" charset="2"/>
                          </a:rPr>
                          <m:t>𝜃</m:t>
                        </m:r>
                      </m:e>
                      <m:sub>
                        <m:r>
                          <a:rPr lang="en-US" altLang="ko-KR" b="0" i="1" smtClean="0">
                            <a:latin typeface="Cambria Math"/>
                            <a:ea typeface="Cambria Math"/>
                            <a:sym typeface="Symbol" pitchFamily="18" charset="2"/>
                          </a:rPr>
                          <m:t>𝑏</m:t>
                        </m:r>
                      </m:sub>
                    </m:sSub>
                    <m:sSup>
                      <m:sSupPr>
                        <m:ctrlPr>
                          <a:rPr lang="en-US" altLang="ko-KR" b="0" i="1" smtClean="0">
                            <a:latin typeface="Cambria Math" panose="02040503050406030204" pitchFamily="18" charset="0"/>
                            <a:ea typeface="Cambria Math"/>
                            <a:sym typeface="Symbol" pitchFamily="18" charset="2"/>
                          </a:rPr>
                        </m:ctrlPr>
                      </m:sSupPr>
                      <m:e>
                        <m:d>
                          <m:dPr>
                            <m:ctrlPr>
                              <a:rPr lang="en-US" altLang="ko-KR" b="0" i="1" smtClean="0">
                                <a:latin typeface="Cambria Math" panose="02040503050406030204" pitchFamily="18" charset="0"/>
                                <a:ea typeface="Cambria Math"/>
                                <a:sym typeface="Symbol" pitchFamily="18" charset="2"/>
                              </a:rPr>
                            </m:ctrlPr>
                          </m:dPr>
                          <m:e>
                            <m:r>
                              <a:rPr lang="en-US" altLang="ko-KR" b="0" i="1" smtClean="0">
                                <a:latin typeface="Cambria Math"/>
                                <a:ea typeface="Cambria Math"/>
                                <a:sym typeface="Symbol" pitchFamily="18" charset="2"/>
                              </a:rPr>
                              <m:t>𝑛</m:t>
                            </m:r>
                            <m:sSub>
                              <m:sSubPr>
                                <m:ctrlPr>
                                  <a:rPr lang="en-US" altLang="ko-KR" b="0" i="1" smtClean="0">
                                    <a:latin typeface="Cambria Math" panose="02040503050406030204" pitchFamily="18" charset="0"/>
                                    <a:ea typeface="Cambria Math"/>
                                    <a:sym typeface="Symbol" pitchFamily="18" charset="2"/>
                                  </a:rPr>
                                </m:ctrlPr>
                              </m:sSubPr>
                              <m:e>
                                <m:r>
                                  <a:rPr lang="ko-KR" altLang="en-US" b="0" i="1" smtClean="0">
                                    <a:latin typeface="Cambria Math"/>
                                    <a:ea typeface="Cambria Math"/>
                                    <a:sym typeface="Symbol" pitchFamily="18" charset="2"/>
                                  </a:rPr>
                                  <m:t>𝜃</m:t>
                                </m:r>
                              </m:e>
                              <m:sub>
                                <m:r>
                                  <a:rPr lang="en-US" altLang="ko-KR" b="0" i="1" smtClean="0">
                                    <a:latin typeface="Cambria Math"/>
                                    <a:ea typeface="Cambria Math"/>
                                    <a:sym typeface="Symbol" pitchFamily="18" charset="2"/>
                                  </a:rPr>
                                  <m:t>𝐴</m:t>
                                </m:r>
                              </m:sub>
                            </m:sSub>
                          </m:e>
                        </m:d>
                      </m:e>
                      <m:sup>
                        <m:r>
                          <a:rPr lang="en-US" altLang="ko-KR" b="0" i="1" smtClean="0">
                            <a:latin typeface="Cambria Math"/>
                            <a:ea typeface="Cambria Math"/>
                            <a:sym typeface="Symbol" pitchFamily="18" charset="2"/>
                          </a:rPr>
                          <m:t>𝑛</m:t>
                        </m:r>
                        <m:r>
                          <a:rPr lang="en-US" altLang="ko-KR" b="0" i="1" smtClean="0">
                            <a:latin typeface="Cambria Math"/>
                            <a:ea typeface="Cambria Math"/>
                            <a:sym typeface="Symbol" pitchFamily="18" charset="2"/>
                          </a:rPr>
                          <m:t>−1</m:t>
                        </m:r>
                      </m:sup>
                    </m:sSup>
                    <m:r>
                      <a:rPr lang="en-US" altLang="ko-KR" b="0" i="1" smtClean="0">
                        <a:latin typeface="Cambria Math"/>
                        <a:ea typeface="Cambria Math"/>
                        <a:sym typeface="Symbol" pitchFamily="18" charset="2"/>
                      </a:rPr>
                      <m:t>.</m:t>
                    </m:r>
                  </m:oMath>
                </a14:m>
                <a:endParaRPr lang="en-US" altLang="ko-KR" dirty="0" smtClean="0">
                  <a:ea typeface="바탕체" pitchFamily="17" charset="-127"/>
                  <a:sym typeface="Symbol" pitchFamily="18" charset="2"/>
                </a:endParaRPr>
              </a:p>
              <a:p>
                <a:pPr eaLnBrk="1" hangingPunct="1">
                  <a:buFont typeface="Wingdings" pitchFamily="2" charset="2"/>
                  <a:buNone/>
                </a:pPr>
                <a:r>
                  <a:rPr lang="en-US" altLang="ko-KR" dirty="0" smtClean="0">
                    <a:ea typeface="바탕체" pitchFamily="17" charset="-127"/>
                    <a:sym typeface="Symbol" pitchFamily="18" charset="2"/>
                  </a:rPr>
                  <a:t>	(ii) </a:t>
                </a:r>
                <a14:m>
                  <m:oMath xmlns:m="http://schemas.openxmlformats.org/officeDocument/2006/math">
                    <m:sSup>
                      <m:sSupPr>
                        <m:ctrlPr>
                          <a:rPr lang="en-US" altLang="ko-KR" i="1" smtClean="0">
                            <a:latin typeface="Cambria Math" panose="02040503050406030204" pitchFamily="18" charset="0"/>
                            <a:ea typeface="바탕체" pitchFamily="17" charset="-127"/>
                            <a:sym typeface="Symbol" pitchFamily="18" charset="2"/>
                          </a:rPr>
                        </m:ctrlPr>
                      </m:sSupPr>
                      <m:e>
                        <m:r>
                          <a:rPr lang="en-US" altLang="ko-KR" b="0" i="1" smtClean="0">
                            <a:latin typeface="Cambria Math"/>
                            <a:ea typeface="바탕체" pitchFamily="17" charset="-127"/>
                            <a:sym typeface="Symbol" pitchFamily="18" charset="2"/>
                          </a:rPr>
                          <m:t>𝑟</m:t>
                        </m:r>
                      </m:e>
                      <m:sup>
                        <m:r>
                          <a:rPr lang="en-US" altLang="ko-KR" b="0" i="1" smtClean="0">
                            <a:latin typeface="Cambria Math"/>
                            <a:ea typeface="바탕체" pitchFamily="17" charset="-127"/>
                            <a:sym typeface="Symbol" pitchFamily="18" charset="2"/>
                          </a:rPr>
                          <m:t>0</m:t>
                        </m:r>
                      </m:sup>
                    </m:sSup>
                  </m:oMath>
                </a14:m>
                <a:r>
                  <a:rPr lang="en-US" altLang="ko-KR" dirty="0" smtClean="0">
                    <a:ea typeface="바탕체" pitchFamily="17" charset="-127"/>
                    <a:sym typeface="Symbol" pitchFamily="18" charset="2"/>
                  </a:rPr>
                  <a:t>is determined by </a:t>
                </a:r>
                <a14:m>
                  <m:oMath xmlns:m="http://schemas.openxmlformats.org/officeDocument/2006/math">
                    <m:r>
                      <a:rPr lang="en-US" altLang="ko-KR" b="0" i="1" smtClean="0">
                        <a:latin typeface="Cambria Math"/>
                        <a:ea typeface="바탕체" pitchFamily="17" charset="-127"/>
                        <a:sym typeface="Symbol" pitchFamily="18" charset="2"/>
                      </a:rPr>
                      <m:t>𝑛</m:t>
                    </m:r>
                    <m:r>
                      <a:rPr lang="en-US" altLang="ko-KR" b="0" i="1" smtClean="0">
                        <a:latin typeface="Cambria Math"/>
                        <a:ea typeface="바탕체" pitchFamily="17" charset="-127"/>
                        <a:sym typeface="Symbol" pitchFamily="18" charset="2"/>
                      </a:rPr>
                      <m:t>−1</m:t>
                    </m:r>
                  </m:oMath>
                </a14:m>
                <a:r>
                  <a:rPr lang="en-US" altLang="ko-KR" dirty="0" smtClean="0">
                    <a:ea typeface="바탕체" pitchFamily="17" charset="-127"/>
                    <a:sym typeface="Symbol" pitchFamily="18" charset="2"/>
                  </a:rPr>
                  <a:t> equations. ( </a:t>
                </a:r>
                <a14:m>
                  <m:oMath xmlns:m="http://schemas.openxmlformats.org/officeDocument/2006/math">
                    <m:sSup>
                      <m:sSupPr>
                        <m:ctrlPr>
                          <a:rPr lang="en-US" altLang="ko-KR" i="1" smtClean="0">
                            <a:latin typeface="Cambria Math" panose="02040503050406030204" pitchFamily="18" charset="0"/>
                            <a:ea typeface="바탕체" pitchFamily="17" charset="-127"/>
                            <a:sym typeface="Symbol" pitchFamily="18" charset="2"/>
                          </a:rPr>
                        </m:ctrlPr>
                      </m:sSupPr>
                      <m:e>
                        <m:r>
                          <a:rPr lang="en-US" altLang="ko-KR" b="0" i="1" smtClean="0">
                            <a:latin typeface="Cambria Math"/>
                            <a:ea typeface="바탕체" pitchFamily="17" charset="-127"/>
                            <a:sym typeface="Symbol" pitchFamily="18" charset="2"/>
                          </a:rPr>
                          <m:t>𝑎</m:t>
                        </m:r>
                      </m:e>
                      <m:sup>
                        <m:r>
                          <a:rPr lang="en-US" altLang="ko-KR" b="0" i="1" smtClean="0">
                            <a:latin typeface="Cambria Math"/>
                            <a:ea typeface="바탕체" pitchFamily="17" charset="-127"/>
                            <a:sym typeface="Symbol" pitchFamily="18" charset="2"/>
                          </a:rPr>
                          <m:t>𝑖</m:t>
                        </m:r>
                      </m:sup>
                    </m:sSup>
                    <m:r>
                      <a:rPr lang="en-US" altLang="ko-KR" b="0" i="1" smtClean="0">
                        <a:latin typeface="Cambria Math"/>
                        <a:ea typeface="바탕체" pitchFamily="17" charset="-127"/>
                        <a:sym typeface="Symbol" pitchFamily="18" charset="2"/>
                      </a:rPr>
                      <m:t>𝑥</m:t>
                    </m:r>
                    <m:r>
                      <a:rPr lang="en-US" altLang="ko-KR" b="0" i="1" smtClean="0">
                        <a:latin typeface="Cambria Math"/>
                        <a:ea typeface="바탕체" pitchFamily="17" charset="-127"/>
                        <a:sym typeface="Symbol" pitchFamily="18" charset="2"/>
                      </a:rPr>
                      <m:t>=0</m:t>
                    </m:r>
                  </m:oMath>
                </a14:m>
                <a:r>
                  <a:rPr lang="en-US" altLang="ko-KR" dirty="0" smtClean="0">
                    <a:ea typeface="바탕체" pitchFamily="17" charset="-127"/>
                    <a:sym typeface="Symbol" pitchFamily="18" charset="2"/>
                  </a:rPr>
                  <a:t> or </a:t>
                </a:r>
                <a14:m>
                  <m:oMath xmlns:m="http://schemas.openxmlformats.org/officeDocument/2006/math">
                    <m:sSub>
                      <m:sSubPr>
                        <m:ctrlPr>
                          <a:rPr lang="en-US" altLang="ko-KR" i="1" smtClean="0">
                            <a:latin typeface="Cambria Math" panose="02040503050406030204" pitchFamily="18" charset="0"/>
                            <a:ea typeface="바탕체" pitchFamily="17" charset="-127"/>
                            <a:sym typeface="Symbol" pitchFamily="18" charset="2"/>
                          </a:rPr>
                        </m:ctrlPr>
                      </m:sSubPr>
                      <m:e>
                        <m:r>
                          <a:rPr lang="en-US" altLang="ko-KR" b="0" i="1" smtClean="0">
                            <a:latin typeface="Cambria Math"/>
                            <a:ea typeface="바탕체" pitchFamily="17" charset="-127"/>
                            <a:sym typeface="Symbol" pitchFamily="18" charset="2"/>
                          </a:rPr>
                          <m:t>𝑥</m:t>
                        </m:r>
                      </m:e>
                      <m:sub>
                        <m:r>
                          <a:rPr lang="en-US" altLang="ko-KR" b="0" i="1" smtClean="0">
                            <a:latin typeface="Cambria Math"/>
                            <a:ea typeface="바탕체" pitchFamily="17" charset="-127"/>
                            <a:sym typeface="Symbol" pitchFamily="18" charset="2"/>
                          </a:rPr>
                          <m:t>𝑗</m:t>
                        </m:r>
                      </m:sub>
                    </m:sSub>
                    <m:r>
                      <a:rPr lang="en-US" altLang="ko-KR" b="0" i="1" smtClean="0">
                        <a:latin typeface="Cambria Math"/>
                        <a:ea typeface="바탕체" pitchFamily="17" charset="-127"/>
                        <a:sym typeface="Symbol" pitchFamily="18" charset="2"/>
                      </a:rPr>
                      <m:t>=0</m:t>
                    </m:r>
                  </m:oMath>
                </a14:m>
                <a:r>
                  <a:rPr lang="en-US" altLang="ko-KR" dirty="0" smtClean="0">
                    <a:ea typeface="바탕체" pitchFamily="17" charset="-127"/>
                    <a:sym typeface="Symbol" pitchFamily="18" charset="2"/>
                  </a:rPr>
                  <a:t> )</a:t>
                </a:r>
              </a:p>
            </p:txBody>
          </p:sp>
        </mc:Choice>
        <mc:Fallback xmlns="">
          <p:sp>
            <p:nvSpPr>
              <p:cNvPr id="20484" name="Rectangle 3"/>
              <p:cNvSpPr>
                <a:spLocks noGrp="1" noRot="1" noChangeAspect="1" noMove="1" noResize="1" noEditPoints="1" noAdjustHandles="1" noChangeArrowheads="1" noChangeShapeType="1" noTextEdit="1"/>
              </p:cNvSpPr>
              <p:nvPr>
                <p:ph type="body" idx="1"/>
              </p:nvPr>
            </p:nvSpPr>
            <p:spPr>
              <a:xfrm>
                <a:off x="467544" y="304800"/>
                <a:ext cx="8352928" cy="5331716"/>
              </a:xfrm>
              <a:blipFill rotWithShape="1">
                <a:blip r:embed="rId3"/>
                <a:stretch>
                  <a:fillRect l="-657" r="-730" b="-914"/>
                </a:stretch>
              </a:blipFill>
            </p:spPr>
            <p:txBody>
              <a:bodyPr/>
              <a:lstStyle/>
              <a:p>
                <a:r>
                  <a:rPr lang="ko-KR" alt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날짜 개체 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1400" dirty="0" smtClean="0">
                <a:latin typeface="+mn-lt"/>
              </a:rPr>
              <a:t>Integer Programming 2018</a:t>
            </a:r>
            <a:endParaRPr lang="en-US" altLang="ko-KR" sz="1400" dirty="0">
              <a:latin typeface="+mn-lt"/>
            </a:endParaRPr>
          </a:p>
        </p:txBody>
      </p:sp>
      <p:sp>
        <p:nvSpPr>
          <p:cNvPr id="21507"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687887E4-EC66-405D-9BCB-BA4E9B6801C5}" type="slidenum">
              <a:rPr lang="en-US" altLang="ko-KR" sz="1400" smtClean="0">
                <a:latin typeface="+mn-lt"/>
              </a:rPr>
              <a:pPr eaLnBrk="1" hangingPunct="1"/>
              <a:t>9</a:t>
            </a:fld>
            <a:endParaRPr lang="en-US" altLang="ko-KR" sz="1400" smtClean="0">
              <a:latin typeface="+mn-lt"/>
            </a:endParaRPr>
          </a:p>
        </p:txBody>
      </p:sp>
      <mc:AlternateContent xmlns:mc="http://schemas.openxmlformats.org/markup-compatibility/2006" xmlns:a14="http://schemas.microsoft.com/office/drawing/2010/main">
        <mc:Choice Requires="a14">
          <p:sp>
            <p:nvSpPr>
              <p:cNvPr id="21508" name="Rectangle 3"/>
              <p:cNvSpPr>
                <a:spLocks noGrp="1" noChangeArrowheads="1"/>
              </p:cNvSpPr>
              <p:nvPr>
                <p:ph type="body" idx="1"/>
              </p:nvPr>
            </p:nvSpPr>
            <p:spPr>
              <a:xfrm>
                <a:off x="558800" y="685800"/>
                <a:ext cx="8001000" cy="1831271"/>
              </a:xfrm>
            </p:spPr>
            <p:txBody>
              <a:bodyPr/>
              <a:lstStyle/>
              <a:p>
                <a:pPr eaLnBrk="1" hangingPunct="1"/>
                <a:r>
                  <a:rPr lang="en-US" altLang="ko-KR" dirty="0" smtClean="0"/>
                  <a:t>Number of digits to represent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a:rPr>
                          <m:t>𝑥</m:t>
                        </m:r>
                      </m:e>
                      <m:sup>
                        <m:r>
                          <a:rPr lang="en-US" altLang="ko-KR" b="0" i="1" smtClean="0">
                            <a:latin typeface="Cambria Math"/>
                          </a:rPr>
                          <m:t>0</m:t>
                        </m:r>
                      </m:sup>
                    </m:sSup>
                    <m:r>
                      <a:rPr lang="en-US" altLang="ko-KR" b="0" i="1" smtClean="0">
                        <a:latin typeface="Cambria Math"/>
                      </a:rPr>
                      <m:t>=2</m:t>
                    </m:r>
                    <m:r>
                      <a:rPr lang="en-US" altLang="ko-KR" b="0" i="1" smtClean="0">
                        <a:latin typeface="Cambria Math"/>
                      </a:rPr>
                      <m:t>𝑛</m:t>
                    </m:r>
                    <m:func>
                      <m:funcPr>
                        <m:ctrlPr>
                          <a:rPr lang="en-US" altLang="ko-KR" b="0" i="1" smtClean="0">
                            <a:latin typeface="Cambria Math" panose="02040503050406030204" pitchFamily="18" charset="0"/>
                          </a:rPr>
                        </m:ctrlPr>
                      </m:funcPr>
                      <m:fName>
                        <m:r>
                          <m:rPr>
                            <m:sty m:val="p"/>
                          </m:rPr>
                          <a:rPr lang="en-US" altLang="ko-KR" b="0" i="0" smtClean="0">
                            <a:latin typeface="Cambria Math"/>
                          </a:rPr>
                          <m:t>log</m:t>
                        </m:r>
                      </m:fName>
                      <m:e>
                        <m:sSup>
                          <m:sSupPr>
                            <m:ctrlPr>
                              <a:rPr lang="en-US" altLang="ko-KR" b="0" i="1" smtClean="0">
                                <a:latin typeface="Cambria Math" panose="02040503050406030204" pitchFamily="18" charset="0"/>
                              </a:rPr>
                            </m:ctrlPr>
                          </m:sSupPr>
                          <m:e>
                            <m:r>
                              <a:rPr lang="en-US" altLang="ko-KR" b="0" i="1" smtClean="0">
                                <a:latin typeface="Cambria Math"/>
                              </a:rPr>
                              <m:t>(</m:t>
                            </m:r>
                            <m:r>
                              <a:rPr lang="en-US" altLang="ko-KR" b="0" i="1" smtClean="0">
                                <a:latin typeface="Cambria Math"/>
                              </a:rPr>
                              <m:t>𝑛</m:t>
                            </m:r>
                            <m:r>
                              <a:rPr lang="ko-KR" altLang="en-US" b="0" i="1" smtClean="0">
                                <a:latin typeface="Cambria Math"/>
                              </a:rPr>
                              <m:t>𝜃</m:t>
                            </m:r>
                            <m:r>
                              <a:rPr lang="en-US" altLang="ko-KR" b="0" i="1" smtClean="0">
                                <a:latin typeface="Cambria Math"/>
                              </a:rPr>
                              <m:t>)</m:t>
                            </m:r>
                          </m:e>
                          <m:sup>
                            <m:r>
                              <a:rPr lang="en-US" altLang="ko-KR" b="0" i="1" smtClean="0">
                                <a:latin typeface="Cambria Math"/>
                              </a:rPr>
                              <m:t>𝑛</m:t>
                            </m:r>
                          </m:sup>
                        </m:sSup>
                        <m:r>
                          <a:rPr lang="en-US" altLang="ko-KR" b="0" i="1" smtClean="0">
                            <a:latin typeface="Cambria Math"/>
                          </a:rPr>
                          <m:t>=2</m:t>
                        </m:r>
                        <m:sSup>
                          <m:sSupPr>
                            <m:ctrlPr>
                              <a:rPr lang="en-US" altLang="ko-KR" b="0" i="1" smtClean="0">
                                <a:latin typeface="Cambria Math" panose="02040503050406030204" pitchFamily="18" charset="0"/>
                              </a:rPr>
                            </m:ctrlPr>
                          </m:sSupPr>
                          <m:e>
                            <m:r>
                              <a:rPr lang="en-US" altLang="ko-KR" b="0" i="1" smtClean="0">
                                <a:latin typeface="Cambria Math"/>
                              </a:rPr>
                              <m:t>𝑛</m:t>
                            </m:r>
                          </m:e>
                          <m:sup>
                            <m:r>
                              <a:rPr lang="en-US" altLang="ko-KR" b="0" i="1" smtClean="0">
                                <a:latin typeface="Cambria Math"/>
                              </a:rPr>
                              <m:t>2</m:t>
                            </m:r>
                          </m:sup>
                        </m:sSup>
                        <m:func>
                          <m:funcPr>
                            <m:ctrlPr>
                              <a:rPr lang="en-US" altLang="ko-KR" b="0" i="1" smtClean="0">
                                <a:latin typeface="Cambria Math" panose="02040503050406030204" pitchFamily="18" charset="0"/>
                              </a:rPr>
                            </m:ctrlPr>
                          </m:funcPr>
                          <m:fName>
                            <m:r>
                              <m:rPr>
                                <m:sty m:val="p"/>
                              </m:rPr>
                              <a:rPr lang="en-US" altLang="ko-KR" b="0" i="0" smtClean="0">
                                <a:latin typeface="Cambria Math"/>
                              </a:rPr>
                              <m:t>log</m:t>
                            </m:r>
                          </m:fName>
                          <m:e>
                            <m:r>
                              <a:rPr lang="en-US" altLang="ko-KR" b="0" i="1" smtClean="0">
                                <a:latin typeface="Cambria Math"/>
                              </a:rPr>
                              <m:t>(</m:t>
                            </m:r>
                            <m:r>
                              <a:rPr lang="en-US" altLang="ko-KR" b="0" i="1" smtClean="0">
                                <a:latin typeface="Cambria Math"/>
                              </a:rPr>
                              <m:t>𝑛</m:t>
                            </m:r>
                            <m:r>
                              <a:rPr lang="ko-KR" altLang="en-US" b="0" i="1" smtClean="0">
                                <a:latin typeface="Cambria Math"/>
                              </a:rPr>
                              <m:t>𝜃</m:t>
                            </m:r>
                            <m:r>
                              <a:rPr lang="en-US" altLang="ko-KR" b="0" i="1" smtClean="0">
                                <a:latin typeface="Cambria Math"/>
                              </a:rPr>
                              <m:t>)</m:t>
                            </m:r>
                          </m:e>
                        </m:func>
                      </m:e>
                    </m:func>
                  </m:oMath>
                </a14:m>
                <a:r>
                  <a:rPr lang="en-US" altLang="ko-KR" dirty="0" smtClean="0">
                    <a:ea typeface="바탕체" pitchFamily="17" charset="-127"/>
                    <a:sym typeface="Symbol" pitchFamily="18" charset="2"/>
                  </a:rPr>
                  <a:t>~ polynomial function of log .     short proof</a:t>
                </a:r>
              </a:p>
              <a:p>
                <a:pPr eaLnBrk="1" hangingPunct="1"/>
                <a:endParaRPr lang="en-US" altLang="ko-KR" dirty="0" smtClean="0">
                  <a:ea typeface="바탕체" pitchFamily="17" charset="-127"/>
                  <a:sym typeface="Symbol" pitchFamily="18" charset="2"/>
                </a:endParaRPr>
              </a:p>
              <a:p>
                <a:pPr eaLnBrk="1" hangingPunct="1"/>
                <a:r>
                  <a:rPr lang="en-US" altLang="ko-KR" dirty="0" smtClean="0">
                    <a:ea typeface="바탕체" pitchFamily="17" charset="-127"/>
                    <a:sym typeface="Symbol" pitchFamily="18" charset="2"/>
                  </a:rPr>
                  <a:t>Above result indicates that we can solve any LP as problem on </a:t>
                </a:r>
                <a:r>
                  <a:rPr lang="en-US" altLang="ko-KR" dirty="0" err="1" smtClean="0">
                    <a:ea typeface="바탕체" pitchFamily="17" charset="-127"/>
                    <a:sym typeface="Symbol" pitchFamily="18" charset="2"/>
                  </a:rPr>
                  <a:t>polytope</a:t>
                </a:r>
                <a:r>
                  <a:rPr lang="en-US" altLang="ko-KR" dirty="0" smtClean="0">
                    <a:ea typeface="바탕체" pitchFamily="17" charset="-127"/>
                    <a:sym typeface="Symbol" pitchFamily="18" charset="2"/>
                  </a:rPr>
                  <a:t>  </a:t>
                </a:r>
                <a14:m>
                  <m:oMath xmlns:m="http://schemas.openxmlformats.org/officeDocument/2006/math">
                    <m:sSup>
                      <m:sSupPr>
                        <m:ctrlPr>
                          <a:rPr lang="en-US" altLang="ko-KR" b="0" i="1" smtClean="0">
                            <a:latin typeface="Cambria Math" panose="02040503050406030204" pitchFamily="18" charset="0"/>
                            <a:ea typeface="바탕체" pitchFamily="17" charset="-127"/>
                            <a:sym typeface="Symbol" pitchFamily="18" charset="2"/>
                          </a:rPr>
                        </m:ctrlPr>
                      </m:sSupPr>
                      <m:e>
                        <m:r>
                          <a:rPr lang="en-US" altLang="ko-KR" b="0" i="1" smtClean="0">
                            <a:latin typeface="Cambria Math"/>
                            <a:ea typeface="바탕체" pitchFamily="17" charset="-127"/>
                            <a:sym typeface="Symbol" pitchFamily="18" charset="2"/>
                          </a:rPr>
                          <m:t>𝑃</m:t>
                        </m:r>
                      </m:e>
                      <m:sup>
                        <m:r>
                          <a:rPr lang="en-US" altLang="ko-KR" b="0" i="1" smtClean="0">
                            <a:latin typeface="Cambria Math"/>
                            <a:ea typeface="바탕체" pitchFamily="17" charset="-127"/>
                            <a:sym typeface="Symbol" pitchFamily="18" charset="2"/>
                          </a:rPr>
                          <m:t>′</m:t>
                        </m:r>
                      </m:sup>
                    </m:sSup>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𝑥</m:t>
                    </m:r>
                    <m:r>
                      <a:rPr lang="en-US" altLang="ko-KR" b="0" i="1" smtClean="0">
                        <a:latin typeface="Cambria Math"/>
                        <a:ea typeface="Cambria Math"/>
                        <a:sym typeface="Symbol" pitchFamily="18" charset="2"/>
                      </a:rPr>
                      <m:t>∈</m:t>
                    </m:r>
                    <m:sSubSup>
                      <m:sSubSupPr>
                        <m:ctrlPr>
                          <a:rPr lang="en-US" altLang="ko-KR" b="0" i="1" smtClean="0">
                            <a:latin typeface="Cambria Math" panose="02040503050406030204" pitchFamily="18" charset="0"/>
                            <a:ea typeface="Cambria Math"/>
                            <a:sym typeface="Symbol" pitchFamily="18" charset="2"/>
                          </a:rPr>
                        </m:ctrlPr>
                      </m:sSubSupPr>
                      <m:e>
                        <m:r>
                          <a:rPr lang="en-US" altLang="ko-KR" b="0" i="1" smtClean="0">
                            <a:latin typeface="Cambria Math"/>
                            <a:ea typeface="Cambria Math"/>
                            <a:sym typeface="Symbol" pitchFamily="18" charset="2"/>
                          </a:rPr>
                          <m:t>𝑅</m:t>
                        </m:r>
                      </m:e>
                      <m:sub>
                        <m:r>
                          <a:rPr lang="en-US" altLang="ko-KR" b="0" i="1" smtClean="0">
                            <a:latin typeface="Cambria Math"/>
                            <a:ea typeface="Cambria Math"/>
                            <a:sym typeface="Symbol" pitchFamily="18" charset="2"/>
                          </a:rPr>
                          <m:t>+</m:t>
                        </m:r>
                      </m:sub>
                      <m:sup>
                        <m:r>
                          <a:rPr lang="en-US" altLang="ko-KR" b="0" i="1" smtClean="0">
                            <a:latin typeface="Cambria Math"/>
                            <a:ea typeface="Cambria Math"/>
                            <a:sym typeface="Symbol" pitchFamily="18" charset="2"/>
                          </a:rPr>
                          <m:t>𝑛</m:t>
                        </m:r>
                      </m:sup>
                    </m:sSubSup>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𝐴𝑥</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𝑏</m:t>
                    </m:r>
                    <m:r>
                      <a:rPr lang="en-US" altLang="ko-KR" b="0" i="1" smtClean="0">
                        <a:latin typeface="Cambria Math"/>
                        <a:ea typeface="Cambria Math"/>
                        <a:sym typeface="Symbol" pitchFamily="18" charset="2"/>
                      </a:rPr>
                      <m:t>, </m:t>
                    </m:r>
                    <m:r>
                      <a:rPr lang="en-US" altLang="ko-KR" b="0" i="1" smtClean="0">
                        <a:latin typeface="Cambria Math"/>
                        <a:ea typeface="Cambria Math"/>
                        <a:sym typeface="Symbol" pitchFamily="18" charset="2"/>
                      </a:rPr>
                      <m:t>𝑥</m:t>
                    </m:r>
                    <m:r>
                      <a:rPr lang="en-US" altLang="ko-KR" b="0" i="1" smtClean="0">
                        <a:latin typeface="Cambria Math"/>
                        <a:ea typeface="Cambria Math"/>
                        <a:sym typeface="Symbol" pitchFamily="18" charset="2"/>
                      </a:rPr>
                      <m:t>≤</m:t>
                    </m:r>
                    <m:sSup>
                      <m:sSupPr>
                        <m:ctrlPr>
                          <a:rPr lang="en-US" altLang="ko-KR" b="0" i="1" smtClean="0">
                            <a:latin typeface="Cambria Math" panose="02040503050406030204" pitchFamily="18" charset="0"/>
                            <a:ea typeface="Cambria Math"/>
                            <a:sym typeface="Symbol" pitchFamily="18" charset="2"/>
                          </a:rPr>
                        </m:ctrlPr>
                      </m:sSupPr>
                      <m:e>
                        <m:d>
                          <m:dPr>
                            <m:ctrlPr>
                              <a:rPr lang="en-US" altLang="ko-KR" b="0" i="1" smtClean="0">
                                <a:latin typeface="Cambria Math" panose="02040503050406030204" pitchFamily="18" charset="0"/>
                                <a:ea typeface="Cambria Math"/>
                                <a:sym typeface="Symbol" pitchFamily="18" charset="2"/>
                              </a:rPr>
                            </m:ctrlPr>
                          </m:dPr>
                          <m:e>
                            <m:r>
                              <a:rPr lang="en-US" altLang="ko-KR" b="0" i="1" smtClean="0">
                                <a:latin typeface="Cambria Math"/>
                                <a:ea typeface="Cambria Math"/>
                                <a:sym typeface="Symbol" pitchFamily="18" charset="2"/>
                              </a:rPr>
                              <m:t>𝑛</m:t>
                            </m:r>
                            <m:r>
                              <a:rPr lang="ko-KR" altLang="en-US" b="0" i="1" smtClean="0">
                                <a:latin typeface="Cambria Math"/>
                                <a:ea typeface="Cambria Math"/>
                                <a:sym typeface="Symbol" pitchFamily="18" charset="2"/>
                              </a:rPr>
                              <m:t>𝜃</m:t>
                            </m:r>
                          </m:e>
                        </m:d>
                      </m:e>
                      <m:sup>
                        <m:r>
                          <a:rPr lang="en-US" altLang="ko-KR" b="0" i="1" smtClean="0">
                            <a:latin typeface="Cambria Math"/>
                            <a:ea typeface="Cambria Math"/>
                            <a:sym typeface="Symbol" pitchFamily="18" charset="2"/>
                          </a:rPr>
                          <m:t>𝑛</m:t>
                        </m:r>
                      </m:sup>
                    </m:sSup>
                    <m:r>
                      <a:rPr lang="en-US" altLang="ko-KR" b="0" i="1" smtClean="0">
                        <a:latin typeface="Cambria Math"/>
                        <a:ea typeface="Cambria Math"/>
                        <a:sym typeface="Symbol" pitchFamily="18" charset="2"/>
                      </a:rPr>
                      <m:t>}</m:t>
                    </m:r>
                  </m:oMath>
                </a14:m>
                <a:r>
                  <a:rPr lang="en-US" altLang="ko-KR" dirty="0" smtClean="0">
                    <a:ea typeface="바탕체" pitchFamily="17" charset="-127"/>
                    <a:sym typeface="Symbol" pitchFamily="18" charset="2"/>
                  </a:rPr>
                  <a:t>  ( used in ellipsoid algorithm for LP ) </a:t>
                </a:r>
              </a:p>
            </p:txBody>
          </p:sp>
        </mc:Choice>
        <mc:Fallback xmlns="">
          <p:sp>
            <p:nvSpPr>
              <p:cNvPr id="21508" name="Rectangle 3"/>
              <p:cNvSpPr>
                <a:spLocks noGrp="1" noRot="1" noChangeAspect="1" noMove="1" noResize="1" noEditPoints="1" noAdjustHandles="1" noChangeArrowheads="1" noChangeShapeType="1" noTextEdit="1"/>
              </p:cNvSpPr>
              <p:nvPr>
                <p:ph type="body" idx="1"/>
              </p:nvPr>
            </p:nvSpPr>
            <p:spPr>
              <a:xfrm>
                <a:off x="558800" y="685800"/>
                <a:ext cx="8001000" cy="1831271"/>
              </a:xfrm>
              <a:blipFill rotWithShape="1">
                <a:blip r:embed="rId3"/>
                <a:stretch>
                  <a:fillRect l="-686" t="-2000" r="-762" b="-3667"/>
                </a:stretch>
              </a:blipFill>
            </p:spPr>
            <p:txBody>
              <a:bodyPr/>
              <a:lstStyle/>
              <a:p>
                <a:r>
                  <a:rPr lang="ko-KR" altLang="en-US">
                    <a:noFill/>
                  </a:rPr>
                  <a:t> </a:t>
                </a:r>
              </a:p>
            </p:txBody>
          </p:sp>
        </mc:Fallback>
      </mc:AlternateContent>
    </p:spTree>
  </p:cSld>
  <p:clrMapOvr>
    <a:masterClrMapping/>
  </p:clrMapOvr>
</p:sld>
</file>

<file path=ppt/theme/theme1.xml><?xml version="1.0" encoding="utf-8"?>
<a:theme xmlns:a="http://schemas.openxmlformats.org/drawingml/2006/main" name="기본 디자인">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3300"/>
      </a:hlink>
      <a:folHlink>
        <a:srgbClr val="B2B2B2"/>
      </a:folHlink>
    </a:clrScheme>
    <a:fontScheme name="사용자 지정 1">
      <a:majorFont>
        <a:latin typeface="Times New Roman"/>
        <a:ea typeface="굴림"/>
        <a:cs typeface=""/>
      </a:majorFont>
      <a:minorFont>
        <a:latin typeface="Times New Roman"/>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9788</TotalTime>
  <Words>834</Words>
  <Application>Microsoft Office PowerPoint</Application>
  <PresentationFormat>화면 슬라이드 쇼(4:3)</PresentationFormat>
  <Paragraphs>436</Paragraphs>
  <Slides>33</Slides>
  <Notes>33</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33</vt:i4>
      </vt:variant>
    </vt:vector>
  </HeadingPairs>
  <TitlesOfParts>
    <vt:vector size="41" baseType="lpstr">
      <vt:lpstr>굴림</vt:lpstr>
      <vt:lpstr>바탕체</vt:lpstr>
      <vt:lpstr>Arial</vt:lpstr>
      <vt:lpstr>Cambria Math</vt:lpstr>
      <vt:lpstr>Symbol</vt:lpstr>
      <vt:lpstr>Times New Roman</vt:lpstr>
      <vt:lpstr>Wingdings</vt:lpstr>
      <vt:lpstr>기본 디자인</vt:lpstr>
      <vt:lpstr>I.5. Computational Complexity</vt:lpstr>
      <vt:lpstr>PowerPoint 프레젠테이션</vt:lpstr>
      <vt:lpstr>2.Measuring alg efficiency and prob complexity</vt:lpstr>
      <vt:lpstr>PowerPoint 프레젠테이션</vt:lpstr>
      <vt:lpstr>PowerPoint 프레젠테이션</vt:lpstr>
      <vt:lpstr>3. Some Problems Solvable in Polynomial Time</vt:lpstr>
      <vt:lpstr>PowerPoint 프레젠테이션</vt:lpstr>
      <vt:lpstr>PowerPoint 프레젠테이션</vt:lpstr>
      <vt:lpstr>PowerPoint 프레젠테이션</vt:lpstr>
      <vt:lpstr>PowerPoint 프레젠테이션</vt:lpstr>
      <vt:lpstr>4. Remarks on 0-1 and Pure-Integer Prog.</vt:lpstr>
      <vt:lpstr>PowerPoint 프레젠테이션</vt:lpstr>
      <vt:lpstr>PowerPoint 프레젠테이션</vt:lpstr>
      <vt:lpstr>PowerPoint 프레젠테이션</vt:lpstr>
      <vt:lpstr>5. Nondeterministic Polynomial-Time Algorithms and NP Problems</vt:lpstr>
      <vt:lpstr>PowerPoint 프레젠테이션</vt:lpstr>
      <vt:lpstr>Equivalence of Optimization and Feasibility Problem </vt:lpstr>
      <vt:lpstr>PowerPoint 프레젠테이션</vt:lpstr>
      <vt:lpstr>Turing Machine Model</vt:lpstr>
      <vt:lpstr>PowerPoint 프레젠테이션</vt:lpstr>
      <vt:lpstr>PowerPoint 프레젠테이션</vt:lpstr>
      <vt:lpstr>PowerPoint 프레젠테이션</vt:lpstr>
      <vt:lpstr>PowerPoint 프레젠테이션</vt:lpstr>
      <vt:lpstr>Certificate of Feasibility, the Class NP, and Nondeterministic Algorithms</vt:lpstr>
      <vt:lpstr>PowerPoint 프레젠테이션</vt:lpstr>
      <vt:lpstr>PowerPoint 프레젠테이션</vt:lpstr>
      <vt:lpstr>PowerPoint 프레젠테이션</vt:lpstr>
      <vt:lpstr>PowerPoint 프레젠테이션</vt:lpstr>
      <vt:lpstr>The Class CoNP</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Programming (Optimization)</dc:title>
  <dc:creator>admin</dc:creator>
  <cp:lastModifiedBy>Windows 사용자</cp:lastModifiedBy>
  <cp:revision>198</cp:revision>
  <cp:lastPrinted>2015-09-30T08:02:28Z</cp:lastPrinted>
  <dcterms:created xsi:type="dcterms:W3CDTF">2001-03-03T08:59:47Z</dcterms:created>
  <dcterms:modified xsi:type="dcterms:W3CDTF">2018-10-04T07:56:38Z</dcterms:modified>
</cp:coreProperties>
</file>