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9" r:id="rId2"/>
    <p:sldId id="370" r:id="rId3"/>
    <p:sldId id="376" r:id="rId4"/>
    <p:sldId id="371" r:id="rId5"/>
    <p:sldId id="373" r:id="rId6"/>
    <p:sldId id="374" r:id="rId7"/>
    <p:sldId id="375" r:id="rId8"/>
    <p:sldId id="377" r:id="rId9"/>
    <p:sldId id="378" r:id="rId10"/>
    <p:sldId id="385" r:id="rId11"/>
    <p:sldId id="379" r:id="rId12"/>
    <p:sldId id="382" r:id="rId13"/>
    <p:sldId id="380" r:id="rId14"/>
    <p:sldId id="381" r:id="rId15"/>
    <p:sldId id="383" r:id="rId16"/>
    <p:sldId id="384" r:id="rId17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99CCFF"/>
    <a:srgbClr val="CCE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6" autoAdjust="0"/>
    <p:restoredTop sz="97856" autoAdjust="0"/>
  </p:normalViewPr>
  <p:slideViewPr>
    <p:cSldViewPr>
      <p:cViewPr varScale="1">
        <p:scale>
          <a:sx n="97" d="100"/>
          <a:sy n="97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662" y="-10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85" y="0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85" y="9430306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CF39990-4DF1-43F5-97E1-9C2ABA22F6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968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85" y="0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07" y="4715153"/>
            <a:ext cx="49866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85" y="9430306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9EBAA93-BE83-45A8-926C-507BA51150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874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7FB3-A392-4AE9-8FDB-62110635B6F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7901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D357-FCB8-4ED4-8D93-85B513E7B5F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52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114550" cy="26860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3375" y="152400"/>
            <a:ext cx="6196013" cy="26860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D7BE-3234-4677-878F-043E26C4324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34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375" y="933450"/>
            <a:ext cx="8462963" cy="1809726"/>
          </a:xfrm>
        </p:spPr>
        <p:txBody>
          <a:bodyPr/>
          <a:lstStyle>
            <a:lvl1pPr>
              <a:defRPr b="0">
                <a:latin typeface="Times New Roman" pitchFamily="18" charset="0"/>
                <a:ea typeface="Arial Unicode MS" pitchFamily="50" charset="-127"/>
                <a:cs typeface="Times New Roman" pitchFamily="18" charset="0"/>
              </a:defRPr>
            </a:lvl1pPr>
            <a:lvl2pPr>
              <a:defRPr sz="1800" b="0">
                <a:latin typeface="Times New Roman" pitchFamily="18" charset="0"/>
                <a:cs typeface="Times New Roman" pitchFamily="18" charset="0"/>
              </a:defRPr>
            </a:lvl2pPr>
            <a:lvl3pPr>
              <a:defRPr sz="1800" b="0">
                <a:latin typeface="Times New Roman" pitchFamily="18" charset="0"/>
                <a:cs typeface="Times New Roman" pitchFamily="18" charset="0"/>
              </a:defRPr>
            </a:lvl3pPr>
            <a:lvl4pPr>
              <a:defRPr sz="1800" b="0">
                <a:latin typeface="Times New Roman" pitchFamily="18" charset="0"/>
                <a:cs typeface="Times New Roman" pitchFamily="18" charset="0"/>
              </a:defRPr>
            </a:lvl4pPr>
            <a:lvl5pPr>
              <a:defRPr sz="1800" b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453188"/>
            <a:ext cx="1222375" cy="2524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A34E717-D449-45AF-B63E-BBCDB81687C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28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CA88-9540-43EA-9BAB-3B15C7A2589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33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3375" y="933450"/>
            <a:ext cx="4154488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0263" y="933450"/>
            <a:ext cx="415607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BFF7F-2942-4473-BD30-9874EF56084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3338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2EA0-BC90-4CBA-92A1-45B194EC00C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26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9E63A-F9CE-45CE-B395-01206DB343D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005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6A9B-625D-4D4D-9058-9BADD559FD0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414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18BA7-ACBB-4A2D-8AA5-CC5C4D4B8FD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609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2AE7-9D9C-493E-966E-61B56CC8C7C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49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933450"/>
            <a:ext cx="84629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0080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381750"/>
            <a:ext cx="1222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13895D9D-B9BE-431B-AE07-D4DAF9F50A2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+mn-lt"/>
          <a:ea typeface="Arial Unicode MS" pitchFamily="50" charset="-127"/>
          <a:cs typeface="Arial Unicode MS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9pPr>
    </p:titleStyle>
    <p:bodyStyle>
      <a:lvl1pPr marL="282575" indent="-282575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68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>
          <a:solidFill>
            <a:schemeClr val="tx1"/>
          </a:solidFill>
          <a:latin typeface="+mn-lt"/>
          <a:ea typeface="+mn-ea"/>
        </a:defRPr>
      </a:lvl2pPr>
      <a:lvl3pPr marL="1044575" indent="-1841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417638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804988" indent="-1968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2621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6pPr>
      <a:lvl7pPr marL="27193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7pPr>
      <a:lvl8pPr marL="31765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8pPr>
      <a:lvl9pPr marL="36337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Proving that a Valid Inequality is Facet-defining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559105" cy="5250476"/>
              </a:xfrm>
            </p:spPr>
            <p:txBody>
              <a:bodyPr/>
              <a:lstStyle/>
              <a:p>
                <a:r>
                  <a:rPr lang="en-US" altLang="ko-KR" dirty="0" smtClean="0"/>
                  <a:t>Ref: W, p144-147.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𝑋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For simplicity, assume </a:t>
                </a:r>
                <a:r>
                  <a:rPr lang="en-US" altLang="ko-KR" dirty="0" err="1" smtClean="0">
                    <a:sym typeface="Symbol"/>
                  </a:rPr>
                  <a:t>conv</a:t>
                </a:r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𝑋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bounded and full-dimensional.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Consider example,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𝑦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𝑚𝑦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err="1" smtClean="0">
                    <a:sym typeface="Symbol"/>
                  </a:rPr>
                  <a:t>conv</a:t>
                </a:r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𝑋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is full-dimensional:  Consider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+2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independent points (</a:t>
                </a:r>
                <a:r>
                  <a:rPr lang="en-US" altLang="ko-KR" b="1" dirty="0" smtClean="0">
                    <a:sym typeface="Symbol"/>
                  </a:rPr>
                  <a:t>0</a:t>
                </a:r>
                <a:r>
                  <a:rPr lang="en-US" altLang="ko-KR" dirty="0" smtClean="0">
                    <a:sym typeface="Symbol"/>
                  </a:rPr>
                  <a:t>, 0), (</a:t>
                </a:r>
                <a:r>
                  <a:rPr lang="en-US" altLang="ko-KR" b="1" dirty="0" smtClean="0">
                    <a:sym typeface="Symbol"/>
                  </a:rPr>
                  <a:t>0</a:t>
                </a:r>
                <a:r>
                  <a:rPr lang="en-US" altLang="ko-KR" dirty="0" smtClean="0">
                    <a:sym typeface="Symbol"/>
                  </a:rPr>
                  <a:t>, 1),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, 1),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/>
              </a:p>
              <a:p>
                <a:endParaRPr lang="en-US" altLang="ko-KR" dirty="0" smtClean="0">
                  <a:solidFill>
                    <a:srgbClr val="0000FF"/>
                  </a:solidFill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Problem 1</a:t>
                </a:r>
                <a:r>
                  <a:rPr lang="en-US" altLang="ko-KR" dirty="0"/>
                  <a:t>:  Given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𝑋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⊆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and a valid inequality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𝑋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show that the inequality defines a facet of </a:t>
                </a:r>
                <a:r>
                  <a:rPr lang="en-US" altLang="ko-KR" dirty="0" err="1" smtClean="0">
                    <a:sym typeface="Symbol"/>
                  </a:rPr>
                  <a:t>conv</a:t>
                </a:r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𝑋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Ex:</a:t>
                </a:r>
                <a:r>
                  <a:rPr lang="en-US" altLang="ko-KR" dirty="0" smtClean="0">
                    <a:sym typeface="Symbol"/>
                  </a:rPr>
                  <a:t>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facet-defining. </a:t>
                </a:r>
              </a:p>
              <a:p>
                <a:endParaRPr lang="en-US" altLang="ko-KR" dirty="0" smtClean="0">
                  <a:solidFill>
                    <a:srgbClr val="0000FF"/>
                  </a:solidFill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Approach 1:</a:t>
                </a:r>
                <a:r>
                  <a:rPr lang="en-US" altLang="ko-KR" dirty="0" smtClean="0"/>
                  <a:t>  (Use definition)  Find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dirty="0" smtClean="0"/>
                  <a:t>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satisfying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/>
                  <a:t> and then prove that these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dirty="0" smtClean="0"/>
                  <a:t> points are </a:t>
                </a:r>
                <a:r>
                  <a:rPr lang="en-US" altLang="ko-KR" dirty="0" err="1" smtClean="0"/>
                  <a:t>affinely</a:t>
                </a:r>
                <a:r>
                  <a:rPr lang="en-US" altLang="ko-KR" dirty="0" smtClean="0"/>
                  <a:t> independent.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Ex:  Consider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ko-KR" dirty="0" smtClean="0"/>
                  <a:t> points:  (</a:t>
                </a:r>
                <a:r>
                  <a:rPr lang="en-US" altLang="ko-KR" b="1" dirty="0" smtClean="0"/>
                  <a:t>0</a:t>
                </a:r>
                <a:r>
                  <a:rPr lang="en-US" altLang="ko-KR" dirty="0" smtClean="0"/>
                  <a:t>, 0),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, 1),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/>
                  <a:t>, 1)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559105" cy="5250476"/>
              </a:xfrm>
              <a:blipFill rotWithShape="1">
                <a:blip r:embed="rId2"/>
                <a:stretch>
                  <a:fillRect l="-641" t="-697" r="-4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197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2380460"/>
              </a:xfrm>
            </p:spPr>
            <p:txBody>
              <a:bodyPr/>
              <a:lstStyle/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(continued)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If </a:t>
                </a:r>
                <a:r>
                  <a:rPr lang="en-US" altLang="ko-KR" dirty="0">
                    <a:sym typeface="Symbol"/>
                  </a:rPr>
                  <a:t>LP has a finite optimal solution, then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an extreme point optimal solution.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Have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≤0,</m:t>
                    </m:r>
                  </m:oMath>
                </a14:m>
                <a:r>
                  <a:rPr lang="en-US" altLang="ko-KR" dirty="0">
                    <a:sym typeface="Symbol"/>
                  </a:rPr>
                  <a:t> but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𝜋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𝑦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&gt;</m:t>
                        </m:r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  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∀ 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contradiction.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If unbounded,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extreme ray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with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>
                    <a:sym typeface="Symbol"/>
                  </a:rPr>
                  <a:t> (</a:t>
                </a:r>
                <a:r>
                  <a:rPr lang="en-US" altLang="ko-KR" dirty="0" err="1">
                    <a:sym typeface="Symbol"/>
                  </a:rPr>
                  <a:t>Thm</a:t>
                </a:r>
                <a:r>
                  <a:rPr lang="en-US" altLang="ko-KR" dirty="0">
                    <a:sym typeface="Symbol"/>
                  </a:rPr>
                  <a:t> 4.7), contradiction.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Hence there does not exist such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𝑦</m:t>
                    </m:r>
                  </m:oMath>
                </a14:m>
                <a:r>
                  <a:rPr lang="en-US" altLang="ko-KR" dirty="0">
                    <a:sym typeface="Symbol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		 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2380460"/>
              </a:xfrm>
              <a:blipFill rotWithShape="1">
                <a:blip r:embed="rId2"/>
                <a:stretch>
                  <a:fillRect t="-15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63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365828"/>
              </a:xfrm>
            </p:spPr>
            <p:txBody>
              <a:bodyPr/>
              <a:lstStyle/>
              <a:p>
                <a:r>
                  <a:rPr lang="en-US" altLang="ko-KR" dirty="0" smtClean="0"/>
                  <a:t>Now consider projections of </a:t>
                </a:r>
                <a:r>
                  <a:rPr lang="en-US" altLang="ko-KR" dirty="0" err="1" smtClean="0"/>
                  <a:t>polyhedra</a:t>
                </a:r>
                <a:r>
                  <a:rPr lang="en-US" altLang="ko-KR" dirty="0" smtClean="0"/>
                  <a:t> and </a:t>
                </a:r>
                <a:r>
                  <a:rPr lang="en-US" altLang="ko-KR" dirty="0" err="1" smtClean="0"/>
                  <a:t>Weyl’s</a:t>
                </a:r>
                <a:r>
                  <a:rPr lang="en-US" altLang="ko-KR" dirty="0" smtClean="0"/>
                  <a:t> theorem.</a:t>
                </a:r>
              </a:p>
              <a:p>
                <a:r>
                  <a:rPr lang="en-US" altLang="ko-KR" dirty="0" smtClean="0"/>
                  <a:t>Consider Primal-Dual pair of LP</a:t>
                </a:r>
              </a:p>
              <a:p>
                <a:pPr marL="284400" indent="0">
                  <a:buNone/>
                </a:pPr>
                <a:r>
                  <a:rPr lang="en-US" altLang="ko-KR" dirty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 smtClean="0"/>
                  <a:t> max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𝑐𝑥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: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𝑤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min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𝑢𝑏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𝑄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𝑚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𝑢𝐴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𝑐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extreme points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𝐽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extreme rays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𝐼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extreme points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extreme rays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endParaRPr lang="en-US" altLang="ko-KR" dirty="0" smtClean="0">
                  <a:sym typeface="Symbol"/>
                </a:endParaRPr>
              </a:p>
              <a:p>
                <a:endParaRPr lang="en-US" altLang="ko-KR" dirty="0" smtClean="0">
                  <a:sym typeface="Symbol"/>
                </a:endParaRPr>
              </a:p>
              <a:p>
                <a:r>
                  <a:rPr lang="en-US" altLang="ko-KR" dirty="0" err="1" smtClean="0">
                    <a:solidFill>
                      <a:srgbClr val="0000FF"/>
                    </a:solidFill>
                    <a:sym typeface="Symbol"/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 of the alternatives:</a:t>
                </a:r>
              </a:p>
              <a:p>
                <a:pPr marL="873125" lvl="1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873125" lvl="1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𝑢𝐴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𝑢𝑏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&lt;0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Consider </a:t>
                </a:r>
                <a:r>
                  <a:rPr lang="en-US" altLang="ko-KR" smtClean="0">
                    <a:sym typeface="Symbol"/>
                  </a:rPr>
                  <a:t>primal-dual LP pair</a:t>
                </a:r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(P) max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(D) min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𝑢𝑏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𝑢𝐴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≥0,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𝑢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endParaRPr lang="en-US" altLang="ko-K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365828"/>
              </a:xfrm>
              <a:blipFill>
                <a:blip r:embed="rId2"/>
                <a:stretch>
                  <a:fillRect l="-648" t="-6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1658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80569"/>
                <a:ext cx="8703121" cy="6755054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Thm</a:t>
                </a:r>
                <a:r>
                  <a:rPr lang="en-US" altLang="ko-KR" dirty="0">
                    <a:solidFill>
                      <a:srgbClr val="0000FF"/>
                    </a:solidFill>
                  </a:rPr>
                  <a:t> 4.9:</a:t>
                </a:r>
              </a:p>
              <a:p>
                <a:pPr marL="873125" lvl="1" indent="-400050">
                  <a:buFont typeface="+mj-lt"/>
                  <a:buAutoNum type="romanUcPeriod"/>
                </a:pPr>
                <a:r>
                  <a:rPr lang="en-US" altLang="ko-KR" dirty="0"/>
                  <a:t>The following are equivalent:</a:t>
                </a:r>
              </a:p>
              <a:p>
                <a:pPr marL="1247775" lvl="2" indent="-400050">
                  <a:buFont typeface="+mj-lt"/>
                  <a:buAutoNum type="alphaLcPeriod"/>
                </a:pPr>
                <a:r>
                  <a:rPr lang="en-US" altLang="ko-KR" dirty="0"/>
                  <a:t>The primal problem is feasible, that is,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>
                    <a:sym typeface="Symbol"/>
                  </a:rPr>
                  <a:t>;</a:t>
                </a:r>
              </a:p>
              <a:p>
                <a:pPr marL="1247775" lvl="2" indent="-4000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r>
                  <a:rPr lang="en-US" altLang="ko-KR" dirty="0">
                    <a:sym typeface="Symbol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</a:p>
              <a:p>
                <a:pPr marL="873125" lvl="1" indent="-400050">
                  <a:buFont typeface="+mj-lt"/>
                  <a:buAutoNum type="romanUcPeriod"/>
                </a:pPr>
                <a:r>
                  <a:rPr lang="en-US" altLang="ko-KR" dirty="0">
                    <a:sym typeface="Symbol"/>
                  </a:rPr>
                  <a:t>The following are equivalent when the primal problem is feasible:</a:t>
                </a:r>
              </a:p>
              <a:p>
                <a:pPr marL="1247775" lvl="2" indent="-4000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𝑧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is unbounded from above;</a:t>
                </a:r>
              </a:p>
              <a:p>
                <a:pPr marL="1247775" lvl="2" indent="-4000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𝑐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>
                    <a:sym typeface="Symbol"/>
                  </a:rPr>
                  <a:t>;</a:t>
                </a:r>
              </a:p>
              <a:p>
                <a:pPr marL="1247775" lvl="2" indent="-400050">
                  <a:buFont typeface="+mj-lt"/>
                  <a:buAutoNum type="alphaLcPeriod"/>
                </a:pPr>
                <a:r>
                  <a:rPr lang="en-US" altLang="ko-KR" dirty="0">
                    <a:sym typeface="Symbol"/>
                  </a:rPr>
                  <a:t>the dual problem is infeasible, that is,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=∅.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873125" lvl="1" indent="-400050">
                  <a:buFont typeface="+mj-lt"/>
                  <a:buAutoNum type="romanUcPeriod"/>
                </a:pPr>
                <a:r>
                  <a:rPr lang="en-US" altLang="ko-KR" dirty="0">
                    <a:sym typeface="Symbol"/>
                  </a:rPr>
                  <a:t>If the primal problem is feasible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𝑧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is </a:t>
                </a:r>
                <a:r>
                  <a:rPr lang="en-US" altLang="ko-KR" dirty="0" smtClean="0">
                    <a:sym typeface="Symbol"/>
                  </a:rPr>
                  <a:t>bounded</a:t>
                </a:r>
                <a:r>
                  <a:rPr lang="en-US" altLang="ko-KR" dirty="0">
                    <a:sym typeface="Symbol"/>
                  </a:rPr>
                  <a:t>, then</a:t>
                </a:r>
              </a:p>
              <a:p>
                <a:pPr marL="473075" lvl="1" indent="0">
                  <a:buNone/>
                </a:pPr>
                <a:r>
                  <a:rPr lang="en-US" altLang="ko-KR" dirty="0">
                    <a:sym typeface="Symbol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𝑤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/>
                                <a:sym typeface="Symbol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func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olidFill>
                      <a:srgbClr val="0000FF"/>
                    </a:solidFill>
                  </a:rPr>
                  <a:t>Pf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altLang="ko-KR" dirty="0"/>
                  <a:t>I</a:t>
                </a:r>
                <a:r>
                  <a:rPr lang="en-US" altLang="ko-KR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>
                    <a:sym typeface="Symbol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𝑣𝑏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𝑣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ko-KR" dirty="0">
                    <a:sym typeface="Symbol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𝑣𝐴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(from previous slide)</a:t>
                </a:r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By </a:t>
                </a:r>
                <a:r>
                  <a:rPr lang="en-US" altLang="ko-KR" dirty="0" smtClean="0">
                    <a:sym typeface="Symbol"/>
                  </a:rPr>
                  <a:t>Mink.,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𝑣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𝑣𝐴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≥0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𝑣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𝑣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≥0,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𝑇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Hence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𝑣𝑏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𝑣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𝑄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if and only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𝑡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II</a:t>
                </a:r>
                <a:r>
                  <a:rPr lang="en-US" altLang="ko-KR" dirty="0">
                    <a:sym typeface="Symbol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,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≥0,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≥0</m:t>
                                </m:r>
                              </m:e>
                            </m:nary>
                          </m:e>
                        </m:nary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≠∅.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𝑧</m:t>
                    </m:r>
                  </m:oMath>
                </a14:m>
                <a:r>
                  <a:rPr lang="en-US" altLang="ko-KR" dirty="0">
                    <a:sym typeface="Symbol"/>
                  </a:rPr>
                  <a:t> bounded if and only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𝑐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≤0</m:t>
                    </m:r>
                  </m:oMath>
                </a14:m>
                <a:r>
                  <a:rPr lang="en-US" altLang="ko-KR" dirty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𝑗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𝐽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b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:r>
                  <a:rPr lang="en-US" altLang="ko-KR" dirty="0">
                    <a:sym typeface="Symbol"/>
                  </a:rPr>
                  <a:t>c:  apply (I) to dual (in negation form)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III) From strong duality and </a:t>
                </a:r>
                <a:r>
                  <a:rPr lang="en-US" altLang="ko-KR" dirty="0" err="1">
                    <a:sym typeface="Symbol"/>
                  </a:rPr>
                  <a:t>Minkowski’s</a:t>
                </a:r>
                <a:r>
                  <a:rPr lang="en-US" altLang="ko-KR" dirty="0">
                    <a:sym typeface="Symbol"/>
                  </a:rPr>
                  <a:t> theorem to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𝑄</m:t>
                    </m:r>
                  </m:oMath>
                </a14:m>
                <a:r>
                  <a:rPr lang="en-US" altLang="ko-KR" dirty="0">
                    <a:sym typeface="Symbol"/>
                  </a:rPr>
                  <a:t>.	</a:t>
                </a:r>
                <a:r>
                  <a:rPr lang="en-US" altLang="ko-KR" dirty="0" smtClean="0">
                    <a:sym typeface="Symbol"/>
                  </a:rPr>
                  <a:t></a:t>
                </a:r>
                <a:r>
                  <a:rPr lang="ko-KR" altLang="en-US" dirty="0">
                    <a:sym typeface="Symbol"/>
                  </a:rPr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80569"/>
                <a:ext cx="8703121" cy="6755054"/>
              </a:xfrm>
              <a:blipFill>
                <a:blip r:embed="rId2"/>
                <a:stretch>
                  <a:fillRect l="-631" t="-5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66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116632"/>
                <a:ext cx="8462963" cy="3857274"/>
              </a:xfrm>
            </p:spPr>
            <p:txBody>
              <a:bodyPr/>
              <a:lstStyle/>
              <a:p>
                <a:pPr marL="284400" indent="0">
                  <a:buNone/>
                </a:pPr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  </a:t>
                </a:r>
                <a:endParaRPr lang="en-US" altLang="ko-KR" dirty="0" smtClean="0"/>
              </a:p>
              <a:p>
                <a:r>
                  <a:rPr lang="en-US" altLang="ko-KR" dirty="0" smtClean="0"/>
                  <a:t>Note: More general form of </a:t>
                </a:r>
                <a:r>
                  <a:rPr lang="en-US" altLang="ko-KR" dirty="0" err="1" smtClean="0"/>
                  <a:t>Minkowski’s</a:t>
                </a:r>
                <a:r>
                  <a:rPr lang="en-US" altLang="ko-KR" dirty="0" smtClean="0"/>
                  <a:t> </a:t>
                </a:r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 (from IE531)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Decomposition </a:t>
                </a:r>
                <a:r>
                  <a:rPr lang="en-US" altLang="ko-KR" dirty="0" err="1" smtClean="0">
                    <a:solidFill>
                      <a:srgbClr val="0000FF"/>
                    </a:solidFill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}≠∅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where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the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≤0}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the </a:t>
                </a:r>
                <a:r>
                  <a:rPr lang="en-US" altLang="ko-KR" dirty="0" err="1" smtClean="0">
                    <a:sym typeface="Symbol"/>
                  </a:rPr>
                  <a:t>lineality</a:t>
                </a:r>
                <a:r>
                  <a:rPr lang="en-US" altLang="ko-KR" dirty="0" smtClean="0">
                    <a:sym typeface="Symbol"/>
                  </a:rPr>
                  <a:t>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is a pointed cone.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 is a pointed polyhedron.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 is a </a:t>
                </a:r>
                <a:r>
                  <a:rPr lang="en-US" altLang="ko-KR" dirty="0" err="1" smtClean="0"/>
                  <a:t>polytope</a:t>
                </a:r>
                <a:r>
                  <a:rPr lang="en-US" altLang="ko-KR" dirty="0" smtClean="0"/>
                  <a:t> given by the convex hull of extreme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116632"/>
                <a:ext cx="8462963" cy="3857274"/>
              </a:xfrm>
              <a:blipFill rotWithShape="1">
                <a:blip r:embed="rId2"/>
                <a:stretch>
                  <a:fillRect l="-648" b="-18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8792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260648"/>
                <a:ext cx="8462963" cy="6001643"/>
              </a:xfrm>
            </p:spPr>
            <p:txBody>
              <a:bodyPr/>
              <a:lstStyle/>
              <a:p>
                <a:r>
                  <a:rPr lang="en-US" altLang="ko-KR" dirty="0" smtClean="0"/>
                  <a:t>Projection of a polyhedron: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Projection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)∈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𝐻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,0)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Consider projection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onto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as a projection from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space to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space,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/>
                          </a:rPr>
                          <m:t>proj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0" indent="-342900"/>
                <a:endParaRPr lang="en-US" altLang="ko-KR" dirty="0" smtClean="0"/>
              </a:p>
              <a:p>
                <a:pPr marL="0" indent="-342900"/>
                <a:r>
                  <a:rPr lang="en-US" altLang="ko-KR" dirty="0" err="1" smtClean="0">
                    <a:solidFill>
                      <a:srgbClr val="0000FF"/>
                    </a:solidFill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 4.10:  </a:t>
                </a:r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𝐺𝑦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then</a:t>
                </a:r>
              </a:p>
              <a:p>
                <a:pPr marL="284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/>
                              <a:sym typeface="Symbol"/>
                            </a:rPr>
                            <m:t>proj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  <a:sym typeface="Symbol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/>
                              <a:sym typeface="Symbol"/>
                            </a:rPr>
                            <m:t>𝑃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  <a:sym typeface="Symbo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sym typeface="Symbol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: 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𝑏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𝐴𝑥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≥0  ∀ 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∈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𝑇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  <a:ea typeface="Cambria Math"/>
                          <a:sym typeface="Symbol"/>
                        </a:rPr>
                        <m:t>,</m:t>
                      </m:r>
                    </m:oMath>
                  </m:oMathPara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are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𝑣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𝑣𝐺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𝐻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=0}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 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 smtClean="0">
                    <a:sym typeface="Symbol"/>
                  </a:rPr>
                  <a:t>Proj</a:t>
                </a:r>
                <a14:m>
                  <m:oMath xmlns:m="http://schemas.openxmlformats.org/officeDocument/2006/math">
                    <m:r>
                      <a:rPr lang="en-US" altLang="ko-KR" i="1" baseline="-25000" dirty="0" smtClean="0">
                        <a:latin typeface="Cambria Math"/>
                        <a:sym typeface="Symbol"/>
                      </a:rPr>
                      <m:t>𝐻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={(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,0)∈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:(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)∈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</a:t>
                </a:r>
                <a:r>
                  <a:rPr lang="en-US" altLang="ko-KR" dirty="0" err="1" smtClean="0">
                    <a:sym typeface="Symbol" pitchFamily="18" charset="2"/>
                  </a:rPr>
                  <a:t>Proj</a:t>
                </a:r>
                <a14:m>
                  <m:oMath xmlns:m="http://schemas.openxmlformats.org/officeDocument/2006/math">
                    <m:r>
                      <a:rPr lang="en-US" altLang="ko-KR" i="1" baseline="-25000" dirty="0" smtClean="0">
                        <a:latin typeface="Cambria Math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)  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𝐺𝑦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≤(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feasible for given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 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⟺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 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𝑣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≥0,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𝑣𝐺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=0,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𝑣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𝐴𝑥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 infeasible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⟺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 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𝑣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≥0,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𝑣𝐺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=0,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𝑣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)≥0</m:t>
                    </m:r>
                  </m:oMath>
                </a14:m>
                <a:endParaRPr lang="en-US" altLang="ko-KR" dirty="0"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)≥0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ym typeface="Symbol" pitchFamily="18" charset="2"/>
                  </a:rPr>
                  <a:t>for </a:t>
                </a:r>
                <a:r>
                  <a:rPr lang="en-US" altLang="ko-KR" dirty="0">
                    <a:sym typeface="Symbol" pitchFamily="18" charset="2"/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𝑡</m:t>
                    </m:r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:r>
                  <a:rPr lang="en-US" altLang="ko-KR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𝑡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:r>
                  <a:rPr lang="en-US" altLang="ko-KR" dirty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ym typeface="Symbol" pitchFamily="18" charset="2"/>
                  </a:rPr>
                  <a:t>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260648"/>
                <a:ext cx="8462963" cy="6001643"/>
              </a:xfrm>
              <a:blipFill rotWithShape="1">
                <a:blip r:embed="rId2"/>
                <a:stretch>
                  <a:fillRect l="-648" t="-610" b="-6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120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341632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For </a:t>
                </a:r>
                <a:r>
                  <a:rPr lang="en-US" altLang="ko-KR" dirty="0" err="1" smtClean="0">
                    <a:solidFill>
                      <a:srgbClr val="0000FF"/>
                    </a:solidFill>
                    <a:sym typeface="Symbol"/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 4.10, use the </a:t>
                </a:r>
                <a:r>
                  <a:rPr lang="en-US" altLang="ko-KR" dirty="0" err="1" smtClean="0">
                    <a:solidFill>
                      <a:srgbClr val="0000FF"/>
                    </a:solidFill>
                    <a:sym typeface="Symbol"/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 </a:t>
                </a:r>
                <a:r>
                  <a:rPr lang="en-US" altLang="ko-KR" dirty="0">
                    <a:solidFill>
                      <a:srgbClr val="0000FF"/>
                    </a:solidFill>
                    <a:sym typeface="Symbol"/>
                  </a:rPr>
                  <a:t>of the alternatives:</a:t>
                </a:r>
              </a:p>
              <a:p>
                <a:pPr marL="873125" lvl="1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>
                    <a:sym typeface="Symbol"/>
                  </a:rPr>
                  <a:t> such that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873125" lvl="1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altLang="ko-KR" dirty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𝑢𝐴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𝑢𝑏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&lt;0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>
                    <a:sym typeface="Symbol"/>
                  </a:rPr>
                  <a:t> Consider primal-dual pair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(P) max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(D) min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𝑢𝑏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𝑢𝐴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=0, 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≥0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endParaRPr lang="en-US" altLang="ko-KR" dirty="0" smtClean="0"/>
              </a:p>
              <a:p>
                <a:r>
                  <a:rPr lang="en-US" altLang="ko-KR" dirty="0" err="1" smtClean="0">
                    <a:solidFill>
                      <a:srgbClr val="0000FF"/>
                    </a:solidFill>
                  </a:rPr>
                  <a:t>Cor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 4.11:  </a:t>
                </a:r>
                <a:r>
                  <a:rPr lang="en-US" altLang="ko-KR" dirty="0" smtClean="0"/>
                  <a:t>Projection of a polyhedron is a polyhedron.</a:t>
                </a: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3416320"/>
              </a:xfrm>
              <a:blipFill rotWithShape="1">
                <a:blip r:embed="rId2"/>
                <a:stretch>
                  <a:fillRect l="-648" t="-10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3185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933450"/>
                <a:ext cx="8712968" cy="5374548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Cor 4.12:</a:t>
                </a:r>
                <a:r>
                  <a:rPr lang="en-US" altLang="ko-KR" dirty="0" smtClean="0"/>
                  <a:t> 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={(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)∈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𝐺𝑦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𝐷𝑥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𝑑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𝐷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𝑞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>
                    <a:sym typeface="Symbol"/>
                  </a:rPr>
                  <a:t>p</a:t>
                </a:r>
                <a:r>
                  <a:rPr lang="en-US" altLang="ko-KR" dirty="0" err="1" smtClean="0">
                    <a:sym typeface="Symbol"/>
                  </a:rPr>
                  <a:t>roj</a:t>
                </a:r>
                <a14:m>
                  <m:oMath xmlns:m="http://schemas.openxmlformats.org/officeDocument/2006/math">
                    <m:r>
                      <a:rPr lang="en-US" altLang="ko-KR" i="1" baseline="-25000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if and only if:</a:t>
                </a:r>
              </a:p>
              <a:p>
                <a:pPr marL="873125" lvl="1" indent="-400050">
                  <a:buFont typeface="+mj-lt"/>
                  <a:buAutoNum type="romanUcPeriod"/>
                </a:pPr>
                <a:r>
                  <a:rPr lang="en-US" altLang="ko-KR" dirty="0" smtClean="0"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=1,…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𝑞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𝑑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is a valid inequality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873125" lvl="1" indent="-400050">
                  <a:buFont typeface="+mj-lt"/>
                  <a:buAutoNum type="romanUcPeriod"/>
                </a:pPr>
                <a:r>
                  <a:rPr lang="en-US" altLang="ko-KR" dirty="0" smtClean="0">
                    <a:sym typeface="Symbol"/>
                  </a:rPr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/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Pf)</a:t>
                </a:r>
                <a:r>
                  <a:rPr lang="en-US" altLang="ko-KR" dirty="0" smtClean="0"/>
                  <a:t>  I. is equivalent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⊇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>
                    <a:sym typeface="Symbol"/>
                  </a:rPr>
                  <a:t>proj</a:t>
                </a:r>
                <a14:m>
                  <m:oMath xmlns:m="http://schemas.openxmlformats.org/officeDocument/2006/math">
                    <m:r>
                      <a:rPr lang="en-US" altLang="ko-KR" i="1" baseline="-25000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).  II is equivalent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>
                    <a:sym typeface="Symbol"/>
                  </a:rPr>
                  <a:t>proj</a:t>
                </a:r>
                <a14:m>
                  <m:oMath xmlns:m="http://schemas.openxmlformats.org/officeDocument/2006/math">
                    <m:r>
                      <a:rPr lang="en-US" altLang="ko-KR" i="1" baseline="-25000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).     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en-US" altLang="ko-KR" dirty="0" err="1" smtClean="0">
                    <a:solidFill>
                      <a:srgbClr val="0000FF"/>
                    </a:solidFill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 4.13:</a:t>
                </a:r>
                <a:r>
                  <a:rPr lang="en-US" altLang="ko-KR" dirty="0" smtClean="0"/>
                  <a:t> (Affine </a:t>
                </a:r>
                <a:r>
                  <a:rPr lang="en-US" altLang="ko-KR" dirty="0" err="1" smtClean="0"/>
                  <a:t>Weyl’s</a:t>
                </a:r>
                <a:r>
                  <a:rPr lang="en-US" altLang="ko-KR" dirty="0" smtClean="0"/>
                  <a:t> theorem) (finitely generated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finitely constrained)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𝐵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: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𝑚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rational matrices and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𝑦𝐴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𝑧𝐵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,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𝑘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=1, 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𝑦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+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rational polyhedron.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>
                    <a:sym typeface="Symbol"/>
                  </a:rPr>
                  <a:t>proj</a:t>
                </a:r>
                <a14:m>
                  <m:oMath xmlns:m="http://schemas.openxmlformats.org/officeDocument/2006/math">
                    <m:r>
                      <a:rPr lang="en-US" altLang="ko-KR" i="1" baseline="-25000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), where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𝑦𝐴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𝑧𝐵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=0,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=1}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 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(Recall that we used Fourier-</a:t>
                </a:r>
                <a:r>
                  <a:rPr lang="en-US" altLang="ko-KR" dirty="0" err="1" smtClean="0">
                    <a:sym typeface="Symbol"/>
                  </a:rPr>
                  <a:t>Motzkin</a:t>
                </a:r>
                <a:r>
                  <a:rPr lang="en-US" altLang="ko-KR" dirty="0" smtClean="0">
                    <a:sym typeface="Symbol"/>
                  </a:rPr>
                  <a:t> elimination in IE531.) </a:t>
                </a: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933450"/>
                <a:ext cx="8712968" cy="5374548"/>
              </a:xfrm>
              <a:blipFill rotWithShape="1">
                <a:blip r:embed="rId2"/>
                <a:stretch>
                  <a:fillRect l="-559" t="-6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804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474063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Approach 2:</a:t>
                </a:r>
                <a:r>
                  <a:rPr lang="en-US" altLang="ko-KR" dirty="0" smtClean="0"/>
                  <a:t> (indirect but useful way, see </a:t>
                </a:r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 3.5, 3.6)</a:t>
                </a:r>
              </a:p>
              <a:p>
                <a:pPr marL="815975" lvl="1" indent="-342900">
                  <a:buFont typeface="+mj-lt"/>
                  <a:buAutoNum type="arabicPeriod"/>
                </a:pPr>
                <a:r>
                  <a:rPr lang="en-US" altLang="ko-KR" dirty="0" smtClean="0"/>
                  <a:t>Select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𝑋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satisfying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/>
                  <a:t>  Suppose that all these points lie on a generic </a:t>
                </a:r>
                <a:r>
                  <a:rPr lang="en-US" altLang="ko-KR" dirty="0" err="1" smtClean="0"/>
                  <a:t>hyperplane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𝜇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815975" lvl="1" indent="-342900">
                  <a:buFont typeface="+mj-lt"/>
                  <a:buAutoNum type="arabicPeriod"/>
                </a:pPr>
                <a:r>
                  <a:rPr lang="en-US" altLang="ko-KR" dirty="0" smtClean="0"/>
                  <a:t>Solve the linear equation system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𝑡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in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unknowns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815975" lvl="1" indent="-342900">
                  <a:buFont typeface="+mj-lt"/>
                  <a:buAutoNum type="arabicPeriod"/>
                </a:pPr>
                <a:r>
                  <a:rPr lang="en-US" altLang="ko-KR" dirty="0" smtClean="0">
                    <a:sym typeface="Symbol"/>
                  </a:rPr>
                  <a:t>If the only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 for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</a:rPr>
                      <m:t>≠0,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then the inequality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is facet-defining.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Ex: </a:t>
                </a:r>
                <a:r>
                  <a:rPr lang="en-US" altLang="ko-KR" dirty="0" smtClean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altLang="ko-KR" dirty="0">
                    <a:sym typeface="Symbol"/>
                  </a:rPr>
                  <a:t> is facet-defining</a:t>
                </a:r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Select points (</a:t>
                </a:r>
                <a:r>
                  <a:rPr lang="en-US" altLang="ko-KR" b="1" dirty="0" smtClean="0">
                    <a:sym typeface="Symbol"/>
                  </a:rPr>
                  <a:t>0</a:t>
                </a:r>
                <a:r>
                  <a:rPr lang="en-US" altLang="ko-KR" dirty="0" smtClean="0">
                    <a:sym typeface="Symbol"/>
                  </a:rPr>
                  <a:t>, 0),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, 1),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, 1)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that are feasible and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As (</a:t>
                </a:r>
                <a:r>
                  <a:rPr lang="en-US" altLang="ko-KR" b="1" dirty="0" smtClean="0">
                    <a:sym typeface="Symbol"/>
                  </a:rPr>
                  <a:t>0</a:t>
                </a:r>
                <a:r>
                  <a:rPr lang="en-US" altLang="ko-KR" dirty="0" smtClean="0">
                    <a:sym typeface="Symbol"/>
                  </a:rPr>
                  <a:t>, 0) lies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/>
                  </a:rPr>
                  <a:t>, 1</a:t>
                </a:r>
                <a:r>
                  <a:rPr lang="en-US" altLang="ko-KR" dirty="0" smtClean="0">
                    <a:sym typeface="Symbol"/>
                  </a:rPr>
                  <a:t>) lies on the </a:t>
                </a:r>
                <a:r>
                  <a:rPr lang="en-US" altLang="ko-KR" dirty="0" err="1" smtClean="0">
                    <a:sym typeface="Symbol"/>
                  </a:rPr>
                  <a:t>hyperplane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/>
                  </a:rPr>
                  <a:t>, 1</a:t>
                </a:r>
                <a:r>
                  <a:rPr lang="en-US" altLang="ko-KR" dirty="0" smtClean="0">
                    <a:sym typeface="Symbol"/>
                  </a:rPr>
                  <a:t>) lies on the </a:t>
                </a:r>
                <a:r>
                  <a:rPr lang="en-US" altLang="ko-KR" dirty="0" err="1" smtClean="0">
                    <a:sym typeface="Symbol"/>
                  </a:rPr>
                  <a:t>hyperplane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=0,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dirty="0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So the </a:t>
                </a:r>
                <a:r>
                  <a:rPr lang="en-US" altLang="ko-KR" dirty="0" err="1" smtClean="0">
                    <a:sym typeface="Symbol"/>
                  </a:rPr>
                  <a:t>hyperplane</a:t>
                </a:r>
                <a:r>
                  <a:rPr lang="en-US" altLang="ko-KR" dirty="0" smtClean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</m:oMath>
                </a14:m>
                <a:r>
                  <a:rPr lang="en-US" altLang="ko-KR" dirty="0">
                    <a:sym typeface="Symbol"/>
                  </a:rPr>
                  <a:t> is facet-defining.</a:t>
                </a:r>
                <a:r>
                  <a:rPr lang="en-US" altLang="ko-KR" dirty="0" smtClean="0">
                    <a:sym typeface="Symbol"/>
                  </a:rPr>
                  <a:t>    </a:t>
                </a:r>
                <a:r>
                  <a:rPr lang="en-US" altLang="ko-KR" dirty="0" smtClean="0"/>
                  <a:t> </a:t>
                </a:r>
              </a:p>
              <a:p>
                <a:pPr marL="284400" indent="-284400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474063"/>
              </a:xfrm>
              <a:blipFill rotWithShape="1">
                <a:blip r:embed="rId2"/>
                <a:stretch>
                  <a:fillRect l="-648" t="-6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95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1061829"/>
              </a:xfrm>
            </p:spPr>
            <p:txBody>
              <a:bodyPr/>
              <a:lstStyle/>
              <a:p>
                <a:r>
                  <a:rPr lang="en-US" altLang="ko-KR" dirty="0" smtClean="0"/>
                  <a:t>If </a:t>
                </a:r>
                <a:r>
                  <a:rPr lang="en-US" altLang="ko-KR" dirty="0" err="1" smtClean="0"/>
                  <a:t>conv</a:t>
                </a: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dirty="0" smtClean="0"/>
                  <a:t>) is not full-dimensional, we may use approach 1 (find </a:t>
                </a:r>
                <a:r>
                  <a:rPr lang="en-US" altLang="ko-KR" dirty="0" err="1" smtClean="0"/>
                  <a:t>affinely</a:t>
                </a:r>
                <a:r>
                  <a:rPr lang="en-US" altLang="ko-KR" dirty="0" smtClean="0"/>
                  <a:t> independent points) or may use </a:t>
                </a:r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 3.6 in the previous slides.  Refer </a:t>
                </a:r>
                <a:r>
                  <a:rPr lang="en-US" altLang="ko-KR" dirty="0" smtClean="0"/>
                  <a:t>NW, Proposition </a:t>
                </a:r>
                <a:r>
                  <a:rPr lang="en-US" altLang="ko-KR" dirty="0" smtClean="0"/>
                  <a:t>3.5 on p.274 for a possible application of </a:t>
                </a:r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 3.6.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1061829"/>
              </a:xfrm>
              <a:blipFill>
                <a:blip r:embed="rId2"/>
                <a:stretch>
                  <a:fillRect l="-648" t="-3448" b="-7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66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Describing </a:t>
            </a:r>
            <a:r>
              <a:rPr lang="en-US" altLang="ko-KR" dirty="0" err="1" smtClean="0"/>
              <a:t>Polyhedra</a:t>
            </a:r>
            <a:r>
              <a:rPr lang="en-US" altLang="ko-KR" dirty="0" smtClean="0"/>
              <a:t> by Extreme Points and Extreme Rays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836712"/>
                <a:ext cx="8631113" cy="576722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4.1:</a:t>
                </a:r>
                <a:r>
                  <a:rPr lang="en-US" altLang="ko-KR" dirty="0" smtClean="0"/>
                  <a:t> 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}≠∅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rank(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has a face of dimension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no proper face of lower dimension.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For any face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(Prop. 2.4)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Show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with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be a face of minimum dimension (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). (If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nothing to prove)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be an inner point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𝑧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ko-KR" altLang="en-US" i="1" dirty="0" smtClean="0">
                        <a:latin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sym typeface="Symbol"/>
                      </a:rPr>
                      <m:t>z</m:t>
                    </m:r>
                    <m:r>
                      <a:rPr lang="en-US" altLang="ko-K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intersects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min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𝑧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 lies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},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Then</a:t>
                </a:r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baseline="30000" dirty="0" smtClean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is an inner point)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: </m:t>
                    </m:r>
                    <m:sSubSup>
                      <m:sSub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Sup>
                      <m:sSub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}≠∅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face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of smaller dimension than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which is a contradiction.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Hence</a:t>
                </a:r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not intersect</a:t>
                </a:r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/>
                  </a:rPr>
                  <a:t> for </a:t>
                </a:r>
                <a:r>
                  <a:rPr lang="en-US" altLang="ko-KR" dirty="0" smtClean="0">
                    <a:sym typeface="Symbol"/>
                  </a:rPr>
                  <a:t>any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𝐴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ko-KR" altLang="en-US" b="0" i="1" dirty="0" smtClean="0">
                        <a:latin typeface="Cambria Math"/>
                        <a:sym typeface="Symbol"/>
                      </a:rPr>
                      <m:t>𝜆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𝑦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 ∀ </m:t>
                    </m:r>
                    <m:r>
                      <a:rPr lang="ko-KR" altLang="en-US" b="0" i="1" dirty="0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ko-KR" altLang="en-US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𝐴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𝑦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=0 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∀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Thus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since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	           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836712"/>
                <a:ext cx="8631113" cy="5767220"/>
              </a:xfrm>
              <a:blipFill>
                <a:blip r:embed="rId2"/>
                <a:stretch>
                  <a:fillRect l="-636" t="-634" b="-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376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703121" cy="5431615"/>
              </a:xfrm>
            </p:spPr>
            <p:txBody>
              <a:bodyPr/>
              <a:lstStyle/>
              <a:p>
                <a:r>
                  <a:rPr lang="en-US" altLang="ko-KR" dirty="0" smtClean="0"/>
                  <a:t>Frequently we assume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has zero-dimensional faces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≠∅.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Assume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hereafter.</a:t>
                </a:r>
              </a:p>
              <a:p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 4.1: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an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extreme point</a:t>
                </a:r>
                <a:r>
                  <a:rPr lang="en-US" altLang="ko-KR" dirty="0" smtClean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if there do not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Prop 4.2:</a:t>
                </a:r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an extreme point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zero-dimensional face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⟸</m:t>
                    </m:r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)</a:t>
                </a:r>
                <a:r>
                  <a:rPr lang="en-US" altLang="ko-KR" dirty="0" smtClean="0">
                    <a:sym typeface="Symbol"/>
                  </a:rPr>
                  <a:t>  Suppose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zero-dimensional face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(Prop 2.4)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be </a:t>
                </a:r>
                <a:r>
                  <a:rPr lang="en-US" altLang="ko-KR" dirty="0" err="1" smtClean="0">
                    <a:sym typeface="Symbol"/>
                  </a:rPr>
                  <a:t>submatrix</a:t>
                </a:r>
                <a:r>
                  <a:rPr lang="en-US" altLang="ko-KR" dirty="0" smtClean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rank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acc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/>
                                    <a:sym typeface="Symbo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Cambria Math"/>
                                    <a:sym typeface="Symbol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box>
                      <m:box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then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=1,2,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we have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box>
                      <m:box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</m:t>
                    </m:r>
                    <m:box>
                      <m:box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acc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acc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acc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an extreme point.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)</a:t>
                </a:r>
                <a:r>
                  <a:rPr lang="en-US" altLang="ko-KR" dirty="0" smtClean="0">
                    <a:sym typeface="Symbol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not a zero-dimensional face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then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&lt;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(Prop 2.4)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For small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hence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not an extreme point.		 </a:t>
                </a:r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703121" cy="5431615"/>
              </a:xfrm>
              <a:blipFill rotWithShape="1">
                <a:blip r:embed="rId2"/>
                <a:stretch>
                  <a:fillRect l="-631" t="-673" r="-841" b="-4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982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3608295"/>
              </a:xfrm>
            </p:spPr>
            <p:txBody>
              <a:bodyPr/>
              <a:lstStyle/>
              <a:p>
                <a:r>
                  <a:rPr lang="en-US" altLang="ko-KR" dirty="0" smtClean="0"/>
                  <a:t>Def 4.2: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𝐴𝑟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(recession cone, characteristic cone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≠∅,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\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0}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called a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ray</a:t>
                </a:r>
                <a:r>
                  <a:rPr lang="en-US" altLang="ko-KR" dirty="0" smtClean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ray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𝑦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𝑦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ko-KR" altLang="en-US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𝜆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, </m:t>
                        </m:r>
                        <m:r>
                          <a:rPr lang="ko-KR" altLang="en-US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𝜆</m:t>
                        </m:r>
                        <m:r>
                          <a:rPr lang="ko-KR" altLang="en-US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r>
                  <a:rPr lang="en-US" altLang="ko-KR" dirty="0" smtClean="0">
                    <a:sym typeface="Symbol"/>
                  </a:rPr>
                  <a:t>Note:  Cone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called pointed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∩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𝐾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𝐾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∩(−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𝐾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called </a:t>
                </a:r>
                <a:r>
                  <a:rPr lang="en-US" altLang="ko-KR" dirty="0" err="1" smtClean="0">
                    <a:sym typeface="Symbol"/>
                  </a:rPr>
                  <a:t>lineality</a:t>
                </a:r>
                <a:r>
                  <a:rPr lang="en-US" altLang="ko-KR" dirty="0" smtClean="0">
                    <a:sym typeface="Symbol"/>
                  </a:rPr>
                  <a:t> space of cone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if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∩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𝐴𝑟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≤0, −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𝐴𝑟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≤0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is guaranteed to be pointed.</a:t>
                </a:r>
              </a:p>
              <a:p>
                <a:endParaRPr lang="en-US" altLang="ko-KR" dirty="0">
                  <a:sym typeface="Symbol"/>
                </a:endParaRPr>
              </a:p>
              <a:p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 4.3:  A ray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an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extreme ray</a:t>
                </a:r>
                <a:r>
                  <a:rPr lang="en-US" altLang="ko-KR" dirty="0" smtClean="0">
                    <a:sym typeface="Symbol"/>
                  </a:rPr>
                  <a:t> if there do not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3608295"/>
              </a:xfrm>
              <a:blipFill rotWithShape="1">
                <a:blip r:embed="rId2"/>
                <a:stretch>
                  <a:fillRect l="-648" t="-1014" r="-720" b="-1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753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188640"/>
                <a:ext cx="8559105" cy="623690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4.3</a:t>
                </a:r>
                <a:r>
                  <a:rPr lang="en-US" altLang="ko-KR" dirty="0" smtClean="0"/>
                  <a:t>: 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extreme ray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 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one-dimensional face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(</m:t>
                    </m:r>
                    <m:r>
                      <a:rPr lang="en-US" altLang="ko-KR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⟸</m:t>
                    </m:r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)</a:t>
                </a:r>
                <a:r>
                  <a:rPr lang="en-US" altLang="ko-KR" dirty="0" smtClean="0">
                    <a:sym typeface="Symbol"/>
                  </a:rPr>
                  <a:t> 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 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one-dimensional face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solutions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get contradiction as in Prop 4.2.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(</m:t>
                    </m:r>
                    <m:r>
                      <a:rPr lang="en-US" altLang="ko-KR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)</a:t>
                </a:r>
                <a:r>
                  <a:rPr lang="en-US" altLang="ko-KR" dirty="0" smtClean="0">
                    <a:sym typeface="Symbol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and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&lt;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−1,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then nullity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2.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ko-KR" altLang="en-US" b="0" i="1" dirty="0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𝑟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ko-KR" altLang="en-US" b="0" i="1" dirty="0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ko-KR" altLang="en-US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box>
                      <m:box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Hence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𝑟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not an extreme ray, contradiction.       </a:t>
                </a:r>
                <a:endParaRPr lang="en-US" altLang="ko-KR" dirty="0">
                  <a:sym typeface="Symbol"/>
                </a:endParaRPr>
              </a:p>
              <a:p>
                <a:r>
                  <a:rPr lang="en-US" altLang="ko-KR" dirty="0" err="1" smtClean="0">
                    <a:solidFill>
                      <a:srgbClr val="0000FF"/>
                    </a:solidFill>
                  </a:rPr>
                  <a:t>Cor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 4.4: </a:t>
                </a:r>
                <a:r>
                  <a:rPr lang="en-US" altLang="ko-KR" dirty="0" smtClean="0"/>
                  <a:t>A polyhedron has a finite number of extreme points and extreme rays.</a:t>
                </a:r>
              </a:p>
              <a:p>
                <a:r>
                  <a:rPr lang="en-US" altLang="ko-KR" dirty="0" smtClean="0"/>
                  <a:t>Question:  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≥0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how can we identify the extreme rays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? </a:t>
                </a:r>
                <a:r>
                  <a:rPr lang="en-US" altLang="ko-KR" dirty="0" smtClean="0"/>
                  <a:t> (Also recall IE531 HW for standard polyhedron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𝑃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≥0</m:t>
                        </m:r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 smtClean="0"/>
                  <a:t> )</a:t>
                </a:r>
              </a:p>
              <a:p>
                <a:r>
                  <a:rPr lang="en-US" altLang="ko-KR" dirty="0" err="1" smtClean="0">
                    <a:solidFill>
                      <a:srgbClr val="0000FF"/>
                    </a:solidFill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 4.5:  </a:t>
                </a:r>
                <a:r>
                  <a:rPr lang="en-US" altLang="ko-KR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max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𝑐𝑥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finite, then there is an optimal solution that is an extreme point.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Set of optimal solution is face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𝑐𝑥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By Prop. 4.1,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/>
                          </a:rPr>
                          <m:t>rank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dimensional face.  By Prop. 4.2,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contains an extreme point.		  </a:t>
                </a:r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188640"/>
                <a:ext cx="8559105" cy="6236900"/>
              </a:xfrm>
              <a:blipFill>
                <a:blip r:embed="rId2"/>
                <a:stretch>
                  <a:fillRect l="-641" t="-684" r="-1282" b="-8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66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836712"/>
                <a:ext cx="8462963" cy="5546327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Thm 4.6: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extreme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𝑐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p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is the unique optimal solution of max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𝑐𝑥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be equality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sub>
                      <m:sup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𝑐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ko-KR" altLang="en-US" b="0" i="1" dirty="0" smtClean="0">
                        <a:latin typeface="Cambria Math"/>
                        <a:sym typeface="Symbol"/>
                      </a:rPr>
                      <m:t>𝜆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𝑐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to get integer vector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𝑐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Then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𝑐𝑥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sub>
                      <m:sup/>
                      <m:e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𝜆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nary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&lt;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sub>
                      <m:sup/>
                      <m:e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sub>
                      <m:sup/>
                      <m:e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𝜆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𝑐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		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(Compare with earlier Proposition regarding face.)    </a:t>
                </a:r>
                <a:endParaRPr lang="en-US" altLang="ko-KR" dirty="0">
                  <a:sym typeface="Symbol"/>
                </a:endParaRPr>
              </a:p>
              <a:p>
                <a:r>
                  <a:rPr lang="en-US" altLang="ko-KR" dirty="0" err="1" smtClean="0">
                    <a:solidFill>
                      <a:srgbClr val="0000FF"/>
                    </a:solidFill>
                    <a:sym typeface="Symbol"/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 4.7: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≠∅,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max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𝑐𝑥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unbounded, then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has an extreme ray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𝑐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𝑢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𝑢𝐴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𝑐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=∅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from duality of LP 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By </a:t>
                </a:r>
                <a:r>
                  <a:rPr lang="en-US" altLang="ko-KR" dirty="0" err="1" smtClean="0">
                    <a:sym typeface="Symbol"/>
                  </a:rPr>
                  <a:t>Farkas</a:t>
                </a:r>
                <a:r>
                  <a:rPr lang="en-US" altLang="ko-KR" dirty="0" smtClean="0">
                    <a:sym typeface="Symbol"/>
                  </a:rPr>
                  <a:t>’</a:t>
                </a:r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lemma,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𝑐𝑟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&gt;0.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Consider max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𝑐𝑟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𝐴𝑟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≤0,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𝑐𝑟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By </a:t>
                </a:r>
                <a:r>
                  <a:rPr lang="en-US" altLang="ko-KR" dirty="0" err="1" smtClean="0">
                    <a:sym typeface="Symbol"/>
                  </a:rPr>
                  <a:t>Thm</a:t>
                </a:r>
                <a:r>
                  <a:rPr lang="en-US" altLang="ko-KR" dirty="0" smtClean="0">
                    <a:sym typeface="Symbol"/>
                  </a:rPr>
                  <a:t> 4.5,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optimal extreme point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Equality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𝑐𝑟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/>
                                    <a:sym typeface="Symbol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/>
                                    <a:sym typeface="Symbol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−1.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(note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′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)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extreme ray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(Prop 4.3)   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836712"/>
                <a:ext cx="8462963" cy="5546327"/>
              </a:xfrm>
              <a:blipFill>
                <a:blip r:embed="rId2"/>
                <a:stretch>
                  <a:fillRect l="-1081" t="-549" r="-937" b="-8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6500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60648"/>
                <a:ext cx="8928992" cy="5733877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Thm 4.8: </a:t>
                </a:r>
                <a:r>
                  <a:rPr lang="en-US" altLang="ko-KR" dirty="0" smtClean="0"/>
                  <a:t>(Affine) </a:t>
                </a:r>
                <a:r>
                  <a:rPr lang="en-US" altLang="ko-KR" dirty="0" err="1" smtClean="0"/>
                  <a:t>Minkowski’s</a:t>
                </a:r>
                <a:r>
                  <a:rPr lang="en-US" altLang="ko-KR" dirty="0" smtClean="0"/>
                  <a:t> </a:t>
                </a:r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: finitely constrained </a:t>
                </a:r>
                <a:r>
                  <a:rPr lang="en-US" altLang="ko-KR" dirty="0" smtClean="0">
                    <a:sym typeface="Symbol"/>
                  </a:rPr>
                  <a:t> finitely generated.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𝐴𝑥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≠∅, 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(existence of extreme point guaranteed)  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 </m:t>
                    </m:r>
                  </m:oMath>
                </a14:m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dirty="0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𝐽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dirty="0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=1, 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≥0 </m:t>
                            </m:r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𝑓𝑜𝑟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	 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𝑓𝑜𝑟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𝐽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: extreme points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: extreme rays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,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=1, 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≥0, 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≥0}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clear.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but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).  Show contradiction.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Then not exist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𝜇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satisfying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𝐾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𝐾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dirty="0" smtClean="0">
                    <a:sym typeface="Symbol"/>
                  </a:rPr>
                  <a:t>	      	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=−1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dirty="0" smtClean="0">
                            <a:latin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𝐽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By </a:t>
                </a:r>
                <a:r>
                  <a:rPr lang="en-US" altLang="ko-KR" dirty="0" err="1" smtClean="0">
                    <a:sym typeface="Symbol"/>
                  </a:rPr>
                  <a:t>Farkas</a:t>
                </a:r>
                <a:r>
                  <a:rPr lang="en-US" altLang="ko-KR" dirty="0" smtClean="0">
                    <a:sym typeface="Symbol"/>
                  </a:rPr>
                  <a:t>’ lemma,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(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)∈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/>
                        <a:sym typeface="Symbol"/>
                      </a:rPr>
                      <m:t>𝜋</m:t>
                    </m:r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sup>
                    </m:sSup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𝐽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Consider LP  max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60648"/>
                <a:ext cx="8928992" cy="5733877"/>
              </a:xfrm>
              <a:blipFill rotWithShape="1">
                <a:blip r:embed="rId2"/>
                <a:stretch>
                  <a:fillRect l="-615" t="-745" b="-10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025001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사용자 지정 3">
      <a:majorFont>
        <a:latin typeface="Arial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15298</TotalTime>
  <Words>357</Words>
  <Application>Microsoft Office PowerPoint</Application>
  <PresentationFormat>화면 슬라이드 쇼(4:3)</PresentationFormat>
  <Paragraphs>194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Arial Unicode MS</vt:lpstr>
      <vt:lpstr>굴림</vt:lpstr>
      <vt:lpstr>Cambria Math</vt:lpstr>
      <vt:lpstr>Symbol</vt:lpstr>
      <vt:lpstr>Times New Roman</vt:lpstr>
      <vt:lpstr>Wingdings</vt:lpstr>
      <vt:lpstr>기본 디자인</vt:lpstr>
      <vt:lpstr>Proving that a Valid Inequality is Facet-defining</vt:lpstr>
      <vt:lpstr>PowerPoint 프레젠테이션</vt:lpstr>
      <vt:lpstr>PowerPoint 프레젠테이션</vt:lpstr>
      <vt:lpstr>4. Describing Polyhedra by Extreme Points and Extreme Rays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(Optimization)</dc:title>
  <dc:creator>admin</dc:creator>
  <cp:lastModifiedBy>Windows 사용자</cp:lastModifiedBy>
  <cp:revision>830</cp:revision>
  <cp:lastPrinted>2015-09-14T06:27:47Z</cp:lastPrinted>
  <dcterms:created xsi:type="dcterms:W3CDTF">2001-03-03T08:59:47Z</dcterms:created>
  <dcterms:modified xsi:type="dcterms:W3CDTF">2018-09-12T08:40:35Z</dcterms:modified>
</cp:coreProperties>
</file>