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8" r:id="rId2"/>
    <p:sldId id="327" r:id="rId3"/>
    <p:sldId id="355" r:id="rId4"/>
    <p:sldId id="356" r:id="rId5"/>
    <p:sldId id="357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9" r:id="rId15"/>
    <p:sldId id="367" r:id="rId16"/>
    <p:sldId id="368" r:id="rId17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99CCFF"/>
    <a:srgbClr val="CCEC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6" autoAdjust="0"/>
    <p:restoredTop sz="94598" autoAdjust="0"/>
  </p:normalViewPr>
  <p:slideViewPr>
    <p:cSldViewPr>
      <p:cViewPr varScale="1">
        <p:scale>
          <a:sx n="96" d="100"/>
          <a:sy n="96" d="100"/>
        </p:scale>
        <p:origin x="10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662" y="-102"/>
      </p:cViewPr>
      <p:guideLst>
        <p:guide orient="horz" pos="312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91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185" y="0"/>
            <a:ext cx="294449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4491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185" y="9430306"/>
            <a:ext cx="294449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CF39990-4DF1-43F5-97E1-9C2ABA22F6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9681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91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185" y="0"/>
            <a:ext cx="294449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07" y="4715153"/>
            <a:ext cx="49866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4491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185" y="9430306"/>
            <a:ext cx="294449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9EBAA93-BE83-45A8-926C-507BA51150C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874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5105" indent="-286579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6315" indent="-229263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4841" indent="-229263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63366" indent="-229263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21892" indent="-229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80418" indent="-229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38944" indent="-229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97470" indent="-229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1EA1CC62-F9EA-45BD-9151-C1968C338325}" type="slidenum">
              <a:rPr lang="en-US" altLang="ko-KR" sz="1200"/>
              <a:pPr eaLnBrk="1" hangingPunct="1"/>
              <a:t>1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5105" indent="-286579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6315" indent="-229263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4841" indent="-229263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63366" indent="-229263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21892" indent="-229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80418" indent="-229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38944" indent="-229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97470" indent="-229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5CE48DA5-AB02-4AE2-81A7-2E3BD6D404E1}" type="slidenum">
              <a:rPr lang="en-US" altLang="ko-KR" sz="1200"/>
              <a:pPr eaLnBrk="1" hangingPunct="1"/>
              <a:t>2</a:t>
            </a:fld>
            <a:endParaRPr lang="en-US" altLang="ko-K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7FB3-A392-4AE9-8FDB-62110635B6FE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7901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8D357-FCB8-4ED4-8D93-85B513E7B5F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2527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81788" y="152400"/>
            <a:ext cx="2114550" cy="26860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33375" y="152400"/>
            <a:ext cx="6196013" cy="26860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6D7BE-3234-4677-878F-043E26C4324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2344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Times New Roman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3375" y="933450"/>
            <a:ext cx="8462963" cy="1809726"/>
          </a:xfrm>
        </p:spPr>
        <p:txBody>
          <a:bodyPr/>
          <a:lstStyle>
            <a:lvl1pPr>
              <a:defRPr b="0">
                <a:latin typeface="+mn-lt"/>
                <a:ea typeface="Arial Unicode MS" pitchFamily="50" charset="-127"/>
                <a:cs typeface="Times New Roman" pitchFamily="18" charset="0"/>
              </a:defRPr>
            </a:lvl1pPr>
            <a:lvl2pPr>
              <a:defRPr sz="1800" b="0">
                <a:latin typeface="+mn-lt"/>
                <a:cs typeface="Times New Roman" pitchFamily="18" charset="0"/>
              </a:defRPr>
            </a:lvl2pPr>
            <a:lvl3pPr>
              <a:defRPr sz="1800" b="0">
                <a:latin typeface="+mn-lt"/>
                <a:cs typeface="Times New Roman" pitchFamily="18" charset="0"/>
              </a:defRPr>
            </a:lvl3pPr>
            <a:lvl4pPr>
              <a:defRPr sz="1800" b="0">
                <a:latin typeface="+mn-lt"/>
                <a:cs typeface="Times New Roman" pitchFamily="18" charset="0"/>
              </a:defRPr>
            </a:lvl4pPr>
            <a:lvl5pPr>
              <a:defRPr sz="1800" b="0">
                <a:latin typeface="+mn-lt"/>
                <a:cs typeface="Times New Roman" pitchFamily="18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3238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453188"/>
            <a:ext cx="1222375" cy="25241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A34E717-D449-45AF-B63E-BBCDB81687C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289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CA88-9540-43EA-9BAB-3B15C7A2589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33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33375" y="933450"/>
            <a:ext cx="4154488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0263" y="933450"/>
            <a:ext cx="4156075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BFF7F-2942-4473-BD30-9874EF56084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3338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02EA0-BC90-4CBA-92A1-45B194EC00C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4266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9E63A-F9CE-45CE-B395-01206DB343D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7005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26A9B-625D-4D4D-9058-9BADD559FD0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0414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18BA7-ACBB-4A2D-8AA5-CC5C4D4B8FD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6091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72AE7-9D9C-493E-966E-61B56CC8C7C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49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933450"/>
            <a:ext cx="84629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00800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381750"/>
            <a:ext cx="1222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13895D9D-B9BE-431B-AE07-D4DAF9F50A2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ftr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00FF"/>
          </a:solidFill>
          <a:latin typeface="+mn-lt"/>
          <a:ea typeface="Arial Unicode MS" pitchFamily="50" charset="-127"/>
          <a:cs typeface="Arial Unicode MS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00FF"/>
          </a:solidFill>
          <a:latin typeface="Times New Roman" pitchFamily="18" charset="0"/>
          <a:ea typeface="Arial Unicode MS" pitchFamily="50" charset="-127"/>
          <a:cs typeface="Arial Unicode MS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00FF"/>
          </a:solidFill>
          <a:latin typeface="Times New Roman" pitchFamily="18" charset="0"/>
          <a:ea typeface="Arial Unicode MS" pitchFamily="50" charset="-127"/>
          <a:cs typeface="Arial Unicode MS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00FF"/>
          </a:solidFill>
          <a:latin typeface="Times New Roman" pitchFamily="18" charset="0"/>
          <a:ea typeface="Arial Unicode MS" pitchFamily="50" charset="-127"/>
          <a:cs typeface="Arial Unicode MS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00FF"/>
          </a:solidFill>
          <a:latin typeface="Times New Roman" pitchFamily="18" charset="0"/>
          <a:ea typeface="Arial Unicode MS" pitchFamily="50" charset="-127"/>
          <a:cs typeface="Arial Unicode MS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Times New Roman" pitchFamily="18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Times New Roman" pitchFamily="18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Times New Roman" pitchFamily="18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Times New Roman" pitchFamily="18" charset="0"/>
          <a:ea typeface="굴림" pitchFamily="50" charset="-127"/>
        </a:defRPr>
      </a:lvl9pPr>
    </p:titleStyle>
    <p:bodyStyle>
      <a:lvl1pPr marL="282575" indent="-282575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196850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kumimoji="1">
          <a:solidFill>
            <a:schemeClr val="tx1"/>
          </a:solidFill>
          <a:latin typeface="+mn-lt"/>
          <a:ea typeface="+mn-ea"/>
        </a:defRPr>
      </a:lvl2pPr>
      <a:lvl3pPr marL="1044575" indent="-184150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417638" indent="-1825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1804988" indent="-19685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5pPr>
      <a:lvl6pPr marL="22621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6pPr>
      <a:lvl7pPr marL="27193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7pPr>
      <a:lvl8pPr marL="31765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8pPr>
      <a:lvl9pPr marL="36337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US" altLang="ko-KR" sz="4000" b="1" dirty="0" smtClean="0"/>
              <a:t>I.4 Polyhedral Theory (NW)</a:t>
            </a:r>
            <a:endParaRPr lang="ko-KR" altLang="en-US" sz="4000" b="1" dirty="0" smtClean="0"/>
          </a:p>
        </p:txBody>
      </p:sp>
      <p:sp>
        <p:nvSpPr>
          <p:cNvPr id="3075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12763"/>
          </a:xfrm>
        </p:spPr>
        <p:txBody>
          <a:bodyPr/>
          <a:lstStyle/>
          <a:p>
            <a:pPr eaLnBrk="1" hangingPunct="1"/>
            <a:endParaRPr lang="ko-KR" altLang="en-US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Describing </a:t>
            </a:r>
            <a:r>
              <a:rPr lang="en-US" altLang="ko-KR" dirty="0" err="1" smtClean="0"/>
              <a:t>Polyhedra</a:t>
            </a:r>
            <a:r>
              <a:rPr lang="en-US" altLang="ko-KR" dirty="0" smtClean="0"/>
              <a:t> by Facets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4150239"/>
              </a:xfrm>
            </p:spPr>
            <p:txBody>
              <a:bodyPr/>
              <a:lstStyle/>
              <a:p>
                <a:r>
                  <a:rPr lang="en-US" altLang="ko-KR" dirty="0" smtClean="0"/>
                  <a:t>Def: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/>
                  </a:rPr>
                  <a:t> [or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] is called a 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valid inequality</a:t>
                </a:r>
                <a:r>
                  <a:rPr lang="en-US" altLang="ko-KR" dirty="0" smtClean="0">
                    <a:sym typeface="Symbol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if it is satisfied by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(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valid if and only if max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{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}≤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dirty="0" smtClean="0">
                  <a:sym typeface="Symbol"/>
                </a:endParaRPr>
              </a:p>
              <a:p>
                <a:r>
                  <a:rPr lang="en-US" altLang="ko-KR" dirty="0" err="1" smtClean="0">
                    <a:sym typeface="Symbol"/>
                  </a:rPr>
                  <a:t>Def</a:t>
                </a:r>
                <a:r>
                  <a:rPr lang="en-US" altLang="ko-KR" dirty="0" smtClean="0">
                    <a:sym typeface="Symbol"/>
                  </a:rPr>
                  <a:t>: 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(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valid.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 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  <a:sym typeface="Symbol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called a 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face</a:t>
                </a:r>
                <a:r>
                  <a:rPr lang="en-US" altLang="ko-KR" dirty="0" smtClean="0">
                    <a:sym typeface="Symbol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(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represents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said to be 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proper </a:t>
                </a:r>
                <a:r>
                  <a:rPr lang="en-US" altLang="ko-KR" dirty="0" smtClean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≠∅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endParaRPr lang="en-US" altLang="ko-KR" dirty="0"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≠∅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⟺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max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ko-KR" altLang="en-US" b="0" i="1" dirty="0" smtClean="0">
                            <a:latin typeface="Cambria Math"/>
                            <a:sym typeface="Symbol"/>
                          </a:rPr>
                          <m:t>𝜋</m:t>
                        </m:r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marL="284400" indent="0">
                  <a:buNone/>
                </a:pPr>
                <a:r>
                  <a:rPr lang="en-US" altLang="ko-KR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we say that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(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supports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Assume all inequalities support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.</a:t>
                </a:r>
                <a:endParaRPr lang="en-US" altLang="ko-KR" dirty="0"/>
              </a:p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Prop</a:t>
                </a:r>
                <a:r>
                  <a:rPr lang="en-US" altLang="ko-KR" dirty="0" smtClean="0"/>
                  <a:t>: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nonempty face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⟺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𝑐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𝑐𝑥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maximized over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precisely on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4150239"/>
              </a:xfrm>
              <a:blipFill rotWithShape="1">
                <a:blip r:embed="rId2"/>
                <a:stretch>
                  <a:fillRect l="-648" t="-881" r="-10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823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260648"/>
                <a:ext cx="8462963" cy="6379760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Prop 3.1:</a:t>
                </a:r>
                <a:r>
                  <a:rPr lang="en-US" altLang="ko-KR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with equality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𝑀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a nonempty face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Then,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a polyhedron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 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 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bSup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⊇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∖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/>
                  </a:rPr>
                  <a:t>.  The number of distinct faces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finite.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Pf)</a:t>
                </a:r>
                <a:r>
                  <a:rPr lang="en-US" altLang="ko-KR" dirty="0" smtClean="0">
                    <a:sym typeface="Symbol"/>
                  </a:rPr>
                  <a:t>  Let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be the set of optimal solutions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max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{</m:t>
                    </m:r>
                    <m:r>
                      <a:rPr lang="ko-KR" altLang="en-US" b="0" i="1" dirty="0" smtClean="0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be an optimal solution to min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𝑢𝑏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𝑢𝐴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𝑢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≥0}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𝐼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𝑖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: </m:t>
                    </m:r>
                    <m:sSubSup>
                      <m:sSub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b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&gt;0}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𝐹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𝐼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∖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𝐼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Show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𝐹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1) Suppose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𝐹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, then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∗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</m:nary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𝜋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dual feasible)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𝐹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𝐹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2) Suppose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∖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𝐹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>
                    <a:sym typeface="Symbol"/>
                  </a:rPr>
                  <a:t>,</a:t>
                </a:r>
                <a:r>
                  <a:rPr lang="en-US" altLang="ko-KR" dirty="0" smtClean="0">
                    <a:sym typeface="Symbol"/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𝐼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Sup>
                          <m:sSub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∗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</m:nary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&lt;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Sup>
                          <m:sSub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dirty="0" smtClean="0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∉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𝐹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hence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𝐹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	</a:t>
                </a:r>
                <a:r>
                  <a:rPr lang="en-US" altLang="ko-KR" dirty="0" smtClean="0">
                    <a:sym typeface="Symbol"/>
                  </a:rPr>
                  <a:t>(showed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∉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𝐹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∉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 i.e.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𝐹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)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From 1), 2),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𝐹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polyhedron.   Since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the equality 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(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must have the required property.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Finally, since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𝑀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finite, possible equality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𝐹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/>
                  </a:rPr>
                  <a:t> is finite, so the number of distinct faces is finite.			  </a:t>
                </a:r>
                <a:endParaRPr lang="en-US" altLang="ko-KR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260648"/>
                <a:ext cx="8462963" cy="6379760"/>
              </a:xfrm>
              <a:blipFill rotWithShape="1">
                <a:blip r:embed="rId2"/>
                <a:stretch>
                  <a:fillRect l="-648" t="-574" r="-7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51232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116632"/>
                <a:ext cx="8631113" cy="6410025"/>
              </a:xfrm>
            </p:spPr>
            <p:txBody>
              <a:bodyPr/>
              <a:lstStyle/>
              <a:p>
                <a:r>
                  <a:rPr lang="en-US" altLang="ko-KR" dirty="0" smtClean="0"/>
                  <a:t>Def: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 is a </a:t>
                </a:r>
                <a:r>
                  <a:rPr lang="en-US" altLang="ko-KR" dirty="0" smtClean="0">
                    <a:solidFill>
                      <a:srgbClr val="FF0000"/>
                    </a:solidFill>
                  </a:rPr>
                  <a:t>facet</a:t>
                </a:r>
                <a:r>
                  <a:rPr lang="en-US" altLang="ko-KR" dirty="0" smtClean="0"/>
                  <a:t> if dim(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) = dim(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) – 1.</a:t>
                </a:r>
              </a:p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Prop 3.2</a:t>
                </a:r>
                <a:r>
                  <a:rPr lang="en-US" altLang="ko-KR" dirty="0" smtClean="0"/>
                  <a:t>:  If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 is a facet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representing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</a:t>
                </a:r>
                <a:endParaRPr lang="en-US" altLang="ko-KR" dirty="0" smtClean="0"/>
              </a:p>
              <a:p>
                <a:pPr marL="284400" indent="0">
                  <a:buNone/>
                </a:pPr>
                <a:r>
                  <a:rPr lang="en-US" altLang="ko-KR" dirty="0" smtClean="0"/>
                  <a:t>Pf)  dim(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dirty="0" smtClean="0"/>
                  <a:t> dim(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altLang="ko-KR" dirty="0" smtClean="0"/>
                  <a:t> 1</a:t>
                </a:r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𝐹</m:t>
                            </m:r>
                          </m:sub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b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𝐹</m:t>
                            </m:r>
                          </m:sub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bSup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+1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	 </a:t>
                </a:r>
                <a:endParaRPr lang="en-US" altLang="ko-KR" dirty="0"/>
              </a:p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Prop 3.3</a:t>
                </a:r>
                <a:r>
                  <a:rPr lang="en-US" altLang="ko-KR" dirty="0" smtClean="0"/>
                  <a:t>:  For each facet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, one of the inequalities representing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 is necessary in the description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</a:rPr>
                  <a:t>Pf) </a:t>
                </a:r>
                <a:r>
                  <a:rPr lang="en-US" altLang="ko-KR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ko-KR" dirty="0" smtClean="0"/>
                  <a:t> be the polyhedron obtained by dropping inequalities representing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. 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be an inner point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/>
                  </a:rPr>
                  <a:t> be an inequality representing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linearly independent of rows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does not exist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p>
                    </m:sSup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By theorem of alternatives,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𝑦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(theorem of alternatives for subspaces)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/>
                  <a:t> inner point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&lt;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∀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𝑖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∖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{inequalities representing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}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∗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+</m:t>
                        </m:r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𝜀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𝑦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𝜀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∀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𝑖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</m:sup>
                    </m:sSup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∗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+</m:t>
                        </m:r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𝜀</m:t>
                        </m:r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𝑦</m:t>
                        </m:r>
                      </m:e>
                    </m:d>
                    <m:r>
                      <a:rPr lang="en-US" altLang="ko-KR" i="1">
                        <a:latin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/>
                      </a:rPr>
                      <m:t>+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𝜀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&lt;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∀ </m:t>
                    </m:r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𝑖</m:t>
                    </m:r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 dirty="0"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p>
                        <m:r>
                          <a:rPr lang="en-US" altLang="ko-KR" i="1" dirty="0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</m:sup>
                    </m:sSup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∖</m:t>
                    </m:r>
                  </m:oMath>
                </a14:m>
                <a:r>
                  <a:rPr lang="en-US" altLang="ko-KR" dirty="0">
                    <a:sym typeface="Symbol"/>
                  </a:rPr>
                  <a:t>{inequalities representing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>
                    <a:sym typeface="Symbol"/>
                  </a:rPr>
                  <a:t>} </a:t>
                </a:r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p>
                    </m:sSup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∗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+</m:t>
                        </m:r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𝜀</m:t>
                        </m:r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𝑦</m:t>
                        </m:r>
                      </m:e>
                    </m:d>
                    <m:r>
                      <a:rPr lang="en-US" altLang="ko-KR" i="1">
                        <a:latin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/>
                      </a:rPr>
                      <m:t>+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𝜀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&gt;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b>
                    </m:sSub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ko-KR" altLang="en-US" b="0" i="1" dirty="0" smtClean="0">
                        <a:latin typeface="Cambria Math"/>
                        <a:sym typeface="Symbol"/>
                      </a:rPr>
                      <m:t>𝜀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𝑦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𝐹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∖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for small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		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(For </a:t>
                </a:r>
                <a:r>
                  <a:rPr lang="en-US" altLang="ko-KR" dirty="0" err="1" smtClean="0">
                    <a:sym typeface="Symbol"/>
                  </a:rPr>
                  <a:t>pf</a:t>
                </a:r>
                <a:r>
                  <a:rPr lang="en-US" altLang="ko-KR" dirty="0" smtClean="0">
                    <a:sym typeface="Symbol"/>
                  </a:rPr>
                  <a:t> of </a:t>
                </a:r>
                <a:r>
                  <a:rPr lang="en-US" altLang="ko-KR" dirty="0" err="1" smtClean="0">
                    <a:sym typeface="Symbol"/>
                  </a:rPr>
                  <a:t>thm</a:t>
                </a:r>
                <a:r>
                  <a:rPr lang="en-US" altLang="ko-KR" dirty="0" smtClean="0">
                    <a:sym typeface="Symbol"/>
                  </a:rPr>
                  <a:t> of alt, may consider (P) min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0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𝑥𝐴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, (D) max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𝑦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𝐴𝑦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116632"/>
                <a:ext cx="8631113" cy="6410025"/>
              </a:xfrm>
              <a:blipFill rotWithShape="1">
                <a:blip r:embed="rId2"/>
                <a:stretch>
                  <a:fillRect l="-636" t="-570" r="-1201" b="-7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4783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692696"/>
                <a:ext cx="8892480" cy="3853234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Prop 3.4</a:t>
                </a:r>
                <a:r>
                  <a:rPr lang="en-US" altLang="ko-KR" dirty="0" smtClean="0"/>
                  <a:t>:  Every inequality representing a face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 of dimension less than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ko-KR" dirty="0" smtClean="0"/>
                  <a:t> is irrelevant to the description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indent="0" eaLnBrk="1" hangingPunct="1">
                  <a:buNone/>
                </a:pPr>
                <a:r>
                  <a:rPr lang="en-US" altLang="ko-KR" dirty="0">
                    <a:solidFill>
                      <a:srgbClr val="0000FF"/>
                    </a:solidFill>
                    <a:sym typeface="Symbol" pitchFamily="18" charset="2"/>
                  </a:rPr>
                  <a:t>Pf)</a:t>
                </a:r>
                <a:r>
                  <a:rPr lang="en-US" altLang="ko-KR" dirty="0">
                    <a:sym typeface="Symbol" pitchFamily="18" charset="2"/>
                  </a:rPr>
                  <a:t> 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ko-KR" dirty="0">
                    <a:sym typeface="Symbol" pitchFamily="18" charset="2"/>
                  </a:rPr>
                  <a:t> represents a face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of dimension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</m:d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𝑘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&gt;1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, and the inequality is not irrelevant.  In other words, there 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>
                    <a:sym typeface="Symbol" pitchFamily="18" charset="2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,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>
                    <a:sym typeface="Symbol" pitchFamily="18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∖{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𝑟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&gt;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ko-KR" dirty="0">
                    <a:sym typeface="Symbol" pitchFamily="18" charset="2"/>
                  </a:rPr>
                  <a:t>. 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ko-KR" dirty="0">
                    <a:sym typeface="Symbol" pitchFamily="18" charset="2"/>
                  </a:rPr>
                  <a:t> be an inner point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.  Then on the line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ko-KR" dirty="0">
                    <a:sym typeface="Symbol" pitchFamily="18" charset="2"/>
                  </a:rPr>
                  <a:t> there exists a point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𝑧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satisfying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𝑧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,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𝑧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&lt;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𝑓𝑜𝑟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≤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∖{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𝑟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𝑧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ko-KR" dirty="0">
                    <a:sym typeface="Symbol" pitchFamily="18" charset="2"/>
                  </a:rPr>
                  <a:t>.</a:t>
                </a:r>
              </a:p>
              <a:p>
                <a:pPr indent="0" eaLnBrk="1" hangingPunct="1">
                  <a:buNone/>
                </a:pPr>
                <a:r>
                  <a:rPr lang="en-US" altLang="ko-KR" dirty="0">
                    <a:sym typeface="Symbol" pitchFamily="18" charset="2"/>
                  </a:rPr>
                  <a:t>Hence the equality set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(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,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=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(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𝑟</m:t>
                        </m:r>
                      </m:sub>
                    </m:sSub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, which is of rank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−</m:t>
                    </m:r>
                    <m:func>
                      <m:func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latin typeface="Cambria Math"/>
                            <a:sym typeface="Symbol" pitchFamily="18" charset="2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+1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.  Therefore the dimension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𝐹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latin typeface="Cambria Math"/>
                            <a:sym typeface="Symbol" pitchFamily="18" charset="2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−1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, which is a contradiction.		</a:t>
                </a:r>
                <a:r>
                  <a:rPr lang="en-US" altLang="ko-KR" dirty="0">
                    <a:sym typeface="Symbol"/>
                  </a:rPr>
                  <a:t></a:t>
                </a:r>
              </a:p>
              <a:p>
                <a:pPr marL="428625" indent="-342900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692696"/>
                <a:ext cx="8892480" cy="3853234"/>
              </a:xfrm>
              <a:blipFill rotWithShape="1">
                <a:blip r:embed="rId2"/>
                <a:stretch>
                  <a:fillRect l="-548" t="-9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3768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212517"/>
              </a:xfrm>
            </p:spPr>
            <p:txBody>
              <a:bodyPr/>
              <a:lstStyle/>
              <a:p>
                <a:r>
                  <a:rPr lang="en-US" altLang="ko-KR" dirty="0"/>
                  <a:t>When two inequalities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altLang="ko-KR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ko-KR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altLang="ko-KR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0</m:t>
                        </m:r>
                      </m:sub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bSup>
                    <m:r>
                      <a:rPr lang="en-US" altLang="ko-KR" i="1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>
                    <a:sym typeface="Symbol"/>
                  </a:rPr>
                  <a:t> are equivalent in the description of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>
                    <a:sym typeface="Symbol"/>
                  </a:rPr>
                  <a:t>?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: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𝜋</m:t>
                        </m:r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  <a:sym typeface="Symbol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ea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={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: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  <a:sym typeface="Symbol"/>
                          </a:rPr>
                          <m:t>𝜆𝜋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  <m:r>
                          <a:rPr lang="ko-KR" altLang="en-US" i="1">
                            <a:latin typeface="Cambria Math"/>
                            <a:ea typeface="Cambria Math"/>
                            <a:sym typeface="Symbol"/>
                          </a:rPr>
                          <m:t>𝜇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  <a:sym typeface="Symbol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ea typeface="Cambria Math"/>
                                <a:sym typeface="Symbol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ko-KR" altLang="en-US" i="1">
                        <a:latin typeface="Cambria Math"/>
                        <a:ea typeface="Cambria Math"/>
                        <a:sym typeface="Symbol"/>
                      </a:rPr>
                      <m:t>𝜆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+</m:t>
                    </m:r>
                    <m:r>
                      <a:rPr lang="ko-KR" altLang="en-US" i="1">
                        <a:latin typeface="Cambria Math"/>
                        <a:ea typeface="Cambria Math"/>
                        <a:sym typeface="Symbol"/>
                      </a:rPr>
                      <m:t>𝜇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>
                    <a:sym typeface="Symbol"/>
                  </a:rPr>
                  <a:t>,  </a:t>
                </a:r>
                <a14:m>
                  <m:oMath xmlns:m="http://schemas.openxmlformats.org/officeDocument/2006/math">
                    <m:r>
                      <a:rPr lang="ko-KR" altLang="en-US" i="1" dirty="0">
                        <a:latin typeface="Cambria Math"/>
                        <a:sym typeface="Symbol"/>
                      </a:rPr>
                      <m:t>∀</m:t>
                    </m:r>
                    <m:r>
                      <a:rPr lang="en-US" altLang="ko-KR" i="1" dirty="0">
                        <a:latin typeface="Cambria Math"/>
                        <a:sym typeface="Symbol"/>
                      </a:rPr>
                      <m:t> </m:t>
                    </m:r>
                    <m:r>
                      <a:rPr lang="ko-KR" altLang="en-US" i="1" dirty="0">
                        <a:latin typeface="Cambria Math"/>
                        <a:sym typeface="Symbol"/>
                      </a:rPr>
                      <m:t>𝜆</m:t>
                    </m:r>
                    <m:r>
                      <a:rPr lang="en-US" altLang="ko-KR" i="1" dirty="0">
                        <a:latin typeface="Cambria Math"/>
                        <a:sym typeface="Symbol"/>
                      </a:rPr>
                      <m:t>&gt;0,  </m:t>
                    </m:r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∀ </m:t>
                    </m:r>
                    <m:r>
                      <a:rPr lang="ko-KR" altLang="en-US" i="1" dirty="0">
                        <a:latin typeface="Cambria Math"/>
                        <a:ea typeface="Cambria Math"/>
                        <a:sym typeface="Symbol"/>
                      </a:rPr>
                      <m:t>𝜇</m:t>
                    </m:r>
                    <m:r>
                      <a:rPr lang="ko-KR" altLang="en-US" i="1" dirty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 dirty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i="1" dirty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 dirty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altLang="ko-KR" i="1" dirty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=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altLang="ko-KR" dirty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Hence equivalent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latin typeface="Cambria Math"/>
                                <a:sym typeface="Symbol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ko-KR" altLang="en-US" i="1">
                                <a:latin typeface="Cambria Math"/>
                                <a:sym typeface="Symbol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ko-KR" i="1">
                        <a:latin typeface="Cambria Math"/>
                        <a:sym typeface="Symbol"/>
                      </a:rPr>
                      <m:t>=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𝜆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latin typeface="Cambria Math"/>
                                <a:sym typeface="Symbol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1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ko-KR" altLang="en-US" i="1">
                                <a:latin typeface="Cambria Math"/>
                                <a:sym typeface="Symbol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altLang="ko-KR" i="1">
                        <a:latin typeface="Cambria Math"/>
                        <a:sym typeface="Symbol"/>
                      </a:rPr>
                      <m:t>+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𝜇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>
                    <a:sym typeface="Symbol"/>
                  </a:rPr>
                  <a:t> for some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  <a:sym typeface="Symbol"/>
                      </a:rPr>
                      <m:t>𝜆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&gt;0,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i="1" dirty="0">
                        <a:latin typeface="Cambria Math"/>
                        <a:sym typeface="Symbol"/>
                      </a:rPr>
                      <m:t>𝜇</m:t>
                    </m:r>
                    <m:r>
                      <a:rPr lang="ko-KR" altLang="en-US" i="1" dirty="0">
                        <a:latin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 dirty="0">
                            <a:latin typeface="Cambria Math"/>
                            <a:sym typeface="Symbol"/>
                          </a:rPr>
                          <m:t>𝑅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i="1" dirty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 dirty="0">
                                    <a:latin typeface="Cambria Math"/>
                                    <a:sym typeface="Symbol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altLang="ko-KR" i="1" dirty="0">
                                    <a:latin typeface="Cambria Math"/>
                                    <a:sym typeface="Symbol"/>
                                  </a:rPr>
                                  <m:t>=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altLang="ko-KR" dirty="0">
                  <a:sym typeface="Symbol"/>
                </a:endParaRPr>
              </a:p>
              <a:p>
                <a:r>
                  <a:rPr lang="en-US" altLang="ko-KR" dirty="0" err="1">
                    <a:solidFill>
                      <a:srgbClr val="0000FF"/>
                    </a:solidFill>
                    <a:sym typeface="Symbol"/>
                  </a:rPr>
                  <a:t>Thm</a:t>
                </a:r>
                <a:r>
                  <a:rPr lang="en-US" altLang="ko-KR" dirty="0">
                    <a:solidFill>
                      <a:srgbClr val="0000FF"/>
                    </a:solidFill>
                    <a:sym typeface="Symbol"/>
                  </a:rPr>
                  <a:t> 3.5:</a:t>
                </a:r>
                <a:r>
                  <a:rPr lang="en-US" altLang="ko-KR" dirty="0">
                    <a:sym typeface="Symbol"/>
                  </a:rPr>
                  <a:t> </a:t>
                </a:r>
              </a:p>
              <a:p>
                <a:pPr marL="815975" lvl="1" indent="-34290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>
                    <a:sym typeface="Symbol"/>
                  </a:rPr>
                  <a:t> full-dimensional  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>
                    <a:sym typeface="Symbol"/>
                  </a:rPr>
                  <a:t> has a unique representation (to within positive scalar multiplication) by a finite set of inequalities.</a:t>
                </a:r>
              </a:p>
              <a:p>
                <a:pPr marL="815975" lvl="1" indent="-342900">
                  <a:buFont typeface="+mj-lt"/>
                  <a:buAutoNum type="alphaLcPeriod"/>
                </a:pPr>
                <a:r>
                  <a:rPr lang="en-US" altLang="ko-KR" dirty="0">
                    <a:sym typeface="Symbol"/>
                  </a:rPr>
                  <a:t>If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𝑃</m:t>
                        </m:r>
                      </m:e>
                    </m:d>
                    <m:r>
                      <a:rPr lang="en-US" altLang="ko-KR" i="1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−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i="1" dirty="0">
                        <a:latin typeface="Cambria Math"/>
                        <a:sym typeface="Symbol"/>
                      </a:rPr>
                      <m:t>&gt;0,</m:t>
                    </m:r>
                  </m:oMath>
                </a14:m>
                <a:r>
                  <a:rPr lang="en-US" altLang="ko-KR" dirty="0">
                    <a:sym typeface="Symbol"/>
                  </a:rPr>
                  <a:t> then</a:t>
                </a:r>
              </a:p>
              <a:p>
                <a:pPr marL="792000" lvl="1" indent="0">
                  <a:buNone/>
                </a:pP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: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𝑖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=1,…,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𝑘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𝑖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𝑘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+1,…,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𝑘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+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𝑡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>
                    <a:sym typeface="Symbol"/>
                  </a:rPr>
                  <a:t>.</a:t>
                </a:r>
              </a:p>
              <a:p>
                <a:pPr marL="792000" lvl="1" indent="0">
                  <a:buNone/>
                </a:pPr>
                <a:r>
                  <a:rPr lang="en-US" altLang="ko-KR" dirty="0">
                    <a:sym typeface="Symbol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𝑖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=1,…,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altLang="ko-KR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 dirty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i="1" dirty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i="1" dirty="0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i="1" dirty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i="1" dirty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>
                    <a:sym typeface="Symbol"/>
                  </a:rPr>
                  <a:t> are a maximal set of linearly independent rows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/>
                      </a:rPr>
                      <m:t>)</m:t>
                    </m:r>
                  </m:oMath>
                </a14:m>
                <a:endParaRPr lang="en-US" altLang="ko-KR" dirty="0">
                  <a:sym typeface="Symbol"/>
                </a:endParaRPr>
              </a:p>
              <a:p>
                <a:pPr marL="792000" lvl="1" indent="0">
                  <a:buNone/>
                </a:pPr>
                <a:r>
                  <a:rPr lang="en-US" altLang="ko-KR" dirty="0">
                    <a:sym typeface="Symbol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𝑖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+1,…,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+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𝑡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altLang="ko-KR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 dirty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i="1" dirty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i="1" dirty="0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i="1" dirty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i="1" dirty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>
                    <a:sym typeface="Symbol"/>
                  </a:rPr>
                  <a:t> is any inequality from the equivalence class of inequalities representing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𝐹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>
                    <a:sym typeface="Symbol"/>
                  </a:rPr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212517"/>
              </a:xfrm>
              <a:blipFill rotWithShape="1">
                <a:blip r:embed="rId2"/>
                <a:stretch>
                  <a:fillRect l="-648" t="-585" r="-144" b="-9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659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692696"/>
                <a:ext cx="8462963" cy="5828070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Thm 3.6</a:t>
                </a:r>
                <a:r>
                  <a:rPr lang="en-US" altLang="ko-KR" dirty="0" smtClean="0"/>
                  <a:t>: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: 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proper face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Then the following two statements are equivalent:</a:t>
                </a:r>
              </a:p>
              <a:p>
                <a:pPr marL="873125" lvl="1" indent="-4000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 is a facet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873125" lvl="1" indent="-400050">
                  <a:buFont typeface="+mj-lt"/>
                  <a:buAutoNum type="arabicParenR"/>
                </a:pPr>
                <a:r>
                  <a:rPr lang="en-US" altLang="ko-KR" dirty="0" smtClean="0"/>
                  <a:t>If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∀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𝐹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𝜆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  <a:sym typeface="Symbol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=(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𝛼𝜋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𝜇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𝛼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𝜇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for some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𝛼</m:t>
                    </m:r>
                    <m:r>
                      <a:rPr lang="ko-KR" altLang="en-US" i="1" smtClean="0">
                        <a:latin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𝜇</m:t>
                    </m:r>
                    <m:r>
                      <a:rPr lang="ko-KR" altLang="en-US" i="1" smtClean="0">
                        <a:latin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𝑅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sym typeface="Symbol"/>
                                  </a:rPr>
                                  <m:t>=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</a:rPr>
                  <a:t>Pf)</a:t>
                </a:r>
                <a:r>
                  <a:rPr lang="en-US" altLang="ko-KR" dirty="0" smtClean="0"/>
                  <a:t>  2)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1) :  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={(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:(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  <a:sym typeface="Symbol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satisfies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𝜆</m:t>
                        </m:r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sym typeface="Symbol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/>
                        <a:sym typeface="Symbol"/>
                      </a:rPr>
                      <m:t>=(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𝛼𝜋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+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𝜇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/>
                      </a:rPr>
                      <m:t>, 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𝛼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/>
                        <a:sym typeface="Symbol"/>
                      </a:rPr>
                      <m:t>+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𝜇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(generated set)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={(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 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  <a:sym typeface="Symbol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  ∀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(constrained set)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since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𝛼𝜋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𝜇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𝛼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𝜇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 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∀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By hypothesis of 2),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′⊆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𝐿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(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subspaces)</a:t>
                </a: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(Therefore, statement 2) </a:t>
                </a:r>
                <a:r>
                  <a:rPr lang="en-US" altLang="ko-KR" dirty="0" smtClean="0">
                    <a:sym typeface="Symbol"/>
                  </a:rPr>
                  <a:t>is simply saying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𝐿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</a:t>
                </a:r>
                <a:r>
                  <a:rPr lang="en-US" altLang="ko-KR" dirty="0" err="1" smtClean="0">
                    <a:sym typeface="Symbol"/>
                  </a:rPr>
                  <a:t>Thm</a:t>
                </a:r>
                <a:r>
                  <a:rPr lang="en-US" altLang="ko-KR" dirty="0" smtClean="0">
                    <a:sym typeface="Symbol"/>
                  </a:rPr>
                  <a:t> 3.6 states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a facet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𝐿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𝐿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Suppose dim(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−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dim(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𝐿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+1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proper face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ko-KR" altLang="en-US" b="0" i="1" dirty="0" smtClean="0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dirty="0" smtClean="0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linearly independent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maximal </a:t>
                </a:r>
                <a:r>
                  <a:rPr lang="en-US" altLang="ko-KR" dirty="0" err="1" smtClean="0">
                    <a:sym typeface="Symbol"/>
                  </a:rPr>
                  <a:t>affinely</a:t>
                </a:r>
                <a:r>
                  <a:rPr lang="en-US" altLang="ko-KR" dirty="0" smtClean="0">
                    <a:sym typeface="Symbol"/>
                  </a:rPr>
                  <a:t> independent points in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</a:t>
                </a:r>
              </a:p>
              <a:p>
                <a:pPr marL="284400" indent="0">
                  <a:buNone/>
                </a:pPr>
                <a:r>
                  <a:rPr lang="en-US" altLang="ko-KR" dirty="0">
                    <a:sym typeface="Symbol"/>
                  </a:rPr>
                  <a:t>	</a:t>
                </a:r>
                <a:r>
                  <a:rPr lang="en-US" altLang="ko-KR" dirty="0" smtClean="0">
                    <a:sym typeface="Symbol"/>
                  </a:rPr>
                  <a:t>					(continued)</a:t>
                </a:r>
                <a:r>
                  <a:rPr lang="ko-KR" altLang="en-US" dirty="0">
                    <a:sym typeface="Symbol"/>
                  </a:rPr>
                  <a:t> 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692696"/>
                <a:ext cx="8462963" cy="5828070"/>
              </a:xfrm>
              <a:blipFill rotWithShape="1">
                <a:blip r:embed="rId2"/>
                <a:stretch>
                  <a:fillRect l="-648" t="-628" r="-1369" b="-9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9580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460406"/>
              </a:xfrm>
            </p:spPr>
            <p:txBody>
              <a:bodyPr/>
              <a:lstStyle/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</a:rPr>
                      <m:t>𝐷</m:t>
                    </m:r>
                    <m:r>
                      <a:rPr lang="en-US" altLang="ko-KR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ko-K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ko-KR" b="0" i="1" dirty="0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dirty="0" smtClean="0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b="0" i="1" dirty="0" smtClean="0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ko-K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b="0" i="1" dirty="0" smtClean="0"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ko-KR" b="0" i="1" dirty="0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/>
                  <a:t>   </a:t>
                </a:r>
                <a:r>
                  <a:rPr lang="en-US" altLang="ko-KR" dirty="0" smtClean="0">
                    <a:sym typeface="Symbol"/>
                  </a:rPr>
                  <a:t>   rank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𝑟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Consider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𝜆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  <a:sym typeface="Symbol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𝐷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𝑇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Maximum number of </a:t>
                </a:r>
                <a:r>
                  <a:rPr lang="en-US" altLang="ko-KR" dirty="0" err="1" smtClean="0">
                    <a:sym typeface="Symbol"/>
                  </a:rPr>
                  <a:t>affinely</a:t>
                </a:r>
                <a:r>
                  <a:rPr lang="en-US" altLang="ko-KR" dirty="0" smtClean="0">
                    <a:sym typeface="Symbol"/>
                  </a:rPr>
                  <a:t> independent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+1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+1−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𝑟𝑎𝑛𝑘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𝐷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+2−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𝑟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dim(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+1−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𝑟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+1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𝑟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−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a facet.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1)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2):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As above,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Show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′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Suppose dim(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facet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−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 err="1" smtClean="0">
                    <a:sym typeface="Symbol"/>
                  </a:rPr>
                  <a:t>affinely</a:t>
                </a:r>
                <a:r>
                  <a:rPr lang="en-US" altLang="ko-KR" dirty="0" smtClean="0">
                    <a:sym typeface="Symbol"/>
                  </a:rPr>
                  <a:t> independent points in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Similarly dim(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+1,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dim(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𝐿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+1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′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 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			</a:t>
                </a:r>
                <a:endParaRPr lang="en-US" altLang="ko-KR" dirty="0" smtClean="0"/>
              </a:p>
              <a:p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460406"/>
              </a:xfrm>
              <a:blipFill rotWithShape="1">
                <a:blip r:embed="rId2"/>
                <a:stretch>
                  <a:fillRect r="-9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4354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4099" name="슬라이드 번호 개체 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82B74A70-15FF-4571-A54F-26603F8A9B19}" type="slidenum">
              <a:rPr lang="en-US" altLang="ko-KR" sz="1400" smtClean="0">
                <a:latin typeface="+mn-lt"/>
              </a:rPr>
              <a:pPr eaLnBrk="1" hangingPunct="1"/>
              <a:t>2</a:t>
            </a:fld>
            <a:endParaRPr lang="en-US" altLang="ko-KR" sz="1400" dirty="0" smtClean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0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333375"/>
                <a:ext cx="8458200" cy="5995616"/>
              </a:xfrm>
            </p:spPr>
            <p:txBody>
              <a:bodyPr/>
              <a:lstStyle/>
              <a:p>
                <a:pPr marL="342900" indent="-342900" eaLnBrk="1" hangingPunct="1">
                  <a:lnSpc>
                    <a:spcPct val="100000"/>
                  </a:lnSpc>
                  <a:buClr>
                    <a:srgbClr val="0000FF"/>
                  </a:buClr>
                  <a:defRPr/>
                </a:pPr>
                <a:r>
                  <a:rPr lang="en-US" altLang="ko-KR" dirty="0" smtClean="0">
                    <a:ea typeface="바탕체" pitchFamily="17" charset="-127"/>
                    <a:cs typeface="Arial" charset="0"/>
                  </a:rPr>
                  <a:t>Objective of Study:  want to know how to describe the convex hull of the solution set to the IP problem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cs typeface="Arial" charset="0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</a:rPr>
                              <m:t>+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cs typeface="Arial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𝐴𝑥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≤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 using linear inequalities (at least approximately). Which inequalities are necessary?  How can we identify the inequalities </a:t>
                </a:r>
                <a:r>
                  <a:rPr lang="en-US" altLang="ko-KR" dirty="0">
                    <a:ea typeface="바탕체" pitchFamily="17" charset="-127"/>
                    <a:cs typeface="Arial" charset="0"/>
                    <a:sym typeface="Symbol"/>
                  </a:rPr>
                  <a:t>necessary (or </a:t>
                </a:r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strong) to describe the convex hull?</a:t>
                </a:r>
                <a:endParaRPr lang="en-US" altLang="ko-KR" dirty="0" smtClean="0">
                  <a:ea typeface="바탕체" pitchFamily="17" charset="-127"/>
                  <a:cs typeface="Arial" charset="0"/>
                </a:endParaRPr>
              </a:p>
              <a:p>
                <a:pPr marL="342900" indent="-342900" algn="just" eaLnBrk="1" hangingPunct="1">
                  <a:lnSpc>
                    <a:spcPct val="100000"/>
                  </a:lnSpc>
                  <a:buClr>
                    <a:srgbClr val="0000FF"/>
                  </a:buClr>
                  <a:defRPr/>
                </a:pPr>
                <a:endParaRPr lang="en-US" altLang="ko-KR" dirty="0" smtClean="0">
                  <a:ea typeface="바탕체" pitchFamily="17" charset="-127"/>
                  <a:cs typeface="Arial" charset="0"/>
                </a:endParaRPr>
              </a:p>
              <a:p>
                <a:pPr marL="342900" indent="-342900" algn="just" eaLnBrk="1" hangingPunct="1">
                  <a:lnSpc>
                    <a:spcPct val="100000"/>
                  </a:lnSpc>
                  <a:buClr>
                    <a:srgbClr val="0000FF"/>
                  </a:buClr>
                  <a:defRPr/>
                </a:pPr>
                <a:r>
                  <a:rPr lang="en-US" altLang="ko-KR" dirty="0" err="1" smtClean="0">
                    <a:ea typeface="바탕체" pitchFamily="17" charset="-127"/>
                    <a:cs typeface="Arial" charset="0"/>
                  </a:rPr>
                  <a:t>Def</a:t>
                </a:r>
                <a:r>
                  <a:rPr lang="en-US" altLang="ko-KR" dirty="0" smtClean="0">
                    <a:ea typeface="바탕체" pitchFamily="17" charset="-127"/>
                    <a:cs typeface="Arial" charset="0"/>
                  </a:rPr>
                  <a:t> 1.1: Given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cs typeface="Arial" charset="0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</a:rPr>
                  <a:t>,</a:t>
                </a:r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cs typeface="Arial" charset="0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cs typeface="Arial" charset="0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cs typeface="Arial" charset="0"/>
                            <a:sym typeface="Symbo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 is a </a:t>
                </a:r>
                <a:r>
                  <a:rPr lang="en-US" altLang="ko-KR" dirty="0" smtClean="0">
                    <a:solidFill>
                      <a:srgbClr val="FF0000"/>
                    </a:solidFill>
                    <a:ea typeface="바탕체" pitchFamily="17" charset="-127"/>
                    <a:cs typeface="Arial" charset="0"/>
                    <a:sym typeface="Symbol"/>
                  </a:rPr>
                  <a:t>convex combination</a:t>
                </a:r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 of points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바탕체" pitchFamily="17" charset="-127"/>
                        <a:cs typeface="Arial" charset="0"/>
                        <a:sym typeface="Symbol"/>
                      </a:rPr>
                      <m:t>𝑆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 if there 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  <a:sym typeface="Symbol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바탕체" pitchFamily="17" charset="-127"/>
                                <a:cs typeface="Arial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  <a:ea typeface="바탕체" pitchFamily="17" charset="-127"/>
                                    <a:cs typeface="Arial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바탕체" pitchFamily="17" charset="-127"/>
                                    <a:cs typeface="Arial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바탕체" pitchFamily="17" charset="-127"/>
                                    <a:cs typeface="Arial" charset="0"/>
                                    <a:sym typeface="Symbol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  <a:sym typeface="Symbol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  <a:sym typeface="Symbol"/>
                          </a:rPr>
                          <m:t>𝑡</m:t>
                        </m:r>
                      </m:sup>
                    </m:sSubSup>
                    <m:r>
                      <a:rPr lang="en-US" altLang="ko-KR" i="1" smtClean="0">
                        <a:latin typeface="Cambria Math"/>
                        <a:ea typeface="Cambria Math"/>
                        <a:cs typeface="Arial" charset="0"/>
                        <a:sym typeface="Symbol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  <a:sym typeface="Symbol"/>
                      </a:rPr>
                      <m:t>𝑆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 such that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cs typeface="Arial" charset="0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cs typeface="Arial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  <a:sym typeface="Symbol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  <a:sym typeface="Symbol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cs typeface="Arial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  <a:ea typeface="바탕체" pitchFamily="17" charset="-127"/>
                                <a:cs typeface="Arial" charset="0"/>
                                <a:sym typeface="Symbol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cs typeface="Arial" charset="0"/>
                                <a:sym typeface="Symbol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cs typeface="Arial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cs typeface="Arial" charset="0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cs typeface="Arial" charset="0"/>
                                <a:sym typeface="Symbol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cs typeface="Arial" charset="0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cs typeface="Arial" charset="0"/>
                            <a:sym typeface="Symbol"/>
                          </a:rPr>
                          <m:t>𝑖</m:t>
                        </m:r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cs typeface="Arial" charset="0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cs typeface="Arial" charset="0"/>
                            <a:sym typeface="Symbol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  <a:ea typeface="바탕체" pitchFamily="17" charset="-127"/>
                                <a:cs typeface="Arial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i="1" dirty="0" smtClean="0">
                                <a:latin typeface="Cambria Math"/>
                                <a:ea typeface="바탕체" pitchFamily="17" charset="-127"/>
                                <a:cs typeface="Arial" charset="0"/>
                                <a:sym typeface="Symbol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ea typeface="바탕체" pitchFamily="17" charset="-127"/>
                                <a:cs typeface="Arial" charset="0"/>
                                <a:sym typeface="Symbol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cs typeface="Arial" charset="0"/>
                        <a:sym typeface="Symbol"/>
                      </a:rPr>
                      <m:t>=1,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latin typeface="Cambria Math"/>
                        <a:ea typeface="바탕체" pitchFamily="17" charset="-127"/>
                        <a:cs typeface="Arial" charset="0"/>
                        <a:sym typeface="Symbol"/>
                      </a:rPr>
                      <m:t>𝜆</m:t>
                    </m:r>
                    <m:r>
                      <a:rPr lang="ko-KR" altLang="en-US" i="1" dirty="0" smtClean="0">
                        <a:latin typeface="Cambria Math"/>
                        <a:ea typeface="바탕체" pitchFamily="17" charset="-127"/>
                        <a:cs typeface="Arial" charset="0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cs typeface="Arial" charset="0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cs typeface="Arial" charset="0"/>
                            <a:sym typeface="Symbol"/>
                          </a:rPr>
                          <m:t>+</m:t>
                        </m:r>
                      </m:sub>
                      <m:sup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cs typeface="Arial" charset="0"/>
                            <a:sym typeface="Symbol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. </a:t>
                </a:r>
                <a:r>
                  <a:rPr lang="en-US" altLang="ko-KR" dirty="0" smtClean="0">
                    <a:solidFill>
                      <a:srgbClr val="FF0000"/>
                    </a:solidFill>
                    <a:ea typeface="바탕체" pitchFamily="17" charset="-127"/>
                    <a:cs typeface="Arial" charset="0"/>
                    <a:sym typeface="Symbol"/>
                  </a:rPr>
                  <a:t>Convex set</a:t>
                </a:r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: The set closed under convex combination (the definition using 2 vectors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바탕체" pitchFamily="17" charset="-127"/>
                        <a:cs typeface="Arial" charset="0"/>
                        <a:sym typeface="Symbol"/>
                      </a:rPr>
                      <m:t>𝑡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 vectors are equivalent)</a:t>
                </a:r>
              </a:p>
              <a:p>
                <a:pPr marL="0" indent="0" algn="just" eaLnBrk="1" hangingPunct="1">
                  <a:lnSpc>
                    <a:spcPct val="100000"/>
                  </a:lnSpc>
                  <a:buClr>
                    <a:srgbClr val="0000FF"/>
                  </a:buClr>
                  <a:buFont typeface="Wingdings" pitchFamily="2" charset="2"/>
                  <a:buNone/>
                  <a:defRPr/>
                </a:pPr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     </a:t>
                </a:r>
                <a:r>
                  <a:rPr lang="en-US" altLang="ko-KR" dirty="0" smtClean="0">
                    <a:solidFill>
                      <a:srgbClr val="FF0000"/>
                    </a:solidFill>
                    <a:ea typeface="바탕체" pitchFamily="17" charset="-127"/>
                    <a:cs typeface="Arial" charset="0"/>
                    <a:sym typeface="Symbol"/>
                  </a:rPr>
                  <a:t>Convex hull</a:t>
                </a:r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바탕체" pitchFamily="17" charset="-127"/>
                        <a:cs typeface="Arial" charset="0"/>
                        <a:sym typeface="Symbol"/>
                      </a:rPr>
                      <m:t>𝑆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: </a:t>
                </a:r>
              </a:p>
              <a:p>
                <a:pPr marL="0" indent="0" algn="just" eaLnBrk="1" hangingPunct="1">
                  <a:lnSpc>
                    <a:spcPct val="100000"/>
                  </a:lnSpc>
                  <a:buClr>
                    <a:srgbClr val="0000FF"/>
                  </a:buClr>
                  <a:buFont typeface="Wingdings" pitchFamily="2" charset="2"/>
                  <a:buNone/>
                  <a:defRPr/>
                </a:pPr>
                <a:r>
                  <a:rPr lang="en-US" altLang="ko-KR" dirty="0">
                    <a:ea typeface="바탕체" pitchFamily="17" charset="-127"/>
                    <a:cs typeface="Arial" charset="0"/>
                    <a:sym typeface="Symbol"/>
                  </a:rPr>
                  <a:t>	</a:t>
                </a:r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set of all convex combination of points in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바탕체" pitchFamily="17" charset="-127"/>
                        <a:cs typeface="Arial" charset="0"/>
                        <a:sym typeface="Symbol"/>
                      </a:rPr>
                      <m:t>𝑆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 (inside description)</a:t>
                </a:r>
              </a:p>
              <a:p>
                <a:pPr marL="0" indent="0" algn="just" eaLnBrk="1" hangingPunct="1">
                  <a:lnSpc>
                    <a:spcPct val="100000"/>
                  </a:lnSpc>
                  <a:buClr>
                    <a:srgbClr val="0000FF"/>
                  </a:buClr>
                  <a:buFont typeface="Wingdings" pitchFamily="2" charset="2"/>
                  <a:buNone/>
                  <a:defRPr/>
                </a:pPr>
                <a:r>
                  <a:rPr lang="en-US" altLang="ko-KR" dirty="0">
                    <a:ea typeface="바탕체" pitchFamily="17" charset="-127"/>
                    <a:cs typeface="Arial" charset="0"/>
                    <a:sym typeface="Symbol"/>
                  </a:rPr>
                  <a:t>	</a:t>
                </a:r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Intersection of all convex sets containing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바탕체" pitchFamily="17" charset="-127"/>
                        <a:cs typeface="Arial" charset="0"/>
                        <a:sym typeface="Symbol"/>
                      </a:rPr>
                      <m:t>𝑆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 (outside description)</a:t>
                </a:r>
              </a:p>
              <a:p>
                <a:pPr algn="just" eaLnBrk="1" hangingPunct="1">
                  <a:lnSpc>
                    <a:spcPct val="100000"/>
                  </a:lnSpc>
                  <a:buClr>
                    <a:srgbClr val="0000FF"/>
                  </a:buClr>
                  <a:defRPr/>
                </a:pPr>
                <a:endParaRPr lang="en-US" altLang="ko-KR" dirty="0" smtClean="0">
                  <a:ea typeface="바탕체" pitchFamily="17" charset="-127"/>
                  <a:cs typeface="Arial" charset="0"/>
                </a:endParaRPr>
              </a:p>
              <a:p>
                <a:pPr algn="just" eaLnBrk="1" hangingPunct="1">
                  <a:lnSpc>
                    <a:spcPct val="100000"/>
                  </a:lnSpc>
                  <a:buClr>
                    <a:srgbClr val="0000FF"/>
                  </a:buClr>
                  <a:defRPr/>
                </a:pPr>
                <a:r>
                  <a:rPr lang="en-US" altLang="ko-KR" dirty="0" smtClean="0">
                    <a:solidFill>
                      <a:srgbClr val="FF0000"/>
                    </a:solidFill>
                    <a:ea typeface="바탕체" pitchFamily="17" charset="-127"/>
                    <a:cs typeface="Arial" charset="0"/>
                  </a:rPr>
                  <a:t>linearly dependent</a:t>
                </a:r>
                <a:r>
                  <a:rPr lang="en-US" altLang="ko-KR" dirty="0" smtClean="0">
                    <a:ea typeface="바탕체" pitchFamily="17" charset="-127"/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바탕체" pitchFamily="17" charset="-127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cs typeface="Arial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cs typeface="Arial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cs typeface="Arial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cs typeface="Arial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</a:rPr>
                  <a:t>,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</a:rPr>
                  <a:t> can be described as a linear combination of the other vectors.</a:t>
                </a:r>
              </a:p>
              <a:p>
                <a:pPr marL="284400" indent="0" algn="just" eaLnBrk="1" hangingPunct="1">
                  <a:lnSpc>
                    <a:spcPct val="100000"/>
                  </a:lnSpc>
                  <a:buClr>
                    <a:srgbClr val="0000FF"/>
                  </a:buClr>
                  <a:buFont typeface="Wingdings" pitchFamily="2" charset="2"/>
                  <a:buNone/>
                  <a:defRPr/>
                </a:pPr>
                <a:r>
                  <a:rPr lang="en-US" altLang="ko-KR" dirty="0" smtClean="0">
                    <a:solidFill>
                      <a:srgbClr val="FF0000"/>
                    </a:solidFill>
                    <a:ea typeface="바탕체" pitchFamily="17" charset="-127"/>
                    <a:cs typeface="Arial" charset="0"/>
                  </a:rPr>
                  <a:t>linearly independent</a:t>
                </a:r>
                <a:r>
                  <a:rPr lang="en-US" altLang="ko-KR" dirty="0" smtClean="0">
                    <a:ea typeface="바탕체" pitchFamily="17" charset="-127"/>
                    <a:cs typeface="Arial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cs typeface="Arial" charset="0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 linearly independent  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  <a:sym typeface="Symbol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  <a:sym typeface="Symbol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바탕체" pitchFamily="17" charset="-127"/>
                                <a:cs typeface="Arial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/>
                                <a:ea typeface="바탕체" pitchFamily="17" charset="-127"/>
                                <a:cs typeface="Arial" charset="0"/>
                                <a:sym typeface="Symbol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cs typeface="Arial" charset="0"/>
                                <a:sym typeface="Symbol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바탕체" pitchFamily="17" charset="-127"/>
                                <a:cs typeface="Arial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cs typeface="Arial" charset="0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cs typeface="Arial" charset="0"/>
                                <a:sym typeface="Symbol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cs typeface="Arial" charset="0"/>
                        <a:sym typeface="Symbol"/>
                      </a:rPr>
                      <m:t>=0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/>
                            <a:ea typeface="바탕체" pitchFamily="17" charset="-127"/>
                            <a:cs typeface="Arial" charset="0"/>
                            <a:sym typeface="Symbol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cs typeface="Arial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cs typeface="Arial" charset="0"/>
                        <a:sym typeface="Symbol"/>
                      </a:rPr>
                      <m:t>=0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cs typeface="Arial" charset="0"/>
                        <a:sym typeface="Symbol"/>
                      </a:rPr>
                      <m:t>∀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cs typeface="Arial" charset="0"/>
                        <a:sym typeface="Symbol"/>
                      </a:rPr>
                      <m:t>𝑖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cs typeface="Arial" charset="0"/>
                  </a:rPr>
                  <a:t>.  (i.e. not linearly dependent)</a:t>
                </a:r>
              </a:p>
            </p:txBody>
          </p:sp>
        </mc:Choice>
        <mc:Fallback>
          <p:sp>
            <p:nvSpPr>
              <p:cNvPr id="41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333375"/>
                <a:ext cx="8458200" cy="5995616"/>
              </a:xfrm>
              <a:blipFill>
                <a:blip r:embed="rId3"/>
                <a:stretch>
                  <a:fillRect l="-648" t="-610" r="-720" b="-63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692696"/>
                <a:ext cx="8462963" cy="5712141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ko-KR" dirty="0" smtClean="0">
                    <a:solidFill>
                      <a:srgbClr val="FF0000"/>
                    </a:solidFill>
                  </a:rPr>
                  <a:t>Subspace</a:t>
                </a:r>
                <a:r>
                  <a:rPr lang="en-US" altLang="ko-KR" dirty="0" smtClean="0"/>
                  <a:t>;</a:t>
                </a:r>
              </a:p>
              <a:p>
                <a:pPr marL="284400" indent="0">
                  <a:buFont typeface="Wingdings" pitchFamily="2" charset="2"/>
                  <a:buNone/>
                  <a:defRPr/>
                </a:pPr>
                <a:r>
                  <a:rPr lang="en-US" altLang="ko-KR" dirty="0" smtClean="0"/>
                  <a:t>The set closed under addition and scalar multiplication (or arbitrary linear combination) of elements in the set.</a:t>
                </a:r>
              </a:p>
              <a:p>
                <a:pPr marL="284400" indent="0">
                  <a:buFont typeface="Wingdings" pitchFamily="2" charset="2"/>
                  <a:buNone/>
                  <a:defRPr/>
                </a:pPr>
                <a:r>
                  <a:rPr lang="en-US" altLang="ko-KR" dirty="0" smtClean="0"/>
                  <a:t>Given a 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altLang="ko-KR" dirty="0" smtClean="0"/>
              </a:p>
              <a:p>
                <a:pPr marL="284400" indent="0">
                  <a:buNone/>
                  <a:defRPr/>
                </a:pPr>
                <a:r>
                  <a:rPr lang="en-US" altLang="ko-KR" dirty="0" smtClean="0"/>
                  <a:t>Inside description: (subspace generated by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𝐴</m:t>
                    </m:r>
                    <m:r>
                      <a:rPr lang="en-US" altLang="ko-KR" i="1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)</a:t>
                </a:r>
              </a:p>
              <a:p>
                <a:pPr marL="284400" indent="0">
                  <a:buNone/>
                  <a:defRPr/>
                </a:pPr>
                <a:r>
                  <a:rPr lang="en-US" altLang="ko-KR" dirty="0" smtClean="0">
                    <a:sym typeface="Symbol"/>
                  </a:rPr>
                  <a:t>Outside description: linear hull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𝐴</m:t>
                    </m:r>
                    <m:r>
                      <a:rPr lang="en-US" altLang="ko-KR" i="1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(intersection of all subspaces containing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</a:t>
                </a:r>
              </a:p>
              <a:p>
                <a:pPr marL="284400" indent="-284400">
                  <a:defRPr/>
                </a:pP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Prop:</a:t>
                </a:r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>
                    <a:ea typeface="바탕체" pitchFamily="17" charset="-127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바탕체" pitchFamily="17" charset="-127"/>
                        <a:cs typeface="Arial" charset="0"/>
                      </a:rPr>
                      <m:t>,…,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𝑘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linearly independent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  <a:sym typeface="Symbol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dirty="0" smtClean="0">
                    <a:sym typeface="Symbol"/>
                  </a:rPr>
                  <a:t>,</a:t>
                </a:r>
              </a:p>
              <a:p>
                <a:pPr marL="284400" indent="0">
                  <a:buFont typeface="Wingdings" pitchFamily="2" charset="2"/>
                  <a:buNone/>
                  <a:defRPr/>
                </a:pPr>
                <a:r>
                  <a:rPr lang="en-US" altLang="ko-KR" dirty="0" smtClean="0">
                    <a:sym typeface="Symbol"/>
                  </a:rPr>
                  <a:t>Then (1)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/>
                            <a:sym typeface="Symbol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′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𝑠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unique and (2)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 smtClean="0">
                    <a:sym typeface="Symbol"/>
                  </a:rPr>
                  <a:t> linearly independent  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⟺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 dirty="0" smtClean="0">
                            <a:latin typeface="Cambria Math"/>
                            <a:sym typeface="Symbol"/>
                          </a:rPr>
                          <m:t>𝜆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𝑗</m:t>
                        </m:r>
                      </m:sub>
                    </m:sSub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</a:t>
                </a:r>
              </a:p>
              <a:p>
                <a:pPr marL="284400" indent="-284400">
                  <a:defRPr/>
                </a:pPr>
                <a:r>
                  <a:rPr lang="en-US" altLang="ko-KR" dirty="0" err="1" smtClean="0">
                    <a:sym typeface="Symbol"/>
                  </a:rPr>
                  <a:t>Def</a:t>
                </a:r>
                <a:r>
                  <a:rPr lang="en-US" altLang="ko-KR" dirty="0" smtClean="0">
                    <a:sym typeface="Symbol"/>
                  </a:rPr>
                  <a:t>: 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Rank of a matrix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𝐴</m:t>
                    </m:r>
                    <m:r>
                      <a:rPr lang="en-US" altLang="ko-K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altLang="ko-KR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</m:t>
                    </m:r>
                    <m:r>
                      <a:rPr lang="en-US" altLang="ko-KR" i="1" dirty="0" err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𝑚</m:t>
                    </m:r>
                    <m:r>
                      <a:rPr lang="en-US" altLang="ko-KR" i="1" dirty="0" err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</m:t>
                    </m:r>
                    <m:r>
                      <a:rPr lang="en-US" altLang="ko-KR" i="1" dirty="0" err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: maximum number of linearly independent rows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(= maximum number of linearly independent columns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</a:t>
                </a:r>
              </a:p>
              <a:p>
                <a:pPr marL="284400" indent="0">
                  <a:buFont typeface="Wingdings" pitchFamily="2" charset="2"/>
                  <a:buNone/>
                  <a:defRPr/>
                </a:pP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Basis</a:t>
                </a:r>
                <a:r>
                  <a:rPr lang="en-US" altLang="ko-KR" dirty="0" smtClean="0">
                    <a:sym typeface="Symbol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: linearly independent subset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which generates all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Font typeface="Wingdings" pitchFamily="2" charset="2"/>
                  <a:buNone/>
                  <a:defRPr/>
                </a:pPr>
                <a:r>
                  <a:rPr lang="en-US" altLang="ko-KR" dirty="0">
                    <a:sym typeface="Symbol"/>
                  </a:rPr>
                  <a:t>	</a:t>
                </a:r>
                <a:r>
                  <a:rPr lang="en-US" altLang="ko-KR" dirty="0" smtClean="0">
                    <a:sym typeface="Symbol"/>
                  </a:rPr>
                  <a:t>(minimal generating set in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maximal independent set in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</a:t>
                </a:r>
              </a:p>
              <a:p>
                <a:pPr marL="284400" indent="0">
                  <a:buFont typeface="Wingdings" pitchFamily="2" charset="2"/>
                  <a:buNone/>
                  <a:defRPr/>
                </a:pP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Rank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𝐴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: size (cardinality) of the basis </a:t>
                </a:r>
                <a:r>
                  <a:rPr lang="en-US" altLang="ko-KR" dirty="0" smtClean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692696"/>
                <a:ext cx="8462963" cy="5712141"/>
              </a:xfrm>
              <a:blipFill>
                <a:blip r:embed="rId2"/>
                <a:stretch>
                  <a:fillRect l="-648" t="-7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7EA69-306D-4874-A738-BD2E0D5088ED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476672"/>
                <a:ext cx="8462963" cy="5674951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ko-KR" dirty="0" smtClean="0"/>
                  <a:t>Basis </a:t>
                </a:r>
                <a:r>
                  <a:rPr lang="en-US" altLang="ko-KR" dirty="0" err="1" smtClean="0"/>
                  <a:t>equicardinality</a:t>
                </a:r>
                <a:r>
                  <a:rPr lang="en-US" altLang="ko-KR" dirty="0" smtClean="0"/>
                  <a:t> property</a:t>
                </a:r>
              </a:p>
              <a:p>
                <a:pPr>
                  <a:defRPr/>
                </a:pPr>
                <a:r>
                  <a:rPr lang="en-US" altLang="ko-KR" dirty="0" smtClean="0">
                    <a:solidFill>
                      <a:srgbClr val="0000FF"/>
                    </a:solidFill>
                  </a:rPr>
                  <a:t>Prop 1.2: </a:t>
                </a:r>
                <a:r>
                  <a:rPr lang="en-US" altLang="ko-KR" dirty="0" smtClean="0"/>
                  <a:t>The following statements are equivalent:</a:t>
                </a:r>
              </a:p>
              <a:p>
                <a:pPr marL="0" indent="0">
                  <a:buFont typeface="Wingdings" pitchFamily="2" charset="2"/>
                  <a:buNone/>
                  <a:defRPr/>
                </a:pPr>
                <a:r>
                  <a:rPr lang="en-US" altLang="ko-KR" dirty="0"/>
                  <a:t>	</a:t>
                </a:r>
                <a:r>
                  <a:rPr lang="en-US" altLang="ko-KR" dirty="0" smtClean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𝐴𝑥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0" indent="0">
                  <a:buFont typeface="Wingdings" pitchFamily="2" charset="2"/>
                  <a:buNone/>
                  <a:defRPr/>
                </a:pPr>
                <a:r>
                  <a:rPr lang="en-US" altLang="ko-KR" dirty="0">
                    <a:sym typeface="Symbol"/>
                  </a:rPr>
                  <a:t>	</a:t>
                </a:r>
                <a:r>
                  <a:rPr lang="en-US" altLang="ko-KR" dirty="0" smtClean="0">
                    <a:sym typeface="Symbol"/>
                  </a:rPr>
                  <a:t>b) rank(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= rank(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𝑏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/>
                                <a:sym typeface="Symbol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dirty="0" smtClean="0">
                    <a:sym typeface="Symbol"/>
                  </a:rPr>
                  <a:t> is an affine combination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/>
                                <a:sym typeface="Symbol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=1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Font typeface="Wingdings" pitchFamily="2" charset="2"/>
                  <a:buNone/>
                  <a:defRPr/>
                </a:pP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Affine space</a:t>
                </a:r>
                <a:r>
                  <a:rPr lang="en-US" altLang="ko-KR" dirty="0" smtClean="0">
                    <a:sym typeface="Symbol"/>
                  </a:rPr>
                  <a:t>: the set closed under affine combination,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 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=1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i="1" dirty="0" smtClean="0">
                                <a:latin typeface="Cambria Math"/>
                                <a:sym typeface="Symbol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𝐿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 </a:t>
                </a:r>
              </a:p>
              <a:p>
                <a:pPr>
                  <a:defRPr/>
                </a:pPr>
                <a:r>
                  <a:rPr lang="en-US" altLang="ko-KR" dirty="0" smtClean="0">
                    <a:sym typeface="Symbol"/>
                  </a:rPr>
                  <a:t>Note: affine space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 for some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𝐿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: subspace.</a:t>
                </a:r>
              </a:p>
              <a:p>
                <a:pPr>
                  <a:defRPr/>
                </a:pPr>
                <a:r>
                  <a:rPr lang="en-US" altLang="ko-KR" dirty="0" smtClean="0">
                    <a:sym typeface="Symbol"/>
                  </a:rPr>
                  <a:t>Constrained </a:t>
                </a:r>
                <a:r>
                  <a:rPr lang="en-US" altLang="ko-KR" dirty="0">
                    <a:sym typeface="Symbol"/>
                  </a:rPr>
                  <a:t>form: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>
                    <a:sym typeface="Symbol"/>
                  </a:rPr>
                  <a:t>subspace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=0}</m:t>
                    </m:r>
                  </m:oMath>
                </a14:m>
                <a:r>
                  <a:rPr lang="en-US" altLang="ko-KR" dirty="0">
                    <a:sym typeface="Symbol"/>
                  </a:rPr>
                  <a:t>, affine space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 Affine </a:t>
                </a:r>
                <a:r>
                  <a:rPr lang="en-US" altLang="ko-KR" dirty="0">
                    <a:sym typeface="Symbol"/>
                  </a:rPr>
                  <a:t>span, affine hull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𝐴</m:t>
                    </m:r>
                    <m:r>
                      <a:rPr lang="en-US" altLang="ko-KR" i="1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>
                  <a:defRPr/>
                </a:pPr>
                <a:r>
                  <a:rPr lang="en-US" altLang="ko-KR" dirty="0" err="1" smtClean="0">
                    <a:sym typeface="Symbol"/>
                  </a:rPr>
                  <a:t>Def</a:t>
                </a:r>
                <a:r>
                  <a:rPr lang="en-US" altLang="ko-KR" dirty="0" smtClean="0">
                    <a:sym typeface="Symbol"/>
                  </a:rPr>
                  <a:t>:  </a:t>
                </a:r>
                <a:r>
                  <a:rPr lang="en-US" altLang="ko-KR" dirty="0">
                    <a:ea typeface="바탕체" pitchFamily="17" charset="-127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바탕체" pitchFamily="17" charset="-127"/>
                        <a:cs typeface="Arial" charset="0"/>
                      </a:rPr>
                      <m:t>,…,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𝑘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>
                    <a:ea typeface="바탕체" pitchFamily="17" charset="-127"/>
                    <a:cs typeface="Arial" charset="0"/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 err="1" smtClean="0">
                    <a:solidFill>
                      <a:srgbClr val="FF0000"/>
                    </a:solidFill>
                    <a:sym typeface="Symbol"/>
                  </a:rPr>
                  <a:t>affinely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 dependent </a:t>
                </a:r>
                <a:r>
                  <a:rPr lang="en-US" altLang="ko-KR" dirty="0" smtClean="0">
                    <a:sym typeface="Symbol"/>
                  </a:rPr>
                  <a:t>if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can be expressed as an affine combination of remaining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𝑖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Otherwise </a:t>
                </a:r>
                <a:r>
                  <a:rPr lang="en-US" altLang="ko-KR" dirty="0" err="1" smtClean="0">
                    <a:solidFill>
                      <a:srgbClr val="FF0000"/>
                    </a:solidFill>
                    <a:sym typeface="Symbol"/>
                  </a:rPr>
                  <a:t>affinely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 independent</a:t>
                </a:r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>
                  <a:defRPr/>
                </a:pPr>
                <a:r>
                  <a:rPr lang="en-US" altLang="ko-KR" dirty="0" err="1" smtClean="0">
                    <a:sym typeface="Symbol"/>
                  </a:rPr>
                  <a:t>Def</a:t>
                </a:r>
                <a:r>
                  <a:rPr lang="en-US" altLang="ko-KR" dirty="0" smtClean="0">
                    <a:sym typeface="Symbol"/>
                  </a:rPr>
                  <a:t> 1.4:   </a:t>
                </a:r>
                <a:r>
                  <a:rPr lang="en-US" altLang="ko-KR" dirty="0">
                    <a:ea typeface="바탕체" pitchFamily="17" charset="-127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바탕체" pitchFamily="17" charset="-127"/>
                        <a:cs typeface="Arial" charset="0"/>
                      </a:rPr>
                      <m:t>,…,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𝑘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>
                    <a:ea typeface="바탕체" pitchFamily="17" charset="-127"/>
                    <a:cs typeface="Arial" charset="0"/>
                    <a:sym typeface="Symbol"/>
                  </a:rPr>
                  <a:t> </a:t>
                </a:r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err="1">
                    <a:sym typeface="Symbol"/>
                  </a:rPr>
                  <a:t>affinely</a:t>
                </a:r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independent if the unique solution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/>
                                <a:sym typeface="Symbol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=0,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  <a:sym typeface="Symbol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/>
                            <a:sym typeface="Symbol"/>
                          </a:rPr>
                          <m:t>𝛼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=1,…,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</a:t>
                </a:r>
              </a:p>
              <a:p>
                <a:pPr>
                  <a:defRPr/>
                </a:pPr>
                <a:r>
                  <a:rPr lang="en-US" altLang="ko-KR" dirty="0" smtClean="0">
                    <a:sym typeface="Symbol"/>
                  </a:rPr>
                  <a:t>Linear independence implies affine independence, but converse is not true.</a:t>
                </a:r>
                <a:endParaRPr lang="en-US" altLang="ko-KR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476672"/>
                <a:ext cx="8462963" cy="5674951"/>
              </a:xfrm>
              <a:blipFill rotWithShape="1">
                <a:blip r:embed="rId2"/>
                <a:stretch>
                  <a:fillRect l="-1153" t="-644" b="-49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0879A-9EA8-45DD-8722-88C642A2078A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503623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ko-KR" dirty="0" smtClean="0">
                    <a:solidFill>
                      <a:srgbClr val="0000FF"/>
                    </a:solidFill>
                  </a:rPr>
                  <a:t>Prop 1.3: </a:t>
                </a:r>
                <a:r>
                  <a:rPr lang="en-US" altLang="ko-KR" dirty="0" smtClean="0"/>
                  <a:t> The following statements are equivalent:</a:t>
                </a:r>
              </a:p>
              <a:p>
                <a:pPr marL="815975" lvl="1" indent="-342900">
                  <a:buFont typeface="+mj-lt"/>
                  <a:buAutoNum type="alphaL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바탕체" pitchFamily="17" charset="-127"/>
                        <a:cs typeface="Arial" charset="0"/>
                      </a:rPr>
                      <m:t>,…,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cs typeface="Arial" charset="0"/>
                          </a:rPr>
                          <m:t>𝑘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are </a:t>
                </a:r>
                <a:r>
                  <a:rPr lang="en-US" altLang="ko-KR" dirty="0" err="1" smtClean="0">
                    <a:sym typeface="Symbol"/>
                  </a:rPr>
                  <a:t>affinely</a:t>
                </a:r>
                <a:r>
                  <a:rPr lang="en-US" altLang="ko-KR" dirty="0" smtClean="0">
                    <a:sym typeface="Symbol"/>
                  </a:rPr>
                  <a:t> independent.</a:t>
                </a:r>
              </a:p>
              <a:p>
                <a:pPr marL="815975" lvl="1" indent="-342900">
                  <a:buFont typeface="+mj-lt"/>
                  <a:buAutoNum type="alphaL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are linearly independent.</a:t>
                </a:r>
              </a:p>
              <a:p>
                <a:pPr marL="815975" lvl="1" indent="-342900">
                  <a:buFont typeface="+mj-lt"/>
                  <a:buAutoNum type="alphaLcPeriod"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,−1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,…,(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,−1)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are linearly independent. </a:t>
                </a:r>
              </a:p>
              <a:p>
                <a:pPr marL="428625" indent="-342900">
                  <a:defRPr/>
                </a:pPr>
                <a:endParaRPr lang="en-US" altLang="ko-KR" dirty="0">
                  <a:sym typeface="Symbol"/>
                </a:endParaRPr>
              </a:p>
              <a:p>
                <a:pPr marL="428625" indent="-342900">
                  <a:defRPr/>
                </a:pPr>
                <a:r>
                  <a:rPr lang="en-US" altLang="ko-KR" dirty="0" err="1" smtClean="0">
                    <a:sym typeface="Symbol"/>
                  </a:rPr>
                  <a:t>Def</a:t>
                </a:r>
                <a:r>
                  <a:rPr lang="en-US" altLang="ko-KR" dirty="0" smtClean="0">
                    <a:sym typeface="Symbol"/>
                  </a:rPr>
                  <a:t>: </a:t>
                </a:r>
              </a:p>
              <a:p>
                <a:pPr marL="815975" lvl="1" indent="-342900">
                  <a:buFont typeface="+mj-lt"/>
                  <a:buAutoNum type="arabicPeriod"/>
                  <a:defRPr/>
                </a:pP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Affine rank</a:t>
                </a:r>
                <a:r>
                  <a:rPr lang="en-US" altLang="ko-KR" dirty="0" smtClean="0">
                    <a:sym typeface="Symbol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is the maximum number of </a:t>
                </a:r>
                <a:r>
                  <a:rPr lang="en-US" altLang="ko-KR" dirty="0" err="1" smtClean="0">
                    <a:sym typeface="Symbol"/>
                  </a:rPr>
                  <a:t>affinely</a:t>
                </a:r>
                <a:r>
                  <a:rPr lang="en-US" altLang="ko-KR" dirty="0" smtClean="0">
                    <a:sym typeface="Symbol"/>
                  </a:rPr>
                  <a:t> independent points in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815975" lvl="1" indent="-342900">
                  <a:buFont typeface="+mj-lt"/>
                  <a:buAutoNum type="arabicPeriod"/>
                  <a:defRPr/>
                </a:pPr>
                <a:r>
                  <a:rPr lang="en-US" altLang="ko-KR" dirty="0" smtClean="0">
                    <a:sym typeface="Symbol"/>
                  </a:rPr>
                  <a:t>dim(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𝐿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= dim(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),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𝐿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affine space and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𝑆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+{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𝑎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:r>
                  <a:rPr lang="en-US" altLang="ko-KR" dirty="0" smtClean="0"/>
                  <a:t> </a:t>
                </a:r>
              </a:p>
              <a:p>
                <a:pPr>
                  <a:defRPr/>
                </a:pPr>
                <a:r>
                  <a:rPr lang="en-US" altLang="ko-KR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, define dim(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= dim(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𝐿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)), where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𝐿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the affine space generated by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(smallest affine space containing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).</a:t>
                </a:r>
                <a:endParaRPr lang="en-US" altLang="ko-KR" dirty="0" smtClean="0"/>
              </a:p>
              <a:p>
                <a:pPr>
                  <a:defRPr/>
                </a:pPr>
                <a:endParaRPr lang="en-US" altLang="ko-KR" dirty="0" smtClean="0"/>
              </a:p>
              <a:p>
                <a:pPr>
                  <a:defRPr/>
                </a:pPr>
                <a:r>
                  <a:rPr lang="en-US" altLang="ko-KR" dirty="0" smtClean="0"/>
                  <a:t>Maximum number of </a:t>
                </a:r>
                <a:r>
                  <a:rPr lang="en-US" altLang="ko-KR" dirty="0" err="1" smtClean="0"/>
                  <a:t>affinely</a:t>
                </a:r>
                <a:r>
                  <a:rPr lang="en-US" altLang="ko-KR" dirty="0" smtClean="0"/>
                  <a:t> independent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altLang="ko-KR" dirty="0" smtClean="0"/>
                  <a:t>.  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ko-KR" dirty="0" smtClean="0"/>
                  <a:t> linearly independent points + 0 vector)</a:t>
                </a:r>
                <a:endParaRPr lang="en-US" altLang="ko-KR" dirty="0"/>
              </a:p>
              <a:p>
                <a:pPr>
                  <a:defRPr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503623"/>
              </a:xfrm>
              <a:blipFill rotWithShape="1">
                <a:blip r:embed="rId2"/>
                <a:stretch>
                  <a:fillRect l="-648" t="-664" r="-6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D4935-27B6-4C17-9BA2-F7D87AF86ECC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3641446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Prop 1.4:</a:t>
                </a:r>
                <a:r>
                  <a:rPr lang="en-US" altLang="ko-KR" dirty="0"/>
                  <a:t>  If 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</a:rPr>
                          <m:t>𝑥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𝐴𝑥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altLang="ko-KR" i="1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en-US" altLang="ko-KR" dirty="0">
                    <a:sym typeface="Symbol"/>
                  </a:rPr>
                  <a:t>, maximum number of </a:t>
                </a:r>
                <a:r>
                  <a:rPr lang="en-US" altLang="ko-KR" dirty="0" err="1">
                    <a:sym typeface="Symbol"/>
                  </a:rPr>
                  <a:t>affinely</a:t>
                </a:r>
                <a:r>
                  <a:rPr lang="en-US" altLang="ko-KR" dirty="0">
                    <a:sym typeface="Symbol"/>
                  </a:rPr>
                  <a:t> independent solutions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𝑏</m:t>
                    </m:r>
                  </m:oMath>
                </a14:m>
                <a:r>
                  <a:rPr lang="en-US" altLang="ko-KR" dirty="0">
                    <a:sym typeface="Symbol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+1−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𝑟𝑎𝑛𝑘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>
                    <a:sym typeface="Symbol"/>
                  </a:rPr>
                  <a:t>.  (Compare with rank(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>
                    <a:sym typeface="Symbol"/>
                  </a:rPr>
                  <a:t>) + nullity(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</a:t>
                </a:r>
              </a:p>
              <a:p>
                <a:r>
                  <a:rPr lang="en-US" altLang="ko-KR" dirty="0" smtClean="0">
                    <a:sym typeface="Symbol"/>
                  </a:rPr>
                  <a:t>Solution set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𝑏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a translation of solution set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Solution set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null space (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orthogonal subspace</a:t>
                </a:r>
                <a:r>
                  <a:rPr lang="en-US" altLang="ko-KR" dirty="0" smtClean="0">
                    <a:sym typeface="Symbol"/>
                  </a:rPr>
                  <a:t>) of rows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whose dimension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𝑟𝑎𝑛𝑘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 affine rank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+1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𝑟𝑎𝑛𝑘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  <a:endParaRPr lang="en-US" altLang="ko-KR" dirty="0">
                  <a:sym typeface="Symbol"/>
                </a:endParaRPr>
              </a:p>
              <a:p>
                <a:endParaRPr lang="en-US" altLang="ko-KR" dirty="0" smtClean="0"/>
              </a:p>
              <a:p>
                <a:r>
                  <a:rPr lang="en-US" altLang="ko-KR" dirty="0" err="1" smtClean="0"/>
                  <a:t>Def</a:t>
                </a:r>
                <a:r>
                  <a:rPr lang="en-US" altLang="ko-KR" dirty="0" smtClean="0"/>
                  <a:t>: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𝐻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subspace, then the 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projection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𝑝</m:t>
                    </m:r>
                  </m:oMath>
                </a14:m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 on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𝐻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𝑞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𝐻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such that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𝑞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𝐻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.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𝑆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the 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projection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𝑆</m:t>
                    </m:r>
                  </m:oMath>
                </a14:m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 on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𝐻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denoted by </a:t>
                </a:r>
                <a:r>
                  <a:rPr lang="en-US" altLang="ko-KR" dirty="0" err="1" smtClean="0">
                    <a:sym typeface="Symbol"/>
                  </a:rPr>
                  <a:t>proj</a:t>
                </a:r>
                <a:r>
                  <a:rPr lang="en-US" altLang="ko-KR" baseline="-25000" dirty="0" err="1" smtClean="0">
                    <a:sym typeface="Symbol"/>
                  </a:rPr>
                  <a:t>H</a:t>
                </a:r>
                <a:r>
                  <a:rPr lang="en-US" altLang="ko-KR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𝑞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: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𝑞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projection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𝑝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on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𝐻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}.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3641446"/>
              </a:xfrm>
              <a:blipFill rotWithShape="1">
                <a:blip r:embed="rId2"/>
                <a:stretch>
                  <a:fillRect l="-648" t="-1005" r="-14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9960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2.Definitions of </a:t>
            </a:r>
            <a:r>
              <a:rPr lang="en-US" altLang="ko-KR" dirty="0" err="1" smtClean="0"/>
              <a:t>Polyhedra</a:t>
            </a:r>
            <a:r>
              <a:rPr lang="en-US" altLang="ko-KR" dirty="0" smtClean="0"/>
              <a:t> and Dimension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586722"/>
              </a:xfrm>
            </p:spPr>
            <p:txBody>
              <a:bodyPr/>
              <a:lstStyle/>
              <a:p>
                <a:r>
                  <a:rPr lang="en-US" altLang="ko-KR" dirty="0" smtClean="0"/>
                  <a:t>Def: </a:t>
                </a:r>
                <a:r>
                  <a:rPr lang="en-US" altLang="ko-KR" dirty="0" smtClean="0">
                    <a:solidFill>
                      <a:srgbClr val="FF0000"/>
                    </a:solidFill>
                  </a:rPr>
                  <a:t>Polyhedron</a:t>
                </a:r>
                <a:r>
                  <a:rPr lang="en-US" altLang="ko-KR" dirty="0" smtClean="0"/>
                  <a:t> is the set of points that satisfy a </a:t>
                </a:r>
                <a:r>
                  <a:rPr lang="en-US" altLang="ko-KR" u="sng" dirty="0" smtClean="0">
                    <a:solidFill>
                      <a:srgbClr val="0000FF"/>
                    </a:solidFill>
                  </a:rPr>
                  <a:t>finite</a:t>
                </a:r>
                <a:r>
                  <a:rPr lang="en-US" altLang="ko-KR" dirty="0" smtClean="0"/>
                  <a:t> number of linear inequalities, i.e.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(outside description)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Bounded polyhedron is </a:t>
                </a:r>
                <a:r>
                  <a:rPr lang="en-US" altLang="ko-KR" dirty="0" err="1" smtClean="0">
                    <a:solidFill>
                      <a:srgbClr val="FF0000"/>
                    </a:solidFill>
                    <a:sym typeface="Symbol"/>
                  </a:rPr>
                  <a:t>polytope</a:t>
                </a:r>
                <a:r>
                  <a:rPr lang="en-US" altLang="ko-KR" dirty="0" smtClean="0">
                    <a:sym typeface="Symbol"/>
                  </a:rPr>
                  <a:t>  (convex hull of finitely many points)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𝑇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is a 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convex set</a:t>
                </a:r>
                <a:r>
                  <a:rPr lang="en-US" altLang="ko-KR" dirty="0" smtClean="0">
                    <a:sym typeface="Symbol"/>
                  </a:rPr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𝑇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implies that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𝜆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+(1−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𝑇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0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  <a:sym typeface="Symbol"/>
                      </a:rPr>
                      <m:t>𝜆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  <a:sym typeface="Symbol"/>
                      </a:rPr>
                      <m:t>≤1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Cone</a:t>
                </a:r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𝐶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: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𝐶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latin typeface="Cambria Math"/>
                        <a:sym typeface="Symbol"/>
                      </a:rPr>
                      <m:t>𝜆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𝐶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,  </m:t>
                    </m:r>
                    <m:r>
                      <a:rPr lang="ko-KR" altLang="en-US" b="0" i="1" dirty="0" smtClean="0">
                        <a:latin typeface="Cambria Math"/>
                        <a:ea typeface="Cambria Math"/>
                        <a:sym typeface="Symbol"/>
                      </a:rPr>
                      <m:t>𝜆</m:t>
                    </m:r>
                    <m:r>
                      <a:rPr lang="ko-KR" altLang="en-US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</m:sub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/>
                  </a:rPr>
                  <a:t>   (we only consider convex, polyhedral cones. Closed under nonnegative linear combination.)</a:t>
                </a:r>
                <a:r>
                  <a:rPr lang="en-US" altLang="ko-KR" dirty="0" smtClean="0"/>
                  <a:t>   </a:t>
                </a:r>
              </a:p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Prop:</a:t>
                </a:r>
                <a:r>
                  <a:rPr lang="en-US" altLang="ko-KR" dirty="0" smtClean="0"/>
                  <a:t>  Polyhedron is a convex set.</a:t>
                </a:r>
              </a:p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Prop: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𝑃</m:t>
                    </m:r>
                    <m:r>
                      <a:rPr lang="en-US" altLang="ko-KR" i="1">
                        <a:latin typeface="Cambria Math"/>
                      </a:rPr>
                      <m:t>={</m:t>
                    </m:r>
                    <m:r>
                      <a:rPr lang="en-US" altLang="ko-KR" i="1">
                        <a:latin typeface="Cambria Math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altLang="ko-KR" i="1"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altLang="ko-KR" i="1">
                        <a:latin typeface="Cambria Math"/>
                        <a:ea typeface="Cambria Math"/>
                      </a:rPr>
                      <m:t>≤0}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is a cone.</a:t>
                </a:r>
              </a:p>
              <a:p>
                <a:endParaRPr lang="en-US" altLang="ko-KR" dirty="0">
                  <a:sym typeface="Symbol"/>
                </a:endParaRPr>
              </a:p>
              <a:p>
                <a:r>
                  <a:rPr lang="en-US" altLang="ko-KR" dirty="0" err="1" smtClean="0">
                    <a:sym typeface="Symbol"/>
                  </a:rPr>
                  <a:t>Def</a:t>
                </a:r>
                <a:r>
                  <a:rPr lang="en-US" altLang="ko-KR" dirty="0" smtClean="0">
                    <a:sym typeface="Symbol"/>
                  </a:rPr>
                  <a:t>: A polyhedron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of 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denoted dim(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if the maximum number of </a:t>
                </a:r>
                <a:r>
                  <a:rPr lang="en-US" altLang="ko-KR" dirty="0" err="1" smtClean="0">
                    <a:sym typeface="Symbol"/>
                  </a:rPr>
                  <a:t>affinely</a:t>
                </a:r>
                <a:r>
                  <a:rPr lang="en-US" altLang="ko-KR" dirty="0" smtClean="0">
                    <a:sym typeface="Symbol"/>
                  </a:rPr>
                  <a:t> independent points in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+1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 (dimension of the smallest affine space containing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Compare with dim(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)=dim(L(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)). )</a:t>
                </a:r>
              </a:p>
              <a:p>
                <a:r>
                  <a:rPr lang="en-US" altLang="ko-KR" dirty="0" err="1" smtClean="0">
                    <a:sym typeface="Symbol"/>
                  </a:rPr>
                  <a:t>Def</a:t>
                </a:r>
                <a:r>
                  <a:rPr lang="en-US" altLang="ko-KR" dirty="0" smtClean="0">
                    <a:sym typeface="Symbol"/>
                  </a:rPr>
                  <a:t>: A polyhedron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is 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full-dimensional</a:t>
                </a:r>
                <a:r>
                  <a:rPr lang="en-US" altLang="ko-KR" dirty="0" smtClean="0">
                    <a:sym typeface="Symbol"/>
                  </a:rPr>
                  <a:t> if dim(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586722"/>
              </a:xfrm>
              <a:blipFill rotWithShape="1">
                <a:blip r:embed="rId2"/>
                <a:stretch>
                  <a:fillRect l="-648" t="-654" r="-11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2576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836712"/>
                <a:ext cx="8462963" cy="5474256"/>
              </a:xfrm>
            </p:spPr>
            <p:txBody>
              <a:bodyPr/>
              <a:lstStyle/>
              <a:p>
                <a:r>
                  <a:rPr lang="en-US" altLang="ko-KR" dirty="0" smtClean="0"/>
                  <a:t>Notation: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𝑀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1,…,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ko-KR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ko-KR" dirty="0" smtClean="0"/>
                  <a:t>: number of constraints</a:t>
                </a:r>
              </a:p>
              <a:p>
                <a:pPr marL="2844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=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={</m:t>
                      </m:r>
                      <m:r>
                        <a:rPr lang="en-US" altLang="ko-KR" b="0" i="1" smtClean="0">
                          <a:latin typeface="Cambria Math"/>
                        </a:rPr>
                        <m:t>𝑖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: 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∀ 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𝑀</m:t>
                        </m:r>
                      </m:e>
                      <m:sup>
                        <m:r>
                          <a:rPr lang="en-US" altLang="ko-KR" i="1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 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𝑀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∖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</m:sup>
                    </m:sSup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 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are corresponding rows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endParaRPr lang="en-US" altLang="ko-KR" dirty="0" smtClean="0"/>
              </a:p>
              <a:p>
                <a:r>
                  <a:rPr lang="en-US" altLang="ko-KR" dirty="0" smtClean="0"/>
                  <a:t>Note that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cannot be written as a linear combination of the rows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  <a:endParaRPr lang="en-US" altLang="ko-KR" dirty="0" smtClean="0"/>
              </a:p>
              <a:p>
                <a:r>
                  <a:rPr lang="en-US" altLang="ko-KR" dirty="0" err="1" smtClean="0"/>
                  <a:t>Def</a:t>
                </a:r>
                <a:r>
                  <a:rPr lang="en-US" altLang="ko-KR" dirty="0" smtClean="0"/>
                  <a:t>:  </a:t>
                </a:r>
                <a:r>
                  <a:rPr lang="en-US" altLang="ko-KR" dirty="0" smtClean="0">
                    <a:solidFill>
                      <a:srgbClr val="FF0000"/>
                    </a:solidFill>
                  </a:rPr>
                  <a:t>inner point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ko-KR" dirty="0" smtClean="0"/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ko-KR" dirty="0" smtClean="0"/>
                  <a:t>  for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</m:sup>
                    </m:sSup>
                  </m:oMath>
                </a14:m>
                <a:endParaRPr lang="en-US" altLang="ko-KR" dirty="0" smtClean="0">
                  <a:sym typeface="Symbol"/>
                </a:endParaRPr>
              </a:p>
              <a:p>
                <a:r>
                  <a:rPr lang="en-US" altLang="ko-KR" dirty="0" err="1" smtClean="0">
                    <a:sym typeface="Symbol"/>
                  </a:rPr>
                  <a:t>Def</a:t>
                </a:r>
                <a:r>
                  <a:rPr lang="en-US" altLang="ko-KR" dirty="0" smtClean="0">
                    <a:sym typeface="Symbol"/>
                  </a:rPr>
                  <a:t>:  </a:t>
                </a:r>
                <a:r>
                  <a:rPr lang="en-US" altLang="ko-KR" dirty="0" smtClean="0">
                    <a:solidFill>
                      <a:srgbClr val="FF0000"/>
                    </a:solidFill>
                    <a:sym typeface="Symbol"/>
                  </a:rPr>
                  <a:t>interior point</a:t>
                </a:r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 for </a:t>
                </a:r>
                <a:r>
                  <a:rPr lang="en-US" altLang="ko-KR" dirty="0"/>
                  <a:t>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endParaRPr lang="en-US" altLang="ko-KR" dirty="0" smtClean="0"/>
              </a:p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Prop 2.3</a:t>
                </a:r>
                <a:r>
                  <a:rPr lang="en-US" altLang="ko-KR" dirty="0" smtClean="0"/>
                  <a:t>:  Every nonempty polyhedron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 has an inner point.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</a:rPr>
                  <a:t>Pf)</a:t>
                </a:r>
                <a:r>
                  <a:rPr lang="en-US" altLang="ko-KR" dirty="0" smtClean="0"/>
                  <a:t>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altLang="ko-KR" i="1" smtClean="0">
                            <a:latin typeface="Cambria Math"/>
                            <a:ea typeface="Cambria Math"/>
                          </a:rPr>
                          <m:t>≤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∅,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every point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inner.  For each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there 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/>
                  </a:rPr>
                  <a:t>. 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  <a:sym typeface="Symbol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≤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</m:e>
                    </m:d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≤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/>
                  <a:t>for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hence inner point.		</a:t>
                </a: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836712"/>
                <a:ext cx="8462963" cy="5474256"/>
              </a:xfrm>
              <a:blipFill>
                <a:blip r:embed="rId2"/>
                <a:stretch>
                  <a:fillRect l="-648" t="-668" b="-11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0417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565626"/>
              </a:xfrm>
            </p:spPr>
            <p:txBody>
              <a:bodyPr/>
              <a:lstStyle/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Prop 2.4</a:t>
                </a:r>
                <a:r>
                  <a:rPr lang="en-US" altLang="ko-KR" dirty="0" smtClean="0"/>
                  <a:t>: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</a:rPr>
                      <m:t>(</m:t>
                    </m:r>
                    <m:r>
                      <a:rPr lang="en-US" altLang="ko-KR" b="0" i="1" dirty="0" smtClean="0">
                        <a:latin typeface="Cambria Math"/>
                      </a:rPr>
                      <m:t>𝑃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≠∅)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, then dim(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+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(see Prop 1.4)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  <a:sym typeface="Symbol"/>
                  </a:rPr>
                  <a:t>Pf) </a:t>
                </a:r>
                <a:r>
                  <a:rPr lang="en-US" altLang="ko-KR" dirty="0" smtClean="0">
                    <a:sym typeface="Symbol"/>
                  </a:rPr>
                  <a:t> Suppose rank(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−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𝑘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0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𝑘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dim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: 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=0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∃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linearly independent points,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be an inner point (existence guaranteed)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ko-KR" altLang="en-US" b="0" i="1" dirty="0" smtClean="0">
                        <a:latin typeface="Cambria Math"/>
                        <a:sym typeface="Symbol"/>
                      </a:rPr>
                      <m:t>𝜀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𝑦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</m:oMath>
                </a14:m>
                <a:r>
                  <a:rPr lang="en-US" altLang="ko-KR" dirty="0">
                    <a:sym typeface="Symbol"/>
                  </a:rPr>
                  <a:t> for small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&gt;0</m:t>
                    </m:r>
                  </m:oMath>
                </a14:m>
                <a:r>
                  <a:rPr lang="en-US" altLang="ko-KR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𝜀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𝜀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err="1">
                    <a:sym typeface="Symbol"/>
                  </a:rPr>
                  <a:t>affinely</a:t>
                </a:r>
                <a:r>
                  <a:rPr lang="en-US" altLang="ko-KR" dirty="0">
                    <a:sym typeface="Symbol"/>
                  </a:rPr>
                  <a:t> independent   (since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∗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+</m:t>
                        </m:r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𝜀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 linearly </a:t>
                </a:r>
                <a:r>
                  <a:rPr lang="en-US" altLang="ko-KR" dirty="0">
                    <a:sym typeface="Symbol"/>
                  </a:rPr>
                  <a:t>independent</a:t>
                </a:r>
                <a:r>
                  <a:rPr lang="en-US" altLang="ko-KR" dirty="0" smtClean="0">
                    <a:sym typeface="Symbol"/>
                  </a:rPr>
                  <a:t>)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dim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)≥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𝑘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 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𝑃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+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rank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,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)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𝑛</m:t>
                    </m:r>
                  </m:oMath>
                </a14:m>
                <a:endParaRPr lang="en-US" altLang="ko-KR" dirty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Now suppose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are </a:t>
                </a:r>
                <a:r>
                  <a:rPr lang="en-US" altLang="ko-KR" dirty="0" err="1" smtClean="0">
                    <a:sym typeface="Symbol"/>
                  </a:rPr>
                  <a:t>affinely</a:t>
                </a:r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 err="1" smtClean="0">
                    <a:sym typeface="Symbol"/>
                  </a:rPr>
                  <a:t>indep</a:t>
                </a:r>
                <a:r>
                  <a:rPr lang="en-US" altLang="ko-KR" dirty="0" smtClean="0">
                    <a:sym typeface="Symbol"/>
                  </a:rPr>
                  <a:t>. points of P.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𝑖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−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are linearly independent 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=0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nullity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)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=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−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𝑘</m:t>
                    </m:r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𝑃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+</m:t>
                    </m:r>
                  </m:oMath>
                </a14:m>
                <a:r>
                  <a:rPr lang="en-US" altLang="ko-KR" dirty="0">
                    <a:sym typeface="Symbol"/>
                  </a:rPr>
                  <a:t> </a:t>
                </a:r>
                <a:r>
                  <a:rPr lang="en-US" altLang="ko-KR" dirty="0" smtClean="0">
                    <a:sym typeface="Symbol"/>
                  </a:rPr>
                  <a:t>rank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𝐴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,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/>
                          </a:rPr>
                          <m:t>=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)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		  </a:t>
                </a:r>
                <a:endParaRPr lang="en-US" altLang="ko-KR" dirty="0">
                  <a:sym typeface="Symbol"/>
                </a:endParaRPr>
              </a:p>
              <a:p>
                <a:endParaRPr lang="en-US" altLang="ko-KR" dirty="0" smtClean="0"/>
              </a:p>
              <a:p>
                <a:r>
                  <a:rPr lang="en-US" altLang="ko-KR" dirty="0" err="1" smtClean="0">
                    <a:solidFill>
                      <a:srgbClr val="0000FF"/>
                    </a:solidFill>
                  </a:rPr>
                  <a:t>Cor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:</a:t>
                </a:r>
                <a:r>
                  <a:rPr lang="en-US" altLang="ko-KR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 is full-dimensional if and only if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 has an interior point.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565626"/>
              </a:xfrm>
              <a:blipFill rotWithShape="1">
                <a:blip r:embed="rId2"/>
                <a:stretch>
                  <a:fillRect l="-648" t="-6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E717-D449-45AF-B63E-BBCDB81687C5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20170497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사용자 지정 3">
      <a:majorFont>
        <a:latin typeface="Arial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13917</TotalTime>
  <Words>275</Words>
  <Application>Microsoft Office PowerPoint</Application>
  <PresentationFormat>화면 슬라이드 쇼(4:3)</PresentationFormat>
  <Paragraphs>182</Paragraphs>
  <Slides>16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Arial Unicode MS</vt:lpstr>
      <vt:lpstr>굴림</vt:lpstr>
      <vt:lpstr>바탕체</vt:lpstr>
      <vt:lpstr>Arial</vt:lpstr>
      <vt:lpstr>Cambria Math</vt:lpstr>
      <vt:lpstr>Symbol</vt:lpstr>
      <vt:lpstr>Times New Roman</vt:lpstr>
      <vt:lpstr>Wingdings</vt:lpstr>
      <vt:lpstr>기본 디자인</vt:lpstr>
      <vt:lpstr>I.4 Polyhedral Theory (NW)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2.Definitions of Polyhedra and Dimension</vt:lpstr>
      <vt:lpstr>PowerPoint 프레젠테이션</vt:lpstr>
      <vt:lpstr>PowerPoint 프레젠테이션</vt:lpstr>
      <vt:lpstr>3. Describing Polyhedra by Facets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 (Optimization)</dc:title>
  <dc:creator>admin</dc:creator>
  <cp:lastModifiedBy>Windows 사용자</cp:lastModifiedBy>
  <cp:revision>747</cp:revision>
  <cp:lastPrinted>2015-09-09T07:25:55Z</cp:lastPrinted>
  <dcterms:created xsi:type="dcterms:W3CDTF">2001-03-03T08:59:47Z</dcterms:created>
  <dcterms:modified xsi:type="dcterms:W3CDTF">2018-09-08T08:40:26Z</dcterms:modified>
</cp:coreProperties>
</file>