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58" r:id="rId2"/>
    <p:sldId id="359" r:id="rId3"/>
    <p:sldId id="360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6" r:id="rId16"/>
    <p:sldId id="377" r:id="rId17"/>
    <p:sldId id="372" r:id="rId18"/>
    <p:sldId id="373" r:id="rId19"/>
    <p:sldId id="374" r:id="rId20"/>
    <p:sldId id="375" r:id="rId21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3333FF"/>
    <a:srgbClr val="CCFFFF"/>
    <a:srgbClr val="99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5" autoAdjust="0"/>
    <p:restoredTop sz="94660" autoAdjust="0"/>
  </p:normalViewPr>
  <p:slideViewPr>
    <p:cSldViewPr>
      <p:cViewPr varScale="1">
        <p:scale>
          <a:sx n="102" d="100"/>
          <a:sy n="102" d="100"/>
        </p:scale>
        <p:origin x="9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66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231" cy="49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5" tIns="46388" rIns="92775" bIns="4638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445" y="0"/>
            <a:ext cx="2945230" cy="49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5" tIns="46388" rIns="92775" bIns="4638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64"/>
            <a:ext cx="2945231" cy="49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5" tIns="46388" rIns="92775" bIns="4638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445" y="9430064"/>
            <a:ext cx="2945230" cy="49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5" tIns="46388" rIns="92775" bIns="4638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73BAB9-A1B6-48DA-ACB4-DAC0C730167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741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231" cy="49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5" tIns="46388" rIns="92775" bIns="4638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445" y="0"/>
            <a:ext cx="2945230" cy="49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5" tIns="46388" rIns="92775" bIns="4638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607" y="4715839"/>
            <a:ext cx="4986463" cy="446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5" tIns="46388" rIns="92775" bIns="463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64"/>
            <a:ext cx="2945231" cy="49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5" tIns="46388" rIns="92775" bIns="4638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445" y="9430064"/>
            <a:ext cx="2945230" cy="49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5" tIns="46388" rIns="92775" bIns="4638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6D8897-2740-407B-BD7B-20388628879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4342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3482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53797" indent="-289922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5968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23563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8743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5131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015188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7906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942939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46297FD6-B41E-4FD9-8E0A-A1527613F46B}" type="slidenum">
              <a:rPr lang="en-US" altLang="ko-KR" sz="1200"/>
              <a:pPr eaLnBrk="1" hangingPunct="1"/>
              <a:t>1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4403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53797" indent="-289922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5968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23563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8743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5131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015188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7906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942939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2BC1720E-5A08-43E8-9902-4CCB06D8ADD2}" type="slidenum">
              <a:rPr lang="en-US" altLang="ko-KR" sz="1200"/>
              <a:pPr eaLnBrk="1" hangingPunct="1"/>
              <a:t>10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53797" indent="-289922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5968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23563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8743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5131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015188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7906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942939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46069E28-0683-4E22-8389-1488C83766D2}" type="slidenum">
              <a:rPr lang="en-US" altLang="ko-KR" sz="1200"/>
              <a:pPr eaLnBrk="1" hangingPunct="1"/>
              <a:t>11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460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53797" indent="-289922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5968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23563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8743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5131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015188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7906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942939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DF997634-E730-4327-97E9-18C3153EBCEA}" type="slidenum">
              <a:rPr lang="en-US" altLang="ko-KR" sz="1200"/>
              <a:pPr eaLnBrk="1" hangingPunct="1"/>
              <a:t>12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471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53797" indent="-289922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5968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23563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8743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5131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015188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7906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942939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0C755AF8-87E5-4DFD-B95B-636D018FFE69}" type="slidenum">
              <a:rPr lang="en-US" altLang="ko-KR" sz="1200"/>
              <a:pPr eaLnBrk="1" hangingPunct="1"/>
              <a:t>13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4813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53797" indent="-289922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5968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23563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8743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5131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015188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7906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942939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1BF681A7-F38C-48CC-98D2-36E137FBA1DC}" type="slidenum">
              <a:rPr lang="en-US" altLang="ko-KR" sz="1200"/>
              <a:pPr eaLnBrk="1" hangingPunct="1"/>
              <a:t>14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4915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53797" indent="-289922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5968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23563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8743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5131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015188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7906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942939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B323C6F4-D043-4A2A-8EE0-E090DABD4C26}" type="slidenum">
              <a:rPr lang="en-US" altLang="ko-KR" sz="1200"/>
              <a:pPr eaLnBrk="1" hangingPunct="1"/>
              <a:t>15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5018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53797" indent="-289922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5968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23563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8743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5131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015188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7906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942939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C825881B-7D8E-47A4-AC7F-633E2CF91F92}" type="slidenum">
              <a:rPr lang="en-US" altLang="ko-KR" sz="1200"/>
              <a:pPr eaLnBrk="1" hangingPunct="1"/>
              <a:t>16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5120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53797" indent="-289922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5968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23563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8743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5131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015188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7906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942939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749E4D89-56EF-4AC8-A62C-4C7B2065C718}" type="slidenum">
              <a:rPr lang="en-US" altLang="ko-KR" sz="1200"/>
              <a:pPr eaLnBrk="1" hangingPunct="1"/>
              <a:t>17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522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53797" indent="-289922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5968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23563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8743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5131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015188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7906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942939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C1933EDF-58EF-4F87-83E0-2465F938D177}" type="slidenum">
              <a:rPr lang="en-US" altLang="ko-KR" sz="1200"/>
              <a:pPr eaLnBrk="1" hangingPunct="1"/>
              <a:t>18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5325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53797" indent="-289922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5968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23563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8743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5131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015188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7906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942939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DA25FC3E-E106-4B00-AA89-3B95870AB531}" type="slidenum">
              <a:rPr lang="en-US" altLang="ko-KR" sz="1200"/>
              <a:pPr eaLnBrk="1" hangingPunct="1"/>
              <a:t>19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3584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53797" indent="-289922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5968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23563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8743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5131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015188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7906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942939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DD3D0A86-EF65-4DCD-8689-5DBAC34A7D9C}" type="slidenum">
              <a:rPr lang="en-US" altLang="ko-KR" sz="1200"/>
              <a:pPr eaLnBrk="1" hangingPunct="1"/>
              <a:t>2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5427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53797" indent="-289922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5968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23563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8743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5131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015188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7906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942939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936A2BA7-E79B-4CB1-AB1E-6EB5A2C355B0}" type="slidenum">
              <a:rPr lang="en-US" altLang="ko-KR" sz="1200"/>
              <a:pPr eaLnBrk="1" hangingPunct="1"/>
              <a:t>20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53797" indent="-289922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5968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23563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8743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5131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015188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7906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942939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0DFC0DCA-5755-4FA1-875A-6A64917C67A9}" type="slidenum">
              <a:rPr lang="en-US" altLang="ko-KR" sz="1200"/>
              <a:pPr eaLnBrk="1" hangingPunct="1"/>
              <a:t>3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3789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53797" indent="-289922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5968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23563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8743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5131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015188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7906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942939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9CB92ED6-C152-4AAD-8025-2BF2B7C96DAB}" type="slidenum">
              <a:rPr lang="en-US" altLang="ko-KR" sz="1200"/>
              <a:pPr eaLnBrk="1" hangingPunct="1"/>
              <a:t>4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3891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53797" indent="-289922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5968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23563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8743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5131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015188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7906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942939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6A33B687-B97A-43AC-8C5C-C76C683B71F0}" type="slidenum">
              <a:rPr lang="en-US" altLang="ko-KR" sz="1200"/>
              <a:pPr eaLnBrk="1" hangingPunct="1"/>
              <a:t>5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53797" indent="-289922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5968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23563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8743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5131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015188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7906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942939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88E3270F-6F4F-4E64-90EE-71CB3E5E26ED}" type="slidenum">
              <a:rPr lang="en-US" altLang="ko-KR" sz="1200"/>
              <a:pPr eaLnBrk="1" hangingPunct="1"/>
              <a:t>6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4096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53797" indent="-289922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5968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23563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8743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5131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015188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7906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942939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679A2657-F995-416E-B14D-C392FB4DDCEC}" type="slidenum">
              <a:rPr lang="en-US" altLang="ko-KR" sz="1200"/>
              <a:pPr eaLnBrk="1" hangingPunct="1"/>
              <a:t>7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4198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53797" indent="-289922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5968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23563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8743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5131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015188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7906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942939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A9568A67-6552-4B82-91D3-CF1881F58157}" type="slidenum">
              <a:rPr lang="en-US" altLang="ko-KR" sz="1200"/>
              <a:pPr eaLnBrk="1" hangingPunct="1"/>
              <a:t>8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4301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53797" indent="-289922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5968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23563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87438" indent="-2319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5131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015188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79063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942939" indent="-2319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3A2A3BA6-98F9-43D5-B045-C659635FE749}" type="slidenum">
              <a:rPr lang="en-US" altLang="ko-KR" sz="1200"/>
              <a:pPr eaLnBrk="1" hangingPunct="1"/>
              <a:t>9</a:t>
            </a:fld>
            <a:endParaRPr lang="en-US" altLang="ko-K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Integer Programming 2005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FCAD3-DB12-4999-ADA5-999C3AFCD68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5923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Integer Programming 2005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67B88-9499-4658-9E77-CBFCB02E5A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883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Integer Programming 2005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7A3A5-4E0E-4DEF-B4CE-322A2F1296B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0978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81788" y="152400"/>
            <a:ext cx="2114550" cy="268605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33375" y="152400"/>
            <a:ext cx="6196013" cy="26860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Integer Programming 2005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85F1E-4A5D-4C57-8DBF-872656BFAB4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8349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33375" y="933450"/>
            <a:ext cx="8462963" cy="1809726"/>
          </a:xfrm>
        </p:spPr>
        <p:txBody>
          <a:bodyPr/>
          <a:lstStyle>
            <a:lvl1pPr>
              <a:defRPr b="0">
                <a:latin typeface="+mn-lt"/>
                <a:cs typeface="Arial" pitchFamily="34" charset="0"/>
              </a:defRPr>
            </a:lvl1pPr>
            <a:lvl2pPr>
              <a:defRPr sz="1800" b="0">
                <a:latin typeface="Arial" pitchFamily="34" charset="0"/>
                <a:cs typeface="Arial" pitchFamily="34" charset="0"/>
              </a:defRPr>
            </a:lvl2pPr>
            <a:lvl3pPr>
              <a:defRPr sz="1800" b="0"/>
            </a:lvl3pPr>
            <a:lvl4pPr>
              <a:defRPr sz="1800" b="0"/>
            </a:lvl4pPr>
            <a:lvl5pPr>
              <a:defRPr sz="1800" b="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9CD97-BE32-4F63-AED3-6F0821DE4468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8511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Integer Programming 2005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B50E2-ADEB-4255-AAF8-7EB004560AF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7417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33375" y="933450"/>
            <a:ext cx="4154488" cy="190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0263" y="933450"/>
            <a:ext cx="4156075" cy="190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Integer Programming 2005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B7789-F9C3-4F38-AD35-FFF5763B9BA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985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Integer Programming 2005</a:t>
            </a: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06C3B-442D-431B-ACDE-FD7D39D4636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7356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Integer Programming 2005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A5929-F4A5-4AEA-A7C4-5885AFC6040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2387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EB9BB-F5D2-475A-A4AC-E40929464E9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6990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Integer Programming 2005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921D1-248E-4408-A173-8C25B1D1FA1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4527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Integer Programming 2005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56949-FC6C-4DD4-BD8A-B2A0E885864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940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933450"/>
            <a:ext cx="8462963" cy="18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00800"/>
            <a:ext cx="244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+mn-lt"/>
              </a:defRPr>
            </a:lvl1pPr>
          </a:lstStyle>
          <a:p>
            <a:pPr>
              <a:defRPr/>
            </a:pPr>
            <a:r>
              <a:rPr lang="en-US" altLang="ko-KR" b="0" dirty="0" smtClean="0"/>
              <a:t>Integer Programming 2018</a:t>
            </a:r>
            <a:endParaRPr lang="en-US" altLang="ko-KR" b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381750"/>
            <a:ext cx="12223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4C67904-A8E3-45F0-8427-62CF860C7E54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13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hf hdr="0" ftr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2800" b="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Times New Roman" pitchFamily="18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Times New Roman" pitchFamily="18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Times New Roman" pitchFamily="18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Times New Roman" pitchFamily="18" charset="0"/>
          <a:ea typeface="굴림" pitchFamily="50" charset="-127"/>
        </a:defRPr>
      </a:lvl9pPr>
    </p:titleStyle>
    <p:bodyStyle>
      <a:lvl1pPr marL="282575" indent="-282575" algn="l" rtl="0" eaLnBrk="0" fontAlgn="base" latinLnBrk="1" hangingPunct="0">
        <a:lnSpc>
          <a:spcPct val="105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q"/>
        <a:defRPr kumimoji="1" sz="2000" b="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196850" algn="l" rtl="0" eaLnBrk="0" fontAlgn="base" latinLnBrk="1" hangingPunct="0">
        <a:lnSpc>
          <a:spcPct val="105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Ø"/>
        <a:defRPr kumimoji="1" sz="1800" b="0">
          <a:solidFill>
            <a:schemeClr val="tx1"/>
          </a:solidFill>
          <a:latin typeface="+mn-lt"/>
          <a:ea typeface="+mn-ea"/>
        </a:defRPr>
      </a:lvl2pPr>
      <a:lvl3pPr marL="1044575" indent="-184150" algn="l" rtl="0" eaLnBrk="0" fontAlgn="base" latinLnBrk="1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 kumimoji="1" sz="1800" b="0">
          <a:solidFill>
            <a:schemeClr val="tx1"/>
          </a:solidFill>
          <a:latin typeface="+mn-lt"/>
          <a:ea typeface="+mn-ea"/>
        </a:defRPr>
      </a:lvl3pPr>
      <a:lvl4pPr marL="1417638" indent="-18256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800" b="0">
          <a:solidFill>
            <a:schemeClr val="tx1"/>
          </a:solidFill>
          <a:latin typeface="+mn-lt"/>
          <a:ea typeface="+mn-ea"/>
        </a:defRPr>
      </a:lvl4pPr>
      <a:lvl5pPr marL="1804988" indent="-19685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800" b="0">
          <a:solidFill>
            <a:schemeClr val="tx1"/>
          </a:solidFill>
          <a:latin typeface="+mn-lt"/>
          <a:ea typeface="+mn-ea"/>
        </a:defRPr>
      </a:lvl5pPr>
      <a:lvl6pPr marL="2262188" indent="-196850" algn="l" rtl="0" fontAlgn="base" latinLnBrk="1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ea"/>
          <a:ea typeface="+mn-ea"/>
        </a:defRPr>
      </a:lvl6pPr>
      <a:lvl7pPr marL="2719388" indent="-196850" algn="l" rtl="0" fontAlgn="base" latinLnBrk="1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ea"/>
          <a:ea typeface="+mn-ea"/>
        </a:defRPr>
      </a:lvl7pPr>
      <a:lvl8pPr marL="3176588" indent="-196850" algn="l" rtl="0" fontAlgn="base" latinLnBrk="1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ea"/>
          <a:ea typeface="+mn-ea"/>
        </a:defRPr>
      </a:lvl8pPr>
      <a:lvl9pPr marL="3633788" indent="-196850" algn="l" rtl="0" fontAlgn="base" latinLnBrk="1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ea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uwaterloo.ca/tsp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제목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12775"/>
          </a:xfrm>
        </p:spPr>
        <p:txBody>
          <a:bodyPr/>
          <a:lstStyle/>
          <a:p>
            <a:r>
              <a:rPr lang="en-US" altLang="ko-KR" dirty="0" smtClean="0">
                <a:latin typeface="+mn-lt"/>
              </a:rPr>
              <a:t>1.3 Modeling with exponentially many constr.</a:t>
            </a:r>
            <a:endParaRPr lang="ko-KR" altLang="en-US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5555367"/>
              </a:xfrm>
            </p:spPr>
            <p:txBody>
              <a:bodyPr/>
              <a:lstStyle/>
              <a:p>
                <a:r>
                  <a:rPr lang="en-US" altLang="ko-KR" dirty="0" smtClean="0">
                    <a:cs typeface="Arial" charset="0"/>
                  </a:rPr>
                  <a:t>Some strong formulations (or  even formulation itself) may involve exponentially many constraints (cutting plane method is used to solve the LP relaxations of them)</a:t>
                </a:r>
              </a:p>
              <a:p>
                <a:endParaRPr lang="en-US" altLang="ko-KR" dirty="0" smtClean="0">
                  <a:cs typeface="Arial" charset="0"/>
                </a:endParaRPr>
              </a:p>
              <a:p>
                <a:r>
                  <a:rPr lang="en-US" altLang="ko-KR" dirty="0" smtClean="0">
                    <a:solidFill>
                      <a:srgbClr val="FF0000"/>
                    </a:solidFill>
                    <a:cs typeface="Arial" charset="0"/>
                  </a:rPr>
                  <a:t>The minimum spanning tree problem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𝐺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=(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𝑉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𝐸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 undirected graph  (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𝑉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𝐸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𝑚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).  Every edge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𝑒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𝐸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 has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ko-KR" dirty="0" smtClean="0">
                    <a:cs typeface="Arial" charset="0"/>
                  </a:rPr>
                  <a:t>.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</a:rPr>
                  <a:t>	Find a spanning tree (acyclic connected spanning subgraph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cs typeface="Arial" charset="0"/>
                      </a:rPr>
                      <m:t>𝐺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) of minimum cost.</a:t>
                </a:r>
              </a:p>
              <a:p>
                <a:pPr>
                  <a:buFont typeface="Wingdings" pitchFamily="2" charset="2"/>
                  <a:buNone/>
                </a:pPr>
                <a:endParaRPr lang="en-US" altLang="ko-KR" dirty="0" smtClean="0">
                  <a:cs typeface="Arial" charset="0"/>
                </a:endParaRPr>
              </a:p>
              <a:p>
                <a:r>
                  <a:rPr lang="en-US" altLang="ko-KR" dirty="0" smtClean="0">
                    <a:cs typeface="Arial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⊂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𝑉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define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𝐸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𝑆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𝑖</m:t>
                            </m:r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,</m:t>
                            </m:r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𝑗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∈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𝐸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: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𝑗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∈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𝑆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>
                    <a:cs typeface="Arial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ko-KR" altLang="en-US" i="1" dirty="0" smtClean="0">
                        <a:latin typeface="Cambria Math"/>
                        <a:cs typeface="Arial" charset="0"/>
                        <a:sym typeface="Symbol" pitchFamily="18" charset="2"/>
                      </a:rPr>
                      <m:t>𝛿</m:t>
                    </m:r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𝑆</m:t>
                        </m:r>
                      </m:e>
                    </m:d>
                    <m:r>
                      <a:rPr lang="en-US" altLang="ko-KR" b="0" i="1" dirty="0" smtClean="0">
                        <a:latin typeface="Cambria Math"/>
                        <a:cs typeface="Arial" charset="0"/>
                        <a:sym typeface="Symbol" pitchFamily="18" charset="2"/>
                      </a:rPr>
                      <m:t>={</m:t>
                    </m:r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b="0" i="1" dirty="0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altLang="ko-KR" b="0" i="1" dirty="0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𝑗</m:t>
                        </m:r>
                      </m:e>
                    </m:d>
                    <m:r>
                      <a:rPr lang="en-US" altLang="ko-KR" b="0" i="1" dirty="0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𝐸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: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one end node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is 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(cut defined by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)</a:t>
                </a:r>
              </a:p>
              <a:p>
                <a:pPr>
                  <a:buFont typeface="Wingdings" pitchFamily="2" charset="2"/>
                  <a:buNone/>
                </a:pPr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Font typeface="Wingdings" pitchFamily="2" charset="2"/>
                  <a:buNone/>
                </a:pPr>
                <a:endParaRPr lang="ko-KR" altLang="en-US" dirty="0" smtClean="0">
                  <a:cs typeface="Arial" charset="0"/>
                </a:endParaRPr>
              </a:p>
            </p:txBody>
          </p:sp>
        </mc:Choice>
        <mc:Fallback xmlns="">
          <p:sp>
            <p:nvSpPr>
              <p:cNvPr id="13315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5555367"/>
              </a:xfrm>
              <a:blipFill>
                <a:blip r:embed="rId3"/>
                <a:stretch>
                  <a:fillRect l="-648" t="-659" r="-6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2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13317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FD95093D-DF43-4F9E-A741-C751028A7DD2}" type="slidenum">
              <a:rPr lang="en-US" altLang="ko-KR" sz="1400" smtClean="0">
                <a:latin typeface="+mn-lt"/>
              </a:rPr>
              <a:pPr eaLnBrk="1" hangingPunct="1"/>
              <a:t>1</a:t>
            </a:fld>
            <a:endParaRPr lang="en-US" altLang="ko-KR" sz="1400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+mn-lt"/>
              </a:rPr>
              <a:t>The perfect matching problem</a:t>
            </a:r>
            <a:endParaRPr lang="ko-KR" altLang="en-US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4748095"/>
              </a:xfrm>
            </p:spPr>
            <p:txBody>
              <a:bodyPr/>
              <a:lstStyle/>
              <a:p>
                <a:r>
                  <a:rPr lang="en-US" altLang="ko-KR" dirty="0" smtClean="0">
                    <a:cs typeface="Arial" charset="0"/>
                  </a:rPr>
                  <a:t>Match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𝑛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 persons into pairs perfectly. 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𝑒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𝑒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={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charset="0"/>
                      </a:rPr>
                      <m:t>𝑖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charset="0"/>
                      </a:rPr>
                      <m:t>𝑗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charset="0"/>
                      </a:rPr>
                      <m:t>},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 if person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𝑖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 is matched with person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𝑗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.  Construct graph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Arial" charset="0"/>
                      </a:rPr>
                      <m:t>𝐺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charset="0"/>
                      </a:rPr>
                      <m:t>=(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charset="0"/>
                      </a:rPr>
                      <m:t>𝑉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charset="0"/>
                      </a:rPr>
                      <m:t>𝐸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 with edge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𝑒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charset="0"/>
                      </a:rPr>
                      <m:t>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charset="0"/>
                      </a:rPr>
                      <m:t>={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charset="0"/>
                      </a:rPr>
                      <m:t>𝑖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charset="0"/>
                      </a:rPr>
                      <m:t>𝑗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charset="0"/>
                      </a:rPr>
                      <m:t>}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Arial" charset="0"/>
                      </a:rPr>
                      <m:t>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𝐸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. 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Arial" charset="0"/>
                      </a:rPr>
                      <m:t>{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charset="0"/>
                      </a:rPr>
                      <m:t>𝑖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charset="0"/>
                      </a:rPr>
                      <m:t>𝑗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charset="0"/>
                      </a:rPr>
                      <m:t>}∉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𝐸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Arial" charset="0"/>
                      </a:rPr>
                      <m:t>𝑖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Arial" charset="0"/>
                      </a:rPr>
                      <m:t>𝑗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 cannot be matched.</a:t>
                </a:r>
              </a:p>
              <a:p>
                <a:r>
                  <a:rPr lang="en-US" altLang="ko-KR" dirty="0" smtClean="0">
                    <a:cs typeface="Arial" charset="0"/>
                  </a:rPr>
                  <a:t> 	 minimize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∈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subject to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∈</m:t>
                        </m:r>
                        <m:r>
                          <a:rPr lang="ko-KR" altLang="en-US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𝛿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(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  <m:t>𝑖</m:t>
                            </m:r>
                          </m:e>
                        </m:d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altLang="ko-KR" i="1">
                        <a:latin typeface="Cambria Math"/>
                        <a:cs typeface="Arial" charset="0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1</m:t>
                    </m:r>
                    <m:r>
                      <a:rPr lang="en-US" altLang="ko-KR" i="1">
                        <a:latin typeface="Cambria Math"/>
                        <a:cs typeface="Arial" charset="0"/>
                        <a:sym typeface="Symbol" pitchFamily="18" charset="2"/>
                      </a:rPr>
                      <m:t>, </m:t>
                    </m:r>
                  </m:oMath>
                </a14:m>
                <a:r>
                  <a:rPr lang="en-US" altLang="ko-KR" dirty="0">
                    <a:cs typeface="Arial" charset="0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cs typeface="Arial" charset="0"/>
                        <a:sym typeface="Symbol" pitchFamily="18" charset="2"/>
                      </a:rPr>
                      <m:t>𝑖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𝑉</m:t>
                    </m:r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	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ko-KR" dirty="0">
                    <a:cs typeface="Arial" charset="0"/>
                    <a:sym typeface="Symbol" pitchFamily="18" charset="2"/>
                  </a:rPr>
                  <a:t>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𝑑𝑒𝑔𝑟𝑒𝑒</m:t>
                        </m:r>
                      </m:sub>
                    </m:sSub>
                    <m:r>
                      <a:rPr lang="en-US" altLang="ko-KR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𝑐𝑜𝑛𝑣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𝐹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 (see Fig 1.7)</a:t>
                </a:r>
              </a:p>
              <a:p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Add  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∈</m:t>
                        </m:r>
                        <m:r>
                          <a:rPr lang="ko-KR" altLang="en-US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𝛿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𝑆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altLang="ko-KR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1,</m:t>
                    </m:r>
                  </m:oMath>
                </a14:m>
                <a:r>
                  <a:rPr lang="en-US" altLang="ko-KR" dirty="0" smtClean="0">
                    <a:solidFill>
                      <a:schemeClr val="hlink"/>
                    </a:solidFill>
                    <a:cs typeface="Arial" charset="0"/>
                    <a:sym typeface="Symbol" pitchFamily="18" charset="2"/>
                  </a:rPr>
                  <a:t> </a:t>
                </a: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   	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⊂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𝑉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 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𝑉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odd</a:t>
                </a:r>
              </a:p>
              <a:p>
                <a:pPr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or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∈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𝐸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𝑆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altLang="ko-KR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𝑆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−1)/2,</m:t>
                    </m:r>
                  </m:oMath>
                </a14:m>
                <a:r>
                  <a:rPr lang="en-US" altLang="ko-KR" dirty="0" smtClean="0">
                    <a:solidFill>
                      <a:schemeClr val="hlink"/>
                    </a:solidFill>
                    <a:cs typeface="Arial" charset="0"/>
                    <a:sym typeface="Symbol" pitchFamily="18" charset="2"/>
                  </a:rPr>
                  <a:t> </a:t>
                </a: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cs typeface="Arial" charset="0"/>
                        <a:sym typeface="Symbol" pitchFamily="18" charset="2"/>
                      </a:rPr>
                      <m:t>𝑆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⊂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𝑉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  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𝑆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≠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𝑉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</m:t>
                    </m:r>
                  </m:oMath>
                </a14:m>
                <a:r>
                  <a:rPr lang="en-US" altLang="ko-KR" dirty="0">
                    <a:cs typeface="Arial" charset="0"/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i="1" dirty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i="1" dirty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altLang="ko-KR" dirty="0">
                    <a:cs typeface="Arial" charset="0"/>
                    <a:sym typeface="Symbol" pitchFamily="18" charset="2"/>
                  </a:rPr>
                  <a:t> odd</a:t>
                </a:r>
              </a:p>
              <a:p>
                <a:pPr>
                  <a:buFont typeface="Wingdings" pitchFamily="2" charset="2"/>
                  <a:buNone/>
                </a:pPr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Both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𝑚𝑎𝑡𝑐h𝑖𝑛𝑔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𝑐𝑜𝑛𝑣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𝐹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.</a:t>
                </a:r>
                <a:endParaRPr lang="ko-KR" altLang="en-US" dirty="0" smtClean="0">
                  <a:cs typeface="Arial" charset="0"/>
                </a:endParaRPr>
              </a:p>
            </p:txBody>
          </p:sp>
        </mc:Choice>
        <mc:Fallback xmlns="">
          <p:sp>
            <p:nvSpPr>
              <p:cNvPr id="22531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4748095"/>
              </a:xfrm>
              <a:blipFill>
                <a:blip r:embed="rId3"/>
                <a:stretch>
                  <a:fillRect l="-648" t="-770" r="-1297" b="-7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8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22533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96318D71-2CD1-41F7-B040-B75B1A855020}" type="slidenum">
              <a:rPr lang="en-US" altLang="ko-KR" sz="1400" smtClean="0">
                <a:latin typeface="+mn-lt"/>
              </a:rPr>
              <a:pPr eaLnBrk="1" hangingPunct="1"/>
              <a:t>10</a:t>
            </a:fld>
            <a:endParaRPr lang="en-US" altLang="ko-KR" sz="140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+mn-lt"/>
              </a:rPr>
              <a:t>Cut covering problems</a:t>
            </a:r>
            <a:endParaRPr lang="ko-KR" altLang="en-US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4351832"/>
              </a:xfrm>
            </p:spPr>
            <p:txBody>
              <a:bodyPr/>
              <a:lstStyle/>
              <a:p>
                <a:r>
                  <a:rPr lang="en-US" altLang="ko-KR" dirty="0" smtClean="0">
                    <a:cs typeface="Arial" charset="0"/>
                  </a:rPr>
                  <a:t>General problem class that includes many problems on networks and graphs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𝐺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𝑉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𝐸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,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  <a:cs typeface="Arial" charset="0"/>
                          </a:rPr>
                          <m:t>𝑉</m:t>
                        </m:r>
                      </m:e>
                    </m:d>
                    <m:r>
                      <a:rPr lang="en-US" altLang="ko-KR" b="0" i="1" dirty="0" smtClean="0">
                        <a:latin typeface="Cambria Math"/>
                        <a:cs typeface="Arial" charset="0"/>
                      </a:rPr>
                      <m:t>=</m:t>
                    </m:r>
                    <m:r>
                      <a:rPr lang="en-US" altLang="ko-KR" b="0" i="1" dirty="0" smtClean="0">
                        <a:latin typeface="Cambria Math"/>
                        <a:cs typeface="Arial" charset="0"/>
                      </a:rPr>
                      <m:t>𝑛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, undirected graph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𝑓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: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𝑉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+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cs typeface="Arial" charset="0"/>
                        <a:sym typeface="Symbol" pitchFamily="18" charset="2"/>
                      </a:rPr>
                      <m:t>𝐷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⊆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𝑉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  costs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𝑒</m:t>
                        </m:r>
                      </m:sub>
                    </m:sSub>
                    <m:r>
                      <a:rPr lang="en-US" altLang="ko-KR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charset="0"/>
                      </a:rPr>
                      <m:t>≥</m:t>
                    </m:r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charset="0"/>
                      </a:rPr>
                      <m:t>0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𝑒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𝐸</m:t>
                    </m:r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</a:t>
                </a:r>
              </a:p>
              <a:p>
                <a:r>
                  <a:rPr lang="en-US" altLang="ko-KR" dirty="0" smtClean="0">
                    <a:solidFill>
                      <a:srgbClr val="FF0000"/>
                    </a:solidFill>
                    <a:cs typeface="Arial" charset="0"/>
                    <a:sym typeface="Symbol" pitchFamily="18" charset="2"/>
                  </a:rPr>
                  <a:t>Cut covering problems</a:t>
                </a:r>
              </a:p>
              <a:p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cs typeface="Arial" charset="0"/>
                  </a:rPr>
                  <a:t>minimize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∈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ko-KR" baseline="-25000" dirty="0">
                    <a:cs typeface="Arial" charset="0"/>
                    <a:sym typeface="Symbol" pitchFamily="18" charset="2"/>
                  </a:rPr>
                  <a:t> </a:t>
                </a:r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subject to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∈</m:t>
                        </m:r>
                        <m:r>
                          <a:rPr lang="ko-KR" altLang="en-US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𝛿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(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  <m:t>𝑖</m:t>
                            </m:r>
                          </m:e>
                        </m:d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altLang="ko-KR" i="1">
                        <a:latin typeface="Cambria Math"/>
                        <a:cs typeface="Arial" charset="0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𝐷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𝑉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</m:t>
                    </m:r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∈</m:t>
                        </m:r>
                        <m:r>
                          <a:rPr lang="ko-KR" altLang="en-US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𝛿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𝑆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𝑆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</m:t>
                    </m:r>
                  </m:oMath>
                </a14:m>
                <a:r>
                  <a:rPr lang="en-US" altLang="ko-KR" dirty="0">
                    <a:solidFill>
                      <a:schemeClr val="hlink"/>
                    </a:solidFill>
                    <a:cs typeface="Arial" charset="0"/>
                    <a:sym typeface="Symbol" pitchFamily="18" charset="2"/>
                  </a:rPr>
                  <a:t> </a:t>
                </a: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𝑉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</m:t>
                    </m:r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	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Arial" charset="0"/>
                        <a:sym typeface="Symbol" pitchFamily="18" charset="2"/>
                      </a:rPr>
                      <m:t>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  <a:sym typeface="Symbol" pitchFamily="18" charset="2"/>
                      </a:rPr>
                      <m:t>𝐸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.</a:t>
                </a:r>
              </a:p>
              <a:p>
                <a:endParaRPr lang="en-US" altLang="ko-KR" dirty="0" smtClean="0">
                  <a:cs typeface="Arial" charset="0"/>
                </a:endParaRPr>
              </a:p>
              <a:p>
                <a:r>
                  <a:rPr lang="en-US" altLang="ko-KR" dirty="0" smtClean="0">
                    <a:cs typeface="Arial" charset="0"/>
                  </a:rPr>
                  <a:t>There exists an optimal solution which is minimal w.r.t. inclusion.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𝑒</m:t>
                        </m:r>
                      </m:sub>
                    </m:sSub>
                    <m:r>
                      <a:rPr lang="en-US" altLang="ko-KR" i="1" smtClean="0">
                        <a:latin typeface="Cambria Math"/>
                        <a:ea typeface="Cambria Math"/>
                        <a:cs typeface="Arial" charset="0"/>
                      </a:rPr>
                      <m:t>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0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)</a:t>
                </a:r>
                <a:endParaRPr lang="ko-KR" altLang="en-US" dirty="0" smtClean="0">
                  <a:cs typeface="Arial" charset="0"/>
                </a:endParaRPr>
              </a:p>
            </p:txBody>
          </p:sp>
        </mc:Choice>
        <mc:Fallback xmlns="">
          <p:sp>
            <p:nvSpPr>
              <p:cNvPr id="23555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4351832"/>
              </a:xfrm>
              <a:blipFill>
                <a:blip r:embed="rId3"/>
                <a:stretch>
                  <a:fillRect l="-648" t="-840" b="-15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2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23557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4F7F4C1A-ACD9-4CA0-930F-887785638ECC}" type="slidenum">
              <a:rPr lang="en-US" altLang="ko-KR" sz="1400" smtClean="0">
                <a:latin typeface="+mn-lt"/>
              </a:rPr>
              <a:pPr eaLnBrk="1" hangingPunct="1"/>
              <a:t>11</a:t>
            </a:fld>
            <a:endParaRPr lang="en-US" altLang="ko-KR" sz="140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285750"/>
                <a:ext cx="8462963" cy="6275436"/>
              </a:xfrm>
            </p:spPr>
            <p:txBody>
              <a:bodyPr/>
              <a:lstStyle/>
              <a:p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cs typeface="Arial" charset="0"/>
                  </a:rPr>
                  <a:t>minimize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∈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ko-KR" baseline="-25000" dirty="0">
                    <a:cs typeface="Arial" charset="0"/>
                    <a:sym typeface="Symbol" pitchFamily="18" charset="2"/>
                  </a:rPr>
                  <a:t> </a:t>
                </a:r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subject to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∈</m:t>
                        </m:r>
                        <m:r>
                          <a:rPr lang="ko-KR" altLang="en-US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𝛿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(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  <m:t>𝑖</m:t>
                            </m:r>
                          </m:e>
                        </m:d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altLang="ko-KR" i="1">
                        <a:latin typeface="Cambria Math"/>
                        <a:cs typeface="Arial" charset="0"/>
                        <a:sym typeface="Symbol" pitchFamily="18" charset="2"/>
                      </a:rPr>
                      <m:t>=</m:t>
                    </m:r>
                    <m:r>
                      <a:rPr lang="en-US" altLang="ko-KR" i="1">
                        <a:latin typeface="Cambria Math"/>
                        <a:cs typeface="Arial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altLang="ko-KR" i="1">
                        <a:latin typeface="Cambria Math"/>
                        <a:cs typeface="Arial" charset="0"/>
                        <a:sym typeface="Symbol" pitchFamily="18" charset="2"/>
                      </a:rPr>
                      <m:t>,</m:t>
                    </m:r>
                  </m:oMath>
                </a14:m>
                <a:r>
                  <a:rPr lang="en-US" altLang="ko-KR" dirty="0">
                    <a:cs typeface="Arial" charset="0"/>
                    <a:sym typeface="Symbol" pitchFamily="18" charset="2"/>
                  </a:rPr>
                  <a:t> 	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cs typeface="Arial" charset="0"/>
                        <a:sym typeface="Symbol" pitchFamily="18" charset="2"/>
                      </a:rPr>
                      <m:t>𝑖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𝐷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⊆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𝑉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</m:t>
                    </m:r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∈</m:t>
                        </m:r>
                        <m:r>
                          <a:rPr lang="ko-KR" altLang="en-US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𝛿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𝑆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≥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𝑆</m:t>
                        </m:r>
                      </m:e>
                    </m:d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</m:t>
                    </m:r>
                  </m:oMath>
                </a14:m>
                <a:r>
                  <a:rPr lang="en-US" altLang="ko-KR" dirty="0">
                    <a:solidFill>
                      <a:schemeClr val="hlink"/>
                    </a:solidFill>
                    <a:cs typeface="Arial" charset="0"/>
                    <a:sym typeface="Symbol" pitchFamily="18" charset="2"/>
                  </a:rPr>
                  <a:t> </a:t>
                </a:r>
                <a:r>
                  <a:rPr lang="en-US" altLang="ko-KR" dirty="0">
                    <a:cs typeface="Arial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cs typeface="Arial" charset="0"/>
                        <a:sym typeface="Symbol" pitchFamily="18" charset="2"/>
                      </a:rPr>
                      <m:t>𝑆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⊆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𝑉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</m:t>
                    </m:r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	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ko-KR" dirty="0">
                    <a:cs typeface="Arial" charset="0"/>
                    <a:sym typeface="Symbol" pitchFamily="18" charset="2"/>
                  </a:rPr>
                  <a:t>.</a:t>
                </a: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</a:t>
                </a:r>
              </a:p>
              <a:p>
                <a:endParaRPr lang="en-US" altLang="ko-KR" dirty="0" smtClean="0">
                  <a:cs typeface="Arial" charset="0"/>
                </a:endParaRPr>
              </a:p>
              <a:p>
                <a:r>
                  <a:rPr lang="en-US" altLang="ko-KR" dirty="0" smtClean="0">
                    <a:solidFill>
                      <a:srgbClr val="0000FF"/>
                    </a:solidFill>
                    <a:cs typeface="Arial" charset="0"/>
                  </a:rPr>
                  <a:t>The minimum spanning tree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𝐷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=∅,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cs typeface="Arial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𝑆</m:t>
                        </m:r>
                      </m:e>
                    </m:d>
                    <m:r>
                      <a:rPr lang="en-US" altLang="ko-KR" b="0" i="1" dirty="0" smtClean="0">
                        <a:latin typeface="Cambria Math"/>
                        <a:cs typeface="Arial" charset="0"/>
                        <a:sym typeface="Symbol" pitchFamily="18" charset="2"/>
                      </a:rPr>
                      <m:t>=1,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for all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≠∅,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𝑉</m:t>
                    </m:r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r>
                  <a:rPr lang="en-US" altLang="ko-KR" dirty="0" smtClean="0">
                    <a:solidFill>
                      <a:srgbClr val="0000FF"/>
                    </a:solidFill>
                    <a:cs typeface="Arial" charset="0"/>
                    <a:sym typeface="Symbol" pitchFamily="18" charset="2"/>
                  </a:rPr>
                  <a:t>The traveling salesman problem</a:t>
                </a:r>
              </a:p>
              <a:p>
                <a:pPr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𝐷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𝑉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cs typeface="Arial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𝑆</m:t>
                        </m:r>
                      </m:e>
                    </m:d>
                    <m:r>
                      <a:rPr lang="en-US" altLang="ko-KR" b="0" i="1" dirty="0" smtClean="0">
                        <a:latin typeface="Cambria Math"/>
                        <a:cs typeface="Arial" charset="0"/>
                        <a:sym typeface="Symbol" pitchFamily="18" charset="2"/>
                      </a:rPr>
                      <m:t>=2,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for all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cs typeface="Arial" charset="0"/>
                        <a:sym typeface="Symbol" pitchFamily="18" charset="2"/>
                      </a:rPr>
                      <m:t>𝑆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≠∅, 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𝑉</m:t>
                    </m:r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r>
                  <a:rPr lang="en-US" altLang="ko-KR" dirty="0" smtClean="0">
                    <a:solidFill>
                      <a:srgbClr val="0000FF"/>
                    </a:solidFill>
                    <a:cs typeface="Arial" charset="0"/>
                    <a:sym typeface="Symbol" pitchFamily="18" charset="2"/>
                  </a:rPr>
                  <a:t>The perfect matching problem</a:t>
                </a:r>
              </a:p>
              <a:p>
                <a:pPr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𝐷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𝑉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cs typeface="Arial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𝑆</m:t>
                        </m:r>
                      </m:e>
                    </m:d>
                    <m:r>
                      <a:rPr lang="en-US" altLang="ko-KR" b="0" i="1" dirty="0" smtClean="0">
                        <a:latin typeface="Cambria Math"/>
                        <a:cs typeface="Arial" charset="0"/>
                        <a:sym typeface="Symbol" pitchFamily="18" charset="2"/>
                      </a:rPr>
                      <m:t>=1,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for all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cs typeface="Arial" charset="0"/>
                        <a:sym typeface="Symbol" pitchFamily="18" charset="2"/>
                      </a:rPr>
                      <m:t>𝑆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≠∅, 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𝑉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odd</a:t>
                </a:r>
              </a:p>
              <a:p>
                <a:r>
                  <a:rPr lang="en-US" altLang="ko-KR" dirty="0" smtClean="0">
                    <a:solidFill>
                      <a:srgbClr val="0000FF"/>
                    </a:solidFill>
                    <a:cs typeface="Arial" charset="0"/>
                    <a:sym typeface="Symbol" pitchFamily="18" charset="2"/>
                  </a:rPr>
                  <a:t>The Steiner tree problem 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𝑇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⊂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𝑉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needs to be connected by a tree possibly using nodes 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𝑉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𝑇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.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𝐷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=∅,</m:t>
                    </m:r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𝑆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=1,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 for all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∩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𝑇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≠∅,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𝑇</m:t>
                    </m:r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      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=0,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 otherwise</a:t>
                </a:r>
                <a:endParaRPr lang="ko-KR" altLang="en-US" dirty="0" smtClean="0">
                  <a:cs typeface="Arial" charset="0"/>
                </a:endParaRPr>
              </a:p>
            </p:txBody>
          </p:sp>
        </mc:Choice>
        <mc:Fallback xmlns="">
          <p:sp>
            <p:nvSpPr>
              <p:cNvPr id="24578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285750"/>
                <a:ext cx="8462963" cy="6275436"/>
              </a:xfrm>
              <a:blipFill rotWithShape="1">
                <a:blip r:embed="rId3"/>
                <a:stretch>
                  <a:fillRect l="-648" t="-7872" b="-8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5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24580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8A43DBFA-387F-4730-AB43-92D5DF6997F1}" type="slidenum">
              <a:rPr lang="en-US" altLang="ko-KR" sz="1400" smtClean="0">
                <a:latin typeface="+mn-lt"/>
              </a:rPr>
              <a:pPr eaLnBrk="1" hangingPunct="1"/>
              <a:t>12</a:t>
            </a:fld>
            <a:endParaRPr lang="en-US" altLang="ko-KR" sz="1400" smtClean="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57188" y="857250"/>
                <a:ext cx="8462962" cy="3825406"/>
              </a:xfrm>
            </p:spPr>
            <p:txBody>
              <a:bodyPr/>
              <a:lstStyle/>
              <a:p>
                <a:r>
                  <a:rPr lang="en-US" altLang="ko-KR" dirty="0" smtClean="0">
                    <a:solidFill>
                      <a:srgbClr val="0000FF"/>
                    </a:solidFill>
                    <a:cs typeface="Arial" charset="0"/>
                  </a:rPr>
                  <a:t>The survivable network design problem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</a:rPr>
                  <a:t>	Costs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𝑒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,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𝑒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𝐸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,</m:t>
                    </m:r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requirements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𝑟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for every pair of nodes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,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𝑉</m:t>
                    </m:r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Select a set of edges from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𝐸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at minimum cost, so that between every pair of nodes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𝑖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𝑗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there are at least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𝑟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paths that do not share any edges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𝑟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edge-disjoint paths)     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𝐷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=∅,</m:t>
                    </m:r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𝑆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=</m:t>
                    </m:r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𝑖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  <m:t>∈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  <m:t>𝑆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  <m:t>, 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  <m:t>𝑗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  <m:t>∈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  <m:t>𝑉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  <m:t>∖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𝑖𝑗</m:t>
                            </m:r>
                          </m:sub>
                        </m:sSub>
                      </m:e>
                    </m:func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	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≠∅,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𝑉</m:t>
                    </m:r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</a:t>
                </a:r>
                <a:endParaRPr lang="en-US" altLang="ko-KR" dirty="0" smtClean="0">
                  <a:cs typeface="Arial" charset="0"/>
                </a:endParaRPr>
              </a:p>
              <a:p>
                <a:r>
                  <a:rPr lang="en-US" altLang="ko-KR" dirty="0" smtClean="0">
                    <a:solidFill>
                      <a:srgbClr val="0000FF"/>
                    </a:solidFill>
                    <a:cs typeface="Arial" charset="0"/>
                  </a:rPr>
                  <a:t>The vehicle routing problem</a:t>
                </a:r>
                <a:endParaRPr lang="ko-KR" altLang="en-US" dirty="0" smtClean="0">
                  <a:solidFill>
                    <a:srgbClr val="0000FF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2560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188" y="857250"/>
                <a:ext cx="8462962" cy="3825406"/>
              </a:xfrm>
              <a:blipFill rotWithShape="1">
                <a:blip r:embed="rId3"/>
                <a:stretch>
                  <a:fillRect l="-648" t="-957" r="-288" b="-20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25605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D836431B-6E51-439E-98E0-C8704A71E54B}" type="slidenum">
              <a:rPr lang="en-US" altLang="ko-KR" sz="1400" smtClean="0">
                <a:latin typeface="+mn-lt"/>
              </a:rPr>
              <a:pPr eaLnBrk="1" hangingPunct="1"/>
              <a:t>13</a:t>
            </a:fld>
            <a:endParaRPr lang="en-US" altLang="ko-KR" sz="1400" smtClean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Dircted vs. undirected formulations</a:t>
            </a:r>
            <a:endParaRPr lang="ko-KR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5259004"/>
              </a:xfrm>
            </p:spPr>
            <p:txBody>
              <a:bodyPr/>
              <a:lstStyle/>
              <a:p>
                <a:r>
                  <a:rPr lang="en-US" altLang="ko-KR" dirty="0" smtClean="0">
                    <a:cs typeface="Arial" charset="0"/>
                  </a:rPr>
                  <a:t>Steiner tree problem</a:t>
                </a:r>
              </a:p>
              <a:p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cs typeface="Arial" charset="0"/>
                  </a:rPr>
                  <a:t>minimize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∈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ko-KR" baseline="-25000" dirty="0">
                    <a:cs typeface="Arial" charset="0"/>
                    <a:sym typeface="Symbol" pitchFamily="18" charset="2"/>
                  </a:rPr>
                  <a:t> </a:t>
                </a:r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subject to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∈</m:t>
                        </m:r>
                        <m:r>
                          <a:rPr lang="ko-KR" altLang="en-US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𝛿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𝑆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1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</m:t>
                    </m:r>
                  </m:oMath>
                </a14:m>
                <a:r>
                  <a:rPr lang="en-US" altLang="ko-KR" dirty="0">
                    <a:solidFill>
                      <a:schemeClr val="hlink"/>
                    </a:solidFill>
                    <a:cs typeface="Arial" charset="0"/>
                    <a:sym typeface="Symbol" pitchFamily="18" charset="2"/>
                  </a:rPr>
                  <a:t> </a:t>
                </a:r>
                <a:r>
                  <a:rPr lang="en-US" altLang="ko-KR" dirty="0">
                    <a:cs typeface="Arial" charset="0"/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∀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 </m:t>
                    </m:r>
                    <m:r>
                      <a:rPr lang="en-US" altLang="ko-KR" i="1">
                        <a:latin typeface="Cambria Math"/>
                        <a:cs typeface="Arial" charset="0"/>
                        <a:sym typeface="Symbol" pitchFamily="18" charset="2"/>
                      </a:rPr>
                      <m:t>𝑆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⊆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𝑉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∩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𝑇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≠∅,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𝑇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	</a:t>
                </a:r>
                <a:r>
                  <a:rPr lang="en-US" altLang="ko-KR" dirty="0" smtClean="0">
                    <a:solidFill>
                      <a:srgbClr val="FF0000"/>
                    </a:solidFill>
                    <a:cs typeface="Arial" charset="0"/>
                    <a:sym typeface="Symbol" pitchFamily="18" charset="2"/>
                  </a:rPr>
                  <a:t>(1.8) </a:t>
                </a:r>
              </a:p>
              <a:p>
                <a:pPr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	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ko-KR" dirty="0">
                    <a:cs typeface="Arial" charset="0"/>
                    <a:sym typeface="Symbol" pitchFamily="18" charset="2"/>
                  </a:rPr>
                  <a:t>.</a:t>
                </a: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</a:t>
                </a:r>
              </a:p>
              <a:p>
                <a:endParaRPr lang="en-US" altLang="ko-KR" dirty="0" smtClean="0">
                  <a:cs typeface="Arial" charset="0"/>
                </a:endParaRPr>
              </a:p>
              <a:p>
                <a:r>
                  <a:rPr lang="en-US" altLang="ko-KR" dirty="0" smtClean="0">
                    <a:cs typeface="Arial" charset="0"/>
                  </a:rPr>
                  <a:t>(a)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𝑉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altLang="ko-KR" i="1" smtClean="0">
                        <a:latin typeface="Cambria Math"/>
                        <a:ea typeface="Cambria Math"/>
                        <a:cs typeface="Arial" charset="0"/>
                      </a:rPr>
                      <m:t>∩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𝑇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≠∅,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=1,…,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𝑝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.</m:t>
                    </m:r>
                  </m:oMath>
                </a14:m>
                <a:endParaRPr lang="en-US" altLang="ko-KR" dirty="0" smtClean="0">
                  <a:cs typeface="Arial" charset="0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</a:rPr>
                  <a:t>	(b) 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𝑉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altLang="ko-KR" i="1" smtClean="0">
                        <a:latin typeface="Cambria Math"/>
                        <a:ea typeface="Cambria Math"/>
                        <a:cs typeface="Arial" charset="0"/>
                      </a:rPr>
                      <m:t>∩</m:t>
                    </m:r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𝑉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=∅,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,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𝑗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=1,…,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𝑝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,   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.</m:t>
                    </m:r>
                  </m:oMath>
                </a14:m>
                <a:endParaRPr lang="en-US" altLang="ko-KR" dirty="0" smtClean="0">
                  <a:cs typeface="Arial" charset="0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</a:rPr>
                  <a:t>	(c)	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Let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𝛿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(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𝑉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,…,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𝑉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𝑝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be the set of edges, whose endpoints lie in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𝑉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.</a:t>
                </a:r>
              </a:p>
              <a:p>
                <a:pPr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</a:t>
                </a:r>
                <a:r>
                  <a:rPr lang="en-US" altLang="ko-KR" dirty="0" smtClean="0">
                    <a:cs typeface="Arial" charset="0"/>
                  </a:rPr>
                  <a:t>minimize </a:t>
                </a:r>
                <a:r>
                  <a:rPr lang="en-US" altLang="ko-KR" dirty="0">
                    <a:cs typeface="Arial" charset="0"/>
                  </a:rPr>
                  <a:t> </a:t>
                </a:r>
                <a:r>
                  <a:rPr lang="en-US" altLang="ko-KR" dirty="0" smtClean="0">
                    <a:cs typeface="Arial" charset="0"/>
                  </a:rPr>
                  <a:t>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∈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ko-KR" baseline="-25000" dirty="0">
                    <a:cs typeface="Arial" charset="0"/>
                    <a:sym typeface="Symbol" pitchFamily="18" charset="2"/>
                  </a:rPr>
                  <a:t> </a:t>
                </a:r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subject to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∈</m:t>
                        </m:r>
                        <m:r>
                          <a:rPr lang="ko-KR" altLang="en-US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𝛿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…,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  <m:t>𝑝</m:t>
                            </m:r>
                          </m:sub>
                        </m:s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altLang="ko-KR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𝑝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−1,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cs typeface="Arial" charset="0"/>
                        <a:sym typeface="Symbol" pitchFamily="18" charset="2"/>
                      </a:rPr>
                      <m:t>(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𝑉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dirty="0" smtClean="0">
                        <a:latin typeface="Cambria Math"/>
                        <a:cs typeface="Arial" charset="0"/>
                        <a:sym typeface="Symbol" pitchFamily="18" charset="2"/>
                      </a:rPr>
                      <m:t>,…,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𝑉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𝑝</m:t>
                        </m:r>
                      </m:sub>
                    </m:sSub>
                    <m:r>
                      <a:rPr lang="en-US" altLang="ko-KR" b="0" i="1" dirty="0" smtClean="0">
                        <a:latin typeface="Cambria Math"/>
                        <a:cs typeface="Arial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satisfying (a)-(c) 	</a:t>
                </a:r>
              </a:p>
              <a:p>
                <a:pPr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	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ko-KR" dirty="0">
                    <a:cs typeface="Arial" charset="0"/>
                    <a:sym typeface="Symbol" pitchFamily="18" charset="2"/>
                  </a:rPr>
                  <a:t>.</a:t>
                </a: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				</a:t>
                </a:r>
                <a:r>
                  <a:rPr lang="en-US" altLang="ko-KR" dirty="0" smtClean="0">
                    <a:solidFill>
                      <a:srgbClr val="FF3300"/>
                    </a:solidFill>
                    <a:cs typeface="Arial" charset="0"/>
                    <a:sym typeface="Symbol" pitchFamily="18" charset="2"/>
                  </a:rPr>
                  <a:t>(1.9)</a:t>
                </a:r>
              </a:p>
              <a:p>
                <a:pPr>
                  <a:buFont typeface="Wingdings" pitchFamily="2" charset="2"/>
                  <a:buNone/>
                </a:pPr>
                <a:endParaRPr lang="en-US" altLang="ko-KR" dirty="0" smtClean="0">
                  <a:cs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6627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5259004"/>
              </a:xfrm>
              <a:blipFill rotWithShape="1">
                <a:blip r:embed="rId3"/>
                <a:stretch>
                  <a:fillRect l="-648" t="-20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4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26629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E066B683-402C-4577-B938-D491E720FA9D}" type="slidenum">
              <a:rPr lang="en-US" altLang="ko-KR" sz="1400" smtClean="0">
                <a:latin typeface="+mn-lt"/>
              </a:rPr>
              <a:pPr eaLnBrk="1" hangingPunct="1"/>
              <a:t>14</a:t>
            </a:fld>
            <a:endParaRPr lang="en-US" altLang="ko-KR" sz="1400" smtClean="0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5232010"/>
              </a:xfrm>
            </p:spPr>
            <p:txBody>
              <a:bodyPr/>
              <a:lstStyle/>
              <a:p>
                <a:r>
                  <a:rPr lang="en-US" altLang="ko-KR" dirty="0" smtClean="0">
                    <a:cs typeface="Arial" charset="0"/>
                  </a:rPr>
                  <a:t>Directed version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𝐺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𝑉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𝐸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→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𝐺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=(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𝑉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,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rgbClr val="0000FF"/>
                    </a:solidFill>
                    <a:cs typeface="Arial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cs typeface="Arial" charset="0"/>
                        <a:sym typeface="Symbol" pitchFamily="18" charset="2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𝑗</m:t>
                        </m:r>
                      </m:e>
                    </m:d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𝐸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  →  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𝑡𝑤𝑜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 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𝑎𝑟𝑐𝑠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 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𝑗</m:t>
                        </m:r>
                      </m:e>
                    </m:d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 (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𝑗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𝑖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)∈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𝑖𝑗</m:t>
                        </m:r>
                      </m:sub>
                    </m:sSub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𝑗𝑖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≥0)</m:t>
                    </m:r>
                  </m:oMath>
                </a14:m>
                <a:endParaRPr lang="en-US" altLang="ko-KR" dirty="0" smtClean="0">
                  <a:solidFill>
                    <a:srgbClr val="0000FF"/>
                  </a:solidFill>
                  <a:cs typeface="Arial" charset="0"/>
                  <a:sym typeface="Symbol" pitchFamily="18" charset="2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rgbClr val="0000FF"/>
                    </a:solidFill>
                    <a:cs typeface="Arial" charset="0"/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Find a minimum cost directed </a:t>
                </a:r>
                <a:r>
                  <a:rPr lang="en-US" altLang="ko-KR" dirty="0" err="1" smtClean="0">
                    <a:cs typeface="Arial" charset="0"/>
                    <a:sym typeface="Symbol" pitchFamily="18" charset="2"/>
                  </a:rPr>
                  <a:t>subtree</a:t>
                </a: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that contains a directed path between some given root vertex 1 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1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𝑇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), and every other terminal in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cs typeface="Arial" charset="0"/>
                        <a:sym typeface="Symbol" pitchFamily="18" charset="2"/>
                      </a:rPr>
                      <m:t>𝑇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.</a:t>
                </a:r>
              </a:p>
              <a:p>
                <a:pPr>
                  <a:buFont typeface="Wingdings" pitchFamily="2" charset="2"/>
                  <a:buNone/>
                </a:pPr>
                <a:endParaRPr lang="en-US" altLang="ko-KR" dirty="0" smtClean="0">
                  <a:solidFill>
                    <a:srgbClr val="0000FF"/>
                  </a:solidFill>
                  <a:cs typeface="Arial" charset="0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rgbClr val="0000FF"/>
                    </a:solidFill>
                    <a:cs typeface="Arial" charset="0"/>
                  </a:rPr>
                  <a:t>		</a:t>
                </a:r>
                <a:r>
                  <a:rPr lang="en-US" altLang="ko-KR" dirty="0" smtClean="0">
                    <a:cs typeface="Arial" charset="0"/>
                  </a:rPr>
                  <a:t>minimize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𝑗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)∈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𝐴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subject to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𝑗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)∈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ko-KR" altLang="en-US" b="0" i="1" smtClean="0">
                                <a:latin typeface="Cambria Math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  <m:t>𝛿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  <m:t>+</m:t>
                            </m:r>
                          </m:sup>
                        </m:sSup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𝑆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altLang="ko-KR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1,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∀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 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𝑆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⊂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𝑉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 1∈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𝑆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 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𝑇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∖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𝑆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≠∅,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	   </a:t>
                </a:r>
                <a:r>
                  <a:rPr lang="en-US" altLang="ko-KR" dirty="0" smtClean="0">
                    <a:solidFill>
                      <a:srgbClr val="FF0000"/>
                    </a:solidFill>
                    <a:cs typeface="Arial" charset="0"/>
                    <a:sym typeface="Symbol" pitchFamily="18" charset="2"/>
                  </a:rPr>
                  <a:t>(1.10)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rgbClr val="FF0000"/>
                    </a:solidFill>
                    <a:cs typeface="Arial" charset="0"/>
                    <a:sym typeface="Symbol" pitchFamily="18" charset="2"/>
                  </a:rPr>
                  <a:t>	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𝑖𝑗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𝑗𝑖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≤1,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𝑒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𝑗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𝐸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</m:t>
                    </m:r>
                  </m:oMath>
                </a14:m>
                <a:endParaRPr lang="en-US" altLang="ko-KR" dirty="0" smtClean="0">
                  <a:solidFill>
                    <a:srgbClr val="FF0000"/>
                  </a:solidFill>
                  <a:cs typeface="Arial" charset="0"/>
                  <a:sym typeface="Symbol" pitchFamily="18" charset="2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𝑖𝑗</m:t>
                        </m:r>
                      </m:sub>
                    </m:sSub>
                    <m:r>
                      <a:rPr lang="en-US" altLang="ko-KR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{0,1}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. </a:t>
                </a:r>
              </a:p>
              <a:p>
                <a:pPr>
                  <a:buFont typeface="Wingdings" pitchFamily="2" charset="2"/>
                  <a:buNone/>
                </a:pPr>
                <a:endParaRPr lang="en-US" altLang="ko-KR" dirty="0" smtClean="0">
                  <a:solidFill>
                    <a:srgbClr val="0000FF"/>
                  </a:solidFill>
                  <a:cs typeface="Arial" charset="0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rgbClr val="0000FF"/>
                    </a:solidFill>
                    <a:cs typeface="Arial" charset="0"/>
                  </a:rPr>
                  <a:t>	</a:t>
                </a:r>
                <a:r>
                  <a:rPr lang="en-US" altLang="ko-KR" dirty="0" smtClean="0">
                    <a:cs typeface="Arial" charset="0"/>
                  </a:rPr>
                  <a:t>can recover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𝑥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 by setting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𝑒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𝑖𝑗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𝑗𝑖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for all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𝑒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𝑗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𝐸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</m:t>
                    </m:r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r>
                  <a:rPr lang="en-US" altLang="ko-KR" dirty="0" smtClean="0">
                    <a:solidFill>
                      <a:srgbClr val="0000FF"/>
                    </a:solidFill>
                    <a:cs typeface="Arial" charset="0"/>
                    <a:sym typeface="Symbol" pitchFamily="18" charset="2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𝑍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𝑠𝑡𝑒𝑖𝑛𝑒𝑟</m:t>
                        </m:r>
                      </m:sub>
                    </m:sSub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cs typeface="Arial" charset="0"/>
                        <a:sym typeface="Symbol" pitchFamily="18" charset="2"/>
                      </a:rPr>
                      <m:t>𝑇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cs typeface="Arial" charset="0"/>
                        <a:sym typeface="Symbol" pitchFamily="18" charset="2"/>
                      </a:rPr>
                      <m:t>)≤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𝑍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𝑝𝑎𝑟𝑡𝑖𝑡𝑖𝑜𝑛</m:t>
                        </m:r>
                      </m:sub>
                    </m:sSub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𝑇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)≤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𝑍𝐷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𝑠𝑡𝑒𝑖𝑛𝑒𝑟</m:t>
                        </m:r>
                      </m:sub>
                    </m:sSub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𝑇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solidFill>
                      <a:srgbClr val="0000FF"/>
                    </a:solidFill>
                    <a:cs typeface="Arial" charset="0"/>
                    <a:sym typeface="Symbol" pitchFamily="18" charset="2"/>
                  </a:rPr>
                  <a:t>   (for linear relaxations)</a:t>
                </a:r>
                <a:endParaRPr lang="ko-KR" altLang="en-US" dirty="0" smtClean="0">
                  <a:solidFill>
                    <a:srgbClr val="0000FF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27651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5232010"/>
              </a:xfrm>
              <a:blipFill rotWithShape="1">
                <a:blip r:embed="rId3"/>
                <a:stretch>
                  <a:fillRect l="-648" t="-699" b="-6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8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27653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FEC58A2F-E52E-4810-90D2-42B92CD66AD7}" type="slidenum">
              <a:rPr lang="en-US" altLang="ko-KR" sz="1400" smtClean="0">
                <a:latin typeface="+mn-lt"/>
              </a:rPr>
              <a:pPr eaLnBrk="1" hangingPunct="1"/>
              <a:t>15</a:t>
            </a:fld>
            <a:endParaRPr lang="en-US" altLang="ko-KR" sz="1400" smtClean="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4507837"/>
              </a:xfrm>
            </p:spPr>
            <p:txBody>
              <a:bodyPr/>
              <a:lstStyle/>
              <a:p>
                <a:r>
                  <a:rPr lang="en-US" altLang="ko-KR" dirty="0" smtClean="0">
                    <a:cs typeface="Arial" charset="0"/>
                  </a:rPr>
                  <a:t>(1.8) is a special case of (1.9) with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𝑝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=2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.  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cs typeface="Arial" charset="0"/>
                      </a:rPr>
                      <m:t>⟹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𝑍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𝑠𝑡𝑒𝑖𝑛𝑒𝑟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𝑇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)≤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𝑍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𝑝𝑎𝑟𝑡𝑖𝑡𝑖𝑜𝑛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𝑇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</a:t>
                </a:r>
              </a:p>
              <a:p>
                <a:endParaRPr lang="en-US" altLang="ko-KR" dirty="0" smtClean="0">
                  <a:cs typeface="Arial" charset="0"/>
                </a:endParaRPr>
              </a:p>
              <a:p>
                <a:r>
                  <a:rPr lang="en-US" altLang="ko-KR" dirty="0" smtClean="0">
                    <a:cs typeface="Arial" charset="0"/>
                  </a:rPr>
                  <a:t>Assume that the root vertex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1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𝑉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and consider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	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𝑗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)∈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ko-KR" altLang="en-US" b="0" i="1" smtClean="0">
                                <a:latin typeface="Cambria Math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  <m:t>𝛿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  <m:t>+</m:t>
                            </m:r>
                          </m:sup>
                        </m:sSup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𝑉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∖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  <m:t>𝑘</m:t>
                            </m:r>
                          </m:sub>
                        </m:s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altLang="ko-KR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1,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=2,…,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𝑝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.</m:t>
                    </m:r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Add above together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𝑗𝑖</m:t>
                        </m:r>
                      </m:sub>
                    </m:sSub>
                    <m:r>
                      <a:rPr lang="en-US" altLang="ko-KR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0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𝑉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𝑘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cs typeface="Arial" charset="0"/>
                        <a:sym typeface="Symbol" pitchFamily="18" charset="2"/>
                      </a:rPr>
                      <m:t>𝑘</m:t>
                    </m:r>
                    <m:r>
                      <a:rPr lang="en-US" altLang="ko-KR" b="0" i="1" dirty="0" smtClean="0">
                        <a:latin typeface="Cambria Math"/>
                        <a:cs typeface="Arial" charset="0"/>
                        <a:sym typeface="Symbol" pitchFamily="18" charset="2"/>
                      </a:rPr>
                      <m:t>=2,…,</m:t>
                    </m:r>
                    <m:r>
                      <a:rPr lang="en-US" altLang="ko-KR" b="0" i="1" dirty="0" smtClean="0">
                        <a:latin typeface="Cambria Math"/>
                        <a:cs typeface="Arial" charset="0"/>
                        <a:sym typeface="Symbol" pitchFamily="18" charset="2"/>
                      </a:rPr>
                      <m:t>𝑝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𝑉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,(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)∈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𝐸</m:t>
                    </m:r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⟹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dirty="0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∈</m:t>
                        </m:r>
                        <m:r>
                          <a:rPr lang="ko-KR" altLang="en-US" b="0" i="1" dirty="0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𝛿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9"/>
                          </m:rPr>
                          <a:rPr lang="en-US" altLang="ko-KR" b="0" i="1" dirty="0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…,</m:t>
                        </m:r>
                        <m:sSub>
                          <m:sSub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  <m:t>𝑝</m:t>
                            </m:r>
                          </m:sub>
                        </m:sSub>
                        <m:r>
                          <m:rPr>
                            <m:brk m:alnAt="9"/>
                          </m:rPr>
                          <a:rPr lang="en-US" altLang="ko-KR" b="0" i="1" dirty="0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)</m:t>
                        </m:r>
                      </m:sub>
                      <m:sup/>
                      <m:e>
                        <m:r>
                          <a:rPr lang="en-US" altLang="ko-KR" b="0" i="1" dirty="0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ko-KR" b="0" i="1" dirty="0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𝑗𝑖</m:t>
                            </m:r>
                          </m:sub>
                        </m:sSub>
                        <m:r>
                          <a:rPr lang="en-US" altLang="ko-KR" b="0" i="1" dirty="0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)</m:t>
                        </m:r>
                      </m:e>
                    </m:nary>
                    <m:r>
                      <a:rPr lang="en-US" altLang="ko-KR" i="1" dirty="0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≥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𝑝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−1.</m:t>
                    </m:r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setting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𝑖𝑗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𝑗𝑖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we get feasible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for the linear relaxation of (1.9)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⟹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𝑍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𝑝𝑎𝑟𝑡𝑖𝑡𝑖𝑜𝑛</m:t>
                        </m:r>
                      </m:sub>
                    </m:sSub>
                    <m:r>
                      <a:rPr lang="en-US" altLang="ko-KR" b="0" i="1" dirty="0" smtClean="0">
                        <a:latin typeface="Cambria Math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altLang="ko-KR" b="0" i="1" dirty="0" smtClean="0">
                        <a:latin typeface="Cambria Math"/>
                        <a:cs typeface="Arial" charset="0"/>
                        <a:sym typeface="Symbol" pitchFamily="18" charset="2"/>
                      </a:rPr>
                      <m:t>𝑇</m:t>
                    </m:r>
                    <m:r>
                      <a:rPr lang="en-US" altLang="ko-KR" b="0" i="1" dirty="0" smtClean="0">
                        <a:latin typeface="Cambria Math"/>
                        <a:cs typeface="Arial" charset="0"/>
                        <a:sym typeface="Symbol" pitchFamily="18" charset="2"/>
                      </a:rPr>
                      <m:t>)≤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𝑍𝐷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𝑠𝑡𝑒𝑖𝑛𝑒𝑟</m:t>
                        </m:r>
                      </m:sub>
                    </m:sSub>
                    <m:r>
                      <a:rPr lang="en-US" altLang="ko-KR" b="0" i="1" dirty="0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𝑇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There are examples such that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𝑍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𝑠𝑡𝑒𝑖𝑛𝑒𝑟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𝑇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&lt;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𝑍𝐷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𝑠𝑡𝑒𝑖𝑛𝑒𝑟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𝑇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</a:t>
                </a:r>
              </a:p>
              <a:p>
                <a:pPr>
                  <a:buFont typeface="Wingdings" pitchFamily="2" charset="2"/>
                  <a:buNone/>
                </a:pPr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For TSP, directed formulation has the same strength</a:t>
                </a:r>
                <a:endParaRPr lang="ko-KR" altLang="en-US" dirty="0" smtClean="0">
                  <a:cs typeface="Arial" charset="0"/>
                </a:endParaRPr>
              </a:p>
            </p:txBody>
          </p:sp>
        </mc:Choice>
        <mc:Fallback xmlns="">
          <p:sp>
            <p:nvSpPr>
              <p:cNvPr id="28675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4507837"/>
              </a:xfrm>
              <a:blipFill rotWithShape="1">
                <a:blip r:embed="rId3"/>
                <a:stretch>
                  <a:fillRect l="-648" t="-405" b="-14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2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28677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15C5DEE1-E2E5-4445-A25A-56328F55C31A}" type="slidenum">
              <a:rPr lang="en-US" altLang="ko-KR" sz="1400" smtClean="0">
                <a:latin typeface="+mn-lt"/>
              </a:rPr>
              <a:pPr eaLnBrk="1" hangingPunct="1"/>
              <a:t>16</a:t>
            </a:fld>
            <a:endParaRPr lang="en-US" altLang="ko-KR" sz="1400" smtClean="0"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제목 1"/>
          <p:cNvSpPr>
            <a:spLocks noGrp="1"/>
          </p:cNvSpPr>
          <p:nvPr>
            <p:ph type="title"/>
          </p:nvPr>
        </p:nvSpPr>
        <p:spPr>
          <a:xfrm>
            <a:off x="428625" y="152400"/>
            <a:ext cx="8315325" cy="612775"/>
          </a:xfrm>
        </p:spPr>
        <p:txBody>
          <a:bodyPr/>
          <a:lstStyle/>
          <a:p>
            <a:r>
              <a:rPr lang="en-US" altLang="ko-KR" sz="2800" smtClean="0"/>
              <a:t>1.4 Modeling with exponentially many variables</a:t>
            </a:r>
            <a:endParaRPr lang="ko-KR" alt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9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5260030"/>
              </a:xfrm>
            </p:spPr>
            <p:txBody>
              <a:bodyPr/>
              <a:lstStyle/>
              <a:p>
                <a:r>
                  <a:rPr lang="en-US" altLang="ko-KR" dirty="0" smtClean="0">
                    <a:solidFill>
                      <a:srgbClr val="3333FF"/>
                    </a:solidFill>
                    <a:cs typeface="Arial" charset="0"/>
                  </a:rPr>
                  <a:t>Column generation method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</a:rPr>
                  <a:t>	Enumerate partial feasible solutions and represent their interactions in the master model. (Decomposition)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</a:rPr>
                  <a:t>	Important modeling tool in applications</a:t>
                </a:r>
              </a:p>
              <a:p>
                <a:pPr>
                  <a:buFont typeface="Wingdings" pitchFamily="2" charset="2"/>
                  <a:buNone/>
                </a:pPr>
                <a:endParaRPr lang="en-US" altLang="ko-KR" dirty="0" smtClean="0">
                  <a:cs typeface="Arial" charset="0"/>
                </a:endParaRPr>
              </a:p>
              <a:p>
                <a:r>
                  <a:rPr lang="en-US" altLang="ko-KR" dirty="0" smtClean="0">
                    <a:solidFill>
                      <a:srgbClr val="FF3300"/>
                    </a:solidFill>
                    <a:cs typeface="Arial" charset="0"/>
                  </a:rPr>
                  <a:t>The cutting stock problem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</a:rPr>
                  <a:t>	Large rolls of paper of width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𝑊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 (raw).  Customer demand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>
                    <a:cs typeface="Arial" charset="0"/>
                  </a:rPr>
                  <a:t> rolls of width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>
                    <a:cs typeface="Arial" charset="0"/>
                  </a:rPr>
                  <a:t>  (final),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=1,…,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𝑚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. 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altLang="ko-KR" i="1" smtClean="0">
                        <a:latin typeface="Cambria Math"/>
                        <a:ea typeface="Cambria Math"/>
                        <a:cs typeface="Arial" charset="0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𝑊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)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Minimize the number of large rolls used while satisfying customer demand.</a:t>
                </a:r>
                <a:r>
                  <a:rPr lang="en-US" altLang="ko-KR" dirty="0" smtClean="0">
                    <a:cs typeface="Arial" charset="0"/>
                  </a:rPr>
                  <a:t> </a:t>
                </a:r>
              </a:p>
              <a:p>
                <a:pPr>
                  <a:buFont typeface="Wingdings" pitchFamily="2" charset="2"/>
                  <a:buNone/>
                </a:pPr>
                <a:endParaRPr lang="en-US" altLang="ko-KR" dirty="0" smtClean="0">
                  <a:cs typeface="Arial" charset="0"/>
                </a:endParaRPr>
              </a:p>
              <a:p>
                <a:r>
                  <a:rPr lang="en-US" altLang="ko-KR" dirty="0" smtClean="0">
                    <a:cs typeface="Arial" charset="0"/>
                  </a:rPr>
                  <a:t>Cutting pattern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𝑗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</a:rPr>
                              <m:t>𝑚𝑗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 smtClean="0">
                    <a:cs typeface="Arial" charset="0"/>
                  </a:rPr>
                  <a:t> : produce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ko-KR" dirty="0" smtClean="0">
                    <a:cs typeface="Arial" charset="0"/>
                  </a:rPr>
                  <a:t> rolls of width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>
                    <a:cs typeface="Arial" charset="0"/>
                  </a:rPr>
                  <a:t>  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𝑗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−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th cutting pattern   (number of possible cutting patterns can be enormous)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</a:rPr>
                  <a:t>	A feasible cutting pattern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𝑗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 must satisfy  </a:t>
                </a: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𝑊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is nonnegative integer.  (</a:t>
                </a:r>
                <a:r>
                  <a:rPr lang="en-US" altLang="ko-KR" dirty="0" smtClean="0">
                    <a:solidFill>
                      <a:srgbClr val="3333FF"/>
                    </a:solidFill>
                    <a:cs typeface="Arial" charset="0"/>
                    <a:sym typeface="Symbol" pitchFamily="18" charset="2"/>
                  </a:rPr>
                  <a:t>integer knapsack constraint</a:t>
                </a: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)</a:t>
                </a:r>
                <a:endParaRPr lang="ko-KR" altLang="en-US" dirty="0" smtClean="0">
                  <a:cs typeface="Arial" charset="0"/>
                </a:endParaRPr>
              </a:p>
            </p:txBody>
          </p:sp>
        </mc:Choice>
        <mc:Fallback xmlns="">
          <p:sp>
            <p:nvSpPr>
              <p:cNvPr id="29699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5260030"/>
              </a:xfrm>
              <a:blipFill rotWithShape="1">
                <a:blip r:embed="rId3"/>
                <a:stretch>
                  <a:fillRect l="-648" t="-695" b="-66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6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29701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D86BDD2B-5463-4651-97BA-978AABF31CAA}" type="slidenum">
              <a:rPr lang="en-US" altLang="ko-KR" sz="1400" smtClean="0">
                <a:latin typeface="+mn-lt"/>
              </a:rPr>
              <a:pPr eaLnBrk="1" hangingPunct="1"/>
              <a:t>17</a:t>
            </a:fld>
            <a:endParaRPr lang="en-US" altLang="ko-KR" sz="1400" smtClean="0"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2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3500638"/>
              </a:xfrm>
            </p:spPr>
            <p:txBody>
              <a:bodyPr/>
              <a:lstStyle/>
              <a:p>
                <a:r>
                  <a:rPr lang="en-US" altLang="ko-KR" dirty="0" smtClean="0">
                    <a:cs typeface="Arial" charset="0"/>
                  </a:rPr>
                  <a:t>Formulation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</a:rPr>
                  <a:t>		minimize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𝑗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subject to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𝑗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  <a:sym typeface="Symbol" pitchFamily="18" charset="2"/>
                      </a:rPr>
                      <m:t>≥)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=1,…,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𝑚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,</m:t>
                    </m:r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r>
                      <a:rPr lang="en-US" altLang="ko-KR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𝑍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+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𝑗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=1,…,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.</m:t>
                    </m:r>
                  </m:oMath>
                </a14:m>
                <a:endParaRPr lang="en-US" altLang="ko-KR" dirty="0" smtClean="0">
                  <a:cs typeface="Arial" charset="0"/>
                </a:endParaRPr>
              </a:p>
              <a:p>
                <a:pPr>
                  <a:buFont typeface="Wingdings" pitchFamily="2" charset="2"/>
                  <a:buNone/>
                </a:pPr>
                <a:endParaRPr lang="en-US" altLang="ko-KR" dirty="0" smtClean="0">
                  <a:cs typeface="Arial" charset="0"/>
                </a:endParaRPr>
              </a:p>
              <a:p>
                <a:r>
                  <a:rPr lang="en-US" altLang="ko-KR" dirty="0" smtClean="0">
                    <a:cs typeface="Arial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dirty="0" smtClean="0">
                    <a:cs typeface="Arial" charset="0"/>
                  </a:rPr>
                  <a:t>  is the number of rolls of width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𝑊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 (raw) cut by cutting pattern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𝑗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.</a:t>
                </a:r>
              </a:p>
              <a:p>
                <a:r>
                  <a:rPr lang="en-US" altLang="ko-KR" dirty="0" smtClean="0">
                    <a:cs typeface="Arial" charset="0"/>
                  </a:rPr>
                  <a:t>LP relaxation can be solved by column generation.  Fractional optimal solution may be rounded down and a few more </a:t>
                </a:r>
                <a:r>
                  <a:rPr lang="en-US" altLang="ko-KR" dirty="0" err="1" smtClean="0">
                    <a:cs typeface="Arial" charset="0"/>
                  </a:rPr>
                  <a:t>raws</a:t>
                </a:r>
                <a:r>
                  <a:rPr lang="en-US" altLang="ko-KR" dirty="0" smtClean="0">
                    <a:cs typeface="Arial" charset="0"/>
                  </a:rPr>
                  <a:t> may be used to produce additional finals. (close to optimal)</a:t>
                </a:r>
                <a:endParaRPr lang="ko-KR" altLang="en-US" dirty="0" smtClean="0">
                  <a:cs typeface="Arial" charset="0"/>
                </a:endParaRPr>
              </a:p>
            </p:txBody>
          </p:sp>
        </mc:Choice>
        <mc:Fallback>
          <p:sp>
            <p:nvSpPr>
              <p:cNvPr id="3072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3500638"/>
              </a:xfrm>
              <a:blipFill>
                <a:blip r:embed="rId3"/>
                <a:stretch>
                  <a:fillRect l="-648" t="-2439" b="-22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0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30725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BDAD3D82-2086-468A-9A7F-BA6D89767722}" type="slidenum">
              <a:rPr lang="en-US" altLang="ko-KR" sz="1400" smtClean="0">
                <a:latin typeface="+mn-lt"/>
              </a:rPr>
              <a:pPr eaLnBrk="1" hangingPunct="1"/>
              <a:t>18</a:t>
            </a:fld>
            <a:endParaRPr lang="en-US" altLang="ko-KR" sz="1400" smtClean="0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4335226"/>
              </a:xfrm>
            </p:spPr>
            <p:txBody>
              <a:bodyPr/>
              <a:lstStyle/>
              <a:p>
                <a:r>
                  <a:rPr lang="en-US" altLang="ko-KR" dirty="0" smtClean="0">
                    <a:solidFill>
                      <a:srgbClr val="FF0000"/>
                    </a:solidFill>
                    <a:cs typeface="Arial" charset="0"/>
                  </a:rPr>
                  <a:t>Combinatorial auctions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𝑁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: set of bidders,  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𝑀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: set of items being auctioned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 : bid that bidder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𝑗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 is willing to pay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𝑀</m:t>
                    </m:r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Assume  that if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⋂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𝑇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=∅,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𝑆</m:t>
                        </m:r>
                      </m:e>
                    </m:d>
                    <m:r>
                      <a:rPr lang="en-US" altLang="ko-KR" b="0" i="1" dirty="0" smtClean="0">
                        <a:latin typeface="Cambria Math"/>
                        <a:cs typeface="Arial" charset="0"/>
                        <a:sym typeface="Symbol" pitchFamily="18" charset="2"/>
                      </a:rPr>
                      <m:t>+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r>
                      <a:rPr lang="en-US" altLang="ko-KR" b="0" i="1" dirty="0" smtClean="0">
                        <a:latin typeface="Cambria Math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altLang="ko-KR" b="0" i="1" dirty="0" smtClean="0">
                        <a:latin typeface="Cambria Math"/>
                        <a:cs typeface="Arial" charset="0"/>
                        <a:sym typeface="Symbol" pitchFamily="18" charset="2"/>
                      </a:rPr>
                      <m:t>𝑇</m:t>
                    </m:r>
                    <m:r>
                      <a:rPr lang="en-US" altLang="ko-KR" b="0" i="1" dirty="0" smtClean="0">
                        <a:latin typeface="Cambria Math"/>
                        <a:cs typeface="Arial" charset="0"/>
                        <a:sym typeface="Symbol" pitchFamily="18" charset="2"/>
                      </a:rPr>
                      <m:t>)≤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r>
                      <a:rPr lang="en-US" altLang="ko-KR" b="0" i="1" dirty="0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𝑆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∪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𝑇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Bidders are allowed to bid on combinations of different items.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Let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𝑏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𝑆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=</m:t>
                    </m:r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𝑗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  <m:t>∈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  <m:t>𝑁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𝑗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𝑆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)</m:t>
                        </m:r>
                      </m:e>
                    </m:func>
                  </m:oMath>
                </a14:m>
                <a:endParaRPr lang="en-US" altLang="ko-KR" dirty="0" smtClean="0">
                  <a:cs typeface="Arial" charset="0"/>
                </a:endParaRPr>
              </a:p>
              <a:p>
                <a:pPr>
                  <a:buFont typeface="Wingdings" pitchFamily="2" charset="2"/>
                  <a:buNone/>
                </a:pPr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	maximize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𝑆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⊂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𝑀</m:t>
                        </m:r>
                      </m:sub>
                      <m:sup/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𝑏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𝑆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)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𝑠</m:t>
                            </m:r>
                          </m:sub>
                        </m:sSub>
                      </m:e>
                    </m:nary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subject to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𝑆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: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∈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𝑆</m:t>
                            </m:r>
                          </m:sub>
                        </m:sSub>
                      </m:e>
                    </m:nary>
                    <m:r>
                      <a:rPr lang="en-US" altLang="ko-KR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1,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𝑀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𝑆</m:t>
                        </m:r>
                      </m:sub>
                    </m:sSub>
                    <m:r>
                      <a:rPr lang="en-US" altLang="ko-KR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0,1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⊂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𝑀</m:t>
                    </m:r>
                  </m:oMath>
                </a14:m>
                <a:endParaRPr lang="en-US" altLang="ko-KR" dirty="0" smtClean="0">
                  <a:cs typeface="Arial" charset="0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   </a:t>
                </a:r>
                <a:r>
                  <a:rPr lang="en-US" altLang="ko-KR" dirty="0" smtClean="0">
                    <a:cs typeface="Arial" charset="0"/>
                  </a:rPr>
                  <a:t>  </a:t>
                </a:r>
                <a:endParaRPr lang="ko-KR" altLang="en-US" dirty="0" smtClean="0">
                  <a:cs typeface="Arial" charset="0"/>
                </a:endParaRPr>
              </a:p>
            </p:txBody>
          </p:sp>
        </mc:Choice>
        <mc:Fallback xmlns="">
          <p:sp>
            <p:nvSpPr>
              <p:cNvPr id="31747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4335226"/>
              </a:xfrm>
              <a:blipFill rotWithShape="1">
                <a:blip r:embed="rId3"/>
                <a:stretch>
                  <a:fillRect l="-648" t="-8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4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31749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B67EAB85-7D5B-4CC6-B362-FF79DF927ED3}" type="slidenum">
              <a:rPr lang="en-US" altLang="ko-KR" sz="1400" smtClean="0">
                <a:latin typeface="+mn-lt"/>
              </a:rPr>
              <a:pPr eaLnBrk="1" hangingPunct="1"/>
              <a:t>19</a:t>
            </a:fld>
            <a:endParaRPr lang="en-US" altLang="ko-KR" sz="1400" smtClean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5521320"/>
              </a:xfrm>
            </p:spPr>
            <p:txBody>
              <a:bodyPr/>
              <a:lstStyle/>
              <a:p>
                <a:r>
                  <a:rPr lang="en-US" altLang="ko-KR" dirty="0" smtClean="0">
                    <a:solidFill>
                      <a:schemeClr val="accent2"/>
                    </a:solidFill>
                    <a:cs typeface="Arial" charset="0"/>
                  </a:rPr>
                  <a:t>Subtour elimination formulation  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latin typeface="Arial" charset="0"/>
                    <a:cs typeface="Arial" charset="0"/>
                    <a:sym typeface="Symbol" pitchFamily="18" charset="2"/>
                  </a:rPr>
                  <a:t>		</a:t>
                </a: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min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∈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	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−1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edges, no cycle)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∈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−1,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∈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𝐸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𝑆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altLang="ko-KR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𝑆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−1,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⊂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𝑉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 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≠∅,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𝑉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</m:t>
                    </m:r>
                  </m:oMath>
                </a14:m>
                <a:endParaRPr lang="ko-KR" altLang="en-US" dirty="0" smtClean="0"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</a:rPr>
                  <a:t>			</a:t>
                </a: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</m:sub>
                    </m:sSub>
                    <m:r>
                      <a:rPr lang="en-US" altLang="ko-KR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0,1</m:t>
                        </m:r>
                      </m:e>
                    </m:d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 eaLnBrk="1" hangingPunct="1"/>
                <a:r>
                  <a:rPr lang="en-US" altLang="ko-KR" dirty="0" err="1" smtClean="0">
                    <a:solidFill>
                      <a:schemeClr val="accent2"/>
                    </a:solidFill>
                    <a:cs typeface="Arial" charset="0"/>
                    <a:sym typeface="Symbol" pitchFamily="18" charset="2"/>
                  </a:rPr>
                  <a:t>Cutset</a:t>
                </a:r>
                <a:r>
                  <a:rPr lang="en-US" altLang="ko-KR" dirty="0" smtClean="0">
                    <a:solidFill>
                      <a:schemeClr val="accent2"/>
                    </a:solidFill>
                    <a:cs typeface="Arial" charset="0"/>
                    <a:sym typeface="Symbol" pitchFamily="18" charset="2"/>
                  </a:rPr>
                  <a:t> formulation	</a:t>
                </a:r>
              </a:p>
              <a:p>
                <a:pPr eaLnBrk="1" hangingPunct="1">
                  <a:buNone/>
                </a:pPr>
                <a:r>
                  <a:rPr lang="en-US" altLang="ko-KR" dirty="0" smtClean="0">
                    <a:latin typeface="Arial" charset="0"/>
                    <a:cs typeface="Arial" charset="0"/>
                    <a:sym typeface="Symbol" pitchFamily="18" charset="2"/>
                  </a:rPr>
                  <a:t>		</a:t>
                </a: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min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∈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ko-KR" baseline="-25000" dirty="0" smtClean="0">
                    <a:cs typeface="Arial" charset="0"/>
                    <a:sym typeface="Symbol" pitchFamily="18" charset="2"/>
                  </a:rPr>
                  <a:t> </a:t>
                </a: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			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−1</m:t>
                    </m:r>
                  </m:oMath>
                </a14:m>
                <a:r>
                  <a:rPr lang="en-US" altLang="ko-KR" baseline="-25000" dirty="0" smtClean="0">
                    <a:cs typeface="Arial" charset="0"/>
                    <a:sym typeface="Symbol" pitchFamily="18" charset="2"/>
                  </a:rPr>
                  <a:t> </a:t>
                </a: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edges</a:t>
                </a:r>
                <a:r>
                  <a:rPr lang="en-US" altLang="ko-KR" smtClean="0">
                    <a:cs typeface="Arial" charset="0"/>
                    <a:sym typeface="Symbol" pitchFamily="18" charset="2"/>
                  </a:rPr>
                  <a:t>, connected)</a:t>
                </a:r>
                <a:r>
                  <a:rPr lang="en-US" altLang="ko-KR" baseline="-25000" dirty="0" smtClean="0">
                    <a:cs typeface="Arial" charset="0"/>
                    <a:sym typeface="Symbol" pitchFamily="18" charset="2"/>
                  </a:rPr>
                  <a:t>		</a:t>
                </a:r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 eaLnBrk="1" hangingPunct="1"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∈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altLang="ko-KR" i="1">
                        <a:latin typeface="Cambria Math"/>
                        <a:cs typeface="Arial" charset="0"/>
                        <a:sym typeface="Symbol" pitchFamily="18" charset="2"/>
                      </a:rPr>
                      <m:t>=</m:t>
                    </m:r>
                    <m:r>
                      <a:rPr lang="en-US" altLang="ko-KR" i="1">
                        <a:latin typeface="Cambria Math"/>
                        <a:cs typeface="Arial" charset="0"/>
                        <a:sym typeface="Symbol" pitchFamily="18" charset="2"/>
                      </a:rPr>
                      <m:t>𝑛</m:t>
                    </m:r>
                    <m:r>
                      <a:rPr lang="en-US" altLang="ko-KR" i="1">
                        <a:latin typeface="Cambria Math"/>
                        <a:cs typeface="Arial" charset="0"/>
                        <a:sym typeface="Symbol" pitchFamily="18" charset="2"/>
                      </a:rPr>
                      <m:t>−1, 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</a:t>
                </a:r>
              </a:p>
              <a:p>
                <a:pPr eaLnBrk="1" hangingPunct="1"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</a:t>
                </a:r>
                <a:r>
                  <a:rPr lang="en-US" altLang="ko-KR" dirty="0">
                    <a:cs typeface="Arial" charset="0"/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∈</m:t>
                        </m:r>
                        <m:r>
                          <a:rPr lang="ko-KR" alt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𝛿</m:t>
                        </m:r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𝑆</m:t>
                        </m:r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altLang="ko-KR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≥</m:t>
                    </m:r>
                    <m:r>
                      <a:rPr lang="en-US" altLang="ko-KR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1,</m:t>
                    </m:r>
                  </m:oMath>
                </a14:m>
                <a:r>
                  <a:rPr lang="en-US" altLang="ko-KR" dirty="0">
                    <a:cs typeface="Arial" charset="0"/>
                    <a:sym typeface="Symbol" pitchFamily="18" charset="2"/>
                  </a:rPr>
                  <a:t> 	</a:t>
                </a: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cs typeface="Arial" charset="0"/>
                        <a:sym typeface="Symbol" pitchFamily="18" charset="2"/>
                      </a:rPr>
                      <m:t>𝑆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⊂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𝑉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  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𝑆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≠∅, 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𝑉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</m:t>
                    </m:r>
                  </m:oMath>
                </a14:m>
                <a:endParaRPr lang="ko-KR" altLang="en-US" dirty="0" smtClean="0">
                  <a:cs typeface="Arial" charset="0"/>
                </a:endParaRPr>
              </a:p>
              <a:p>
                <a:pPr eaLnBrk="1" hangingPunct="1">
                  <a:buNone/>
                </a:pPr>
                <a:r>
                  <a:rPr lang="en-US" altLang="ko-KR" dirty="0" smtClean="0">
                    <a:cs typeface="Arial" charset="0"/>
                  </a:rPr>
                  <a:t>			</a:t>
                </a: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0,1</m:t>
                        </m:r>
                      </m:e>
                    </m:d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 eaLnBrk="1" hangingPunct="1"/>
                <a:r>
                  <a:rPr lang="en-US" altLang="ko-KR" dirty="0" err="1" smtClean="0">
                    <a:solidFill>
                      <a:schemeClr val="accent2"/>
                    </a:solidFill>
                    <a:cs typeface="Arial" charset="0"/>
                    <a:sym typeface="Symbol" pitchFamily="18" charset="2"/>
                  </a:rPr>
                  <a:t>Thm</a:t>
                </a:r>
                <a:r>
                  <a:rPr lang="en-US" altLang="ko-KR" dirty="0" smtClean="0">
                    <a:solidFill>
                      <a:schemeClr val="accent2"/>
                    </a:solidFill>
                    <a:cs typeface="Arial" charset="0"/>
                    <a:sym typeface="Symbol" pitchFamily="18" charset="2"/>
                  </a:rPr>
                  <a:t> 1.1 </a:t>
                </a: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(a)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𝑠𝑢𝑏</m:t>
                        </m:r>
                      </m:sub>
                    </m:sSub>
                    <m:r>
                      <a:rPr lang="en-US" altLang="ko-KR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⊂</m:t>
                    </m:r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𝑐𝑢𝑡</m:t>
                        </m:r>
                      </m:sub>
                    </m:sSub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, and there exist examples for which the inclusion is strict.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(b)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𝑐𝑢𝑡</m:t>
                        </m:r>
                      </m:sub>
                    </m:sSub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can have fractional extreme points.  </a:t>
                </a:r>
                <a:endParaRPr lang="ko-KR" altLang="en-US" dirty="0" smtClean="0">
                  <a:cs typeface="Arial" charset="0"/>
                </a:endParaRPr>
              </a:p>
            </p:txBody>
          </p:sp>
        </mc:Choice>
        <mc:Fallback xmlns="">
          <p:sp>
            <p:nvSpPr>
              <p:cNvPr id="14339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5521320"/>
              </a:xfrm>
              <a:blipFill rotWithShape="1">
                <a:blip r:embed="rId3"/>
                <a:stretch>
                  <a:fillRect l="-648" t="-1987" b="-6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6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14341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E14A0D2F-F980-4AA2-A365-DB078A7BE34D}" type="slidenum">
              <a:rPr lang="en-US" altLang="ko-KR" sz="1400" smtClean="0">
                <a:latin typeface="+mn-lt"/>
              </a:rPr>
              <a:pPr eaLnBrk="1" hangingPunct="1"/>
              <a:t>2</a:t>
            </a:fld>
            <a:endParaRPr lang="en-US" altLang="ko-KR" sz="1400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4709110"/>
              </a:xfrm>
            </p:spPr>
            <p:txBody>
              <a:bodyPr/>
              <a:lstStyle/>
              <a:p>
                <a:r>
                  <a:rPr lang="en-US" altLang="ko-KR" dirty="0" smtClean="0">
                    <a:solidFill>
                      <a:srgbClr val="FF0000"/>
                    </a:solidFill>
                    <a:cs typeface="Arial" charset="0"/>
                  </a:rPr>
                  <a:t>The vehicle routing problem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</a:rPr>
                  <a:t>	transportation network: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𝐺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𝑉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𝐸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,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 undirected, cost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𝑒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𝑒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𝐸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.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</a:rPr>
                  <a:t>	Node 0 is central depot.  Node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𝑉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represents customers with demand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𝑑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.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Company has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vehicles with capacities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𝑞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𝑘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=1,…,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𝑚</m:t>
                    </m:r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Assume demand of each customer cannot be divided into several vehicles.</a:t>
                </a:r>
              </a:p>
              <a:p>
                <a:pPr>
                  <a:buFont typeface="Wingdings" pitchFamily="2" charset="2"/>
                  <a:buNone/>
                </a:pPr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=1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if partial tour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𝑗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is used, and zero, otherwise  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𝑗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=1,…,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)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:  equals one if node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𝑖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is visited in partial solution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𝑗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.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: cost of tour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𝑗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minimize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𝑐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𝑥</m:t>
                    </m:r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subject to   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𝑒</m:t>
                    </m:r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	     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cs typeface="Arial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𝑁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.</m:t>
                    </m:r>
                  </m:oMath>
                </a14:m>
                <a:r>
                  <a:rPr lang="ko-KR" altLang="en-US" dirty="0" smtClean="0">
                    <a:cs typeface="Arial" charset="0"/>
                  </a:rPr>
                  <a:t> </a:t>
                </a:r>
                <a:endParaRPr lang="en-US" altLang="ko-KR" dirty="0" smtClean="0">
                  <a:cs typeface="Arial" charset="0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>
                    <a:cs typeface="Arial" charset="0"/>
                  </a:rPr>
                  <a:t>	</a:t>
                </a:r>
                <a:r>
                  <a:rPr lang="en-US" altLang="ko-KR" dirty="0" smtClean="0">
                    <a:cs typeface="Arial" charset="0"/>
                  </a:rPr>
                  <a:t>		(may have additional constraint,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≤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𝑚</m:t>
                        </m:r>
                      </m:e>
                    </m:nary>
                  </m:oMath>
                </a14:m>
                <a:r>
                  <a:rPr lang="en-US" altLang="ko-KR" dirty="0" smtClean="0">
                    <a:cs typeface="Arial" charset="0"/>
                  </a:rPr>
                  <a:t>)</a:t>
                </a:r>
                <a:endParaRPr lang="ko-KR" altLang="en-US" dirty="0" smtClean="0">
                  <a:cs typeface="Arial" charset="0"/>
                </a:endParaRPr>
              </a:p>
            </p:txBody>
          </p:sp>
        </mc:Choice>
        <mc:Fallback xmlns="">
          <p:sp>
            <p:nvSpPr>
              <p:cNvPr id="32771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4709110"/>
              </a:xfrm>
              <a:blipFill>
                <a:blip r:embed="rId3"/>
                <a:stretch>
                  <a:fillRect l="-648" t="-776" b="-148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8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32773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F5E9A628-F2B0-4A90-BCD9-7201EE35DB4C}" type="slidenum">
              <a:rPr lang="en-US" altLang="ko-KR" sz="1400" smtClean="0">
                <a:latin typeface="+mn-lt"/>
              </a:rPr>
              <a:pPr eaLnBrk="1" hangingPunct="1"/>
              <a:t>20</a:t>
            </a:fld>
            <a:endParaRPr lang="en-US" altLang="ko-KR" sz="1400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15363" name="내용 개체 틀 2"/>
          <p:cNvSpPr>
            <a:spLocks noGrp="1"/>
          </p:cNvSpPr>
          <p:nvPr>
            <p:ph idx="1"/>
          </p:nvPr>
        </p:nvSpPr>
        <p:spPr>
          <a:xfrm>
            <a:off x="333375" y="933450"/>
            <a:ext cx="8462963" cy="4418133"/>
          </a:xfrm>
        </p:spPr>
        <p:txBody>
          <a:bodyPr/>
          <a:lstStyle/>
          <a:p>
            <a:r>
              <a:rPr lang="en-US" altLang="ko-KR" dirty="0" smtClean="0">
                <a:cs typeface="Arial" charset="0"/>
                <a:sym typeface="Symbol" pitchFamily="18" charset="2"/>
              </a:rPr>
              <a:t>It can be shown that LP relaxation of </a:t>
            </a:r>
            <a:r>
              <a:rPr lang="en-US" altLang="ko-KR" dirty="0" err="1" smtClean="0">
                <a:cs typeface="Arial" charset="0"/>
                <a:sym typeface="Symbol" pitchFamily="18" charset="2"/>
              </a:rPr>
              <a:t>subtour</a:t>
            </a:r>
            <a:r>
              <a:rPr lang="en-US" altLang="ko-KR" dirty="0" smtClean="0">
                <a:cs typeface="Arial" charset="0"/>
                <a:sym typeface="Symbol" pitchFamily="18" charset="2"/>
              </a:rPr>
              <a:t> elimination formulation gives integer optimal solutions.  (</a:t>
            </a:r>
            <a:r>
              <a:rPr lang="en-US" altLang="ko-KR" dirty="0" err="1" smtClean="0">
                <a:cs typeface="Arial" charset="0"/>
                <a:sym typeface="Symbol" pitchFamily="18" charset="2"/>
              </a:rPr>
              <a:t>polymatroid</a:t>
            </a:r>
            <a:r>
              <a:rPr lang="en-US" altLang="ko-KR" dirty="0" smtClean="0">
                <a:cs typeface="Arial" charset="0"/>
                <a:sym typeface="Symbol" pitchFamily="18" charset="2"/>
              </a:rPr>
              <a:t>)</a:t>
            </a:r>
          </a:p>
          <a:p>
            <a:pPr>
              <a:buFont typeface="Wingdings" pitchFamily="2" charset="2"/>
              <a:buNone/>
            </a:pPr>
            <a:endParaRPr lang="en-US" altLang="ko-KR" dirty="0" smtClean="0">
              <a:cs typeface="Arial" charset="0"/>
              <a:sym typeface="Symbol" pitchFamily="18" charset="2"/>
            </a:endParaRPr>
          </a:p>
          <a:p>
            <a:r>
              <a:rPr lang="en-US" altLang="ko-KR" dirty="0" smtClean="0">
                <a:cs typeface="Arial" charset="0"/>
                <a:sym typeface="Symbol" pitchFamily="18" charset="2"/>
              </a:rPr>
              <a:t>Why consider IP formulation although there exist good algorithms (e.g., </a:t>
            </a:r>
            <a:r>
              <a:rPr lang="en-US" altLang="ko-KR" dirty="0" err="1" smtClean="0">
                <a:cs typeface="Arial" charset="0"/>
                <a:sym typeface="Symbol" pitchFamily="18" charset="2"/>
              </a:rPr>
              <a:t>Kruskal</a:t>
            </a:r>
            <a:r>
              <a:rPr lang="en-US" altLang="ko-KR" dirty="0" smtClean="0">
                <a:cs typeface="Arial" charset="0"/>
                <a:sym typeface="Symbol" pitchFamily="18" charset="2"/>
              </a:rPr>
              <a:t>, Prim)? </a:t>
            </a:r>
          </a:p>
          <a:p>
            <a:pPr lvl="1"/>
            <a:r>
              <a:rPr lang="en-US" altLang="ko-KR" dirty="0" smtClean="0">
                <a:latin typeface="+mn-lt"/>
                <a:cs typeface="Arial" charset="0"/>
                <a:sym typeface="Symbol" pitchFamily="18" charset="2"/>
              </a:rPr>
              <a:t>Algorithms may fail if problem structure changed a little bit: degree constrained spanning tree problem, Shortest total path length spanning tree problem, Steiner tree problem, capacitated spanning tree problem, …</a:t>
            </a:r>
          </a:p>
          <a:p>
            <a:pPr lvl="1"/>
            <a:r>
              <a:rPr lang="en-US" altLang="ko-KR" dirty="0" smtClean="0">
                <a:latin typeface="+mn-lt"/>
                <a:cs typeface="Arial" charset="0"/>
                <a:sym typeface="Symbol" pitchFamily="18" charset="2"/>
              </a:rPr>
              <a:t>Formulation of a basic problem may be used as part of a formulation for a larger complicated problem.</a:t>
            </a:r>
          </a:p>
          <a:p>
            <a:pPr lvl="1"/>
            <a:r>
              <a:rPr lang="en-US" altLang="ko-KR" dirty="0" smtClean="0">
                <a:latin typeface="+mn-lt"/>
                <a:cs typeface="Arial" charset="0"/>
                <a:sym typeface="Symbol" pitchFamily="18" charset="2"/>
              </a:rPr>
              <a:t>Theoretical analysis, e.g. strength of 1-tree relaxation of TSP (</a:t>
            </a:r>
            <a:r>
              <a:rPr lang="en-US" altLang="ko-KR" dirty="0" err="1" smtClean="0">
                <a:latin typeface="+mn-lt"/>
                <a:cs typeface="Arial" charset="0"/>
                <a:sym typeface="Symbol" pitchFamily="18" charset="2"/>
              </a:rPr>
              <a:t>Lagrangian</a:t>
            </a:r>
            <a:r>
              <a:rPr lang="en-US" altLang="ko-KR" dirty="0" smtClean="0">
                <a:latin typeface="+mn-lt"/>
                <a:cs typeface="Arial" charset="0"/>
                <a:sym typeface="Symbol" pitchFamily="18" charset="2"/>
              </a:rPr>
              <a:t> relaxation).</a:t>
            </a:r>
          </a:p>
          <a:p>
            <a:pPr>
              <a:buFont typeface="Wingdings" pitchFamily="2" charset="2"/>
              <a:buNone/>
            </a:pPr>
            <a:r>
              <a:rPr lang="en-US" altLang="ko-KR" dirty="0" smtClean="0">
                <a:cs typeface="Arial" charset="0"/>
              </a:rPr>
              <a:t>	</a:t>
            </a:r>
            <a:endParaRPr lang="ko-KR" altLang="en-US" dirty="0" smtClean="0">
              <a:cs typeface="Arial" charset="0"/>
            </a:endParaRPr>
          </a:p>
        </p:txBody>
      </p:sp>
      <p:sp>
        <p:nvSpPr>
          <p:cNvPr id="14340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15365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5BC17477-1FF3-43B9-952E-94B06BDED8E7}" type="slidenum">
              <a:rPr lang="en-US" altLang="ko-KR" sz="1400" smtClean="0">
                <a:latin typeface="+mn-lt"/>
              </a:rPr>
              <a:pPr eaLnBrk="1" hangingPunct="1"/>
              <a:t>3</a:t>
            </a:fld>
            <a:endParaRPr lang="en-US" altLang="ko-KR" sz="1400" smtClean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+mn-lt"/>
              </a:rPr>
              <a:t>The traveling salesman problem</a:t>
            </a:r>
            <a:endParaRPr lang="ko-KR" altLang="en-US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564487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𝐺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=(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𝑉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𝐸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 undirected graph.  Every edge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𝑒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𝐸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 has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ko-KR" dirty="0" smtClean="0">
                    <a:cs typeface="Arial" charset="0"/>
                  </a:rPr>
                  <a:t>.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</a:rPr>
                  <a:t>	Find a tour (a cycle that visits all nodes exactly once) of minimum cost.</a:t>
                </a:r>
              </a:p>
              <a:p>
                <a:r>
                  <a:rPr lang="en-US" altLang="ko-KR" dirty="0" err="1" smtClean="0">
                    <a:cs typeface="Arial" charset="0"/>
                  </a:rPr>
                  <a:t>Cutset</a:t>
                </a:r>
                <a:r>
                  <a:rPr lang="en-US" altLang="ko-KR" dirty="0" smtClean="0">
                    <a:cs typeface="Arial" charset="0"/>
                  </a:rPr>
                  <a:t> formulation</a:t>
                </a:r>
              </a:p>
              <a:p>
                <a:pPr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</a:t>
                </a:r>
                <a:r>
                  <a:rPr lang="en-US" altLang="ko-KR" dirty="0" smtClean="0">
                    <a:cs typeface="Arial" charset="0"/>
                  </a:rPr>
                  <a:t>minimize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∈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subject to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∈</m:t>
                        </m:r>
                        <m:r>
                          <a:rPr lang="ko-KR" altLang="en-US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𝛿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(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  <m:t>𝑖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altLang="ko-KR" i="1">
                        <a:latin typeface="Cambria Math"/>
                        <a:cs typeface="Arial" charset="0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2</m:t>
                    </m:r>
                    <m:r>
                      <a:rPr lang="en-US" altLang="ko-KR" i="1">
                        <a:latin typeface="Cambria Math"/>
                        <a:cs typeface="Arial" charset="0"/>
                        <a:sym typeface="Symbol" pitchFamily="18" charset="2"/>
                      </a:rPr>
                      <m:t>, 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𝑉</m:t>
                    </m:r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∈</m:t>
                        </m:r>
                        <m:r>
                          <a:rPr lang="ko-KR" alt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𝛿</m:t>
                        </m:r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𝑆</m:t>
                        </m:r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altLang="ko-KR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≥</m:t>
                    </m:r>
                    <m:r>
                      <a:rPr lang="en-US" altLang="ko-KR" i="1">
                        <a:solidFill>
                          <a:srgbClr val="FF0000"/>
                        </a:solidFill>
                        <a:latin typeface="Cambria Math"/>
                        <a:cs typeface="Arial" charset="0"/>
                        <a:sym typeface="Symbol" pitchFamily="18" charset="2"/>
                      </a:rPr>
                      <m:t>2,</m:t>
                    </m:r>
                    <m:r>
                      <a:rPr lang="en-US" altLang="ko-KR" i="1">
                        <a:latin typeface="Cambria Math"/>
                        <a:cs typeface="Arial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ko-KR" dirty="0" smtClean="0">
                    <a:solidFill>
                      <a:schemeClr val="hlink"/>
                    </a:solidFill>
                    <a:cs typeface="Arial" charset="0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hlink"/>
                        </a:solidFill>
                        <a:latin typeface="Cambria Math"/>
                        <a:cs typeface="Arial" charset="0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solidFill>
                          <a:schemeClr val="hlink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⊂</m:t>
                    </m:r>
                    <m:r>
                      <a:rPr lang="en-US" altLang="ko-KR" b="0" i="1" smtClean="0">
                        <a:solidFill>
                          <a:schemeClr val="hlink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𝑉</m:t>
                    </m:r>
                    <m:r>
                      <a:rPr lang="en-US" altLang="ko-KR" b="0" i="1" smtClean="0">
                        <a:solidFill>
                          <a:schemeClr val="hlink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  </m:t>
                    </m:r>
                    <m:r>
                      <a:rPr lang="en-US" altLang="ko-KR" b="0" i="1" smtClean="0">
                        <a:solidFill>
                          <a:schemeClr val="hlink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solidFill>
                          <a:schemeClr val="hlink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≠∅, </m:t>
                    </m:r>
                    <m:r>
                      <a:rPr lang="en-US" altLang="ko-KR" b="0" i="1" smtClean="0">
                        <a:solidFill>
                          <a:schemeClr val="hlink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𝑉</m:t>
                    </m:r>
                    <m:r>
                      <a:rPr lang="en-US" altLang="ko-KR" b="0" i="1" smtClean="0">
                        <a:solidFill>
                          <a:schemeClr val="hlink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</m:t>
                    </m:r>
                  </m:oMath>
                </a14:m>
                <a:endParaRPr lang="en-US" altLang="ko-KR" dirty="0" smtClean="0">
                  <a:solidFill>
                    <a:schemeClr val="hlink"/>
                  </a:solidFill>
                  <a:cs typeface="Arial" charset="0"/>
                  <a:sym typeface="Symbol" pitchFamily="18" charset="2"/>
                </a:endParaRPr>
              </a:p>
              <a:p>
                <a:pPr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	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.</a:t>
                </a:r>
                <a:endParaRPr lang="en-US" altLang="ko-KR" dirty="0" smtClean="0">
                  <a:cs typeface="Arial" charset="0"/>
                </a:endParaRPr>
              </a:p>
              <a:p>
                <a:r>
                  <a:rPr lang="en-US" altLang="ko-KR" dirty="0" err="1" smtClean="0">
                    <a:cs typeface="Arial" charset="0"/>
                  </a:rPr>
                  <a:t>Subtour</a:t>
                </a:r>
                <a:r>
                  <a:rPr lang="en-US" altLang="ko-KR" dirty="0" smtClean="0">
                    <a:cs typeface="Arial" charset="0"/>
                  </a:rPr>
                  <a:t> elimination formulation</a:t>
                </a:r>
              </a:p>
              <a:p>
                <a:pPr>
                  <a:buNone/>
                </a:pPr>
                <a:r>
                  <a:rPr lang="en-US" altLang="ko-KR" dirty="0" smtClean="0">
                    <a:cs typeface="Arial" charset="0"/>
                  </a:rPr>
                  <a:t>		minimize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∈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subject to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∈</m:t>
                        </m:r>
                        <m:r>
                          <a:rPr lang="ko-KR" altLang="en-US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𝛿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(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  <m:t>𝑖</m:t>
                            </m:r>
                          </m:e>
                        </m:d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altLang="ko-KR" i="1">
                        <a:latin typeface="Cambria Math"/>
                        <a:cs typeface="Arial" charset="0"/>
                        <a:sym typeface="Symbol" pitchFamily="18" charset="2"/>
                      </a:rPr>
                      <m:t>=2, </m:t>
                    </m:r>
                  </m:oMath>
                </a14:m>
                <a:r>
                  <a:rPr lang="en-US" altLang="ko-KR" dirty="0">
                    <a:cs typeface="Arial" charset="0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cs typeface="Arial" charset="0"/>
                        <a:sym typeface="Symbol" pitchFamily="18" charset="2"/>
                      </a:rPr>
                      <m:t>𝑖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𝑉</m:t>
                    </m:r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None/>
                </a:pPr>
                <a:r>
                  <a:rPr lang="en-US" altLang="ko-KR" dirty="0" smtClean="0">
                    <a:cs typeface="Arial" charset="0"/>
                  </a:rPr>
                  <a:t>	</a:t>
                </a: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∈</m:t>
                        </m:r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𝐸</m:t>
                        </m:r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𝑆</m:t>
                        </m:r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altLang="ko-KR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altLang="ko-K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𝑆</m:t>
                        </m:r>
                      </m:e>
                    </m:d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−1</m:t>
                    </m:r>
                    <m:r>
                      <a:rPr lang="en-US" altLang="ko-KR" i="1">
                        <a:solidFill>
                          <a:srgbClr val="FF0000"/>
                        </a:solidFill>
                        <a:latin typeface="Cambria Math"/>
                        <a:cs typeface="Arial" charset="0"/>
                        <a:sym typeface="Symbol" pitchFamily="18" charset="2"/>
                      </a:rPr>
                      <m:t>,</m:t>
                    </m:r>
                    <m:r>
                      <a:rPr lang="en-US" altLang="ko-KR" i="1">
                        <a:latin typeface="Cambria Math"/>
                        <a:cs typeface="Arial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ko-KR" dirty="0">
                    <a:solidFill>
                      <a:schemeClr val="hlink"/>
                    </a:solidFill>
                    <a:cs typeface="Arial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hlink"/>
                        </a:solidFill>
                        <a:latin typeface="Cambria Math"/>
                        <a:cs typeface="Arial" charset="0"/>
                        <a:sym typeface="Symbol" pitchFamily="18" charset="2"/>
                      </a:rPr>
                      <m:t>𝑆</m:t>
                    </m:r>
                    <m:r>
                      <a:rPr lang="en-US" altLang="ko-KR" i="1">
                        <a:solidFill>
                          <a:schemeClr val="hlink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⊂</m:t>
                    </m:r>
                    <m:r>
                      <a:rPr lang="en-US" altLang="ko-KR" i="1">
                        <a:solidFill>
                          <a:schemeClr val="hlink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𝑉</m:t>
                    </m:r>
                    <m:r>
                      <a:rPr lang="en-US" altLang="ko-KR" i="1">
                        <a:solidFill>
                          <a:schemeClr val="hlink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  </m:t>
                    </m:r>
                    <m:r>
                      <a:rPr lang="en-US" altLang="ko-KR" i="1">
                        <a:solidFill>
                          <a:schemeClr val="hlink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𝑆</m:t>
                    </m:r>
                    <m:r>
                      <a:rPr lang="en-US" altLang="ko-KR" i="1">
                        <a:solidFill>
                          <a:schemeClr val="hlink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≠∅, </m:t>
                    </m:r>
                    <m:r>
                      <a:rPr lang="en-US" altLang="ko-KR" i="1">
                        <a:solidFill>
                          <a:schemeClr val="hlink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𝑉</m:t>
                    </m:r>
                    <m:r>
                      <a:rPr lang="en-US" altLang="ko-KR" i="1">
                        <a:solidFill>
                          <a:schemeClr val="hlink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</m:t>
                    </m:r>
                  </m:oMath>
                </a14:m>
                <a:endParaRPr lang="en-US" altLang="ko-KR" dirty="0" smtClean="0">
                  <a:solidFill>
                    <a:schemeClr val="hlink"/>
                  </a:solidFill>
                  <a:cs typeface="Arial" charset="0"/>
                  <a:sym typeface="Symbol" pitchFamily="18" charset="2"/>
                </a:endParaRPr>
              </a:p>
              <a:p>
                <a:pPr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	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  <a:sym typeface="Symbol" pitchFamily="18" charset="2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ko-KR" dirty="0">
                    <a:cs typeface="Arial" charset="0"/>
                    <a:sym typeface="Symbol" pitchFamily="18" charset="2"/>
                  </a:rPr>
                  <a:t>.</a:t>
                </a:r>
              </a:p>
              <a:p>
                <a:r>
                  <a:rPr lang="en-US" altLang="ko-KR" dirty="0" smtClean="0">
                    <a:cs typeface="Arial" charset="0"/>
                  </a:rPr>
                  <a:t>LP relaxations of both formulations give the same solution set.</a:t>
                </a:r>
              </a:p>
              <a:p>
                <a:pPr>
                  <a:buFont typeface="Wingdings" pitchFamily="2" charset="2"/>
                  <a:buNone/>
                </a:pPr>
                <a:endParaRPr lang="ko-KR" altLang="en-US" dirty="0" smtClean="0">
                  <a:cs typeface="Arial" charset="0"/>
                </a:endParaRPr>
              </a:p>
            </p:txBody>
          </p:sp>
        </mc:Choice>
        <mc:Fallback xmlns="">
          <p:sp>
            <p:nvSpPr>
              <p:cNvPr id="16387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5644879"/>
              </a:xfrm>
              <a:blipFill rotWithShape="1">
                <a:blip r:embed="rId3"/>
                <a:stretch>
                  <a:fillRect l="-648" t="-6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4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16389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BCB64A7A-61C6-488F-8683-8C77F7D22067}" type="slidenum">
              <a:rPr lang="en-US" altLang="ko-KR" sz="1400" smtClean="0">
                <a:latin typeface="+mn-lt"/>
              </a:rPr>
              <a:pPr eaLnBrk="1" hangingPunct="1"/>
              <a:t>4</a:t>
            </a:fld>
            <a:endParaRPr lang="en-US" altLang="ko-KR" sz="1400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Remarks</a:t>
            </a:r>
            <a:endParaRPr lang="ko-KR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5315622"/>
              </a:xfrm>
            </p:spPr>
            <p:txBody>
              <a:bodyPr/>
              <a:lstStyle/>
              <a:p>
                <a:r>
                  <a:rPr lang="en-US" altLang="ko-KR" dirty="0" smtClean="0">
                    <a:cs typeface="Arial" charset="0"/>
                  </a:rPr>
                  <a:t>For directed version of the problem, the following formulation is possible, which is smaller in size.   But it is a bad formulation.  (refer exercise 1.21 in text page 32) (Miller-Tucker-</a:t>
                </a:r>
                <a:r>
                  <a:rPr lang="en-US" altLang="ko-KR" dirty="0" err="1" smtClean="0">
                    <a:cs typeface="Arial" charset="0"/>
                  </a:rPr>
                  <a:t>Zemlin</a:t>
                </a:r>
                <a:r>
                  <a:rPr lang="en-US" altLang="ko-KR" dirty="0" smtClean="0">
                    <a:cs typeface="Arial" charset="0"/>
                  </a:rPr>
                  <a:t> (MTZ) formulation)</a:t>
                </a:r>
              </a:p>
              <a:p>
                <a:endParaRPr lang="en-US" altLang="ko-KR" dirty="0" smtClean="0">
                  <a:cs typeface="Arial" charset="0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𝑢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𝑢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𝑛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𝑖𝑗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−1,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 </a:t>
                </a: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𝑗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  <a:sym typeface="Symbol" pitchFamily="18" charset="2"/>
                      </a:rPr>
                      <m:t>𝑖</m:t>
                    </m:r>
                    <m:r>
                      <a:rPr lang="en-US" altLang="ko-KR" b="0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  <a:sym typeface="Symbol" pitchFamily="18" charset="2"/>
                      </a:rPr>
                      <m:t>,</m:t>
                    </m:r>
                    <m:r>
                      <a:rPr lang="en-US" altLang="ko-KR" b="0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  <a:sym typeface="Symbol" pitchFamily="18" charset="2"/>
                      </a:rPr>
                      <m:t>𝑗</m:t>
                    </m:r>
                    <m:r>
                      <a:rPr lang="en-US" altLang="ko-KR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≠1,</m:t>
                    </m:r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naryPr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𝑖</m:t>
                            </m:r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:(</m:t>
                            </m:r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𝑖</m:t>
                            </m:r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,</m:t>
                            </m:r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𝑗</m:t>
                            </m:r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)∈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=1,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	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𝑉</m:t>
                    </m:r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None/>
                </a:pPr>
                <a:r>
                  <a:rPr lang="en-US" altLang="ko-KR" dirty="0" smtClean="0">
                    <a:cs typeface="Arial" charset="0"/>
                  </a:rPr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naryPr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𝑗</m:t>
                            </m:r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:(</m:t>
                            </m:r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𝑖</m:t>
                            </m:r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,</m:t>
                            </m:r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𝑗</m:t>
                            </m:r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)∈</m:t>
                            </m:r>
                            <m:r>
                              <a:rPr lang="en-US" altLang="ko-KR" i="1">
                                <a:latin typeface="Cambria Math"/>
                                <a:ea typeface="Cambria Math"/>
                                <a:cs typeface="Arial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altLang="ko-KR" i="1">
                        <a:latin typeface="Cambria Math"/>
                        <a:cs typeface="Arial" charset="0"/>
                        <a:sym typeface="Symbol" pitchFamily="18" charset="2"/>
                      </a:rPr>
                      <m:t>=1,</m:t>
                    </m:r>
                  </m:oMath>
                </a14:m>
                <a:r>
                  <a:rPr lang="en-US" altLang="ko-KR" dirty="0">
                    <a:cs typeface="Arial" charset="0"/>
                    <a:sym typeface="Symbol" pitchFamily="18" charset="2"/>
                  </a:rPr>
                  <a:t> 	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𝑖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𝑉</m:t>
                    </m:r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</a:rPr>
                  <a:t>		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𝑖𝑗</m:t>
                        </m:r>
                      </m:sub>
                    </m:sSub>
                    <m:r>
                      <a:rPr lang="en-US" altLang="ko-KR" i="1" smtClean="0"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0,1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,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 </a:t>
                </a: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,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 pitchFamily="18" charset="2"/>
                      </a:rPr>
                      <m:t>𝑉</m:t>
                    </m:r>
                  </m:oMath>
                </a14:m>
                <a:endParaRPr lang="en-US" altLang="ko-KR" dirty="0" smtClean="0">
                  <a:cs typeface="Arial" charset="0"/>
                  <a:sym typeface="Symbol" pitchFamily="18" charset="2"/>
                </a:endParaRPr>
              </a:p>
              <a:p>
                <a:pPr>
                  <a:buFont typeface="Wingdings" pitchFamily="2" charset="2"/>
                  <a:buNone/>
                </a:pPr>
                <a:endParaRPr lang="en-US" altLang="ko-KR" dirty="0" smtClean="0">
                  <a:cs typeface="Arial" charset="0"/>
                </a:endParaRPr>
              </a:p>
              <a:p>
                <a:r>
                  <a:rPr lang="en-US" altLang="ko-KR" dirty="0" smtClean="0">
                    <a:cs typeface="Arial" charset="0"/>
                  </a:rPr>
                  <a:t>Note that,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𝑢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′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𝑠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 are continuous variables in the above formulation (extended formulation).</a:t>
                </a:r>
              </a:p>
              <a:p>
                <a:r>
                  <a:rPr lang="en-US" altLang="ko-KR" dirty="0" smtClean="0">
                    <a:cs typeface="Arial" charset="0"/>
                  </a:rPr>
                  <a:t>Undirected TSP is a special case of directed case, we may replace each edge by two directed arcs with opposite direction and having the same costs as the edge.</a:t>
                </a:r>
                <a:endParaRPr lang="ko-KR" altLang="en-US" dirty="0" smtClean="0">
                  <a:cs typeface="Arial" charset="0"/>
                </a:endParaRPr>
              </a:p>
            </p:txBody>
          </p:sp>
        </mc:Choice>
        <mc:Fallback xmlns="">
          <p:sp>
            <p:nvSpPr>
              <p:cNvPr id="17411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5315622"/>
              </a:xfrm>
              <a:blipFill>
                <a:blip r:embed="rId3"/>
                <a:stretch>
                  <a:fillRect l="-648" t="-688" b="-6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8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17413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F6AF04B8-D34A-4FB8-8377-FD69E253C4E2}" type="slidenum">
              <a:rPr lang="en-US" altLang="ko-KR" sz="1400" smtClean="0">
                <a:latin typeface="+mn-lt"/>
              </a:rPr>
              <a:pPr eaLnBrk="1" hangingPunct="1"/>
              <a:t>5</a:t>
            </a:fld>
            <a:endParaRPr lang="en-US" altLang="ko-KR" sz="1400" smtClean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4320029"/>
              </a:xfrm>
            </p:spPr>
            <p:txBody>
              <a:bodyPr/>
              <a:lstStyle/>
              <a:p>
                <a:r>
                  <a:rPr lang="en-US" altLang="ko-KR" dirty="0" smtClean="0">
                    <a:solidFill>
                      <a:schemeClr val="hlink"/>
                    </a:solidFill>
                    <a:cs typeface="Arial" charset="0"/>
                  </a:rPr>
                  <a:t>Is the formulation correct?</a:t>
                </a:r>
              </a:p>
              <a:p>
                <a:pPr>
                  <a:buNone/>
                </a:pPr>
                <a:r>
                  <a:rPr lang="en-US" altLang="ko-KR" dirty="0" smtClean="0">
                    <a:cs typeface="Arial" charset="0"/>
                  </a:rPr>
                  <a:t>	The formulation has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𝑢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𝑦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 variables. 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(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𝑢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 feasible, we only read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cs typeface="Arial" charset="0"/>
                  </a:rPr>
                  <a:t> values ( projection of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cs typeface="Arial" charset="0"/>
                      </a:rPr>
                      <m:t>(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cs typeface="Arial" charset="0"/>
                          </a:rPr>
                          <m:t>𝑢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cs typeface="Arial" charset="0"/>
                          </a:rPr>
                          <m:t>∗</m:t>
                        </m:r>
                      </m:sup>
                    </m:sSup>
                    <m:r>
                      <a:rPr lang="en-US" altLang="ko-KR" i="1">
                        <a:latin typeface="Cambria Math"/>
                        <a:cs typeface="Arial" charset="0"/>
                      </a:rPr>
                      <m:t>,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cs typeface="Arial" charset="0"/>
                          </a:rPr>
                          <m:t>∗</m:t>
                        </m:r>
                      </m:sup>
                    </m:sSup>
                    <m:r>
                      <a:rPr lang="en-US" altLang="ko-KR" i="1">
                        <a:latin typeface="Cambria Math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𝑦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 space)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</a:rPr>
                  <a:t>	We need to show that (1) any tour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cs typeface="Arial" charset="0"/>
                  </a:rPr>
                  <a:t> satisfies the constraints and (2) any non-tour solution does not satisfy the constraints.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ko-KR" dirty="0" smtClean="0">
                    <a:cs typeface="Arial" charset="0"/>
                  </a:rPr>
                  <a:t>	(1) For any tour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cs typeface="Arial" charset="0"/>
                  </a:rPr>
                  <a:t>, if node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𝑖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−</m:t>
                    </m:r>
                  </m:oMath>
                </a14:m>
                <a:r>
                  <a:rPr lang="en-US" altLang="ko-KR" dirty="0" err="1" smtClean="0">
                    <a:cs typeface="Arial" charset="0"/>
                  </a:rPr>
                  <a:t>th</a:t>
                </a:r>
                <a:r>
                  <a:rPr lang="en-US" altLang="ko-KR" dirty="0" smtClean="0">
                    <a:cs typeface="Arial" charset="0"/>
                  </a:rPr>
                  <a:t> node in the tour, assign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𝑢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𝑘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. Note that, when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𝑖𝑗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∗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, should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𝑢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≥</m:t>
                    </m:r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𝑢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+1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. (may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𝑢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 in the constraints)</a:t>
                </a:r>
              </a:p>
              <a:p>
                <a:pPr>
                  <a:buNone/>
                </a:pPr>
                <a:r>
                  <a:rPr lang="en-US" altLang="ko-KR" dirty="0" smtClean="0">
                    <a:cs typeface="Arial" charset="0"/>
                  </a:rPr>
                  <a:t>	(2)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baseline="30000" dirty="0" smtClean="0">
                    <a:cs typeface="Arial" charset="0"/>
                  </a:rPr>
                  <a:t> </a:t>
                </a:r>
                <a:r>
                  <a:rPr lang="en-US" altLang="ko-KR" dirty="0" smtClean="0">
                    <a:cs typeface="Arial" charset="0"/>
                  </a:rPr>
                  <a:t>is 0,1 and satisfies degree constraints, it is either a tour or consists of </a:t>
                </a:r>
                <a:r>
                  <a:rPr lang="en-US" altLang="ko-KR" dirty="0" err="1" smtClean="0">
                    <a:cs typeface="Arial" charset="0"/>
                  </a:rPr>
                  <a:t>subtours</a:t>
                </a:r>
                <a:r>
                  <a:rPr lang="en-US" altLang="ko-KR" dirty="0" smtClean="0">
                    <a:cs typeface="Arial" charset="0"/>
                  </a:rPr>
                  <a:t>.  If </a:t>
                </a:r>
                <a:r>
                  <a:rPr lang="en-US" altLang="ko-KR" dirty="0" err="1" smtClean="0">
                    <a:cs typeface="Arial" charset="0"/>
                  </a:rPr>
                  <a:t>subtours</a:t>
                </a:r>
                <a:r>
                  <a:rPr lang="en-US" altLang="ko-KR" dirty="0" smtClean="0">
                    <a:cs typeface="Arial" charset="0"/>
                  </a:rPr>
                  <a:t> exist, there is one that does not include node 1.  Add the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cs typeface="Arial" charset="0"/>
                          </a:rPr>
                          <m:t>𝑢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altLang="ko-KR" i="1">
                        <a:latin typeface="Cambria Math"/>
                        <a:cs typeface="Arial" charset="0"/>
                      </a:rPr>
                      <m:t>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cs typeface="Arial" charset="0"/>
                          </a:rPr>
                          <m:t>𝑢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altLang="ko-KR" i="1">
                        <a:latin typeface="Cambria Math"/>
                        <a:cs typeface="Arial" charset="0"/>
                      </a:rPr>
                      <m:t>+</m:t>
                    </m:r>
                    <m:r>
                      <a:rPr lang="en-US" altLang="ko-KR" i="1">
                        <a:latin typeface="Cambria Math"/>
                        <a:cs typeface="Arial" charset="0"/>
                      </a:rPr>
                      <m:t>𝑛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cs typeface="Arial" charset="0"/>
                          </a:rPr>
                          <m:t>𝑖𝑗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</a:rPr>
                      <m:t>≤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</a:rPr>
                      <m:t>𝑛</m:t>
                    </m:r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</a:rPr>
                      <m:t>−1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 along the arcs in the </a:t>
                </a:r>
                <a:r>
                  <a:rPr lang="en-US" altLang="ko-KR" dirty="0" err="1" smtClean="0">
                    <a:cs typeface="Arial" charset="0"/>
                    <a:sym typeface="Symbol" pitchFamily="18" charset="2"/>
                  </a:rPr>
                  <a:t>subtour</a:t>
                </a: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.</a:t>
                </a:r>
              </a:p>
              <a:p>
                <a:endParaRPr lang="ko-KR" altLang="en-US" dirty="0" smtClean="0">
                  <a:cs typeface="Arial" charset="0"/>
                </a:endParaRPr>
              </a:p>
            </p:txBody>
          </p:sp>
        </mc:Choice>
        <mc:Fallback xmlns="">
          <p:sp>
            <p:nvSpPr>
              <p:cNvPr id="18435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4320029"/>
              </a:xfrm>
              <a:blipFill>
                <a:blip r:embed="rId3"/>
                <a:stretch>
                  <a:fillRect l="-648" t="-846" r="-12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2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18437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18D33A17-9EF8-40B6-A805-EC75050D3565}" type="slidenum">
              <a:rPr lang="en-US" altLang="ko-KR" sz="1400" smtClean="0">
                <a:latin typeface="+mn-lt"/>
              </a:rPr>
              <a:pPr eaLnBrk="1" hangingPunct="1"/>
              <a:t>6</a:t>
            </a:fld>
            <a:endParaRPr lang="en-US" altLang="ko-KR" sz="1400" smtClean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19459" name="내용 개체 틀 2"/>
          <p:cNvSpPr>
            <a:spLocks noGrp="1"/>
          </p:cNvSpPr>
          <p:nvPr>
            <p:ph idx="1"/>
          </p:nvPr>
        </p:nvSpPr>
        <p:spPr>
          <a:xfrm>
            <a:off x="333375" y="933450"/>
            <a:ext cx="8462963" cy="3831818"/>
          </a:xfrm>
        </p:spPr>
        <p:txBody>
          <a:bodyPr/>
          <a:lstStyle/>
          <a:p>
            <a:r>
              <a:rPr lang="en-US" altLang="ko-KR" dirty="0" smtClean="0">
                <a:cs typeface="Arial" charset="0"/>
                <a:sym typeface="Symbol" pitchFamily="18" charset="2"/>
              </a:rPr>
              <a:t>Comparing the LP relaxation of the </a:t>
            </a:r>
            <a:r>
              <a:rPr lang="en-US" altLang="ko-KR" dirty="0" err="1" smtClean="0">
                <a:cs typeface="Arial" charset="0"/>
                <a:sym typeface="Symbol" pitchFamily="18" charset="2"/>
              </a:rPr>
              <a:t>cutset</a:t>
            </a:r>
            <a:r>
              <a:rPr lang="en-US" altLang="ko-KR" dirty="0" smtClean="0">
                <a:cs typeface="Arial" charset="0"/>
                <a:sym typeface="Symbol" pitchFamily="18" charset="2"/>
              </a:rPr>
              <a:t> formulation (A) (in directed case version) and the LP relaxation of the previous formulation (B):  It can be shown that the projection of the polyhedron B onto y space gives a polyhedron which completely contains A (the inclusion can be strict), hence </a:t>
            </a:r>
            <a:r>
              <a:rPr lang="en-US" altLang="ko-KR" dirty="0" err="1" smtClean="0">
                <a:cs typeface="Arial" charset="0"/>
                <a:sym typeface="Symbol" pitchFamily="18" charset="2"/>
              </a:rPr>
              <a:t>cutset</a:t>
            </a:r>
            <a:r>
              <a:rPr lang="en-US" altLang="ko-KR" dirty="0" smtClean="0">
                <a:cs typeface="Arial" charset="0"/>
                <a:sym typeface="Symbol" pitchFamily="18" charset="2"/>
              </a:rPr>
              <a:t> formulation (or </a:t>
            </a:r>
            <a:r>
              <a:rPr lang="en-US" altLang="ko-KR" dirty="0" err="1" smtClean="0">
                <a:cs typeface="Arial" charset="0"/>
                <a:sym typeface="Symbol" pitchFamily="18" charset="2"/>
              </a:rPr>
              <a:t>subtour</a:t>
            </a:r>
            <a:r>
              <a:rPr lang="en-US" altLang="ko-KR" dirty="0" smtClean="0">
                <a:cs typeface="Arial" charset="0"/>
                <a:sym typeface="Symbol" pitchFamily="18" charset="2"/>
              </a:rPr>
              <a:t> elimination formulation) is stronger. </a:t>
            </a:r>
          </a:p>
          <a:p>
            <a:r>
              <a:rPr lang="en-US" altLang="ko-KR" dirty="0" smtClean="0">
                <a:cs typeface="Arial" charset="0"/>
                <a:sym typeface="Symbol" pitchFamily="18" charset="2"/>
              </a:rPr>
              <a:t>Although the previous formulation is not strong, it can be an alternative to use if you only have a generic IP software to use, not the sophisticated one to handle the </a:t>
            </a:r>
            <a:r>
              <a:rPr lang="en-US" altLang="ko-KR" dirty="0" err="1" smtClean="0">
                <a:cs typeface="Arial" charset="0"/>
                <a:sym typeface="Symbol" pitchFamily="18" charset="2"/>
              </a:rPr>
              <a:t>cutset</a:t>
            </a:r>
            <a:r>
              <a:rPr lang="en-US" altLang="ko-KR" dirty="0" smtClean="0">
                <a:cs typeface="Arial" charset="0"/>
                <a:sym typeface="Symbol" pitchFamily="18" charset="2"/>
              </a:rPr>
              <a:t> constraints.</a:t>
            </a:r>
          </a:p>
          <a:p>
            <a:r>
              <a:rPr lang="en-US" altLang="ko-KR" dirty="0" smtClean="0">
                <a:cs typeface="Arial" charset="0"/>
                <a:sym typeface="Symbol" pitchFamily="18" charset="2"/>
              </a:rPr>
              <a:t>If we include constraints for the arcs from/to node 1, feasible solutions are free of a directed cycle. (have applications)</a:t>
            </a:r>
          </a:p>
          <a:p>
            <a:endParaRPr lang="ko-KR" altLang="en-US" dirty="0" smtClean="0">
              <a:cs typeface="Arial" charset="0"/>
            </a:endParaRPr>
          </a:p>
        </p:txBody>
      </p:sp>
      <p:sp>
        <p:nvSpPr>
          <p:cNvPr id="18436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19461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D0427169-9E76-4B1F-BCF3-B611C494142F}" type="slidenum">
              <a:rPr lang="en-US" altLang="ko-KR" sz="1400" smtClean="0">
                <a:latin typeface="+mn-lt"/>
              </a:rPr>
              <a:pPr eaLnBrk="1" hangingPunct="1"/>
              <a:t>7</a:t>
            </a:fld>
            <a:endParaRPr lang="en-US" altLang="ko-KR" sz="1400" smtClean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+mn-lt"/>
              </a:rPr>
              <a:t>How to Solve the LP relaxation of the Cut-Set Formulation? (many constr.)</a:t>
            </a:r>
            <a:endParaRPr lang="ko-KR" altLang="en-US" sz="2400" dirty="0" smtClean="0">
              <a:latin typeface="+mn-lt"/>
            </a:endParaRPr>
          </a:p>
        </p:txBody>
      </p:sp>
      <p:sp>
        <p:nvSpPr>
          <p:cNvPr id="20483" name="내용 개체 틀 2"/>
          <p:cNvSpPr>
            <a:spLocks noGrp="1"/>
          </p:cNvSpPr>
          <p:nvPr>
            <p:ph idx="1"/>
          </p:nvPr>
        </p:nvSpPr>
        <p:spPr>
          <a:xfrm>
            <a:off x="333375" y="933450"/>
            <a:ext cx="8462963" cy="1809750"/>
          </a:xfrm>
        </p:spPr>
        <p:txBody>
          <a:bodyPr/>
          <a:lstStyle/>
          <a:p>
            <a:endParaRPr lang="ko-KR" altLang="en-US" smtClean="0">
              <a:cs typeface="Arial" charset="0"/>
            </a:endParaRPr>
          </a:p>
        </p:txBody>
      </p:sp>
      <p:sp>
        <p:nvSpPr>
          <p:cNvPr id="19460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20485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9F54D63E-964E-4CD0-B179-AE599E61C65D}" type="slidenum">
              <a:rPr lang="en-US" altLang="ko-KR" sz="1400" smtClean="0">
                <a:latin typeface="+mn-lt"/>
              </a:rPr>
              <a:pPr eaLnBrk="1" hangingPunct="1"/>
              <a:t>8</a:t>
            </a:fld>
            <a:endParaRPr lang="en-US" altLang="ko-KR" sz="1400" smtClean="0">
              <a:latin typeface="+mn-lt"/>
            </a:endParaRP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2505802" y="1219200"/>
            <a:ext cx="2473754" cy="646331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800" dirty="0">
                <a:latin typeface="+mn-lt"/>
              </a:rPr>
              <a:t>Solve LP relaxation</a:t>
            </a:r>
          </a:p>
          <a:p>
            <a:pPr eaLnBrk="1" hangingPunct="1"/>
            <a:r>
              <a:rPr lang="en-US" altLang="ko-KR" sz="1800" dirty="0">
                <a:latin typeface="+mn-lt"/>
              </a:rPr>
              <a:t> (w/o cut-set constraints)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7" name="Text Box 5"/>
              <p:cNvSpPr txBox="1">
                <a:spLocks noChangeArrowheads="1"/>
              </p:cNvSpPr>
              <p:nvPr/>
            </p:nvSpPr>
            <p:spPr bwMode="auto">
              <a:xfrm>
                <a:off x="2445462" y="2609850"/>
                <a:ext cx="2486578" cy="669992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:r>
                  <a:rPr lang="en-US" altLang="ko-KR" sz="1800" dirty="0" smtClean="0">
                    <a:latin typeface="+mn-lt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sz="18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sz="1800" dirty="0">
                    <a:latin typeface="+mn-lt"/>
                  </a:rPr>
                  <a:t> </a:t>
                </a:r>
                <a:r>
                  <a:rPr lang="en-US" altLang="ko-KR" sz="1800" dirty="0" smtClean="0">
                    <a:latin typeface="+mn-lt"/>
                  </a:rPr>
                  <a:t>is tour</a:t>
                </a:r>
                <a:r>
                  <a:rPr lang="en-US" altLang="ko-KR" sz="1800" dirty="0">
                    <a:latin typeface="+mn-lt"/>
                  </a:rPr>
                  <a:t>, stop.</a:t>
                </a:r>
              </a:p>
              <a:p>
                <a:pPr eaLnBrk="1" hangingPunct="1"/>
                <a:r>
                  <a:rPr lang="en-US" altLang="ko-KR" sz="1800" dirty="0">
                    <a:latin typeface="+mn-lt"/>
                  </a:rPr>
                  <a:t>O/w find violated cut-set</a:t>
                </a:r>
              </a:p>
            </p:txBody>
          </p:sp>
        </mc:Choice>
        <mc:Fallback xmlns="">
          <p:sp>
            <p:nvSpPr>
              <p:cNvPr id="2048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5462" y="2609850"/>
                <a:ext cx="2486578" cy="669992"/>
              </a:xfrm>
              <a:prstGeom prst="rect">
                <a:avLst/>
              </a:prstGeom>
              <a:blipFill>
                <a:blip r:embed="rId3"/>
                <a:stretch>
                  <a:fillRect l="-1456" t="-2632" r="-971" b="-7895"/>
                </a:stretch>
              </a:blip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8" name="AutoShape 6"/>
          <p:cNvSpPr>
            <a:spLocks noChangeArrowheads="1"/>
          </p:cNvSpPr>
          <p:nvPr/>
        </p:nvSpPr>
        <p:spPr bwMode="auto">
          <a:xfrm>
            <a:off x="2324100" y="3686175"/>
            <a:ext cx="2819400" cy="990600"/>
          </a:xfrm>
          <a:prstGeom prst="diamond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489" name="Text Box 7"/>
          <p:cNvSpPr txBox="1">
            <a:spLocks noChangeArrowheads="1"/>
          </p:cNvSpPr>
          <p:nvPr/>
        </p:nvSpPr>
        <p:spPr bwMode="auto">
          <a:xfrm>
            <a:off x="2686050" y="3986213"/>
            <a:ext cx="1811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800" dirty="0">
                <a:latin typeface="+mn-lt"/>
                <a:sym typeface="Symbol" pitchFamily="18" charset="2"/>
              </a:rPr>
              <a:t> violated </a:t>
            </a:r>
            <a:r>
              <a:rPr lang="en-US" altLang="ko-KR" sz="1800" dirty="0" err="1" smtClean="0">
                <a:latin typeface="+mn-lt"/>
                <a:sym typeface="Symbol" pitchFamily="18" charset="2"/>
              </a:rPr>
              <a:t>cutset</a:t>
            </a:r>
            <a:r>
              <a:rPr lang="en-US" altLang="ko-KR" sz="1800" dirty="0">
                <a:latin typeface="+mn-lt"/>
                <a:sym typeface="Symbol" pitchFamily="18" charset="2"/>
              </a:rPr>
              <a:t>?</a:t>
            </a:r>
            <a:endParaRPr lang="en-US" altLang="ko-KR" sz="1800" dirty="0">
              <a:latin typeface="+mn-lt"/>
            </a:endParaRPr>
          </a:p>
        </p:txBody>
      </p:sp>
      <p:sp>
        <p:nvSpPr>
          <p:cNvPr id="20490" name="Text Box 8"/>
          <p:cNvSpPr txBox="1">
            <a:spLocks noChangeArrowheads="1"/>
          </p:cNvSpPr>
          <p:nvPr/>
        </p:nvSpPr>
        <p:spPr bwMode="auto">
          <a:xfrm>
            <a:off x="5695950" y="2619375"/>
            <a:ext cx="2535694" cy="646331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800">
                <a:latin typeface="+mn-lt"/>
              </a:rPr>
              <a:t>Solve LP after adding the</a:t>
            </a:r>
          </a:p>
          <a:p>
            <a:pPr eaLnBrk="1" hangingPunct="1"/>
            <a:r>
              <a:rPr lang="en-US" altLang="ko-KR" sz="1800">
                <a:latin typeface="+mn-lt"/>
              </a:rPr>
              <a:t>Cut-set constraint.</a:t>
            </a:r>
          </a:p>
        </p:txBody>
      </p:sp>
      <p:sp>
        <p:nvSpPr>
          <p:cNvPr id="20491" name="Freeform 9"/>
          <p:cNvSpPr>
            <a:spLocks/>
          </p:cNvSpPr>
          <p:nvPr/>
        </p:nvSpPr>
        <p:spPr bwMode="auto">
          <a:xfrm>
            <a:off x="5181600" y="3429000"/>
            <a:ext cx="1981200" cy="762000"/>
          </a:xfrm>
          <a:custGeom>
            <a:avLst/>
            <a:gdLst>
              <a:gd name="T0" fmla="*/ 0 w 1248"/>
              <a:gd name="T1" fmla="*/ 2147483647 h 480"/>
              <a:gd name="T2" fmla="*/ 2147483647 w 1248"/>
              <a:gd name="T3" fmla="*/ 2147483647 h 480"/>
              <a:gd name="T4" fmla="*/ 2147483647 w 1248"/>
              <a:gd name="T5" fmla="*/ 0 h 480"/>
              <a:gd name="T6" fmla="*/ 0 60000 65536"/>
              <a:gd name="T7" fmla="*/ 0 60000 65536"/>
              <a:gd name="T8" fmla="*/ 0 60000 65536"/>
              <a:gd name="T9" fmla="*/ 0 w 1248"/>
              <a:gd name="T10" fmla="*/ 0 h 480"/>
              <a:gd name="T11" fmla="*/ 1248 w 1248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480">
                <a:moveTo>
                  <a:pt x="0" y="480"/>
                </a:moveTo>
                <a:lnTo>
                  <a:pt x="1248" y="480"/>
                </a:lnTo>
                <a:lnTo>
                  <a:pt x="1248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492" name="Line 10"/>
          <p:cNvSpPr>
            <a:spLocks noChangeShapeType="1"/>
          </p:cNvSpPr>
          <p:nvPr/>
        </p:nvSpPr>
        <p:spPr bwMode="auto">
          <a:xfrm>
            <a:off x="3733800" y="4724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493" name="Text Box 11"/>
          <p:cNvSpPr txBox="1">
            <a:spLocks noChangeArrowheads="1"/>
          </p:cNvSpPr>
          <p:nvPr/>
        </p:nvSpPr>
        <p:spPr bwMode="auto">
          <a:xfrm>
            <a:off x="5775325" y="4227513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800">
                <a:latin typeface="+mn-lt"/>
              </a:rPr>
              <a:t>Y</a:t>
            </a:r>
          </a:p>
        </p:txBody>
      </p:sp>
      <p:sp>
        <p:nvSpPr>
          <p:cNvPr id="20494" name="Text Box 12"/>
          <p:cNvSpPr txBox="1">
            <a:spLocks noChangeArrowheads="1"/>
          </p:cNvSpPr>
          <p:nvPr/>
        </p:nvSpPr>
        <p:spPr bwMode="auto">
          <a:xfrm>
            <a:off x="3854450" y="46624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800">
                <a:latin typeface="+mn-lt"/>
              </a:rPr>
              <a:t>N</a:t>
            </a:r>
          </a:p>
        </p:txBody>
      </p:sp>
      <p:sp>
        <p:nvSpPr>
          <p:cNvPr id="20495" name="Text Box 13"/>
          <p:cNvSpPr txBox="1">
            <a:spLocks noChangeArrowheads="1"/>
          </p:cNvSpPr>
          <p:nvPr/>
        </p:nvSpPr>
        <p:spPr bwMode="auto">
          <a:xfrm>
            <a:off x="3362325" y="5275263"/>
            <a:ext cx="607859" cy="36933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800">
                <a:latin typeface="+mn-lt"/>
              </a:rPr>
              <a:t>Stop</a:t>
            </a:r>
          </a:p>
        </p:txBody>
      </p:sp>
      <p:sp>
        <p:nvSpPr>
          <p:cNvPr id="20496" name="Line 14"/>
          <p:cNvSpPr>
            <a:spLocks noChangeShapeType="1"/>
          </p:cNvSpPr>
          <p:nvPr/>
        </p:nvSpPr>
        <p:spPr bwMode="auto">
          <a:xfrm>
            <a:off x="3733800" y="32766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497" name="Line 15"/>
          <p:cNvSpPr>
            <a:spLocks noChangeShapeType="1"/>
          </p:cNvSpPr>
          <p:nvPr/>
        </p:nvSpPr>
        <p:spPr bwMode="auto">
          <a:xfrm>
            <a:off x="3733800" y="19050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498" name="Line 16"/>
          <p:cNvSpPr>
            <a:spLocks noChangeShapeType="1"/>
          </p:cNvSpPr>
          <p:nvPr/>
        </p:nvSpPr>
        <p:spPr bwMode="auto">
          <a:xfrm flipH="1">
            <a:off x="5105400" y="29718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241300" y="933450"/>
                <a:ext cx="8667750" cy="5309146"/>
              </a:xfrm>
            </p:spPr>
            <p:txBody>
              <a:bodyPr/>
              <a:lstStyle/>
              <a:p>
                <a:r>
                  <a:rPr lang="en-US" altLang="ko-KR" dirty="0" smtClean="0">
                    <a:cs typeface="Arial" charset="0"/>
                  </a:rPr>
                  <a:t>Suppose we solved the LP relaxation and obtained a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cs typeface="Arial" charset="0"/>
                  </a:rPr>
                  <a:t>. To find a violated </a:t>
                </a:r>
                <a:r>
                  <a:rPr lang="en-US" altLang="ko-KR" dirty="0" err="1" smtClean="0">
                    <a:cs typeface="Arial" charset="0"/>
                  </a:rPr>
                  <a:t>cutset</a:t>
                </a:r>
                <a:r>
                  <a:rPr lang="en-US" altLang="ko-KR" dirty="0" smtClean="0">
                    <a:cs typeface="Arial" charset="0"/>
                  </a:rPr>
                  <a:t> constraint, we assign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𝑒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ko-KR" dirty="0" smtClean="0">
                    <a:cs typeface="Arial" charset="0"/>
                  </a:rPr>
                  <a:t> as the capacity of edge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Arial" charset="0"/>
                      </a:rPr>
                      <m:t>𝑒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, and find min cut of the graph (or find min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Arial" charset="0"/>
                      </a:rPr>
                      <m:t>𝑠𝑡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charset="0"/>
                      </a:rPr>
                      <m:t>−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cut for all possible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Arial" charset="0"/>
                      </a:rPr>
                      <m:t>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charset="0"/>
                      </a:rPr>
                      <m:t>𝑡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). If the capacity of min cut is &lt; 2, we have found a violated </a:t>
                </a:r>
                <a:r>
                  <a:rPr lang="en-US" altLang="ko-KR" dirty="0" err="1" smtClean="0">
                    <a:cs typeface="Arial" charset="0"/>
                  </a:rPr>
                  <a:t>cutset</a:t>
                </a:r>
                <a:r>
                  <a:rPr lang="en-US" altLang="ko-KR" dirty="0" smtClean="0">
                    <a:cs typeface="Arial" charset="0"/>
                  </a:rPr>
                  <a:t> constraint. Otherwise,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cs typeface="Arial" charset="0"/>
                  </a:rPr>
                  <a:t> is optimal to the LP relaxation. </a:t>
                </a:r>
              </a:p>
              <a:p>
                <a:r>
                  <a:rPr lang="en-US" altLang="ko-KR" dirty="0" smtClean="0">
                    <a:cs typeface="Arial" charset="0"/>
                  </a:rPr>
                  <a:t>Branching : 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𝑒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cs typeface="Arial" charset="0"/>
                          </a:rPr>
                          <m:t>∗</m:t>
                        </m:r>
                      </m:sup>
                    </m:sSubSup>
                    <m:r>
                      <a:rPr lang="en-US" altLang="ko-KR" i="1" smtClean="0">
                        <a:latin typeface="Cambria Math"/>
                        <a:ea typeface="Cambria Math"/>
                        <a:cs typeface="Arial" charset="0"/>
                      </a:rPr>
                      <m:t>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0,1</m:t>
                    </m:r>
                  </m:oMath>
                </a14:m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in an optimal solution,  solve two </a:t>
                </a:r>
                <a:r>
                  <a:rPr lang="en-US" altLang="ko-KR" dirty="0" err="1" smtClean="0">
                    <a:cs typeface="Arial" charset="0"/>
                    <a:sym typeface="Symbol" pitchFamily="18" charset="2"/>
                  </a:rPr>
                  <a:t>subproblems</a:t>
                </a:r>
                <a:r>
                  <a:rPr lang="en-US" altLang="ko-KR" dirty="0" smtClean="0">
                    <a:cs typeface="Arial" charset="0"/>
                    <a:sym typeface="Symbol" pitchFamily="18" charset="2"/>
                  </a:rPr>
                  <a:t> after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  <m:t>𝑒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cs typeface="Arial" charset="0"/>
                        <a:sym typeface="Symbol" pitchFamily="18" charset="2"/>
                      </a:rPr>
                      <m:t>=0,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𝑒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cs typeface="Arial" charset="0"/>
                      </a:rPr>
                      <m:t>=1</m:t>
                    </m:r>
                  </m:oMath>
                </a14:m>
                <a:r>
                  <a:rPr lang="en-US" altLang="ko-KR" dirty="0" smtClean="0">
                    <a:cs typeface="Arial" charset="0"/>
                  </a:rPr>
                  <a:t>. Repeat the procedure.</a:t>
                </a:r>
              </a:p>
              <a:p>
                <a:r>
                  <a:rPr lang="en-US" altLang="ko-KR" dirty="0" smtClean="0">
                    <a:cs typeface="Arial" charset="0"/>
                  </a:rPr>
                  <a:t>Branch-and-cut approach (checking the violation of </a:t>
                </a:r>
                <a:r>
                  <a:rPr lang="en-US" altLang="ko-KR" dirty="0" err="1" smtClean="0">
                    <a:cs typeface="Arial" charset="0"/>
                  </a:rPr>
                  <a:t>cutset</a:t>
                </a:r>
                <a:r>
                  <a:rPr lang="en-US" altLang="ko-KR" dirty="0" smtClean="0">
                    <a:cs typeface="Arial" charset="0"/>
                  </a:rPr>
                  <a:t> constraints is necessary in each B-and-B node)</a:t>
                </a:r>
              </a:p>
              <a:p>
                <a:r>
                  <a:rPr lang="en-US" altLang="ko-KR" dirty="0" smtClean="0">
                    <a:cs typeface="Arial" charset="0"/>
                  </a:rPr>
                  <a:t>Ideas for TSP formulation can be used for various routing, sequencing problems.</a:t>
                </a:r>
              </a:p>
              <a:p>
                <a:r>
                  <a:rPr lang="en-US" altLang="ko-KR" smtClean="0">
                    <a:cs typeface="Arial" charset="0"/>
                  </a:rPr>
                  <a:t>What </a:t>
                </a:r>
                <a:r>
                  <a:rPr lang="en-US" altLang="ko-KR" dirty="0" smtClean="0">
                    <a:cs typeface="Arial" charset="0"/>
                  </a:rPr>
                  <a:t>can we do for the LP with many variables?  For the LP with many vars. and constraints?</a:t>
                </a:r>
              </a:p>
              <a:p>
                <a:r>
                  <a:rPr lang="en-US" altLang="ko-KR" dirty="0" smtClean="0">
                    <a:cs typeface="Arial" charset="0"/>
                  </a:rPr>
                  <a:t>TSP site: </a:t>
                </a:r>
                <a:r>
                  <a:rPr lang="en-US" altLang="ko-KR" dirty="0" smtClean="0">
                    <a:cs typeface="Arial" charset="0"/>
                    <a:hlinkClick r:id="rId3"/>
                  </a:rPr>
                  <a:t>http</a:t>
                </a:r>
                <a:r>
                  <a:rPr lang="en-US" altLang="ko-KR" dirty="0">
                    <a:cs typeface="Arial" charset="0"/>
                    <a:hlinkClick r:id="rId3"/>
                  </a:rPr>
                  <a:t>://www.math.uwaterloo.ca/tsp</a:t>
                </a:r>
                <a:r>
                  <a:rPr lang="en-US" altLang="ko-KR" dirty="0" smtClean="0">
                    <a:cs typeface="Arial" charset="0"/>
                    <a:hlinkClick r:id="rId3"/>
                  </a:rPr>
                  <a:t>/</a:t>
                </a:r>
                <a:r>
                  <a:rPr lang="en-US" altLang="ko-KR" dirty="0" smtClean="0">
                    <a:cs typeface="Arial" charset="0"/>
                  </a:rPr>
                  <a:t> </a:t>
                </a:r>
              </a:p>
              <a:p>
                <a:endParaRPr lang="ko-KR" altLang="en-US" dirty="0" smtClean="0">
                  <a:cs typeface="Arial" charset="0"/>
                </a:endParaRPr>
              </a:p>
            </p:txBody>
          </p:sp>
        </mc:Choice>
        <mc:Fallback xmlns="">
          <p:sp>
            <p:nvSpPr>
              <p:cNvPr id="21507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1300" y="933450"/>
                <a:ext cx="8667750" cy="5309146"/>
              </a:xfrm>
              <a:blipFill>
                <a:blip r:embed="rId4"/>
                <a:stretch>
                  <a:fillRect l="-633" t="-6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4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21509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41E384F2-7E3D-4FC4-8D38-D049119965E2}" type="slidenum">
              <a:rPr lang="en-US" altLang="ko-KR" sz="1400" smtClean="0">
                <a:latin typeface="+mn-lt"/>
              </a:rPr>
              <a:pPr eaLnBrk="1" hangingPunct="1"/>
              <a:t>9</a:t>
            </a:fld>
            <a:endParaRPr lang="en-US" altLang="ko-KR" sz="140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3300"/>
      </a:hlink>
      <a:folHlink>
        <a:srgbClr val="B2B2B2"/>
      </a:folHlink>
    </a:clrScheme>
    <a:fontScheme name="사용자 지정 3">
      <a:majorFont>
        <a:latin typeface="Arial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22139</TotalTime>
  <Words>567</Words>
  <Application>Microsoft Office PowerPoint</Application>
  <PresentationFormat>화면 슬라이드 쇼(4:3)</PresentationFormat>
  <Paragraphs>264</Paragraphs>
  <Slides>20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7" baseType="lpstr">
      <vt:lpstr>굴림</vt:lpstr>
      <vt:lpstr>Arial</vt:lpstr>
      <vt:lpstr>Cambria Math</vt:lpstr>
      <vt:lpstr>Symbol</vt:lpstr>
      <vt:lpstr>Times New Roman</vt:lpstr>
      <vt:lpstr>Wingdings</vt:lpstr>
      <vt:lpstr>기본 디자인</vt:lpstr>
      <vt:lpstr>1.3 Modeling with exponentially many constr.</vt:lpstr>
      <vt:lpstr>PowerPoint 프레젠테이션</vt:lpstr>
      <vt:lpstr>PowerPoint 프레젠테이션</vt:lpstr>
      <vt:lpstr>The traveling salesman problem</vt:lpstr>
      <vt:lpstr>Remarks</vt:lpstr>
      <vt:lpstr>PowerPoint 프레젠테이션</vt:lpstr>
      <vt:lpstr>PowerPoint 프레젠테이션</vt:lpstr>
      <vt:lpstr>How to Solve the LP relaxation of the Cut-Set Formulation? (many constr.)</vt:lpstr>
      <vt:lpstr>PowerPoint 프레젠테이션</vt:lpstr>
      <vt:lpstr>The perfect matching problem</vt:lpstr>
      <vt:lpstr>Cut covering problems</vt:lpstr>
      <vt:lpstr>PowerPoint 프레젠테이션</vt:lpstr>
      <vt:lpstr>PowerPoint 프레젠테이션</vt:lpstr>
      <vt:lpstr>Dircted vs. undirected formulations</vt:lpstr>
      <vt:lpstr>PowerPoint 프레젠테이션</vt:lpstr>
      <vt:lpstr>PowerPoint 프레젠테이션</vt:lpstr>
      <vt:lpstr>1.4 Modeling with exponentially many variables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 (Optimization)</dc:title>
  <dc:creator>admin</dc:creator>
  <cp:lastModifiedBy>Windows 사용자</cp:lastModifiedBy>
  <cp:revision>875</cp:revision>
  <cp:lastPrinted>2015-09-07T05:04:44Z</cp:lastPrinted>
  <dcterms:created xsi:type="dcterms:W3CDTF">2001-03-03T08:59:47Z</dcterms:created>
  <dcterms:modified xsi:type="dcterms:W3CDTF">2018-09-03T06:44:58Z</dcterms:modified>
</cp:coreProperties>
</file>