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4" r:id="rId2"/>
    <p:sldId id="345" r:id="rId3"/>
    <p:sldId id="346" r:id="rId4"/>
    <p:sldId id="348" r:id="rId5"/>
    <p:sldId id="347" r:id="rId6"/>
    <p:sldId id="362" r:id="rId7"/>
    <p:sldId id="361" r:id="rId8"/>
    <p:sldId id="352" r:id="rId9"/>
    <p:sldId id="355" r:id="rId10"/>
    <p:sldId id="357" r:id="rId11"/>
  </p:sldIdLst>
  <p:sldSz cx="9144000" cy="6858000" type="screen4x3"/>
  <p:notesSz cx="6797675" cy="9926638"/>
  <p:defaultTextStyle>
    <a:defPPr>
      <a:defRPr lang="ko-KR"/>
    </a:defPPr>
    <a:lvl1pPr algn="l" rtl="0" fontAlgn="base" latinLnBrk="1">
      <a:spcBef>
        <a:spcPct val="0"/>
      </a:spcBef>
      <a:spcAft>
        <a:spcPct val="0"/>
      </a:spcAft>
      <a:defRPr kumimoji="1" sz="2400"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sz="2400"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sz="2400"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sz="2400"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sz="2400" kern="1200">
        <a:solidFill>
          <a:schemeClr val="tx1"/>
        </a:solidFill>
        <a:latin typeface="굴림" pitchFamily="50" charset="-127"/>
        <a:ea typeface="굴림" pitchFamily="50" charset="-127"/>
        <a:cs typeface="+mn-cs"/>
      </a:defRPr>
    </a:lvl5pPr>
    <a:lvl6pPr marL="2286000" algn="l" defTabSz="914400" rtl="0" eaLnBrk="1" latinLnBrk="1" hangingPunct="1">
      <a:defRPr kumimoji="1" sz="2400" kern="1200">
        <a:solidFill>
          <a:schemeClr val="tx1"/>
        </a:solidFill>
        <a:latin typeface="굴림" pitchFamily="50" charset="-127"/>
        <a:ea typeface="굴림" pitchFamily="50" charset="-127"/>
        <a:cs typeface="+mn-cs"/>
      </a:defRPr>
    </a:lvl6pPr>
    <a:lvl7pPr marL="2743200" algn="l" defTabSz="914400" rtl="0" eaLnBrk="1" latinLnBrk="1" hangingPunct="1">
      <a:defRPr kumimoji="1" sz="2400" kern="1200">
        <a:solidFill>
          <a:schemeClr val="tx1"/>
        </a:solidFill>
        <a:latin typeface="굴림" pitchFamily="50" charset="-127"/>
        <a:ea typeface="굴림" pitchFamily="50" charset="-127"/>
        <a:cs typeface="+mn-cs"/>
      </a:defRPr>
    </a:lvl7pPr>
    <a:lvl8pPr marL="3200400" algn="l" defTabSz="914400" rtl="0" eaLnBrk="1" latinLnBrk="1" hangingPunct="1">
      <a:defRPr kumimoji="1" sz="2400" kern="1200">
        <a:solidFill>
          <a:schemeClr val="tx1"/>
        </a:solidFill>
        <a:latin typeface="굴림" pitchFamily="50" charset="-127"/>
        <a:ea typeface="굴림" pitchFamily="50" charset="-127"/>
        <a:cs typeface="+mn-cs"/>
      </a:defRPr>
    </a:lvl8pPr>
    <a:lvl9pPr marL="3657600" algn="l" defTabSz="914400" rtl="0" eaLnBrk="1" latinLnBrk="1" hangingPunct="1">
      <a:defRPr kumimoji="1" sz="2400" kern="1200">
        <a:solidFill>
          <a:schemeClr val="tx1"/>
        </a:solidFill>
        <a:latin typeface="굴림" pitchFamily="50" charset="-127"/>
        <a:ea typeface="굴림"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FF"/>
    <a:srgbClr val="99CCFF"/>
    <a:srgbClr val="CCE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5" autoAdjust="0"/>
    <p:restoredTop sz="94660" autoAdjust="0"/>
  </p:normalViewPr>
  <p:slideViewPr>
    <p:cSldViewPr>
      <p:cViewPr varScale="1">
        <p:scale>
          <a:sx n="102" d="100"/>
          <a:sy n="102"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1662" y="-102"/>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4491" cy="496332"/>
          </a:xfrm>
          <a:prstGeom prst="rect">
            <a:avLst/>
          </a:prstGeom>
          <a:noFill/>
          <a:ln w="9525">
            <a:noFill/>
            <a:miter lim="800000"/>
            <a:headEnd/>
            <a:tailEnd/>
          </a:ln>
          <a:effectLst/>
        </p:spPr>
        <p:txBody>
          <a:bodyPr vert="horz" wrap="square" lIns="92764" tIns="46382" rIns="92764" bIns="46382" numCol="1" anchor="t" anchorCtr="0" compatLnSpc="1">
            <a:prstTxWarp prst="textNoShape">
              <a:avLst/>
            </a:prstTxWarp>
          </a:bodyPr>
          <a:lstStyle>
            <a:lvl1pPr>
              <a:defRPr sz="1200"/>
            </a:lvl1pPr>
          </a:lstStyle>
          <a:p>
            <a:pPr>
              <a:defRPr/>
            </a:pPr>
            <a:endParaRPr lang="en-US" altLang="ko-KR"/>
          </a:p>
        </p:txBody>
      </p:sp>
      <p:sp>
        <p:nvSpPr>
          <p:cNvPr id="50179" name="Rectangle 3"/>
          <p:cNvSpPr>
            <a:spLocks noGrp="1" noChangeArrowheads="1"/>
          </p:cNvSpPr>
          <p:nvPr>
            <p:ph type="dt" sz="quarter" idx="1"/>
          </p:nvPr>
        </p:nvSpPr>
        <p:spPr bwMode="auto">
          <a:xfrm>
            <a:off x="3853185" y="0"/>
            <a:ext cx="2944490" cy="496332"/>
          </a:xfrm>
          <a:prstGeom prst="rect">
            <a:avLst/>
          </a:prstGeom>
          <a:noFill/>
          <a:ln w="9525">
            <a:noFill/>
            <a:miter lim="800000"/>
            <a:headEnd/>
            <a:tailEnd/>
          </a:ln>
          <a:effectLst/>
        </p:spPr>
        <p:txBody>
          <a:bodyPr vert="horz" wrap="square" lIns="92764" tIns="46382" rIns="92764" bIns="46382" numCol="1" anchor="t" anchorCtr="0" compatLnSpc="1">
            <a:prstTxWarp prst="textNoShape">
              <a:avLst/>
            </a:prstTxWarp>
          </a:bodyPr>
          <a:lstStyle>
            <a:lvl1pPr algn="r">
              <a:defRPr sz="1200"/>
            </a:lvl1pPr>
          </a:lstStyle>
          <a:p>
            <a:pPr>
              <a:defRPr/>
            </a:pPr>
            <a:endParaRPr lang="en-US" altLang="ko-KR"/>
          </a:p>
        </p:txBody>
      </p:sp>
      <p:sp>
        <p:nvSpPr>
          <p:cNvPr id="50180" name="Rectangle 4"/>
          <p:cNvSpPr>
            <a:spLocks noGrp="1" noChangeArrowheads="1"/>
          </p:cNvSpPr>
          <p:nvPr>
            <p:ph type="ftr" sz="quarter" idx="2"/>
          </p:nvPr>
        </p:nvSpPr>
        <p:spPr bwMode="auto">
          <a:xfrm>
            <a:off x="0" y="9430306"/>
            <a:ext cx="2944491" cy="496332"/>
          </a:xfrm>
          <a:prstGeom prst="rect">
            <a:avLst/>
          </a:prstGeom>
          <a:noFill/>
          <a:ln w="9525">
            <a:noFill/>
            <a:miter lim="800000"/>
            <a:headEnd/>
            <a:tailEnd/>
          </a:ln>
          <a:effectLst/>
        </p:spPr>
        <p:txBody>
          <a:bodyPr vert="horz" wrap="square" lIns="92764" tIns="46382" rIns="92764" bIns="46382" numCol="1" anchor="b" anchorCtr="0" compatLnSpc="1">
            <a:prstTxWarp prst="textNoShape">
              <a:avLst/>
            </a:prstTxWarp>
          </a:bodyPr>
          <a:lstStyle>
            <a:lvl1pPr>
              <a:defRPr sz="1200"/>
            </a:lvl1pPr>
          </a:lstStyle>
          <a:p>
            <a:pPr>
              <a:defRPr/>
            </a:pPr>
            <a:endParaRPr lang="en-US" altLang="ko-KR"/>
          </a:p>
        </p:txBody>
      </p:sp>
      <p:sp>
        <p:nvSpPr>
          <p:cNvPr id="50181" name="Rectangle 5"/>
          <p:cNvSpPr>
            <a:spLocks noGrp="1" noChangeArrowheads="1"/>
          </p:cNvSpPr>
          <p:nvPr>
            <p:ph type="sldNum" sz="quarter" idx="3"/>
          </p:nvPr>
        </p:nvSpPr>
        <p:spPr bwMode="auto">
          <a:xfrm>
            <a:off x="3853185" y="9430306"/>
            <a:ext cx="2944490" cy="496332"/>
          </a:xfrm>
          <a:prstGeom prst="rect">
            <a:avLst/>
          </a:prstGeom>
          <a:noFill/>
          <a:ln w="9525">
            <a:noFill/>
            <a:miter lim="800000"/>
            <a:headEnd/>
            <a:tailEnd/>
          </a:ln>
          <a:effectLst/>
        </p:spPr>
        <p:txBody>
          <a:bodyPr vert="horz" wrap="square" lIns="92764" tIns="46382" rIns="92764" bIns="46382" numCol="1" anchor="b" anchorCtr="0" compatLnSpc="1">
            <a:prstTxWarp prst="textNoShape">
              <a:avLst/>
            </a:prstTxWarp>
          </a:bodyPr>
          <a:lstStyle>
            <a:lvl1pPr algn="r">
              <a:defRPr sz="1200"/>
            </a:lvl1pPr>
          </a:lstStyle>
          <a:p>
            <a:pPr>
              <a:defRPr/>
            </a:pPr>
            <a:fld id="{E84C5D15-C0B5-4DF1-B9EE-18C538434C97}" type="slidenum">
              <a:rPr lang="en-US" altLang="ko-KR"/>
              <a:pPr>
                <a:defRPr/>
              </a:pPr>
              <a:t>‹#›</a:t>
            </a:fld>
            <a:endParaRPr lang="en-US" altLang="ko-KR"/>
          </a:p>
        </p:txBody>
      </p:sp>
    </p:spTree>
    <p:extLst>
      <p:ext uri="{BB962C8B-B14F-4D97-AF65-F5344CB8AC3E}">
        <p14:creationId xmlns:p14="http://schemas.microsoft.com/office/powerpoint/2010/main" val="2629979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491" cy="496332"/>
          </a:xfrm>
          <a:prstGeom prst="rect">
            <a:avLst/>
          </a:prstGeom>
          <a:noFill/>
          <a:ln w="9525">
            <a:noFill/>
            <a:miter lim="800000"/>
            <a:headEnd/>
            <a:tailEnd/>
          </a:ln>
          <a:effectLst/>
        </p:spPr>
        <p:txBody>
          <a:bodyPr vert="horz" wrap="square" lIns="92764" tIns="46382" rIns="92764" bIns="46382" numCol="1" anchor="t" anchorCtr="0" compatLnSpc="1">
            <a:prstTxWarp prst="textNoShape">
              <a:avLst/>
            </a:prstTxWarp>
          </a:bodyPr>
          <a:lstStyle>
            <a:lvl1pPr>
              <a:defRPr sz="1200"/>
            </a:lvl1pPr>
          </a:lstStyle>
          <a:p>
            <a:pPr>
              <a:defRPr/>
            </a:pPr>
            <a:endParaRPr lang="en-US" altLang="ko-KR"/>
          </a:p>
        </p:txBody>
      </p:sp>
      <p:sp>
        <p:nvSpPr>
          <p:cNvPr id="7171" name="Rectangle 3"/>
          <p:cNvSpPr>
            <a:spLocks noGrp="1" noChangeArrowheads="1"/>
          </p:cNvSpPr>
          <p:nvPr>
            <p:ph type="dt" idx="1"/>
          </p:nvPr>
        </p:nvSpPr>
        <p:spPr bwMode="auto">
          <a:xfrm>
            <a:off x="3853185" y="0"/>
            <a:ext cx="2944490" cy="496332"/>
          </a:xfrm>
          <a:prstGeom prst="rect">
            <a:avLst/>
          </a:prstGeom>
          <a:noFill/>
          <a:ln w="9525">
            <a:noFill/>
            <a:miter lim="800000"/>
            <a:headEnd/>
            <a:tailEnd/>
          </a:ln>
          <a:effectLst/>
        </p:spPr>
        <p:txBody>
          <a:bodyPr vert="horz" wrap="square" lIns="92764" tIns="46382" rIns="92764" bIns="46382" numCol="1" anchor="t" anchorCtr="0" compatLnSpc="1">
            <a:prstTxWarp prst="textNoShape">
              <a:avLst/>
            </a:prstTxWarp>
          </a:bodyPr>
          <a:lstStyle>
            <a:lvl1pPr algn="r">
              <a:defRPr sz="1200"/>
            </a:lvl1pPr>
          </a:lstStyle>
          <a:p>
            <a:pPr>
              <a:defRPr/>
            </a:pPr>
            <a:endParaRPr lang="en-US" altLang="ko-KR"/>
          </a:p>
        </p:txBody>
      </p:sp>
      <p:sp>
        <p:nvSpPr>
          <p:cNvPr id="22532" name="Rectangle 4"/>
          <p:cNvSpPr>
            <a:spLocks noGrp="1" noRot="1" noChangeAspect="1" noChangeArrowheads="1" noTextEdit="1"/>
          </p:cNvSpPr>
          <p:nvPr>
            <p:ph type="sldImg" idx="2"/>
          </p:nvPr>
        </p:nvSpPr>
        <p:spPr bwMode="auto">
          <a:xfrm>
            <a:off x="915988" y="744538"/>
            <a:ext cx="4967287"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5507" y="4715153"/>
            <a:ext cx="4986662" cy="4466987"/>
          </a:xfrm>
          <a:prstGeom prst="rect">
            <a:avLst/>
          </a:prstGeom>
          <a:noFill/>
          <a:ln w="9525">
            <a:noFill/>
            <a:miter lim="800000"/>
            <a:headEnd/>
            <a:tailEnd/>
          </a:ln>
          <a:effectLst/>
        </p:spPr>
        <p:txBody>
          <a:bodyPr vert="horz" wrap="square" lIns="92764" tIns="46382" rIns="92764" bIns="46382"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7174" name="Rectangle 6"/>
          <p:cNvSpPr>
            <a:spLocks noGrp="1" noChangeArrowheads="1"/>
          </p:cNvSpPr>
          <p:nvPr>
            <p:ph type="ftr" sz="quarter" idx="4"/>
          </p:nvPr>
        </p:nvSpPr>
        <p:spPr bwMode="auto">
          <a:xfrm>
            <a:off x="0" y="9430306"/>
            <a:ext cx="2944491" cy="496332"/>
          </a:xfrm>
          <a:prstGeom prst="rect">
            <a:avLst/>
          </a:prstGeom>
          <a:noFill/>
          <a:ln w="9525">
            <a:noFill/>
            <a:miter lim="800000"/>
            <a:headEnd/>
            <a:tailEnd/>
          </a:ln>
          <a:effectLst/>
        </p:spPr>
        <p:txBody>
          <a:bodyPr vert="horz" wrap="square" lIns="92764" tIns="46382" rIns="92764" bIns="46382" numCol="1" anchor="b" anchorCtr="0" compatLnSpc="1">
            <a:prstTxWarp prst="textNoShape">
              <a:avLst/>
            </a:prstTxWarp>
          </a:bodyPr>
          <a:lstStyle>
            <a:lvl1pPr>
              <a:defRPr sz="1200"/>
            </a:lvl1pPr>
          </a:lstStyle>
          <a:p>
            <a:pPr>
              <a:defRPr/>
            </a:pPr>
            <a:endParaRPr lang="en-US" altLang="ko-KR"/>
          </a:p>
        </p:txBody>
      </p:sp>
      <p:sp>
        <p:nvSpPr>
          <p:cNvPr id="7175" name="Rectangle 7"/>
          <p:cNvSpPr>
            <a:spLocks noGrp="1" noChangeArrowheads="1"/>
          </p:cNvSpPr>
          <p:nvPr>
            <p:ph type="sldNum" sz="quarter" idx="5"/>
          </p:nvPr>
        </p:nvSpPr>
        <p:spPr bwMode="auto">
          <a:xfrm>
            <a:off x="3853185" y="9430306"/>
            <a:ext cx="2944490" cy="496332"/>
          </a:xfrm>
          <a:prstGeom prst="rect">
            <a:avLst/>
          </a:prstGeom>
          <a:noFill/>
          <a:ln w="9525">
            <a:noFill/>
            <a:miter lim="800000"/>
            <a:headEnd/>
            <a:tailEnd/>
          </a:ln>
          <a:effectLst/>
        </p:spPr>
        <p:txBody>
          <a:bodyPr vert="horz" wrap="square" lIns="92764" tIns="46382" rIns="92764" bIns="46382" numCol="1" anchor="b" anchorCtr="0" compatLnSpc="1">
            <a:prstTxWarp prst="textNoShape">
              <a:avLst/>
            </a:prstTxWarp>
          </a:bodyPr>
          <a:lstStyle>
            <a:lvl1pPr algn="r">
              <a:defRPr sz="1200"/>
            </a:lvl1pPr>
          </a:lstStyle>
          <a:p>
            <a:pPr>
              <a:defRPr/>
            </a:pPr>
            <a:fld id="{74F32B1D-07AF-42D1-AAFE-4E9FDD7BA012}" type="slidenum">
              <a:rPr lang="en-US" altLang="ko-KR"/>
              <a:pPr>
                <a:defRPr/>
              </a:pPr>
              <a:t>‹#›</a:t>
            </a:fld>
            <a:endParaRPr lang="en-US" altLang="ko-KR"/>
          </a:p>
        </p:txBody>
      </p:sp>
    </p:spTree>
    <p:extLst>
      <p:ext uri="{BB962C8B-B14F-4D97-AF65-F5344CB8AC3E}">
        <p14:creationId xmlns:p14="http://schemas.microsoft.com/office/powerpoint/2010/main" val="137816341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슬라이드 이미지 개체 틀 1"/>
          <p:cNvSpPr>
            <a:spLocks noGrp="1" noRot="1" noChangeAspect="1" noTextEdit="1"/>
          </p:cNvSpPr>
          <p:nvPr>
            <p:ph type="sldImg"/>
          </p:nvPr>
        </p:nvSpPr>
        <p:spPr>
          <a:ln/>
        </p:spPr>
      </p:sp>
      <p:sp>
        <p:nvSpPr>
          <p:cNvPr id="2355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355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98B2B387-7051-4B56-8AAA-11CAA78E2413}" type="slidenum">
              <a:rPr lang="en-US" altLang="ko-KR" sz="1200"/>
              <a:pPr eaLnBrk="1" hangingPunct="1"/>
              <a:t>1</a:t>
            </a:fld>
            <a:endParaRPr lang="en-US" altLang="ko-K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이미지 개체 틀 1"/>
          <p:cNvSpPr>
            <a:spLocks noGrp="1" noRot="1" noChangeAspect="1" noTextEdit="1"/>
          </p:cNvSpPr>
          <p:nvPr>
            <p:ph type="sldImg"/>
          </p:nvPr>
        </p:nvSpPr>
        <p:spPr>
          <a:ln/>
        </p:spPr>
      </p:sp>
      <p:sp>
        <p:nvSpPr>
          <p:cNvPr id="2457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458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61F7BB19-0114-4B47-B2B5-1A125A48D9BC}" type="slidenum">
              <a:rPr lang="en-US" altLang="ko-KR" sz="1200"/>
              <a:pPr eaLnBrk="1" hangingPunct="1"/>
              <a:t>2</a:t>
            </a:fld>
            <a:endParaRPr lang="en-US" altLang="ko-K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슬라이드 이미지 개체 틀 1"/>
          <p:cNvSpPr>
            <a:spLocks noGrp="1" noRot="1" noChangeAspect="1" noTextEdit="1"/>
          </p:cNvSpPr>
          <p:nvPr>
            <p:ph type="sldImg"/>
          </p:nvPr>
        </p:nvSpPr>
        <p:spPr>
          <a:ln/>
        </p:spPr>
      </p:sp>
      <p:sp>
        <p:nvSpPr>
          <p:cNvPr id="2560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560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A7413B51-2D4F-410B-8EA8-5CB424CFF439}" type="slidenum">
              <a:rPr lang="en-US" altLang="ko-KR" sz="1200"/>
              <a:pPr eaLnBrk="1" hangingPunct="1"/>
              <a:t>3</a:t>
            </a:fld>
            <a:endParaRPr lang="en-US" altLang="ko-K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TextEdit="1"/>
          </p:cNvSpPr>
          <p:nvPr>
            <p:ph type="sldImg"/>
          </p:nvPr>
        </p:nvSpPr>
        <p:spPr>
          <a:ln/>
        </p:spPr>
      </p:sp>
      <p:sp>
        <p:nvSpPr>
          <p:cNvPr id="2662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662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B31B788F-4252-4E39-A362-4CC7A204D200}" type="slidenum">
              <a:rPr lang="en-US" altLang="ko-KR" sz="1200"/>
              <a:pPr eaLnBrk="1" hangingPunct="1"/>
              <a:t>4</a:t>
            </a:fld>
            <a:endParaRPr lang="en-US" altLang="ko-K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슬라이드 이미지 개체 틀 1"/>
          <p:cNvSpPr>
            <a:spLocks noGrp="1" noRot="1" noChangeAspect="1" noTextEdit="1"/>
          </p:cNvSpPr>
          <p:nvPr>
            <p:ph type="sldImg"/>
          </p:nvPr>
        </p:nvSpPr>
        <p:spPr>
          <a:ln/>
        </p:spPr>
      </p:sp>
      <p:sp>
        <p:nvSpPr>
          <p:cNvPr id="2765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765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982C9566-5CA7-44CD-822A-E592C5815B9B}" type="slidenum">
              <a:rPr lang="en-US" altLang="ko-KR" sz="1200"/>
              <a:pPr eaLnBrk="1" hangingPunct="1"/>
              <a:t>5</a:t>
            </a:fld>
            <a:endParaRPr lang="en-US" altLang="ko-K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a:ln/>
        </p:spPr>
      </p:sp>
      <p:sp>
        <p:nvSpPr>
          <p:cNvPr id="2867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867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F32FC5C9-AC4E-472C-B069-F1FCCC5BF554}" type="slidenum">
              <a:rPr lang="en-US" altLang="ko-KR" sz="1200"/>
              <a:pPr eaLnBrk="1" hangingPunct="1"/>
              <a:t>7</a:t>
            </a:fld>
            <a:endParaRPr lang="en-US" altLang="ko-K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이미지 개체 틀 1"/>
          <p:cNvSpPr>
            <a:spLocks noGrp="1" noRot="1" noChangeAspect="1" noTextEdit="1"/>
          </p:cNvSpPr>
          <p:nvPr>
            <p:ph type="sldImg"/>
          </p:nvPr>
        </p:nvSpPr>
        <p:spPr>
          <a:ln/>
        </p:spPr>
      </p:sp>
      <p:sp>
        <p:nvSpPr>
          <p:cNvPr id="2969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2970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D61C93C9-F61D-4051-8862-D901587D6E02}" type="slidenum">
              <a:rPr lang="en-US" altLang="ko-KR" sz="1200"/>
              <a:pPr eaLnBrk="1" hangingPunct="1"/>
              <a:t>8</a:t>
            </a:fld>
            <a:endParaRPr lang="en-US" altLang="ko-K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슬라이드 이미지 개체 틀 1"/>
          <p:cNvSpPr>
            <a:spLocks noGrp="1" noRot="1" noChangeAspect="1" noTextEdit="1"/>
          </p:cNvSpPr>
          <p:nvPr>
            <p:ph type="sldImg"/>
          </p:nvPr>
        </p:nvSpPr>
        <p:spPr>
          <a:ln/>
        </p:spPr>
      </p:sp>
      <p:sp>
        <p:nvSpPr>
          <p:cNvPr id="3072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3072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07BB5D64-A831-411A-ABEF-F1B1A5769EA8}" type="slidenum">
              <a:rPr lang="en-US" altLang="ko-KR" sz="1200"/>
              <a:pPr eaLnBrk="1" hangingPunct="1"/>
              <a:t>9</a:t>
            </a:fld>
            <a:endParaRPr lang="en-US" altLang="ko-K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슬라이드 이미지 개체 틀 1"/>
          <p:cNvSpPr>
            <a:spLocks noGrp="1" noRot="1" noChangeAspect="1" noTextEdit="1"/>
          </p:cNvSpPr>
          <p:nvPr>
            <p:ph type="sldImg"/>
          </p:nvPr>
        </p:nvSpPr>
        <p:spPr>
          <a:ln/>
        </p:spPr>
      </p:sp>
      <p:sp>
        <p:nvSpPr>
          <p:cNvPr id="3174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3174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5105" indent="-286579" eaLnBrk="0" hangingPunct="0">
              <a:defRPr kumimoji="1" sz="2400">
                <a:solidFill>
                  <a:schemeClr val="tx1"/>
                </a:solidFill>
                <a:latin typeface="굴림" pitchFamily="50" charset="-127"/>
                <a:ea typeface="굴림" pitchFamily="50" charset="-127"/>
              </a:defRPr>
            </a:lvl2pPr>
            <a:lvl3pPr marL="1146315" indent="-229263" eaLnBrk="0" hangingPunct="0">
              <a:defRPr kumimoji="1" sz="2400">
                <a:solidFill>
                  <a:schemeClr val="tx1"/>
                </a:solidFill>
                <a:latin typeface="굴림" pitchFamily="50" charset="-127"/>
                <a:ea typeface="굴림" pitchFamily="50" charset="-127"/>
              </a:defRPr>
            </a:lvl3pPr>
            <a:lvl4pPr marL="1604841" indent="-229263" eaLnBrk="0" hangingPunct="0">
              <a:defRPr kumimoji="1" sz="2400">
                <a:solidFill>
                  <a:schemeClr val="tx1"/>
                </a:solidFill>
                <a:latin typeface="굴림" pitchFamily="50" charset="-127"/>
                <a:ea typeface="굴림" pitchFamily="50" charset="-127"/>
              </a:defRPr>
            </a:lvl4pPr>
            <a:lvl5pPr marL="2063366" indent="-229263" eaLnBrk="0" hangingPunct="0">
              <a:defRPr kumimoji="1" sz="2400">
                <a:solidFill>
                  <a:schemeClr val="tx1"/>
                </a:solidFill>
                <a:latin typeface="굴림" pitchFamily="50" charset="-127"/>
                <a:ea typeface="굴림" pitchFamily="50" charset="-127"/>
              </a:defRPr>
            </a:lvl5pPr>
            <a:lvl6pPr marL="2521892" indent="-229263"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80418" indent="-229263"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38944" indent="-229263"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97470" indent="-229263"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9E204E2A-FC4E-407F-A5AF-352A021C5E01}" type="slidenum">
              <a:rPr lang="en-US" altLang="ko-KR" sz="1200"/>
              <a:pPr eaLnBrk="1" hangingPunct="1"/>
              <a:t>10</a:t>
            </a:fld>
            <a:endParaRPr lang="en-US" altLang="ko-K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Integer Programming 2005</a:t>
            </a:r>
          </a:p>
        </p:txBody>
      </p:sp>
      <p:sp>
        <p:nvSpPr>
          <p:cNvPr id="5" name="바닥글 개체 틀 4"/>
          <p:cNvSpPr>
            <a:spLocks noGrp="1"/>
          </p:cNvSpPr>
          <p:nvPr>
            <p:ph type="ftr" sz="quarter" idx="11"/>
          </p:nvPr>
        </p:nvSpPr>
        <p:spPr/>
        <p:txBody>
          <a:bodyPr/>
          <a:lstStyle>
            <a:lvl1pPr>
              <a:defRPr/>
            </a:lvl1pPr>
          </a:lstStyle>
          <a:p>
            <a:pPr>
              <a:defRPr/>
            </a:pPr>
            <a:endParaRPr lang="ko-KR" altLang="ko-KR"/>
          </a:p>
        </p:txBody>
      </p:sp>
      <p:sp>
        <p:nvSpPr>
          <p:cNvPr id="6" name="슬라이드 번호 개체 틀 5"/>
          <p:cNvSpPr>
            <a:spLocks noGrp="1"/>
          </p:cNvSpPr>
          <p:nvPr>
            <p:ph type="sldNum" sz="quarter" idx="12"/>
          </p:nvPr>
        </p:nvSpPr>
        <p:spPr/>
        <p:txBody>
          <a:bodyPr/>
          <a:lstStyle>
            <a:lvl1pPr>
              <a:defRPr/>
            </a:lvl1pPr>
          </a:lstStyle>
          <a:p>
            <a:pPr>
              <a:defRPr/>
            </a:pPr>
            <a:fld id="{2CC47D40-B2EE-46A8-9457-61B85DFB07DD}" type="slidenum">
              <a:rPr lang="en-US" altLang="ko-KR"/>
              <a:pPr>
                <a:defRPr/>
              </a:pPr>
              <a:t>‹#›</a:t>
            </a:fld>
            <a:endParaRPr lang="en-US" altLang="ko-KR"/>
          </a:p>
        </p:txBody>
      </p:sp>
    </p:spTree>
    <p:extLst>
      <p:ext uri="{BB962C8B-B14F-4D97-AF65-F5344CB8AC3E}">
        <p14:creationId xmlns:p14="http://schemas.microsoft.com/office/powerpoint/2010/main" val="4041245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Integer Programming 2005</a:t>
            </a:r>
          </a:p>
        </p:txBody>
      </p:sp>
      <p:sp>
        <p:nvSpPr>
          <p:cNvPr id="5" name="바닥글 개체 틀 4"/>
          <p:cNvSpPr>
            <a:spLocks noGrp="1"/>
          </p:cNvSpPr>
          <p:nvPr>
            <p:ph type="ftr" sz="quarter" idx="11"/>
          </p:nvPr>
        </p:nvSpPr>
        <p:spPr/>
        <p:txBody>
          <a:bodyPr/>
          <a:lstStyle>
            <a:lvl1pPr>
              <a:defRPr/>
            </a:lvl1pPr>
          </a:lstStyle>
          <a:p>
            <a:pPr>
              <a:defRPr/>
            </a:pPr>
            <a:endParaRPr lang="ko-KR" altLang="ko-KR"/>
          </a:p>
        </p:txBody>
      </p:sp>
      <p:sp>
        <p:nvSpPr>
          <p:cNvPr id="6" name="슬라이드 번호 개체 틀 5"/>
          <p:cNvSpPr>
            <a:spLocks noGrp="1"/>
          </p:cNvSpPr>
          <p:nvPr>
            <p:ph type="sldNum" sz="quarter" idx="12"/>
          </p:nvPr>
        </p:nvSpPr>
        <p:spPr/>
        <p:txBody>
          <a:bodyPr/>
          <a:lstStyle>
            <a:lvl1pPr>
              <a:defRPr/>
            </a:lvl1pPr>
          </a:lstStyle>
          <a:p>
            <a:pPr>
              <a:defRPr/>
            </a:pPr>
            <a:fld id="{99201BFB-B823-4AE2-9B78-B32F0EDF0ED1}" type="slidenum">
              <a:rPr lang="en-US" altLang="ko-KR"/>
              <a:pPr>
                <a:defRPr/>
              </a:pPr>
              <a:t>‹#›</a:t>
            </a:fld>
            <a:endParaRPr lang="en-US" altLang="ko-KR"/>
          </a:p>
        </p:txBody>
      </p:sp>
    </p:spTree>
    <p:extLst>
      <p:ext uri="{BB962C8B-B14F-4D97-AF65-F5344CB8AC3E}">
        <p14:creationId xmlns:p14="http://schemas.microsoft.com/office/powerpoint/2010/main" val="155633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81788" y="152400"/>
            <a:ext cx="2114550" cy="268605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33375" y="152400"/>
            <a:ext cx="6196013" cy="268605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Integer Programming 2005</a:t>
            </a:r>
          </a:p>
        </p:txBody>
      </p:sp>
      <p:sp>
        <p:nvSpPr>
          <p:cNvPr id="5" name="바닥글 개체 틀 4"/>
          <p:cNvSpPr>
            <a:spLocks noGrp="1"/>
          </p:cNvSpPr>
          <p:nvPr>
            <p:ph type="ftr" sz="quarter" idx="11"/>
          </p:nvPr>
        </p:nvSpPr>
        <p:spPr/>
        <p:txBody>
          <a:bodyPr/>
          <a:lstStyle>
            <a:lvl1pPr>
              <a:defRPr/>
            </a:lvl1pPr>
          </a:lstStyle>
          <a:p>
            <a:pPr>
              <a:defRPr/>
            </a:pPr>
            <a:endParaRPr lang="ko-KR" altLang="ko-KR"/>
          </a:p>
        </p:txBody>
      </p:sp>
      <p:sp>
        <p:nvSpPr>
          <p:cNvPr id="6" name="슬라이드 번호 개체 틀 5"/>
          <p:cNvSpPr>
            <a:spLocks noGrp="1"/>
          </p:cNvSpPr>
          <p:nvPr>
            <p:ph type="sldNum" sz="quarter" idx="12"/>
          </p:nvPr>
        </p:nvSpPr>
        <p:spPr/>
        <p:txBody>
          <a:bodyPr/>
          <a:lstStyle>
            <a:lvl1pPr>
              <a:defRPr/>
            </a:lvl1pPr>
          </a:lstStyle>
          <a:p>
            <a:pPr>
              <a:defRPr/>
            </a:pPr>
            <a:fld id="{B47E4711-27B6-48BD-A663-151090D3E7D7}" type="slidenum">
              <a:rPr lang="en-US" altLang="ko-KR"/>
              <a:pPr>
                <a:defRPr/>
              </a:pPr>
              <a:t>‹#›</a:t>
            </a:fld>
            <a:endParaRPr lang="en-US" altLang="ko-KR"/>
          </a:p>
        </p:txBody>
      </p:sp>
    </p:spTree>
    <p:extLst>
      <p:ext uri="{BB962C8B-B14F-4D97-AF65-F5344CB8AC3E}">
        <p14:creationId xmlns:p14="http://schemas.microsoft.com/office/powerpoint/2010/main" val="241883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333375" y="933450"/>
            <a:ext cx="8462963" cy="1809726"/>
          </a:xfrm>
        </p:spPr>
        <p:txBody>
          <a:bodyPr/>
          <a:lstStyle>
            <a:lvl1pPr>
              <a:defRPr b="0">
                <a:latin typeface="+mn-lt"/>
                <a:cs typeface="Arial" pitchFamily="34" charset="0"/>
              </a:defRPr>
            </a:lvl1pPr>
            <a:lvl2pPr>
              <a:defRPr sz="1800" b="0">
                <a:latin typeface="Arial" pitchFamily="34" charset="0"/>
                <a:cs typeface="Arial" pitchFamily="34" charset="0"/>
              </a:defRPr>
            </a:lvl2pPr>
            <a:lvl3pPr>
              <a:defRPr sz="1800" b="0"/>
            </a:lvl3pPr>
            <a:lvl4pPr>
              <a:defRPr sz="1800" b="0"/>
            </a:lvl4pPr>
            <a:lvl5pPr>
              <a:defRPr sz="1800" b="0">
                <a:latin typeface="+mn-lt"/>
                <a:cs typeface="Arial"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p:txBody>
          <a:bodyPr/>
          <a:lstStyle>
            <a:lvl1pPr>
              <a:defRPr b="0">
                <a:latin typeface="+mn-lt"/>
              </a:defRPr>
            </a:lvl1pPr>
          </a:lstStyle>
          <a:p>
            <a:pPr>
              <a:defRPr/>
            </a:pPr>
            <a:r>
              <a:rPr lang="en-US" altLang="ko-KR" dirty="0" smtClean="0"/>
              <a:t>Integer Programming 2018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p:txBody>
          <a:bodyPr/>
          <a:lstStyle>
            <a:lvl1pPr>
              <a:defRPr/>
            </a:lvl1pPr>
          </a:lstStyle>
          <a:p>
            <a:pPr>
              <a:defRPr/>
            </a:pPr>
            <a:fld id="{F5EC06FC-DE7B-4D00-A31F-FA8D92DA563D}" type="slidenum">
              <a:rPr lang="en-US" altLang="ko-KR"/>
              <a:pPr>
                <a:defRPr/>
              </a:pPr>
              <a:t>‹#›</a:t>
            </a:fld>
            <a:endParaRPr lang="en-US" altLang="ko-KR"/>
          </a:p>
        </p:txBody>
      </p:sp>
    </p:spTree>
    <p:extLst>
      <p:ext uri="{BB962C8B-B14F-4D97-AF65-F5344CB8AC3E}">
        <p14:creationId xmlns:p14="http://schemas.microsoft.com/office/powerpoint/2010/main" val="399229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r>
              <a:rPr lang="en-US" altLang="ko-KR"/>
              <a:t>Integer Programming 2005</a:t>
            </a:r>
          </a:p>
        </p:txBody>
      </p:sp>
      <p:sp>
        <p:nvSpPr>
          <p:cNvPr id="5" name="바닥글 개체 틀 4"/>
          <p:cNvSpPr>
            <a:spLocks noGrp="1"/>
          </p:cNvSpPr>
          <p:nvPr>
            <p:ph type="ftr" sz="quarter" idx="11"/>
          </p:nvPr>
        </p:nvSpPr>
        <p:spPr/>
        <p:txBody>
          <a:bodyPr/>
          <a:lstStyle>
            <a:lvl1pPr>
              <a:defRPr/>
            </a:lvl1pPr>
          </a:lstStyle>
          <a:p>
            <a:pPr>
              <a:defRPr/>
            </a:pPr>
            <a:endParaRPr lang="ko-KR" altLang="ko-KR"/>
          </a:p>
        </p:txBody>
      </p:sp>
      <p:sp>
        <p:nvSpPr>
          <p:cNvPr id="6" name="슬라이드 번호 개체 틀 5"/>
          <p:cNvSpPr>
            <a:spLocks noGrp="1"/>
          </p:cNvSpPr>
          <p:nvPr>
            <p:ph type="sldNum" sz="quarter" idx="12"/>
          </p:nvPr>
        </p:nvSpPr>
        <p:spPr/>
        <p:txBody>
          <a:bodyPr/>
          <a:lstStyle>
            <a:lvl1pPr>
              <a:defRPr/>
            </a:lvl1pPr>
          </a:lstStyle>
          <a:p>
            <a:pPr>
              <a:defRPr/>
            </a:pPr>
            <a:fld id="{EFED0DAC-270A-4D61-A3E8-BD8B513F0527}" type="slidenum">
              <a:rPr lang="en-US" altLang="ko-KR"/>
              <a:pPr>
                <a:defRPr/>
              </a:pPr>
              <a:t>‹#›</a:t>
            </a:fld>
            <a:endParaRPr lang="en-US" altLang="ko-KR"/>
          </a:p>
        </p:txBody>
      </p:sp>
    </p:spTree>
    <p:extLst>
      <p:ext uri="{BB962C8B-B14F-4D97-AF65-F5344CB8AC3E}">
        <p14:creationId xmlns:p14="http://schemas.microsoft.com/office/powerpoint/2010/main" val="341383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33375" y="933450"/>
            <a:ext cx="4154488" cy="190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0263" y="933450"/>
            <a:ext cx="4156075" cy="190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pPr>
              <a:defRPr/>
            </a:pPr>
            <a:r>
              <a:rPr lang="en-US" altLang="ko-KR"/>
              <a:t>Integer Programming 2005</a:t>
            </a:r>
          </a:p>
        </p:txBody>
      </p:sp>
      <p:sp>
        <p:nvSpPr>
          <p:cNvPr id="6" name="바닥글 개체 틀 5"/>
          <p:cNvSpPr>
            <a:spLocks noGrp="1"/>
          </p:cNvSpPr>
          <p:nvPr>
            <p:ph type="ftr" sz="quarter" idx="11"/>
          </p:nvPr>
        </p:nvSpPr>
        <p:spPr/>
        <p:txBody>
          <a:bodyPr/>
          <a:lstStyle>
            <a:lvl1pPr>
              <a:defRPr/>
            </a:lvl1pPr>
          </a:lstStyle>
          <a:p>
            <a:pPr>
              <a:defRPr/>
            </a:pPr>
            <a:endParaRPr lang="ko-KR" altLang="ko-KR"/>
          </a:p>
        </p:txBody>
      </p:sp>
      <p:sp>
        <p:nvSpPr>
          <p:cNvPr id="7" name="슬라이드 번호 개체 틀 6"/>
          <p:cNvSpPr>
            <a:spLocks noGrp="1"/>
          </p:cNvSpPr>
          <p:nvPr>
            <p:ph type="sldNum" sz="quarter" idx="12"/>
          </p:nvPr>
        </p:nvSpPr>
        <p:spPr/>
        <p:txBody>
          <a:bodyPr/>
          <a:lstStyle>
            <a:lvl1pPr>
              <a:defRPr/>
            </a:lvl1pPr>
          </a:lstStyle>
          <a:p>
            <a:pPr>
              <a:defRPr/>
            </a:pPr>
            <a:fld id="{DB0C0CF1-5D84-4B10-92CB-B7691FD0243D}" type="slidenum">
              <a:rPr lang="en-US" altLang="ko-KR"/>
              <a:pPr>
                <a:defRPr/>
              </a:pPr>
              <a:t>‹#›</a:t>
            </a:fld>
            <a:endParaRPr lang="en-US" altLang="ko-KR"/>
          </a:p>
        </p:txBody>
      </p:sp>
    </p:spTree>
    <p:extLst>
      <p:ext uri="{BB962C8B-B14F-4D97-AF65-F5344CB8AC3E}">
        <p14:creationId xmlns:p14="http://schemas.microsoft.com/office/powerpoint/2010/main" val="1860784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pPr>
              <a:defRPr/>
            </a:pPr>
            <a:r>
              <a:rPr lang="en-US" altLang="ko-KR"/>
              <a:t>Integer Programming 2005</a:t>
            </a:r>
          </a:p>
        </p:txBody>
      </p:sp>
      <p:sp>
        <p:nvSpPr>
          <p:cNvPr id="8" name="바닥글 개체 틀 7"/>
          <p:cNvSpPr>
            <a:spLocks noGrp="1"/>
          </p:cNvSpPr>
          <p:nvPr>
            <p:ph type="ftr" sz="quarter" idx="11"/>
          </p:nvPr>
        </p:nvSpPr>
        <p:spPr/>
        <p:txBody>
          <a:bodyPr/>
          <a:lstStyle>
            <a:lvl1pPr>
              <a:defRPr/>
            </a:lvl1pPr>
          </a:lstStyle>
          <a:p>
            <a:pPr>
              <a:defRPr/>
            </a:pPr>
            <a:endParaRPr lang="ko-KR" altLang="ko-KR"/>
          </a:p>
        </p:txBody>
      </p:sp>
      <p:sp>
        <p:nvSpPr>
          <p:cNvPr id="9" name="슬라이드 번호 개체 틀 8"/>
          <p:cNvSpPr>
            <a:spLocks noGrp="1"/>
          </p:cNvSpPr>
          <p:nvPr>
            <p:ph type="sldNum" sz="quarter" idx="12"/>
          </p:nvPr>
        </p:nvSpPr>
        <p:spPr/>
        <p:txBody>
          <a:bodyPr/>
          <a:lstStyle>
            <a:lvl1pPr>
              <a:defRPr/>
            </a:lvl1pPr>
          </a:lstStyle>
          <a:p>
            <a:pPr>
              <a:defRPr/>
            </a:pPr>
            <a:fld id="{1678F132-23A6-4E41-9A70-7A9E7583B91E}" type="slidenum">
              <a:rPr lang="en-US" altLang="ko-KR"/>
              <a:pPr>
                <a:defRPr/>
              </a:pPr>
              <a:t>‹#›</a:t>
            </a:fld>
            <a:endParaRPr lang="en-US" altLang="ko-KR"/>
          </a:p>
        </p:txBody>
      </p:sp>
    </p:spTree>
    <p:extLst>
      <p:ext uri="{BB962C8B-B14F-4D97-AF65-F5344CB8AC3E}">
        <p14:creationId xmlns:p14="http://schemas.microsoft.com/office/powerpoint/2010/main" val="58315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pPr>
              <a:defRPr/>
            </a:pPr>
            <a:r>
              <a:rPr lang="en-US" altLang="ko-KR"/>
              <a:t>Integer Programming 2005</a:t>
            </a:r>
          </a:p>
        </p:txBody>
      </p:sp>
      <p:sp>
        <p:nvSpPr>
          <p:cNvPr id="4" name="바닥글 개체 틀 3"/>
          <p:cNvSpPr>
            <a:spLocks noGrp="1"/>
          </p:cNvSpPr>
          <p:nvPr>
            <p:ph type="ftr" sz="quarter" idx="11"/>
          </p:nvPr>
        </p:nvSpPr>
        <p:spPr/>
        <p:txBody>
          <a:bodyPr/>
          <a:lstStyle>
            <a:lvl1pPr>
              <a:defRPr/>
            </a:lvl1pPr>
          </a:lstStyle>
          <a:p>
            <a:pPr>
              <a:defRPr/>
            </a:pPr>
            <a:endParaRPr lang="ko-KR" altLang="ko-KR"/>
          </a:p>
        </p:txBody>
      </p:sp>
      <p:sp>
        <p:nvSpPr>
          <p:cNvPr id="5" name="슬라이드 번호 개체 틀 4"/>
          <p:cNvSpPr>
            <a:spLocks noGrp="1"/>
          </p:cNvSpPr>
          <p:nvPr>
            <p:ph type="sldNum" sz="quarter" idx="12"/>
          </p:nvPr>
        </p:nvSpPr>
        <p:spPr/>
        <p:txBody>
          <a:bodyPr/>
          <a:lstStyle>
            <a:lvl1pPr>
              <a:defRPr/>
            </a:lvl1pPr>
          </a:lstStyle>
          <a:p>
            <a:pPr>
              <a:defRPr/>
            </a:pPr>
            <a:fld id="{D2DE720D-435E-4BDE-988A-02043D3CD71C}" type="slidenum">
              <a:rPr lang="en-US" altLang="ko-KR"/>
              <a:pPr>
                <a:defRPr/>
              </a:pPr>
              <a:t>‹#›</a:t>
            </a:fld>
            <a:endParaRPr lang="en-US" altLang="ko-KR"/>
          </a:p>
        </p:txBody>
      </p:sp>
    </p:spTree>
    <p:extLst>
      <p:ext uri="{BB962C8B-B14F-4D97-AF65-F5344CB8AC3E}">
        <p14:creationId xmlns:p14="http://schemas.microsoft.com/office/powerpoint/2010/main" val="174977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r>
              <a:rPr lang="en-US" altLang="ko-KR"/>
              <a:t>Integer Programming 2005</a:t>
            </a:r>
          </a:p>
        </p:txBody>
      </p:sp>
      <p:sp>
        <p:nvSpPr>
          <p:cNvPr id="3" name="바닥글 개체 틀 2"/>
          <p:cNvSpPr>
            <a:spLocks noGrp="1"/>
          </p:cNvSpPr>
          <p:nvPr>
            <p:ph type="ftr" sz="quarter" idx="11"/>
          </p:nvPr>
        </p:nvSpPr>
        <p:spPr/>
        <p:txBody>
          <a:bodyPr/>
          <a:lstStyle>
            <a:lvl1pPr>
              <a:defRPr/>
            </a:lvl1pPr>
          </a:lstStyle>
          <a:p>
            <a:pPr>
              <a:defRPr/>
            </a:pPr>
            <a:endParaRPr lang="ko-KR" altLang="ko-KR"/>
          </a:p>
        </p:txBody>
      </p:sp>
      <p:sp>
        <p:nvSpPr>
          <p:cNvPr id="4" name="슬라이드 번호 개체 틀 3"/>
          <p:cNvSpPr>
            <a:spLocks noGrp="1"/>
          </p:cNvSpPr>
          <p:nvPr>
            <p:ph type="sldNum" sz="quarter" idx="12"/>
          </p:nvPr>
        </p:nvSpPr>
        <p:spPr/>
        <p:txBody>
          <a:bodyPr/>
          <a:lstStyle>
            <a:lvl1pPr>
              <a:defRPr/>
            </a:lvl1pPr>
          </a:lstStyle>
          <a:p>
            <a:pPr>
              <a:defRPr/>
            </a:pPr>
            <a:fld id="{8AC49CB9-3499-4AC0-A22E-D9ED8E654DAA}" type="slidenum">
              <a:rPr lang="en-US" altLang="ko-KR"/>
              <a:pPr>
                <a:defRPr/>
              </a:pPr>
              <a:t>‹#›</a:t>
            </a:fld>
            <a:endParaRPr lang="en-US" altLang="ko-KR"/>
          </a:p>
        </p:txBody>
      </p:sp>
    </p:spTree>
    <p:extLst>
      <p:ext uri="{BB962C8B-B14F-4D97-AF65-F5344CB8AC3E}">
        <p14:creationId xmlns:p14="http://schemas.microsoft.com/office/powerpoint/2010/main" val="390254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r>
              <a:rPr lang="en-US" altLang="ko-KR"/>
              <a:t>Integer Programming 2005</a:t>
            </a:r>
          </a:p>
        </p:txBody>
      </p:sp>
      <p:sp>
        <p:nvSpPr>
          <p:cNvPr id="6" name="바닥글 개체 틀 5"/>
          <p:cNvSpPr>
            <a:spLocks noGrp="1"/>
          </p:cNvSpPr>
          <p:nvPr>
            <p:ph type="ftr" sz="quarter" idx="11"/>
          </p:nvPr>
        </p:nvSpPr>
        <p:spPr/>
        <p:txBody>
          <a:bodyPr/>
          <a:lstStyle>
            <a:lvl1pPr>
              <a:defRPr/>
            </a:lvl1pPr>
          </a:lstStyle>
          <a:p>
            <a:pPr>
              <a:defRPr/>
            </a:pPr>
            <a:endParaRPr lang="ko-KR" altLang="ko-KR"/>
          </a:p>
        </p:txBody>
      </p:sp>
      <p:sp>
        <p:nvSpPr>
          <p:cNvPr id="7" name="슬라이드 번호 개체 틀 6"/>
          <p:cNvSpPr>
            <a:spLocks noGrp="1"/>
          </p:cNvSpPr>
          <p:nvPr>
            <p:ph type="sldNum" sz="quarter" idx="12"/>
          </p:nvPr>
        </p:nvSpPr>
        <p:spPr/>
        <p:txBody>
          <a:bodyPr/>
          <a:lstStyle>
            <a:lvl1pPr>
              <a:defRPr/>
            </a:lvl1pPr>
          </a:lstStyle>
          <a:p>
            <a:pPr>
              <a:defRPr/>
            </a:pPr>
            <a:fld id="{4336E8FC-471E-4341-A1A7-488A3EEB6F43}" type="slidenum">
              <a:rPr lang="en-US" altLang="ko-KR"/>
              <a:pPr>
                <a:defRPr/>
              </a:pPr>
              <a:t>‹#›</a:t>
            </a:fld>
            <a:endParaRPr lang="en-US" altLang="ko-KR"/>
          </a:p>
        </p:txBody>
      </p:sp>
    </p:spTree>
    <p:extLst>
      <p:ext uri="{BB962C8B-B14F-4D97-AF65-F5344CB8AC3E}">
        <p14:creationId xmlns:p14="http://schemas.microsoft.com/office/powerpoint/2010/main" val="407601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r>
              <a:rPr lang="en-US" altLang="ko-KR"/>
              <a:t>Integer Programming 2005</a:t>
            </a:r>
          </a:p>
        </p:txBody>
      </p:sp>
      <p:sp>
        <p:nvSpPr>
          <p:cNvPr id="6" name="바닥글 개체 틀 5"/>
          <p:cNvSpPr>
            <a:spLocks noGrp="1"/>
          </p:cNvSpPr>
          <p:nvPr>
            <p:ph type="ftr" sz="quarter" idx="11"/>
          </p:nvPr>
        </p:nvSpPr>
        <p:spPr/>
        <p:txBody>
          <a:bodyPr/>
          <a:lstStyle>
            <a:lvl1pPr>
              <a:defRPr/>
            </a:lvl1pPr>
          </a:lstStyle>
          <a:p>
            <a:pPr>
              <a:defRPr/>
            </a:pPr>
            <a:endParaRPr lang="ko-KR" altLang="ko-KR"/>
          </a:p>
        </p:txBody>
      </p:sp>
      <p:sp>
        <p:nvSpPr>
          <p:cNvPr id="7" name="슬라이드 번호 개체 틀 6"/>
          <p:cNvSpPr>
            <a:spLocks noGrp="1"/>
          </p:cNvSpPr>
          <p:nvPr>
            <p:ph type="sldNum" sz="quarter" idx="12"/>
          </p:nvPr>
        </p:nvSpPr>
        <p:spPr/>
        <p:txBody>
          <a:bodyPr/>
          <a:lstStyle>
            <a:lvl1pPr>
              <a:defRPr/>
            </a:lvl1pPr>
          </a:lstStyle>
          <a:p>
            <a:pPr>
              <a:defRPr/>
            </a:pPr>
            <a:fld id="{6D2F5336-1145-414F-8C15-F15C50A623FD}" type="slidenum">
              <a:rPr lang="en-US" altLang="ko-KR"/>
              <a:pPr>
                <a:defRPr/>
              </a:pPr>
              <a:t>‹#›</a:t>
            </a:fld>
            <a:endParaRPr lang="en-US" altLang="ko-KR"/>
          </a:p>
        </p:txBody>
      </p:sp>
    </p:spTree>
    <p:extLst>
      <p:ext uri="{BB962C8B-B14F-4D97-AF65-F5344CB8AC3E}">
        <p14:creationId xmlns:p14="http://schemas.microsoft.com/office/powerpoint/2010/main" val="328722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dirty="0" smtClean="0"/>
              <a:t>마스터 제목 스타일 편집</a:t>
            </a:r>
          </a:p>
        </p:txBody>
      </p:sp>
      <p:sp>
        <p:nvSpPr>
          <p:cNvPr id="1027" name="Rectangle 3"/>
          <p:cNvSpPr>
            <a:spLocks noGrp="1" noChangeArrowheads="1"/>
          </p:cNvSpPr>
          <p:nvPr>
            <p:ph type="body" idx="1"/>
          </p:nvPr>
        </p:nvSpPr>
        <p:spPr bwMode="auto">
          <a:xfrm>
            <a:off x="333375" y="933450"/>
            <a:ext cx="8462963" cy="18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28" name="Rectangle 4"/>
          <p:cNvSpPr>
            <a:spLocks noGrp="1" noChangeArrowheads="1"/>
          </p:cNvSpPr>
          <p:nvPr>
            <p:ph type="dt" sz="half" idx="2"/>
          </p:nvPr>
        </p:nvSpPr>
        <p:spPr bwMode="auto">
          <a:xfrm>
            <a:off x="323850" y="6400800"/>
            <a:ext cx="244792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r>
              <a:rPr lang="en-US" altLang="ko-KR" dirty="0" smtClean="0"/>
              <a:t>Integer Programming 2018</a:t>
            </a:r>
            <a:endParaRPr lang="en-US" altLang="ko-KR"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ko-KR" altLang="ko-KR"/>
          </a:p>
        </p:txBody>
      </p:sp>
      <p:sp>
        <p:nvSpPr>
          <p:cNvPr id="1030" name="Rectangle 6"/>
          <p:cNvSpPr>
            <a:spLocks noGrp="1" noChangeArrowheads="1"/>
          </p:cNvSpPr>
          <p:nvPr>
            <p:ph type="sldNum" sz="quarter" idx="4"/>
          </p:nvPr>
        </p:nvSpPr>
        <p:spPr bwMode="auto">
          <a:xfrm>
            <a:off x="7235825" y="6381750"/>
            <a:ext cx="1222375"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0191C0D-33CC-49E5-8FD0-4DB10EDB359B}" type="slidenum">
              <a:rPr lang="en-US" altLang="ko-KR" smtClean="0"/>
              <a:pPr>
                <a:defRPr/>
              </a:pPr>
              <a:t>‹#›</a:t>
            </a:fld>
            <a:endParaRPr lang="en-US" altLang="ko-KR" dirty="0"/>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hdr="0" ftr="0"/>
  <p:txStyles>
    <p:titleStyle>
      <a:lvl1pPr algn="ctr" rtl="0" eaLnBrk="0" fontAlgn="base" latinLnBrk="1" hangingPunct="0">
        <a:spcBef>
          <a:spcPct val="0"/>
        </a:spcBef>
        <a:spcAft>
          <a:spcPct val="0"/>
        </a:spcAft>
        <a:defRPr kumimoji="1" sz="2800" b="1">
          <a:solidFill>
            <a:srgbClr val="0000FF"/>
          </a:solidFill>
          <a:latin typeface="+mn-lt"/>
          <a:ea typeface="+mj-ea"/>
          <a:cs typeface="+mj-cs"/>
        </a:defRPr>
      </a:lvl1pPr>
      <a:lvl2pPr algn="ctr" rtl="0" eaLnBrk="0" fontAlgn="base" latinLnBrk="1" hangingPunct="0">
        <a:spcBef>
          <a:spcPct val="0"/>
        </a:spcBef>
        <a:spcAft>
          <a:spcPct val="0"/>
        </a:spcAft>
        <a:defRPr kumimoji="1" sz="3200" b="1">
          <a:solidFill>
            <a:srgbClr val="0000FF"/>
          </a:solidFill>
          <a:latin typeface="Arial" charset="0"/>
          <a:ea typeface="굴림" pitchFamily="50" charset="-127"/>
        </a:defRPr>
      </a:lvl2pPr>
      <a:lvl3pPr algn="ctr" rtl="0" eaLnBrk="0" fontAlgn="base" latinLnBrk="1" hangingPunct="0">
        <a:spcBef>
          <a:spcPct val="0"/>
        </a:spcBef>
        <a:spcAft>
          <a:spcPct val="0"/>
        </a:spcAft>
        <a:defRPr kumimoji="1" sz="3200" b="1">
          <a:solidFill>
            <a:srgbClr val="0000FF"/>
          </a:solidFill>
          <a:latin typeface="Arial" charset="0"/>
          <a:ea typeface="굴림" pitchFamily="50" charset="-127"/>
        </a:defRPr>
      </a:lvl3pPr>
      <a:lvl4pPr algn="ctr" rtl="0" eaLnBrk="0" fontAlgn="base" latinLnBrk="1" hangingPunct="0">
        <a:spcBef>
          <a:spcPct val="0"/>
        </a:spcBef>
        <a:spcAft>
          <a:spcPct val="0"/>
        </a:spcAft>
        <a:defRPr kumimoji="1" sz="3200" b="1">
          <a:solidFill>
            <a:srgbClr val="0000FF"/>
          </a:solidFill>
          <a:latin typeface="Arial" charset="0"/>
          <a:ea typeface="굴림" pitchFamily="50" charset="-127"/>
        </a:defRPr>
      </a:lvl4pPr>
      <a:lvl5pPr algn="ctr" rtl="0" eaLnBrk="0" fontAlgn="base" latinLnBrk="1" hangingPunct="0">
        <a:spcBef>
          <a:spcPct val="0"/>
        </a:spcBef>
        <a:spcAft>
          <a:spcPct val="0"/>
        </a:spcAft>
        <a:defRPr kumimoji="1" sz="3200" b="1">
          <a:solidFill>
            <a:srgbClr val="0000FF"/>
          </a:solidFill>
          <a:latin typeface="Arial" charset="0"/>
          <a:ea typeface="굴림" pitchFamily="50" charset="-127"/>
        </a:defRPr>
      </a:lvl5pPr>
      <a:lvl6pPr marL="457200" algn="ctr" rtl="0" fontAlgn="base" latinLnBrk="1">
        <a:spcBef>
          <a:spcPct val="0"/>
        </a:spcBef>
        <a:spcAft>
          <a:spcPct val="0"/>
        </a:spcAft>
        <a:defRPr kumimoji="1" sz="3200" b="1">
          <a:solidFill>
            <a:srgbClr val="0000FF"/>
          </a:solidFill>
          <a:latin typeface="Times New Roman" pitchFamily="18" charset="0"/>
          <a:ea typeface="굴림" pitchFamily="50" charset="-127"/>
        </a:defRPr>
      </a:lvl6pPr>
      <a:lvl7pPr marL="914400" algn="ctr" rtl="0" fontAlgn="base" latinLnBrk="1">
        <a:spcBef>
          <a:spcPct val="0"/>
        </a:spcBef>
        <a:spcAft>
          <a:spcPct val="0"/>
        </a:spcAft>
        <a:defRPr kumimoji="1" sz="3200" b="1">
          <a:solidFill>
            <a:srgbClr val="0000FF"/>
          </a:solidFill>
          <a:latin typeface="Times New Roman" pitchFamily="18" charset="0"/>
          <a:ea typeface="굴림" pitchFamily="50" charset="-127"/>
        </a:defRPr>
      </a:lvl7pPr>
      <a:lvl8pPr marL="1371600" algn="ctr" rtl="0" fontAlgn="base" latinLnBrk="1">
        <a:spcBef>
          <a:spcPct val="0"/>
        </a:spcBef>
        <a:spcAft>
          <a:spcPct val="0"/>
        </a:spcAft>
        <a:defRPr kumimoji="1" sz="3200" b="1">
          <a:solidFill>
            <a:srgbClr val="0000FF"/>
          </a:solidFill>
          <a:latin typeface="Times New Roman" pitchFamily="18" charset="0"/>
          <a:ea typeface="굴림" pitchFamily="50" charset="-127"/>
        </a:defRPr>
      </a:lvl8pPr>
      <a:lvl9pPr marL="1828800" algn="ctr" rtl="0" fontAlgn="base" latinLnBrk="1">
        <a:spcBef>
          <a:spcPct val="0"/>
        </a:spcBef>
        <a:spcAft>
          <a:spcPct val="0"/>
        </a:spcAft>
        <a:defRPr kumimoji="1" sz="3200" b="1">
          <a:solidFill>
            <a:srgbClr val="0000FF"/>
          </a:solidFill>
          <a:latin typeface="Times New Roman" pitchFamily="18" charset="0"/>
          <a:ea typeface="굴림" pitchFamily="50" charset="-127"/>
        </a:defRPr>
      </a:lvl9pPr>
    </p:titleStyle>
    <p:bodyStyle>
      <a:lvl1pPr marL="282575" indent="-282575" algn="l" rtl="0" eaLnBrk="0" fontAlgn="base" latinLnBrk="1" hangingPunct="0">
        <a:lnSpc>
          <a:spcPct val="105000"/>
        </a:lnSpc>
        <a:spcBef>
          <a:spcPct val="20000"/>
        </a:spcBef>
        <a:spcAft>
          <a:spcPct val="0"/>
        </a:spcAft>
        <a:buClr>
          <a:schemeClr val="accent2"/>
        </a:buClr>
        <a:buFont typeface="Wingdings" pitchFamily="2" charset="2"/>
        <a:buChar char="q"/>
        <a:defRPr kumimoji="1" sz="2000" b="0">
          <a:solidFill>
            <a:schemeClr val="tx1"/>
          </a:solidFill>
          <a:latin typeface="+mn-lt"/>
          <a:ea typeface="+mn-ea"/>
          <a:cs typeface="+mn-cs"/>
        </a:defRPr>
      </a:lvl1pPr>
      <a:lvl2pPr marL="669925" indent="-196850" algn="l" rtl="0" eaLnBrk="0" fontAlgn="base" latinLnBrk="1" hangingPunct="0">
        <a:lnSpc>
          <a:spcPct val="105000"/>
        </a:lnSpc>
        <a:spcBef>
          <a:spcPct val="20000"/>
        </a:spcBef>
        <a:spcAft>
          <a:spcPct val="0"/>
        </a:spcAft>
        <a:buClr>
          <a:schemeClr val="accent2"/>
        </a:buClr>
        <a:buFont typeface="Wingdings" pitchFamily="2" charset="2"/>
        <a:buChar char="Ø"/>
        <a:defRPr kumimoji="1" sz="1800" b="0">
          <a:solidFill>
            <a:schemeClr val="tx1"/>
          </a:solidFill>
          <a:latin typeface="+mn-lt"/>
          <a:ea typeface="+mn-ea"/>
        </a:defRPr>
      </a:lvl2pPr>
      <a:lvl3pPr marL="1044575" indent="-184150" algn="l" rtl="0" eaLnBrk="0" fontAlgn="base" latinLnBrk="1" hangingPunct="0">
        <a:lnSpc>
          <a:spcPct val="105000"/>
        </a:lnSpc>
        <a:spcBef>
          <a:spcPct val="20000"/>
        </a:spcBef>
        <a:spcAft>
          <a:spcPct val="0"/>
        </a:spcAft>
        <a:buChar char="•"/>
        <a:defRPr kumimoji="1" sz="1800" b="0">
          <a:solidFill>
            <a:schemeClr val="tx1"/>
          </a:solidFill>
          <a:latin typeface="+mn-lt"/>
          <a:ea typeface="+mn-ea"/>
        </a:defRPr>
      </a:lvl3pPr>
      <a:lvl4pPr marL="1417638" indent="-182563" algn="l" rtl="0" eaLnBrk="0" fontAlgn="base" latinLnBrk="1" hangingPunct="0">
        <a:spcBef>
          <a:spcPct val="20000"/>
        </a:spcBef>
        <a:spcAft>
          <a:spcPct val="0"/>
        </a:spcAft>
        <a:buChar char="–"/>
        <a:defRPr kumimoji="1" sz="1800" b="0">
          <a:solidFill>
            <a:schemeClr val="tx1"/>
          </a:solidFill>
          <a:latin typeface="+mn-lt"/>
          <a:ea typeface="+mn-ea"/>
        </a:defRPr>
      </a:lvl4pPr>
      <a:lvl5pPr marL="1804988" indent="-196850" algn="l" rtl="0" eaLnBrk="0" fontAlgn="base" latinLnBrk="1" hangingPunct="0">
        <a:spcBef>
          <a:spcPct val="20000"/>
        </a:spcBef>
        <a:spcAft>
          <a:spcPct val="0"/>
        </a:spcAft>
        <a:buChar char="»"/>
        <a:defRPr kumimoji="1" sz="1800" b="0">
          <a:solidFill>
            <a:schemeClr val="tx1"/>
          </a:solidFill>
          <a:latin typeface="+mn-lt"/>
          <a:ea typeface="+mn-ea"/>
        </a:defRPr>
      </a:lvl5pPr>
      <a:lvl6pPr marL="2262188" indent="-196850" algn="l" rtl="0" fontAlgn="base" latinLnBrk="1">
        <a:spcBef>
          <a:spcPct val="20000"/>
        </a:spcBef>
        <a:spcAft>
          <a:spcPct val="0"/>
        </a:spcAft>
        <a:buChar char="»"/>
        <a:defRPr kumimoji="1" sz="2000" b="1">
          <a:solidFill>
            <a:schemeClr val="tx1"/>
          </a:solidFill>
          <a:latin typeface="+mn-ea"/>
          <a:ea typeface="+mn-ea"/>
        </a:defRPr>
      </a:lvl6pPr>
      <a:lvl7pPr marL="2719388" indent="-196850" algn="l" rtl="0" fontAlgn="base" latinLnBrk="1">
        <a:spcBef>
          <a:spcPct val="20000"/>
        </a:spcBef>
        <a:spcAft>
          <a:spcPct val="0"/>
        </a:spcAft>
        <a:buChar char="»"/>
        <a:defRPr kumimoji="1" sz="2000" b="1">
          <a:solidFill>
            <a:schemeClr val="tx1"/>
          </a:solidFill>
          <a:latin typeface="+mn-ea"/>
          <a:ea typeface="+mn-ea"/>
        </a:defRPr>
      </a:lvl7pPr>
      <a:lvl8pPr marL="3176588" indent="-196850" algn="l" rtl="0" fontAlgn="base" latinLnBrk="1">
        <a:spcBef>
          <a:spcPct val="20000"/>
        </a:spcBef>
        <a:spcAft>
          <a:spcPct val="0"/>
        </a:spcAft>
        <a:buChar char="»"/>
        <a:defRPr kumimoji="1" sz="2000" b="1">
          <a:solidFill>
            <a:schemeClr val="tx1"/>
          </a:solidFill>
          <a:latin typeface="+mn-ea"/>
          <a:ea typeface="+mn-ea"/>
        </a:defRPr>
      </a:lvl8pPr>
      <a:lvl9pPr marL="3633788" indent="-196850" algn="l" rtl="0" fontAlgn="base" latinLnBrk="1">
        <a:spcBef>
          <a:spcPct val="20000"/>
        </a:spcBef>
        <a:spcAft>
          <a:spcPct val="0"/>
        </a:spcAft>
        <a:buChar char="»"/>
        <a:defRPr kumimoji="1" sz="2000" b="1">
          <a:solidFill>
            <a:schemeClr val="tx1"/>
          </a:solidFill>
          <a:latin typeface="+mn-ea"/>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pPr>
              <a:defRPr/>
            </a:pPr>
            <a:r>
              <a:rPr lang="en-US" altLang="ko-KR" dirty="0" smtClean="0">
                <a:latin typeface="+mn-lt"/>
              </a:rPr>
              <a:t>1.2 Guidelines for strong formulations</a:t>
            </a:r>
            <a:endParaRPr lang="ko-KR" altLang="en-US" dirty="0" smtClean="0">
              <a:latin typeface="+mn-lt"/>
            </a:endParaRPr>
          </a:p>
        </p:txBody>
      </p:sp>
      <mc:AlternateContent xmlns:mc="http://schemas.openxmlformats.org/markup-compatibility/2006" xmlns:a14="http://schemas.microsoft.com/office/drawing/2010/main">
        <mc:Choice Requires="a14">
          <p:sp>
            <p:nvSpPr>
              <p:cNvPr id="13315" name="내용 개체 틀 2"/>
              <p:cNvSpPr>
                <a:spLocks noGrp="1"/>
              </p:cNvSpPr>
              <p:nvPr>
                <p:ph idx="1"/>
              </p:nvPr>
            </p:nvSpPr>
            <p:spPr>
              <a:xfrm>
                <a:off x="333375" y="933450"/>
                <a:ext cx="8462963" cy="4600575"/>
              </a:xfrm>
            </p:spPr>
            <p:txBody>
              <a:bodyPr/>
              <a:lstStyle/>
              <a:p>
                <a:r>
                  <a:rPr lang="en-US" altLang="ko-KR" dirty="0" smtClean="0">
                    <a:cs typeface="Arial" charset="0"/>
                  </a:rPr>
                  <a:t>Running time for LP usually depends on </a:t>
                </a:r>
                <a14:m>
                  <m:oMath xmlns:m="http://schemas.openxmlformats.org/officeDocument/2006/math">
                    <m:r>
                      <a:rPr lang="en-US" altLang="ko-KR" i="1" dirty="0" smtClean="0">
                        <a:latin typeface="Cambria Math"/>
                        <a:cs typeface="Arial" charset="0"/>
                      </a:rPr>
                      <m:t>𝑚</m:t>
                    </m:r>
                  </m:oMath>
                </a14:m>
                <a:r>
                  <a:rPr lang="en-US" altLang="ko-KR" dirty="0" smtClean="0">
                    <a:cs typeface="Arial" charset="0"/>
                  </a:rPr>
                  <a:t> and </a:t>
                </a:r>
                <a14:m>
                  <m:oMath xmlns:m="http://schemas.openxmlformats.org/officeDocument/2006/math">
                    <m:r>
                      <a:rPr lang="en-US" altLang="ko-KR" i="1" dirty="0" smtClean="0">
                        <a:latin typeface="Cambria Math"/>
                        <a:cs typeface="Arial" charset="0"/>
                      </a:rPr>
                      <m:t>𝑛</m:t>
                    </m:r>
                  </m:oMath>
                </a14:m>
                <a:r>
                  <a:rPr lang="en-US" altLang="ko-KR" dirty="0" smtClean="0">
                    <a:cs typeface="Arial" charset="0"/>
                  </a:rPr>
                  <a:t> ( number of iterations are O(</a:t>
                </a:r>
                <a14:m>
                  <m:oMath xmlns:m="http://schemas.openxmlformats.org/officeDocument/2006/math">
                    <m:r>
                      <a:rPr lang="en-US" altLang="ko-KR" i="1" dirty="0" smtClean="0">
                        <a:latin typeface="Cambria Math"/>
                        <a:cs typeface="Arial" charset="0"/>
                      </a:rPr>
                      <m:t>𝑚</m:t>
                    </m:r>
                  </m:oMath>
                </a14:m>
                <a:r>
                  <a:rPr lang="en-US" altLang="ko-KR" dirty="0" smtClean="0">
                    <a:cs typeface="Arial" charset="0"/>
                  </a:rPr>
                  <a:t>), O(log </a:t>
                </a:r>
                <a14:m>
                  <m:oMath xmlns:m="http://schemas.openxmlformats.org/officeDocument/2006/math">
                    <m:r>
                      <a:rPr lang="en-US" altLang="ko-KR" i="1" dirty="0" smtClean="0">
                        <a:latin typeface="Cambria Math"/>
                        <a:cs typeface="Arial" charset="0"/>
                      </a:rPr>
                      <m:t>𝑛</m:t>
                    </m:r>
                  </m:oMath>
                </a14:m>
                <a:r>
                  <a:rPr lang="en-US" altLang="ko-KR" dirty="0" smtClean="0">
                    <a:cs typeface="Arial" charset="0"/>
                  </a:rPr>
                  <a:t>)).  Not critically depend on formulation (usually).</a:t>
                </a:r>
              </a:p>
              <a:p>
                <a:pPr>
                  <a:buFont typeface="Wingdings" pitchFamily="2" charset="2"/>
                  <a:buNone/>
                </a:pPr>
                <a:r>
                  <a:rPr lang="en-US" altLang="ko-KR" dirty="0" smtClean="0">
                    <a:cs typeface="Arial" charset="0"/>
                  </a:rPr>
                  <a:t>	For IP, the running time is very erratic on different classes of problems and also depends on the choice of formulation significantly.</a:t>
                </a:r>
              </a:p>
              <a:p>
                <a:r>
                  <a:rPr lang="en-US" altLang="ko-KR" dirty="0" smtClean="0">
                    <a:cs typeface="Arial" charset="0"/>
                  </a:rPr>
                  <a:t>Reason:  most algorithms for IP are basically divide-and-conquer type.  If the enumeration tree grows big, running time becomes prohibitive.</a:t>
                </a:r>
              </a:p>
              <a:p>
                <a:pPr>
                  <a:buFont typeface="Wingdings" pitchFamily="2" charset="2"/>
                  <a:buNone/>
                </a:pPr>
                <a:r>
                  <a:rPr lang="en-US" altLang="ko-KR" dirty="0" smtClean="0">
                    <a:cs typeface="Arial" charset="0"/>
                  </a:rPr>
                  <a:t>	</a:t>
                </a:r>
                <a:r>
                  <a:rPr lang="en-US" altLang="ko-KR" dirty="0" smtClean="0">
                    <a:cs typeface="Arial" charset="0"/>
                    <a:sym typeface="Symbol" pitchFamily="18" charset="2"/>
                  </a:rPr>
                  <a:t> recent research efforts mostly focus on preventing the growth of the enumeration tree.</a:t>
                </a:r>
              </a:p>
              <a:p>
                <a:pPr>
                  <a:buFont typeface="Wingdings" pitchFamily="2" charset="2"/>
                  <a:buNone/>
                </a:pPr>
                <a:r>
                  <a:rPr lang="en-US" altLang="ko-KR" dirty="0" smtClean="0">
                    <a:cs typeface="Arial" charset="0"/>
                    <a:sym typeface="Symbol" pitchFamily="18" charset="2"/>
                  </a:rPr>
                  <a:t>	Also, there are strong theoretical indication that divide-and-conquer may be the best we can do to solve general IP problems (no efficient algorithms exist).  However, recent advances in theory and software make it possible to solve many practically sized problems (very fast in some cases). </a:t>
                </a:r>
                <a:r>
                  <a:rPr lang="en-US" altLang="ko-KR" dirty="0" smtClean="0">
                    <a:cs typeface="Arial" charset="0"/>
                  </a:rPr>
                  <a:t> </a:t>
                </a:r>
              </a:p>
              <a:p>
                <a:endParaRPr lang="ko-KR" altLang="en-US" dirty="0" smtClean="0">
                  <a:cs typeface="Arial" charset="0"/>
                </a:endParaRPr>
              </a:p>
            </p:txBody>
          </p:sp>
        </mc:Choice>
        <mc:Fallback xmlns="">
          <p:sp>
            <p:nvSpPr>
              <p:cNvPr id="13315" name="내용 개체 틀 2"/>
              <p:cNvSpPr>
                <a:spLocks noGrp="1" noRot="1" noChangeAspect="1" noMove="1" noResize="1" noEditPoints="1" noAdjustHandles="1" noChangeArrowheads="1" noChangeShapeType="1" noTextEdit="1"/>
              </p:cNvSpPr>
              <p:nvPr>
                <p:ph idx="1"/>
              </p:nvPr>
            </p:nvSpPr>
            <p:spPr>
              <a:xfrm>
                <a:off x="333375" y="933450"/>
                <a:ext cx="8462963" cy="4600575"/>
              </a:xfrm>
              <a:blipFill rotWithShape="1">
                <a:blip r:embed="rId3"/>
                <a:stretch>
                  <a:fillRect l="-648" t="-795" r="-2089"/>
                </a:stretch>
              </a:blipFill>
            </p:spPr>
            <p:txBody>
              <a:bodyPr/>
              <a:lstStyle/>
              <a:p>
                <a:r>
                  <a:rPr lang="ko-KR" altLang="en-US">
                    <a:noFill/>
                  </a:rPr>
                  <a:t> </a:t>
                </a:r>
              </a:p>
            </p:txBody>
          </p:sp>
        </mc:Fallback>
      </mc:AlternateContent>
      <p:sp>
        <p:nvSpPr>
          <p:cNvPr id="12292"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3317"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114057D7-9FA5-41DF-A905-732578F09E18}" type="slidenum">
              <a:rPr lang="en-US" altLang="ko-KR" sz="1400" smtClean="0">
                <a:latin typeface="+mn-lt"/>
              </a:rPr>
              <a:pPr eaLnBrk="1" hangingPunct="1"/>
              <a:t>1</a:t>
            </a:fld>
            <a:endParaRPr lang="en-US" altLang="ko-KR" sz="1400" dirty="0" smtClean="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21507" name="내용 개체 틀 2"/>
              <p:cNvSpPr>
                <a:spLocks noGrp="1"/>
              </p:cNvSpPr>
              <p:nvPr>
                <p:ph idx="1"/>
              </p:nvPr>
            </p:nvSpPr>
            <p:spPr>
              <a:xfrm>
                <a:off x="333375" y="933450"/>
                <a:ext cx="8462963" cy="5670976"/>
              </a:xfrm>
            </p:spPr>
            <p:txBody>
              <a:bodyPr/>
              <a:lstStyle/>
              <a:p>
                <a:r>
                  <a:rPr lang="en-US" altLang="ko-KR" dirty="0" smtClean="0">
                    <a:solidFill>
                      <a:srgbClr val="0000FF"/>
                    </a:solidFill>
                    <a:cs typeface="Arial" charset="0"/>
                  </a:rPr>
                  <a:t>Ex :</a:t>
                </a:r>
                <a:r>
                  <a:rPr lang="en-US" altLang="ko-KR" dirty="0" smtClean="0">
                    <a:cs typeface="Arial" charset="0"/>
                  </a:rPr>
                  <a:t>  </a:t>
                </a:r>
                <a:r>
                  <a:rPr lang="en-US" altLang="ko-KR" dirty="0" smtClean="0">
                    <a:solidFill>
                      <a:srgbClr val="FF0000"/>
                    </a:solidFill>
                    <a:cs typeface="Arial" charset="0"/>
                  </a:rPr>
                  <a:t>The pigeon hole principle</a:t>
                </a:r>
              </a:p>
              <a:p>
                <a:pPr>
                  <a:buFont typeface="Wingdings" pitchFamily="2" charset="2"/>
                  <a:buNone/>
                </a:pPr>
                <a:r>
                  <a:rPr lang="en-US" altLang="ko-KR" dirty="0" smtClean="0">
                    <a:cs typeface="Arial" charset="0"/>
                  </a:rPr>
                  <a:t>	Place </a:t>
                </a:r>
                <a14:m>
                  <m:oMath xmlns:m="http://schemas.openxmlformats.org/officeDocument/2006/math">
                    <m:r>
                      <a:rPr lang="en-US" altLang="ko-KR" b="0" i="1" smtClean="0">
                        <a:latin typeface="Cambria Math"/>
                        <a:cs typeface="Arial" charset="0"/>
                      </a:rPr>
                      <m:t>𝑛</m:t>
                    </m:r>
                    <m:r>
                      <a:rPr lang="en-US" altLang="ko-KR" b="0" i="1" smtClean="0">
                        <a:latin typeface="Cambria Math"/>
                        <a:cs typeface="Arial" charset="0"/>
                      </a:rPr>
                      <m:t>+1</m:t>
                    </m:r>
                  </m:oMath>
                </a14:m>
                <a:r>
                  <a:rPr lang="en-US" altLang="ko-KR" dirty="0" smtClean="0">
                    <a:cs typeface="Arial" charset="0"/>
                  </a:rPr>
                  <a:t> pigeons into </a:t>
                </a:r>
                <a14:m>
                  <m:oMath xmlns:m="http://schemas.openxmlformats.org/officeDocument/2006/math">
                    <m:r>
                      <a:rPr lang="en-US" altLang="ko-KR" i="1" dirty="0" smtClean="0">
                        <a:latin typeface="Cambria Math"/>
                        <a:cs typeface="Arial" charset="0"/>
                      </a:rPr>
                      <m:t>𝑛</m:t>
                    </m:r>
                  </m:oMath>
                </a14:m>
                <a:r>
                  <a:rPr lang="en-US" altLang="ko-KR" dirty="0" smtClean="0">
                    <a:cs typeface="Arial" charset="0"/>
                  </a:rPr>
                  <a:t> holes in such a way that no two pigeons share the same hole. (impossible)</a:t>
                </a:r>
              </a:p>
              <a:p>
                <a:r>
                  <a:rPr lang="en-US" altLang="ko-KR" dirty="0" smtClean="0">
                    <a:cs typeface="Arial" charset="0"/>
                  </a:rPr>
                  <a:t>Formulations:  (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𝑥</m:t>
                        </m:r>
                      </m:e>
                      <m:sub>
                        <m:r>
                          <a:rPr lang="en-US" altLang="ko-KR" b="0" i="1" smtClean="0">
                            <a:latin typeface="Cambria Math"/>
                            <a:cs typeface="Arial" charset="0"/>
                          </a:rPr>
                          <m:t>𝑖𝑗</m:t>
                        </m:r>
                      </m:sub>
                    </m:sSub>
                    <m:r>
                      <a:rPr lang="en-US" altLang="ko-KR" b="0" i="1" smtClean="0">
                        <a:latin typeface="Cambria Math"/>
                        <a:cs typeface="Arial" charset="0"/>
                      </a:rPr>
                      <m:t>=1:</m:t>
                    </m:r>
                  </m:oMath>
                </a14:m>
                <a:r>
                  <a:rPr lang="en-US" altLang="ko-KR" dirty="0" smtClean="0">
                    <a:cs typeface="Arial" charset="0"/>
                  </a:rPr>
                  <a:t> pigeon </a:t>
                </a:r>
                <a14:m>
                  <m:oMath xmlns:m="http://schemas.openxmlformats.org/officeDocument/2006/math">
                    <m:r>
                      <a:rPr lang="en-US" altLang="ko-KR" b="0" i="1" smtClean="0">
                        <a:latin typeface="Cambria Math"/>
                        <a:cs typeface="Arial" charset="0"/>
                      </a:rPr>
                      <m:t>𝑖</m:t>
                    </m:r>
                  </m:oMath>
                </a14:m>
                <a:r>
                  <a:rPr lang="en-US" altLang="ko-KR" dirty="0" smtClean="0">
                    <a:cs typeface="Arial" charset="0"/>
                  </a:rPr>
                  <a:t> occupies hole </a:t>
                </a:r>
                <a14:m>
                  <m:oMath xmlns:m="http://schemas.openxmlformats.org/officeDocument/2006/math">
                    <m:r>
                      <a:rPr lang="en-US" altLang="ko-KR" b="0" i="1" smtClean="0">
                        <a:latin typeface="Cambria Math"/>
                        <a:cs typeface="Arial" charset="0"/>
                      </a:rPr>
                      <m:t>𝑗</m:t>
                    </m:r>
                  </m:oMath>
                </a14:m>
                <a:r>
                  <a:rPr lang="en-US" altLang="ko-KR" dirty="0" smtClean="0">
                    <a:cs typeface="Arial" charset="0"/>
                  </a:rPr>
                  <a:t>)</a:t>
                </a:r>
              </a:p>
              <a:p>
                <a:pPr lvl="1"/>
                <a:r>
                  <a:rPr lang="en-US" altLang="ko-KR" dirty="0" smtClean="0">
                    <a:latin typeface="+mn-lt"/>
                    <a:cs typeface="Arial" charset="0"/>
                  </a:rPr>
                  <a:t>(1.3)        </a:t>
                </a:r>
                <a:r>
                  <a:rPr lang="en-US" altLang="ko-KR" dirty="0" smtClean="0">
                    <a:latin typeface="+mn-lt"/>
                    <a:cs typeface="Arial" charset="0"/>
                    <a:sym typeface="Symbol" pitchFamily="18" charset="2"/>
                  </a:rPr>
                  <a:t> 	</a:t>
                </a:r>
                <a14:m>
                  <m:oMath xmlns:m="http://schemas.openxmlformats.org/officeDocument/2006/math">
                    <m:nary>
                      <m:naryPr>
                        <m:chr m:val="∑"/>
                        <m:limLoc m:val="subSup"/>
                        <m:ctrlPr>
                          <a:rPr lang="en-US" altLang="ko-KR" i="1" smtClean="0">
                            <a:latin typeface="Cambria Math" panose="02040503050406030204" pitchFamily="18" charset="0"/>
                            <a:cs typeface="Arial" charset="0"/>
                            <a:sym typeface="Symbol" pitchFamily="18" charset="2"/>
                          </a:rPr>
                        </m:ctrlPr>
                      </m:naryPr>
                      <m:sub>
                        <m:r>
                          <m:rPr>
                            <m:brk m:alnAt="25"/>
                          </m:rPr>
                          <a:rPr lang="en-US" altLang="ko-KR" b="0" i="1" smtClean="0">
                            <a:latin typeface="Cambria Math"/>
                            <a:cs typeface="Arial" charset="0"/>
                            <a:sym typeface="Symbol" pitchFamily="18" charset="2"/>
                          </a:rPr>
                          <m:t>𝑗</m:t>
                        </m:r>
                        <m:r>
                          <a:rPr lang="en-US" altLang="ko-KR" b="0" i="1" smtClean="0">
                            <a:latin typeface="Cambria Math"/>
                            <a:cs typeface="Arial" charset="0"/>
                            <a:sym typeface="Symbol" pitchFamily="18" charset="2"/>
                          </a:rPr>
                          <m:t>=1</m:t>
                        </m:r>
                      </m:sub>
                      <m:sup>
                        <m:r>
                          <a:rPr lang="en-US" altLang="ko-KR" b="0" i="1" smtClean="0">
                            <a:latin typeface="Cambria Math"/>
                            <a:cs typeface="Arial" charset="0"/>
                            <a:sym typeface="Symbol" pitchFamily="18" charset="2"/>
                          </a:rPr>
                          <m:t>𝑛</m:t>
                        </m:r>
                      </m:sup>
                      <m:e>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e>
                    </m:nary>
                    <m:r>
                      <a:rPr lang="en-US" altLang="ko-KR" b="0" i="1" smtClean="0">
                        <a:latin typeface="Cambria Math"/>
                        <a:cs typeface="Arial" charset="0"/>
                        <a:sym typeface="Symbol" pitchFamily="18" charset="2"/>
                      </a:rPr>
                      <m:t>=1,</m:t>
                    </m:r>
                  </m:oMath>
                </a14:m>
                <a:r>
                  <a:rPr lang="en-US" altLang="ko-KR" dirty="0" smtClean="0">
                    <a:latin typeface="+mn-lt"/>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𝑖</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𝑛</m:t>
                    </m:r>
                    <m:r>
                      <a:rPr lang="en-US" altLang="ko-KR" b="0" i="1" smtClean="0">
                        <a:latin typeface="Cambria Math"/>
                        <a:cs typeface="Arial" charset="0"/>
                        <a:sym typeface="Symbol" pitchFamily="18" charset="2"/>
                      </a:rPr>
                      <m:t>+1,</m:t>
                    </m:r>
                  </m:oMath>
                </a14:m>
                <a:r>
                  <a:rPr lang="en-US" altLang="ko-KR" dirty="0" smtClean="0">
                    <a:latin typeface="+mn-lt"/>
                    <a:cs typeface="Arial" charset="0"/>
                    <a:sym typeface="Symbol" pitchFamily="18" charset="2"/>
                  </a:rPr>
                  <a:t> </a:t>
                </a:r>
              </a:p>
              <a:p>
                <a:pPr lvl="1">
                  <a:buFont typeface="Wingdings" pitchFamily="2" charset="2"/>
                  <a:buNone/>
                </a:pPr>
                <a:r>
                  <a:rPr lang="en-US" altLang="ko-KR" dirty="0" smtClean="0">
                    <a:latin typeface="+mn-lt"/>
                    <a:cs typeface="Arial" charset="0"/>
                    <a:sym typeface="Symbol" pitchFamily="18" charset="2"/>
                  </a:rPr>
                  <a:t>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r>
                      <a:rPr lang="en-US" altLang="ko-KR" b="0" i="1" smtClean="0">
                        <a:latin typeface="Cambria Math"/>
                        <a:cs typeface="Arial" charset="0"/>
                        <a:sym typeface="Symbol" pitchFamily="18" charset="2"/>
                      </a:rPr>
                      <m:t>+</m:t>
                    </m:r>
                    <m:sSub>
                      <m:sSubPr>
                        <m:ctrlPr>
                          <a:rPr lang="en-US" altLang="ko-KR" b="0"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𝑘𝑗</m:t>
                        </m:r>
                      </m:sub>
                    </m:sSub>
                    <m:r>
                      <a:rPr lang="en-US" altLang="ko-KR" b="0" i="1" smtClean="0">
                        <a:latin typeface="Cambria Math"/>
                        <a:ea typeface="Cambria Math"/>
                        <a:cs typeface="Arial" charset="0"/>
                        <a:sym typeface="Symbol" pitchFamily="18" charset="2"/>
                      </a:rPr>
                      <m:t>≤1,</m:t>
                    </m:r>
                  </m:oMath>
                </a14:m>
                <a:r>
                  <a:rPr lang="en-US" altLang="ko-KR" dirty="0" smtClean="0">
                    <a:latin typeface="+mn-lt"/>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𝑗</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𝑛</m:t>
                    </m:r>
                    <m:r>
                      <a:rPr lang="en-US" altLang="ko-KR" b="0" i="1" smtClean="0">
                        <a:latin typeface="Cambria Math"/>
                        <a:cs typeface="Arial" charset="0"/>
                        <a:sym typeface="Symbol" pitchFamily="18" charset="2"/>
                      </a:rPr>
                      <m:t>, </m:t>
                    </m:r>
                    <m:r>
                      <a:rPr lang="en-US" altLang="ko-KR" b="0" i="1" smtClean="0">
                        <a:latin typeface="Cambria Math"/>
                        <a:cs typeface="Arial" charset="0"/>
                        <a:sym typeface="Symbol" pitchFamily="18" charset="2"/>
                      </a:rPr>
                      <m:t>𝑖</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𝑘</m:t>
                    </m:r>
                    <m:r>
                      <a:rPr lang="en-US" altLang="ko-KR" b="0" i="1" smtClean="0">
                        <a:latin typeface="Cambria Math"/>
                        <a:ea typeface="Cambria Math"/>
                        <a:cs typeface="Arial" charset="0"/>
                        <a:sym typeface="Symbol" pitchFamily="18" charset="2"/>
                      </a:rPr>
                      <m:t>,  </m:t>
                    </m:r>
                    <m:r>
                      <a:rPr lang="en-US" altLang="ko-KR" b="0" i="1" smtClean="0">
                        <a:latin typeface="Cambria Math"/>
                        <a:ea typeface="Cambria Math"/>
                        <a:cs typeface="Arial" charset="0"/>
                        <a:sym typeface="Symbol" pitchFamily="18" charset="2"/>
                      </a:rPr>
                      <m:t>𝑖</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𝑘</m:t>
                    </m:r>
                    <m:r>
                      <a:rPr lang="en-US" altLang="ko-KR" b="0" i="1" smtClean="0">
                        <a:latin typeface="Cambria Math"/>
                        <a:ea typeface="Cambria Math"/>
                        <a:cs typeface="Arial" charset="0"/>
                        <a:sym typeface="Symbol" pitchFamily="18" charset="2"/>
                      </a:rPr>
                      <m:t>=1,…,</m:t>
                    </m:r>
                    <m:r>
                      <a:rPr lang="en-US" altLang="ko-KR" b="0" i="1" smtClean="0">
                        <a:latin typeface="Cambria Math"/>
                        <a:ea typeface="Cambria Math"/>
                        <a:cs typeface="Arial" charset="0"/>
                        <a:sym typeface="Symbol" pitchFamily="18" charset="2"/>
                      </a:rPr>
                      <m:t>𝑛</m:t>
                    </m:r>
                    <m:r>
                      <a:rPr lang="en-US" altLang="ko-KR" b="0" i="1" smtClean="0">
                        <a:latin typeface="Cambria Math"/>
                        <a:ea typeface="Cambria Math"/>
                        <a:cs typeface="Arial" charset="0"/>
                        <a:sym typeface="Symbol" pitchFamily="18" charset="2"/>
                      </a:rPr>
                      <m:t>+1,</m:t>
                    </m:r>
                  </m:oMath>
                </a14:m>
                <a:endParaRPr lang="en-US" altLang="ko-KR" dirty="0" smtClean="0">
                  <a:latin typeface="+mn-lt"/>
                  <a:cs typeface="Arial" charset="0"/>
                  <a:sym typeface="Symbol" pitchFamily="18" charset="2"/>
                </a:endParaRPr>
              </a:p>
              <a:p>
                <a:pPr lvl="1">
                  <a:buFont typeface="Wingdings" pitchFamily="2" charset="2"/>
                  <a:buNone/>
                </a:pPr>
                <a:r>
                  <a:rPr lang="en-US" altLang="ko-KR" dirty="0" smtClean="0">
                    <a:latin typeface="+mn-lt"/>
                    <a:cs typeface="Arial" charset="0"/>
                    <a:sym typeface="Symbol" pitchFamily="18" charset="2"/>
                  </a:rPr>
                  <a:t>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r>
                      <a:rPr lang="en-US" altLang="ko-KR" i="1" smtClean="0">
                        <a:latin typeface="Cambria Math"/>
                        <a:ea typeface="Cambria Math"/>
                        <a:cs typeface="Arial" charset="0"/>
                        <a:sym typeface="Symbol" pitchFamily="18" charset="2"/>
                      </a:rPr>
                      <m:t>∈</m:t>
                    </m:r>
                    <m:d>
                      <m:dPr>
                        <m:begChr m:val="{"/>
                        <m:endChr m:val="}"/>
                        <m:ctrlPr>
                          <a:rPr lang="en-US" altLang="ko-KR" i="1" smtClean="0">
                            <a:latin typeface="Cambria Math" panose="02040503050406030204" pitchFamily="18" charset="0"/>
                            <a:ea typeface="Cambria Math"/>
                            <a:cs typeface="Arial" charset="0"/>
                            <a:sym typeface="Symbol" pitchFamily="18" charset="2"/>
                          </a:rPr>
                        </m:ctrlPr>
                      </m:dPr>
                      <m:e>
                        <m:r>
                          <a:rPr lang="en-US" altLang="ko-KR" b="0" i="1" smtClean="0">
                            <a:latin typeface="Cambria Math"/>
                            <a:ea typeface="Cambria Math"/>
                            <a:cs typeface="Arial" charset="0"/>
                            <a:sym typeface="Symbol" pitchFamily="18" charset="2"/>
                          </a:rPr>
                          <m:t>0,1</m:t>
                        </m:r>
                      </m:e>
                    </m:d>
                    <m:r>
                      <a:rPr lang="en-US" altLang="ko-KR" b="0" i="1" smtClean="0">
                        <a:latin typeface="Cambria Math"/>
                        <a:ea typeface="Cambria Math"/>
                        <a:cs typeface="Arial" charset="0"/>
                        <a:sym typeface="Symbol" pitchFamily="18" charset="2"/>
                      </a:rPr>
                      <m:t>,</m:t>
                    </m:r>
                  </m:oMath>
                </a14:m>
                <a:r>
                  <a:rPr lang="en-US" altLang="ko-KR" dirty="0" smtClean="0">
                    <a:latin typeface="+mn-lt"/>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𝑖</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𝑛</m:t>
                    </m:r>
                    <m:r>
                      <a:rPr lang="en-US" altLang="ko-KR" b="0" i="1" smtClean="0">
                        <a:latin typeface="Cambria Math"/>
                        <a:cs typeface="Arial" charset="0"/>
                        <a:sym typeface="Symbol" pitchFamily="18" charset="2"/>
                      </a:rPr>
                      <m:t>+1,  </m:t>
                    </m:r>
                    <m:r>
                      <a:rPr lang="en-US" altLang="ko-KR" b="0" i="1" smtClean="0">
                        <a:latin typeface="Cambria Math"/>
                        <a:cs typeface="Arial" charset="0"/>
                        <a:sym typeface="Symbol" pitchFamily="18" charset="2"/>
                      </a:rPr>
                      <m:t>𝑗</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𝑛</m:t>
                    </m:r>
                  </m:oMath>
                </a14:m>
                <a:endParaRPr lang="en-US" altLang="ko-KR" dirty="0" smtClean="0">
                  <a:latin typeface="+mn-lt"/>
                  <a:cs typeface="Arial" charset="0"/>
                  <a:sym typeface="Symbol" pitchFamily="18" charset="2"/>
                </a:endParaRPr>
              </a:p>
              <a:p>
                <a:pPr lvl="1">
                  <a:buFont typeface="Wingdings" pitchFamily="2" charset="2"/>
                  <a:buNone/>
                </a:pPr>
                <a:endParaRPr lang="en-US" altLang="ko-KR" dirty="0" smtClean="0">
                  <a:latin typeface="+mn-lt"/>
                  <a:cs typeface="Arial" charset="0"/>
                  <a:sym typeface="Symbol" pitchFamily="18" charset="2"/>
                </a:endParaRPr>
              </a:p>
              <a:p>
                <a:pPr lvl="1"/>
                <a:r>
                  <a:rPr lang="en-US" altLang="ko-KR" dirty="0" smtClean="0">
                    <a:latin typeface="+mn-lt"/>
                    <a:cs typeface="Arial" charset="0"/>
                    <a:sym typeface="Symbol" pitchFamily="18" charset="2"/>
                  </a:rPr>
                  <a:t>(1.4)	</a:t>
                </a:r>
                <a14:m>
                  <m:oMath xmlns:m="http://schemas.openxmlformats.org/officeDocument/2006/math">
                    <m:nary>
                      <m:naryPr>
                        <m:chr m:val="∑"/>
                        <m:limLoc m:val="subSup"/>
                        <m:ctrlPr>
                          <a:rPr lang="en-US" altLang="ko-KR" i="1" smtClean="0">
                            <a:latin typeface="Cambria Math" panose="02040503050406030204" pitchFamily="18" charset="0"/>
                            <a:cs typeface="Arial" charset="0"/>
                            <a:sym typeface="Symbol" pitchFamily="18" charset="2"/>
                          </a:rPr>
                        </m:ctrlPr>
                      </m:naryPr>
                      <m:sub>
                        <m:r>
                          <m:rPr>
                            <m:brk m:alnAt="25"/>
                          </m:rPr>
                          <a:rPr lang="en-US" altLang="ko-KR" b="0" i="1" smtClean="0">
                            <a:latin typeface="Cambria Math"/>
                            <a:cs typeface="Arial" charset="0"/>
                            <a:sym typeface="Symbol" pitchFamily="18" charset="2"/>
                          </a:rPr>
                          <m:t>𝑗</m:t>
                        </m:r>
                        <m:r>
                          <a:rPr lang="en-US" altLang="ko-KR" b="0" i="1" smtClean="0">
                            <a:latin typeface="Cambria Math"/>
                            <a:cs typeface="Arial" charset="0"/>
                            <a:sym typeface="Symbol" pitchFamily="18" charset="2"/>
                          </a:rPr>
                          <m:t>=1</m:t>
                        </m:r>
                      </m:sub>
                      <m:sup>
                        <m:r>
                          <a:rPr lang="en-US" altLang="ko-KR" b="0" i="1" smtClean="0">
                            <a:latin typeface="Cambria Math"/>
                            <a:cs typeface="Arial" charset="0"/>
                            <a:sym typeface="Symbol" pitchFamily="18" charset="2"/>
                          </a:rPr>
                          <m:t>𝑛</m:t>
                        </m:r>
                      </m:sup>
                      <m:e>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e>
                    </m:nary>
                    <m:r>
                      <a:rPr lang="en-US" altLang="ko-KR" b="0" i="1" smtClean="0">
                        <a:latin typeface="Cambria Math"/>
                        <a:cs typeface="Arial" charset="0"/>
                        <a:sym typeface="Symbol" pitchFamily="18" charset="2"/>
                      </a:rPr>
                      <m:t>=1,</m:t>
                    </m:r>
                  </m:oMath>
                </a14:m>
                <a:r>
                  <a:rPr lang="en-US" altLang="ko-KR" dirty="0" smtClean="0">
                    <a:latin typeface="+mn-lt"/>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𝑖</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𝑛</m:t>
                    </m:r>
                    <m:r>
                      <a:rPr lang="en-US" altLang="ko-KR" b="0" i="1" smtClean="0">
                        <a:latin typeface="Cambria Math"/>
                        <a:cs typeface="Arial" charset="0"/>
                        <a:sym typeface="Symbol" pitchFamily="18" charset="2"/>
                      </a:rPr>
                      <m:t>+1,</m:t>
                    </m:r>
                  </m:oMath>
                </a14:m>
                <a:r>
                  <a:rPr lang="en-US" altLang="ko-KR" dirty="0" smtClean="0">
                    <a:latin typeface="+mn-lt"/>
                    <a:cs typeface="Arial" charset="0"/>
                    <a:sym typeface="Symbol" pitchFamily="18" charset="2"/>
                  </a:rPr>
                  <a:t> </a:t>
                </a:r>
              </a:p>
              <a:p>
                <a:pPr lvl="1">
                  <a:buFont typeface="Wingdings" pitchFamily="2" charset="2"/>
                  <a:buNone/>
                </a:pPr>
                <a:r>
                  <a:rPr lang="en-US" altLang="ko-KR" dirty="0" smtClean="0">
                    <a:latin typeface="+mn-lt"/>
                    <a:cs typeface="Arial" charset="0"/>
                    <a:sym typeface="Symbol" pitchFamily="18" charset="2"/>
                  </a:rPr>
                  <a:t>			</a:t>
                </a:r>
                <a14:m>
                  <m:oMath xmlns:m="http://schemas.openxmlformats.org/officeDocument/2006/math">
                    <m:nary>
                      <m:naryPr>
                        <m:chr m:val="∑"/>
                        <m:limLoc m:val="subSup"/>
                        <m:ctrlPr>
                          <a:rPr lang="en-US" altLang="ko-KR" i="1" smtClean="0">
                            <a:latin typeface="Cambria Math" panose="02040503050406030204" pitchFamily="18" charset="0"/>
                            <a:cs typeface="Arial" charset="0"/>
                            <a:sym typeface="Symbol" pitchFamily="18" charset="2"/>
                          </a:rPr>
                        </m:ctrlPr>
                      </m:naryPr>
                      <m:sub>
                        <m:r>
                          <m:rPr>
                            <m:brk m:alnAt="25"/>
                          </m:rPr>
                          <a:rPr lang="en-US" altLang="ko-KR" b="0" i="1" smtClean="0">
                            <a:latin typeface="Cambria Math"/>
                            <a:cs typeface="Arial" charset="0"/>
                            <a:sym typeface="Symbol" pitchFamily="18" charset="2"/>
                          </a:rPr>
                          <m:t>𝑖</m:t>
                        </m:r>
                        <m:r>
                          <a:rPr lang="en-US" altLang="ko-KR" b="0" i="1" smtClean="0">
                            <a:latin typeface="Cambria Math"/>
                            <a:cs typeface="Arial" charset="0"/>
                            <a:sym typeface="Symbol" pitchFamily="18" charset="2"/>
                          </a:rPr>
                          <m:t>=1</m:t>
                        </m:r>
                      </m:sub>
                      <m:sup>
                        <m:r>
                          <a:rPr lang="en-US" altLang="ko-KR" b="0" i="1" smtClean="0">
                            <a:latin typeface="Cambria Math"/>
                            <a:cs typeface="Arial" charset="0"/>
                            <a:sym typeface="Symbol" pitchFamily="18" charset="2"/>
                          </a:rPr>
                          <m:t>𝑛</m:t>
                        </m:r>
                        <m:r>
                          <a:rPr lang="en-US" altLang="ko-KR" b="0" i="1" smtClean="0">
                            <a:latin typeface="Cambria Math"/>
                            <a:cs typeface="Arial" charset="0"/>
                            <a:sym typeface="Symbol" pitchFamily="18" charset="2"/>
                          </a:rPr>
                          <m:t>+1</m:t>
                        </m:r>
                      </m:sup>
                      <m:e>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e>
                    </m:nary>
                    <m:r>
                      <a:rPr lang="en-US" altLang="ko-KR"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1,</m:t>
                    </m:r>
                  </m:oMath>
                </a14:m>
                <a:r>
                  <a:rPr lang="en-US" altLang="ko-KR" dirty="0" smtClean="0">
                    <a:latin typeface="+mn-lt"/>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𝑗</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𝑛</m:t>
                    </m:r>
                    <m:r>
                      <a:rPr lang="en-US" altLang="ko-KR" b="0" i="1" smtClean="0">
                        <a:latin typeface="Cambria Math"/>
                        <a:cs typeface="Arial" charset="0"/>
                        <a:sym typeface="Symbol" pitchFamily="18" charset="2"/>
                      </a:rPr>
                      <m:t>,</m:t>
                    </m:r>
                  </m:oMath>
                </a14:m>
                <a:r>
                  <a:rPr lang="en-US" altLang="ko-KR" dirty="0" smtClean="0">
                    <a:latin typeface="+mn-lt"/>
                    <a:cs typeface="Arial" charset="0"/>
                    <a:sym typeface="Symbol" pitchFamily="18" charset="2"/>
                  </a:rPr>
                  <a:t> </a:t>
                </a:r>
              </a:p>
              <a:p>
                <a:pPr lvl="1">
                  <a:buNone/>
                </a:pPr>
                <a:r>
                  <a:rPr lang="en-US" altLang="ko-KR" dirty="0" smtClean="0">
                    <a:latin typeface="+mn-lt"/>
                    <a:cs typeface="Arial" charset="0"/>
                    <a:sym typeface="Symbol" pitchFamily="18" charset="2"/>
                  </a:rPr>
                  <a:t>			</a:t>
                </a:r>
                <a:r>
                  <a:rPr lang="en-US" altLang="ko-KR" sz="1600" dirty="0" smtClean="0">
                    <a:latin typeface="+mn-lt"/>
                    <a:cs typeface="Arial" charset="0"/>
                    <a:sym typeface="Symbol" pitchFamily="18" charset="2"/>
                  </a:rPr>
                  <a:t> </a:t>
                </a:r>
                <a14:m>
                  <m:oMath xmlns:m="http://schemas.openxmlformats.org/officeDocument/2006/math">
                    <m:sSub>
                      <m:sSubPr>
                        <m:ctrlPr>
                          <a:rPr lang="en-US" altLang="ko-KR" sz="1600" i="1">
                            <a:latin typeface="Cambria Math" panose="02040503050406030204" pitchFamily="18" charset="0"/>
                            <a:cs typeface="Arial" charset="0"/>
                            <a:sym typeface="Symbol" pitchFamily="18" charset="2"/>
                          </a:rPr>
                        </m:ctrlPr>
                      </m:sSubPr>
                      <m:e>
                        <m:r>
                          <a:rPr lang="en-US" altLang="ko-KR" sz="1600" i="1">
                            <a:latin typeface="Cambria Math"/>
                            <a:cs typeface="Arial" charset="0"/>
                            <a:sym typeface="Symbol" pitchFamily="18" charset="2"/>
                          </a:rPr>
                          <m:t>𝑥</m:t>
                        </m:r>
                      </m:e>
                      <m:sub>
                        <m:r>
                          <a:rPr lang="en-US" altLang="ko-KR" sz="1600" i="1">
                            <a:latin typeface="Cambria Math"/>
                            <a:cs typeface="Arial" charset="0"/>
                            <a:sym typeface="Symbol" pitchFamily="18" charset="2"/>
                          </a:rPr>
                          <m:t>𝑖𝑗</m:t>
                        </m:r>
                      </m:sub>
                    </m:sSub>
                    <m:r>
                      <a:rPr lang="en-US" altLang="ko-KR" sz="1600" i="1">
                        <a:latin typeface="Cambria Math"/>
                        <a:ea typeface="Cambria Math"/>
                        <a:cs typeface="Arial" charset="0"/>
                        <a:sym typeface="Symbol" pitchFamily="18" charset="2"/>
                      </a:rPr>
                      <m:t>∈</m:t>
                    </m:r>
                    <m:d>
                      <m:dPr>
                        <m:begChr m:val="{"/>
                        <m:endChr m:val="}"/>
                        <m:ctrlPr>
                          <a:rPr lang="en-US" altLang="ko-KR" sz="1600" i="1">
                            <a:latin typeface="Cambria Math" panose="02040503050406030204" pitchFamily="18" charset="0"/>
                            <a:ea typeface="Cambria Math"/>
                            <a:cs typeface="Arial" charset="0"/>
                            <a:sym typeface="Symbol" pitchFamily="18" charset="2"/>
                          </a:rPr>
                        </m:ctrlPr>
                      </m:dPr>
                      <m:e>
                        <m:r>
                          <a:rPr lang="en-US" altLang="ko-KR" sz="1600" i="1">
                            <a:latin typeface="Cambria Math"/>
                            <a:ea typeface="Cambria Math"/>
                            <a:cs typeface="Arial" charset="0"/>
                            <a:sym typeface="Symbol" pitchFamily="18" charset="2"/>
                          </a:rPr>
                          <m:t>0,1</m:t>
                        </m:r>
                      </m:e>
                    </m:d>
                    <m:r>
                      <a:rPr lang="en-US" altLang="ko-KR" sz="1600" i="1">
                        <a:latin typeface="Cambria Math"/>
                        <a:ea typeface="Cambria Math"/>
                        <a:cs typeface="Arial" charset="0"/>
                        <a:sym typeface="Symbol" pitchFamily="18" charset="2"/>
                      </a:rPr>
                      <m:t>,</m:t>
                    </m:r>
                  </m:oMath>
                </a14:m>
                <a:r>
                  <a:rPr lang="en-US" altLang="ko-KR" sz="1400" dirty="0">
                    <a:cs typeface="Arial" charset="0"/>
                    <a:sym typeface="Symbol" pitchFamily="18" charset="2"/>
                  </a:rPr>
                  <a:t> 	</a:t>
                </a:r>
                <a14:m>
                  <m:oMath xmlns:m="http://schemas.openxmlformats.org/officeDocument/2006/math">
                    <m:r>
                      <a:rPr lang="en-US" altLang="ko-KR" sz="1600" i="1">
                        <a:latin typeface="Cambria Math"/>
                        <a:cs typeface="Arial" charset="0"/>
                        <a:sym typeface="Symbol" pitchFamily="18" charset="2"/>
                      </a:rPr>
                      <m:t>𝑖</m:t>
                    </m:r>
                    <m:r>
                      <a:rPr lang="en-US" altLang="ko-KR" sz="1600" i="1">
                        <a:latin typeface="Cambria Math"/>
                        <a:cs typeface="Arial" charset="0"/>
                        <a:sym typeface="Symbol" pitchFamily="18" charset="2"/>
                      </a:rPr>
                      <m:t>=1,…,</m:t>
                    </m:r>
                    <m:r>
                      <a:rPr lang="en-US" altLang="ko-KR" sz="1600" i="1">
                        <a:latin typeface="Cambria Math"/>
                        <a:cs typeface="Arial" charset="0"/>
                        <a:sym typeface="Symbol" pitchFamily="18" charset="2"/>
                      </a:rPr>
                      <m:t>𝑛</m:t>
                    </m:r>
                    <m:r>
                      <a:rPr lang="en-US" altLang="ko-KR" sz="1600" i="1">
                        <a:latin typeface="Cambria Math"/>
                        <a:cs typeface="Arial" charset="0"/>
                        <a:sym typeface="Symbol" pitchFamily="18" charset="2"/>
                      </a:rPr>
                      <m:t>+1,  </m:t>
                    </m:r>
                    <m:r>
                      <a:rPr lang="en-US" altLang="ko-KR" sz="1600" i="1">
                        <a:latin typeface="Cambria Math"/>
                        <a:cs typeface="Arial" charset="0"/>
                        <a:sym typeface="Symbol" pitchFamily="18" charset="2"/>
                      </a:rPr>
                      <m:t>𝑗</m:t>
                    </m:r>
                    <m:r>
                      <a:rPr lang="en-US" altLang="ko-KR" sz="1600" i="1">
                        <a:latin typeface="Cambria Math"/>
                        <a:cs typeface="Arial" charset="0"/>
                        <a:sym typeface="Symbol" pitchFamily="18" charset="2"/>
                      </a:rPr>
                      <m:t>=1,…,</m:t>
                    </m:r>
                    <m:r>
                      <a:rPr lang="en-US" altLang="ko-KR" sz="1600" i="1">
                        <a:latin typeface="Cambria Math"/>
                        <a:cs typeface="Arial" charset="0"/>
                        <a:sym typeface="Symbol" pitchFamily="18" charset="2"/>
                      </a:rPr>
                      <m:t>𝑛</m:t>
                    </m:r>
                  </m:oMath>
                </a14:m>
                <a:endParaRPr lang="en-US" altLang="ko-KR" dirty="0" smtClean="0">
                  <a:latin typeface="+mn-lt"/>
                  <a:cs typeface="Arial" charset="0"/>
                </a:endParaRPr>
              </a:p>
              <a:p>
                <a:endParaRPr lang="en-US" altLang="ko-KR" dirty="0" smtClean="0">
                  <a:cs typeface="Arial" charset="0"/>
                </a:endParaRPr>
              </a:p>
              <a:p>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𝑥</m:t>
                        </m:r>
                      </m:e>
                      <m:sub>
                        <m:r>
                          <a:rPr lang="en-US" altLang="ko-KR" b="0" i="1" smtClean="0">
                            <a:latin typeface="Cambria Math"/>
                            <a:cs typeface="Arial" charset="0"/>
                          </a:rPr>
                          <m:t>𝑖𝑗</m:t>
                        </m:r>
                      </m:sub>
                    </m:sSub>
                    <m:r>
                      <a:rPr lang="en-US" altLang="ko-KR" b="0" i="1" smtClean="0">
                        <a:latin typeface="Cambria Math"/>
                        <a:cs typeface="Arial" charset="0"/>
                      </a:rPr>
                      <m:t>=1/</m:t>
                    </m:r>
                    <m:r>
                      <a:rPr lang="en-US" altLang="ko-KR" b="0" i="1" smtClean="0">
                        <a:latin typeface="Cambria Math"/>
                        <a:cs typeface="Arial" charset="0"/>
                      </a:rPr>
                      <m:t>𝑛</m:t>
                    </m:r>
                  </m:oMath>
                </a14:m>
                <a:r>
                  <a:rPr lang="en-US" altLang="ko-KR" dirty="0" smtClean="0">
                    <a:cs typeface="Arial" charset="0"/>
                  </a:rPr>
                  <a:t>  for all </a:t>
                </a:r>
                <a14:m>
                  <m:oMath xmlns:m="http://schemas.openxmlformats.org/officeDocument/2006/math">
                    <m:r>
                      <a:rPr lang="en-US" altLang="ko-KR" b="0" i="1" smtClean="0">
                        <a:latin typeface="Cambria Math"/>
                        <a:cs typeface="Arial" charset="0"/>
                      </a:rPr>
                      <m:t>𝑖</m:t>
                    </m:r>
                    <m:r>
                      <a:rPr lang="en-US" altLang="ko-KR" b="0" i="1" smtClean="0">
                        <a:latin typeface="Cambria Math"/>
                        <a:cs typeface="Arial" charset="0"/>
                      </a:rPr>
                      <m:t>,</m:t>
                    </m:r>
                    <m:r>
                      <a:rPr lang="en-US" altLang="ko-KR" b="0" i="1" smtClean="0">
                        <a:latin typeface="Cambria Math"/>
                        <a:cs typeface="Arial" charset="0"/>
                      </a:rPr>
                      <m:t>𝑗</m:t>
                    </m:r>
                  </m:oMath>
                </a14:m>
                <a:r>
                  <a:rPr lang="en-US" altLang="ko-KR" dirty="0" smtClean="0">
                    <a:cs typeface="Arial" charset="0"/>
                  </a:rPr>
                  <a:t>  satisfies LP relaxation of (1.3), but LP relaxation of (1.4) infeasible.  </a:t>
                </a:r>
              </a:p>
              <a:p>
                <a:endParaRPr lang="ko-KR" altLang="en-US" dirty="0" smtClean="0">
                  <a:cs typeface="Arial" charset="0"/>
                </a:endParaRPr>
              </a:p>
            </p:txBody>
          </p:sp>
        </mc:Choice>
        <mc:Fallback xmlns="">
          <p:sp>
            <p:nvSpPr>
              <p:cNvPr id="21507" name="내용 개체 틀 2"/>
              <p:cNvSpPr>
                <a:spLocks noGrp="1" noRot="1" noChangeAspect="1" noMove="1" noResize="1" noEditPoints="1" noAdjustHandles="1" noChangeArrowheads="1" noChangeShapeType="1" noTextEdit="1"/>
              </p:cNvSpPr>
              <p:nvPr>
                <p:ph idx="1"/>
              </p:nvPr>
            </p:nvSpPr>
            <p:spPr>
              <a:xfrm>
                <a:off x="333375" y="933450"/>
                <a:ext cx="8462963" cy="5670976"/>
              </a:xfrm>
              <a:blipFill rotWithShape="1">
                <a:blip r:embed="rId3"/>
                <a:stretch>
                  <a:fillRect l="-648" t="-645"/>
                </a:stretch>
              </a:blipFill>
            </p:spPr>
            <p:txBody>
              <a:bodyPr/>
              <a:lstStyle/>
              <a:p>
                <a:r>
                  <a:rPr lang="ko-KR" altLang="en-US">
                    <a:noFill/>
                  </a:rPr>
                  <a:t> </a:t>
                </a:r>
              </a:p>
            </p:txBody>
          </p:sp>
        </mc:Fallback>
      </mc:AlternateContent>
      <p:sp>
        <p:nvSpPr>
          <p:cNvPr id="24580"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21509"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A44FA258-274B-4653-99A1-1535D54B4400}" type="slidenum">
              <a:rPr lang="en-US" altLang="ko-KR" sz="1400" smtClean="0">
                <a:latin typeface="+mn-lt"/>
              </a:rPr>
              <a:pPr eaLnBrk="1" hangingPunct="1"/>
              <a:t>10</a:t>
            </a:fld>
            <a:endParaRPr lang="en-US" altLang="ko-KR" sz="1400" smtClean="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14339" name="내용 개체 틀 2"/>
              <p:cNvSpPr>
                <a:spLocks noGrp="1"/>
              </p:cNvSpPr>
              <p:nvPr>
                <p:ph idx="1"/>
              </p:nvPr>
            </p:nvSpPr>
            <p:spPr>
              <a:xfrm>
                <a:off x="333375" y="933450"/>
                <a:ext cx="8462963" cy="5170646"/>
              </a:xfrm>
            </p:spPr>
            <p:txBody>
              <a:bodyPr/>
              <a:lstStyle/>
              <a:p>
                <a:r>
                  <a:rPr lang="en-US" altLang="ko-KR" dirty="0" smtClean="0">
                    <a:cs typeface="Arial" charset="0"/>
                  </a:rPr>
                  <a:t>Definition 1.1:   The linear relaxation of MIP is obtained by dropping the integrality requirements on integer variables (resulting problem is LP)</a:t>
                </a:r>
              </a:p>
              <a:p>
                <a:endParaRPr lang="en-US" altLang="ko-KR" dirty="0" smtClean="0">
                  <a:cs typeface="Arial" charset="0"/>
                </a:endParaRPr>
              </a:p>
              <a:p>
                <a:r>
                  <a:rPr lang="en-US" altLang="ko-KR" dirty="0" err="1" smtClean="0">
                    <a:solidFill>
                      <a:srgbClr val="0000FF"/>
                    </a:solidFill>
                    <a:cs typeface="Arial" charset="0"/>
                  </a:rPr>
                  <a:t>Def</a:t>
                </a:r>
                <a:r>
                  <a:rPr lang="en-US" altLang="ko-KR" dirty="0" smtClean="0">
                    <a:solidFill>
                      <a:srgbClr val="0000FF"/>
                    </a:solidFill>
                    <a:cs typeface="Arial" charset="0"/>
                  </a:rPr>
                  <a:t> (NW, p298, in max form)</a:t>
                </a:r>
                <a:r>
                  <a:rPr lang="en-US" altLang="ko-KR" dirty="0" smtClean="0">
                    <a:cs typeface="Arial" charset="0"/>
                  </a:rPr>
                  <a:t>  A problem (RP)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𝑧</m:t>
                        </m:r>
                      </m:e>
                      <m:sub>
                        <m:r>
                          <a:rPr lang="en-US" altLang="ko-KR" b="0" i="1" smtClean="0">
                            <a:latin typeface="Cambria Math"/>
                            <a:cs typeface="Arial" charset="0"/>
                          </a:rPr>
                          <m:t>𝑅</m:t>
                        </m:r>
                      </m:sub>
                    </m:sSub>
                    <m:r>
                      <a:rPr lang="en-US" altLang="ko-KR" b="0" i="1" smtClean="0">
                        <a:latin typeface="Cambria Math"/>
                        <a:cs typeface="Arial" charset="0"/>
                      </a:rPr>
                      <m:t>=</m:t>
                    </m:r>
                  </m:oMath>
                </a14:m>
                <a:r>
                  <a:rPr lang="en-US" altLang="ko-KR" dirty="0" smtClean="0">
                    <a:cs typeface="Arial" charset="0"/>
                  </a:rPr>
                  <a:t> max {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𝑧</m:t>
                        </m:r>
                      </m:e>
                      <m:sub>
                        <m:r>
                          <a:rPr lang="en-US" altLang="ko-KR" b="0" i="1" smtClean="0">
                            <a:latin typeface="Cambria Math"/>
                            <a:cs typeface="Arial" charset="0"/>
                          </a:rPr>
                          <m:t>𝑅</m:t>
                        </m:r>
                      </m:sub>
                    </m:sSub>
                    <m:d>
                      <m:dPr>
                        <m:ctrlPr>
                          <a:rPr lang="en-US" altLang="ko-KR" b="0" i="1" smtClean="0">
                            <a:latin typeface="Cambria Math" panose="02040503050406030204" pitchFamily="18" charset="0"/>
                            <a:cs typeface="Arial" charset="0"/>
                          </a:rPr>
                        </m:ctrlPr>
                      </m:dPr>
                      <m:e>
                        <m:r>
                          <a:rPr lang="en-US" altLang="ko-KR" b="0" i="1" smtClean="0">
                            <a:latin typeface="Cambria Math"/>
                            <a:cs typeface="Arial" charset="0"/>
                          </a:rPr>
                          <m:t>𝑥</m:t>
                        </m:r>
                      </m:e>
                    </m:d>
                    <m:r>
                      <a:rPr lang="en-US" altLang="ko-KR" b="0" i="1" smtClean="0">
                        <a:latin typeface="Cambria Math"/>
                        <a:cs typeface="Arial" charset="0"/>
                      </a:rPr>
                      <m:t>:</m:t>
                    </m:r>
                    <m:r>
                      <a:rPr lang="en-US" altLang="ko-KR" b="0" i="1" smtClean="0">
                        <a:latin typeface="Cambria Math"/>
                        <a:cs typeface="Arial" charset="0"/>
                      </a:rPr>
                      <m:t>𝑥</m:t>
                    </m:r>
                    <m:r>
                      <a:rPr lang="en-US" altLang="ko-KR" b="0" i="1" smtClean="0">
                        <a:latin typeface="Cambria Math"/>
                        <a:ea typeface="Cambria Math"/>
                        <a:cs typeface="Arial" charset="0"/>
                      </a:rPr>
                      <m:t>∈</m:t>
                    </m:r>
                    <m:sSub>
                      <m:sSubPr>
                        <m:ctrlPr>
                          <a:rPr lang="en-US" altLang="ko-KR" b="0"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𝑆</m:t>
                        </m:r>
                      </m:e>
                      <m:sub>
                        <m:r>
                          <a:rPr lang="en-US" altLang="ko-KR" b="0" i="1" smtClean="0">
                            <a:latin typeface="Cambria Math"/>
                            <a:ea typeface="Cambria Math"/>
                            <a:cs typeface="Arial" charset="0"/>
                          </a:rPr>
                          <m:t>𝑅</m:t>
                        </m:r>
                      </m:sub>
                    </m:sSub>
                  </m:oMath>
                </a14:m>
                <a:r>
                  <a:rPr lang="en-US" altLang="ko-KR" dirty="0" smtClean="0">
                    <a:cs typeface="Arial" charset="0"/>
                    <a:sym typeface="Symbol" pitchFamily="18" charset="2"/>
                  </a:rPr>
                  <a:t>} is a </a:t>
                </a:r>
                <a:r>
                  <a:rPr lang="en-US" altLang="ko-KR" dirty="0" smtClean="0">
                    <a:solidFill>
                      <a:schemeClr val="hlink"/>
                    </a:solidFill>
                    <a:cs typeface="Arial" charset="0"/>
                    <a:sym typeface="Symbol" pitchFamily="18" charset="2"/>
                  </a:rPr>
                  <a:t>relaxation</a:t>
                </a:r>
                <a:r>
                  <a:rPr lang="en-US" altLang="ko-KR" dirty="0" smtClean="0">
                    <a:cs typeface="Arial" charset="0"/>
                    <a:sym typeface="Symbol" pitchFamily="18" charset="2"/>
                  </a:rPr>
                  <a:t> of (IP)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𝑧</m:t>
                        </m:r>
                      </m:e>
                      <m:sub>
                        <m:r>
                          <a:rPr lang="en-US" altLang="ko-KR" b="0" i="1" smtClean="0">
                            <a:latin typeface="Cambria Math"/>
                            <a:cs typeface="Arial" charset="0"/>
                            <a:sym typeface="Symbol" pitchFamily="18" charset="2"/>
                          </a:rPr>
                          <m:t>𝐼𝑃</m:t>
                        </m:r>
                      </m:sub>
                    </m:sSub>
                    <m:r>
                      <a:rPr lang="en-US" altLang="ko-KR" b="0" i="1" smtClean="0">
                        <a:latin typeface="Cambria Math"/>
                        <a:cs typeface="Arial" charset="0"/>
                        <a:sym typeface="Symbol" pitchFamily="18" charset="2"/>
                      </a:rPr>
                      <m:t>=</m:t>
                    </m:r>
                  </m:oMath>
                </a14:m>
                <a:r>
                  <a:rPr lang="en-US" altLang="ko-KR" dirty="0" smtClean="0">
                    <a:cs typeface="Arial" charset="0"/>
                    <a:sym typeface="Symbol" pitchFamily="18" charset="2"/>
                  </a:rPr>
                  <a:t> max {</a:t>
                </a:r>
                <a14:m>
                  <m:oMath xmlns:m="http://schemas.openxmlformats.org/officeDocument/2006/math">
                    <m:sSup>
                      <m:sSupPr>
                        <m:ctrlPr>
                          <a:rPr lang="en-US" altLang="ko-KR" b="0" i="1" smtClean="0">
                            <a:latin typeface="Cambria Math" panose="02040503050406030204" pitchFamily="18" charset="0"/>
                            <a:cs typeface="Arial" charset="0"/>
                            <a:sym typeface="Symbol" pitchFamily="18" charset="2"/>
                          </a:rPr>
                        </m:ctrlPr>
                      </m:sSupPr>
                      <m:e>
                        <m:r>
                          <a:rPr lang="en-US" altLang="ko-KR" b="0" i="1" smtClean="0">
                            <a:latin typeface="Cambria Math"/>
                            <a:cs typeface="Arial" charset="0"/>
                            <a:sym typeface="Symbol" pitchFamily="18" charset="2"/>
                          </a:rPr>
                          <m:t>𝑐</m:t>
                        </m:r>
                      </m:e>
                      <m:sup>
                        <m:r>
                          <a:rPr lang="en-US" altLang="ko-KR" b="0" i="1" smtClean="0">
                            <a:latin typeface="Cambria Math"/>
                            <a:cs typeface="Arial" charset="0"/>
                            <a:sym typeface="Symbol" pitchFamily="18" charset="2"/>
                          </a:rPr>
                          <m:t>′</m:t>
                        </m:r>
                      </m:sup>
                    </m:sSup>
                    <m:r>
                      <a:rPr lang="en-US" altLang="ko-KR" b="0" i="1" smtClean="0">
                        <a:latin typeface="Cambria Math"/>
                        <a:cs typeface="Arial" charset="0"/>
                        <a:sym typeface="Symbol" pitchFamily="18" charset="2"/>
                      </a:rPr>
                      <m:t>𝑥</m:t>
                    </m:r>
                    <m:r>
                      <a:rPr lang="en-US" altLang="ko-KR" b="0" i="1" smtClean="0">
                        <a:latin typeface="Cambria Math"/>
                        <a:cs typeface="Arial" charset="0"/>
                        <a:sym typeface="Symbol" pitchFamily="18" charset="2"/>
                      </a:rPr>
                      <m:t>:</m:t>
                    </m:r>
                    <m:r>
                      <a:rPr lang="en-US" altLang="ko-KR" b="0" i="1" smtClean="0">
                        <a:latin typeface="Cambria Math"/>
                        <a:cs typeface="Arial" charset="0"/>
                        <a:sym typeface="Symbol" pitchFamily="18" charset="2"/>
                      </a:rPr>
                      <m:t>𝑥</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𝑆</m:t>
                    </m:r>
                  </m:oMath>
                </a14:m>
                <a:r>
                  <a:rPr lang="en-US" altLang="ko-KR" dirty="0" smtClean="0">
                    <a:cs typeface="Arial" charset="0"/>
                    <a:sym typeface="Symbol" pitchFamily="18" charset="2"/>
                  </a:rPr>
                  <a:t>} if :</a:t>
                </a:r>
              </a:p>
              <a:p>
                <a:pPr>
                  <a:buFont typeface="Wingdings" pitchFamily="2" charset="2"/>
                  <a:buNone/>
                </a:pPr>
                <a:r>
                  <a:rPr lang="en-US" altLang="ko-KR" dirty="0" smtClean="0">
                    <a:cs typeface="Arial" charset="0"/>
                    <a:sym typeface="Symbol" pitchFamily="18" charset="2"/>
                  </a:rPr>
                  <a:t>	(</a:t>
                </a:r>
                <a:r>
                  <a:rPr lang="en-US" altLang="ko-KR" dirty="0" err="1" smtClean="0">
                    <a:cs typeface="Arial" charset="0"/>
                    <a:sym typeface="Symbol" pitchFamily="18" charset="2"/>
                  </a:rPr>
                  <a:t>i</a:t>
                </a:r>
                <a:r>
                  <a:rPr lang="en-US" altLang="ko-KR" dirty="0" smtClean="0">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𝑆</m:t>
                    </m:r>
                    <m:r>
                      <a:rPr lang="en-US" altLang="ko-KR" b="0" i="1" smtClean="0">
                        <a:latin typeface="Cambria Math"/>
                        <a:ea typeface="Cambria Math"/>
                        <a:cs typeface="Arial" charset="0"/>
                        <a:sym typeface="Symbol" pitchFamily="18" charset="2"/>
                      </a:rPr>
                      <m:t>⊆</m:t>
                    </m:r>
                    <m:sSub>
                      <m:sSubPr>
                        <m:ctrlPr>
                          <a:rPr lang="en-US" altLang="ko-KR" b="0" i="1" smtClean="0">
                            <a:latin typeface="Cambria Math" panose="02040503050406030204" pitchFamily="18" charset="0"/>
                            <a:ea typeface="Cambria Math"/>
                            <a:cs typeface="Arial" charset="0"/>
                            <a:sym typeface="Symbol" pitchFamily="18" charset="2"/>
                          </a:rPr>
                        </m:ctrlPr>
                      </m:sSubPr>
                      <m:e>
                        <m:r>
                          <a:rPr lang="en-US" altLang="ko-KR" b="0" i="1" smtClean="0">
                            <a:latin typeface="Cambria Math"/>
                            <a:ea typeface="Cambria Math"/>
                            <a:cs typeface="Arial" charset="0"/>
                            <a:sym typeface="Symbol" pitchFamily="18" charset="2"/>
                          </a:rPr>
                          <m:t>𝑆</m:t>
                        </m:r>
                      </m:e>
                      <m:sub>
                        <m:r>
                          <a:rPr lang="en-US" altLang="ko-KR" b="0" i="1" smtClean="0">
                            <a:latin typeface="Cambria Math"/>
                            <a:ea typeface="Cambria Math"/>
                            <a:cs typeface="Arial" charset="0"/>
                            <a:sym typeface="Symbol" pitchFamily="18" charset="2"/>
                          </a:rPr>
                          <m:t>𝑅</m:t>
                        </m:r>
                      </m:sub>
                    </m:sSub>
                  </m:oMath>
                </a14:m>
                <a:r>
                  <a:rPr lang="en-US" altLang="ko-KR" dirty="0" smtClean="0">
                    <a:cs typeface="Arial" charset="0"/>
                    <a:sym typeface="Symbol" pitchFamily="18" charset="2"/>
                  </a:rPr>
                  <a:t>, and</a:t>
                </a:r>
              </a:p>
              <a:p>
                <a:pPr>
                  <a:buFont typeface="Wingdings" pitchFamily="2" charset="2"/>
                  <a:buNone/>
                </a:pPr>
                <a:r>
                  <a:rPr lang="en-US" altLang="ko-KR" dirty="0" smtClean="0">
                    <a:cs typeface="Arial" charset="0"/>
                    <a:sym typeface="Symbol" pitchFamily="18" charset="2"/>
                  </a:rPr>
                  <a:t>	(ii) </a:t>
                </a:r>
                <a14:m>
                  <m:oMath xmlns:m="http://schemas.openxmlformats.org/officeDocument/2006/math">
                    <m:sSup>
                      <m:sSupPr>
                        <m:ctrlPr>
                          <a:rPr lang="en-US" altLang="ko-KR" b="0" i="1" smtClean="0">
                            <a:latin typeface="Cambria Math" panose="02040503050406030204" pitchFamily="18" charset="0"/>
                            <a:cs typeface="Arial" charset="0"/>
                            <a:sym typeface="Symbol" pitchFamily="18" charset="2"/>
                          </a:rPr>
                        </m:ctrlPr>
                      </m:sSupPr>
                      <m:e>
                        <m:r>
                          <a:rPr lang="en-US" altLang="ko-KR" b="0" i="1" smtClean="0">
                            <a:latin typeface="Cambria Math"/>
                            <a:cs typeface="Arial" charset="0"/>
                            <a:sym typeface="Symbol" pitchFamily="18" charset="2"/>
                          </a:rPr>
                          <m:t>𝑐</m:t>
                        </m:r>
                      </m:e>
                      <m:sup>
                        <m:r>
                          <a:rPr lang="en-US" altLang="ko-KR" b="0" i="1" smtClean="0">
                            <a:latin typeface="Cambria Math"/>
                            <a:cs typeface="Arial" charset="0"/>
                            <a:sym typeface="Symbol" pitchFamily="18" charset="2"/>
                          </a:rPr>
                          <m:t>′</m:t>
                        </m:r>
                      </m:sup>
                    </m:sSup>
                    <m:r>
                      <a:rPr lang="en-US" altLang="ko-KR" b="0" i="1" smtClean="0">
                        <a:latin typeface="Cambria Math"/>
                        <a:cs typeface="Arial" charset="0"/>
                        <a:sym typeface="Symbol" pitchFamily="18" charset="2"/>
                      </a:rPr>
                      <m:t>𝑥</m:t>
                    </m:r>
                    <m:r>
                      <a:rPr lang="en-US" altLang="ko-KR" b="0" i="1" smtClean="0">
                        <a:latin typeface="Cambria Math"/>
                        <a:ea typeface="Cambria Math"/>
                        <a:cs typeface="Arial" charset="0"/>
                        <a:sym typeface="Symbol" pitchFamily="18" charset="2"/>
                      </a:rPr>
                      <m:t>≤</m:t>
                    </m:r>
                    <m:sSub>
                      <m:sSubPr>
                        <m:ctrlPr>
                          <a:rPr lang="en-US" altLang="ko-KR" b="0" i="1" smtClean="0">
                            <a:latin typeface="Cambria Math" panose="02040503050406030204" pitchFamily="18" charset="0"/>
                            <a:ea typeface="Cambria Math"/>
                            <a:cs typeface="Arial" charset="0"/>
                            <a:sym typeface="Symbol" pitchFamily="18" charset="2"/>
                          </a:rPr>
                        </m:ctrlPr>
                      </m:sSubPr>
                      <m:e>
                        <m:r>
                          <a:rPr lang="en-US" altLang="ko-KR" b="0" i="1" smtClean="0">
                            <a:latin typeface="Cambria Math"/>
                            <a:ea typeface="Cambria Math"/>
                            <a:cs typeface="Arial" charset="0"/>
                            <a:sym typeface="Symbol" pitchFamily="18" charset="2"/>
                          </a:rPr>
                          <m:t>𝑧</m:t>
                        </m:r>
                      </m:e>
                      <m:sub>
                        <m:r>
                          <a:rPr lang="en-US" altLang="ko-KR" b="0" i="1" smtClean="0">
                            <a:latin typeface="Cambria Math"/>
                            <a:ea typeface="Cambria Math"/>
                            <a:cs typeface="Arial" charset="0"/>
                            <a:sym typeface="Symbol" pitchFamily="18" charset="2"/>
                          </a:rPr>
                          <m:t>𝑅</m:t>
                        </m:r>
                      </m:sub>
                    </m:sSub>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𝑥</m:t>
                    </m:r>
                    <m:r>
                      <a:rPr lang="en-US" altLang="ko-KR" b="0" i="1" smtClean="0">
                        <a:latin typeface="Cambria Math"/>
                        <a:ea typeface="Cambria Math"/>
                        <a:cs typeface="Arial" charset="0"/>
                        <a:sym typeface="Symbol" pitchFamily="18" charset="2"/>
                      </a:rPr>
                      <m:t>)</m:t>
                    </m:r>
                  </m:oMath>
                </a14:m>
                <a:r>
                  <a:rPr lang="en-US" altLang="ko-KR" dirty="0" smtClean="0">
                    <a:cs typeface="Arial" charset="0"/>
                    <a:sym typeface="Symbol" pitchFamily="18" charset="2"/>
                  </a:rPr>
                  <a:t> for all </a:t>
                </a:r>
                <a14:m>
                  <m:oMath xmlns:m="http://schemas.openxmlformats.org/officeDocument/2006/math">
                    <m:r>
                      <a:rPr lang="en-US" altLang="ko-KR" b="0" i="1" smtClean="0">
                        <a:solidFill>
                          <a:srgbClr val="FF0000"/>
                        </a:solidFill>
                        <a:latin typeface="Cambria Math"/>
                        <a:cs typeface="Arial" charset="0"/>
                        <a:sym typeface="Symbol" pitchFamily="18" charset="2"/>
                      </a:rPr>
                      <m:t>𝑥</m:t>
                    </m:r>
                    <m:r>
                      <a:rPr lang="en-US" altLang="ko-KR" b="0" i="1" smtClean="0">
                        <a:solidFill>
                          <a:srgbClr val="FF0000"/>
                        </a:solidFill>
                        <a:latin typeface="Cambria Math"/>
                        <a:ea typeface="Cambria Math"/>
                        <a:cs typeface="Arial" charset="0"/>
                        <a:sym typeface="Symbol" pitchFamily="18" charset="2"/>
                      </a:rPr>
                      <m:t>∈</m:t>
                    </m:r>
                    <m:r>
                      <a:rPr lang="en-US" altLang="ko-KR" b="0" i="1" smtClean="0">
                        <a:solidFill>
                          <a:srgbClr val="FF0000"/>
                        </a:solidFill>
                        <a:latin typeface="Cambria Math"/>
                        <a:cs typeface="Arial" charset="0"/>
                        <a:sym typeface="Symbol" pitchFamily="18" charset="2"/>
                      </a:rPr>
                      <m:t>𝑆</m:t>
                    </m:r>
                  </m:oMath>
                </a14:m>
                <a:r>
                  <a:rPr lang="en-US" altLang="ko-KR" dirty="0" smtClean="0">
                    <a:cs typeface="Arial" charset="0"/>
                    <a:sym typeface="Symbol" pitchFamily="18" charset="2"/>
                  </a:rPr>
                  <a:t>.</a:t>
                </a:r>
              </a:p>
              <a:p>
                <a:pPr>
                  <a:buFont typeface="Wingdings" pitchFamily="2" charset="2"/>
                  <a:buNone/>
                </a:pPr>
                <a:r>
                  <a:rPr lang="en-US" altLang="ko-KR" dirty="0" smtClean="0">
                    <a:cs typeface="Arial" charset="0"/>
                    <a:sym typeface="Symbol" pitchFamily="18" charset="2"/>
                  </a:rPr>
                  <a:t>	</a:t>
                </a:r>
              </a:p>
              <a:p>
                <a:r>
                  <a:rPr lang="en-US" altLang="ko-KR" dirty="0" smtClean="0">
                    <a:solidFill>
                      <a:srgbClr val="0000FF"/>
                    </a:solidFill>
                    <a:cs typeface="Arial" charset="0"/>
                    <a:sym typeface="Symbol" pitchFamily="18" charset="2"/>
                  </a:rPr>
                  <a:t>Prop 1.1) </a:t>
                </a:r>
                <a:r>
                  <a:rPr lang="en-US" altLang="ko-KR" dirty="0" smtClean="0">
                    <a:cs typeface="Arial" charset="0"/>
                    <a:sym typeface="Symbol" pitchFamily="18" charset="2"/>
                  </a:rPr>
                  <a:t> If RP is infeasible, so is IP.  If IP is feasible, then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𝑧</m:t>
                        </m:r>
                      </m:e>
                      <m:sub>
                        <m:r>
                          <a:rPr lang="en-US" altLang="ko-KR" b="0" i="1" smtClean="0">
                            <a:latin typeface="Cambria Math"/>
                            <a:cs typeface="Arial" charset="0"/>
                            <a:sym typeface="Symbol" pitchFamily="18" charset="2"/>
                          </a:rPr>
                          <m:t>𝐼𝑃</m:t>
                        </m:r>
                      </m:sub>
                    </m:sSub>
                    <m:r>
                      <a:rPr lang="en-US" altLang="ko-KR" i="1" smtClean="0">
                        <a:latin typeface="Cambria Math"/>
                        <a:ea typeface="Cambria Math"/>
                        <a:cs typeface="Arial" charset="0"/>
                        <a:sym typeface="Symbol" pitchFamily="18" charset="2"/>
                      </a:rPr>
                      <m:t>≤</m:t>
                    </m:r>
                    <m:sSub>
                      <m:sSubPr>
                        <m:ctrlPr>
                          <a:rPr lang="en-US" altLang="ko-KR" i="1" smtClean="0">
                            <a:latin typeface="Cambria Math" panose="02040503050406030204" pitchFamily="18" charset="0"/>
                            <a:ea typeface="Cambria Math"/>
                            <a:cs typeface="Arial" charset="0"/>
                            <a:sym typeface="Symbol" pitchFamily="18" charset="2"/>
                          </a:rPr>
                        </m:ctrlPr>
                      </m:sSubPr>
                      <m:e>
                        <m:r>
                          <a:rPr lang="en-US" altLang="ko-KR" b="0" i="1" smtClean="0">
                            <a:latin typeface="Cambria Math"/>
                            <a:ea typeface="Cambria Math"/>
                            <a:cs typeface="Arial" charset="0"/>
                            <a:sym typeface="Symbol" pitchFamily="18" charset="2"/>
                          </a:rPr>
                          <m:t>𝑧</m:t>
                        </m:r>
                      </m:e>
                      <m:sub>
                        <m:r>
                          <a:rPr lang="en-US" altLang="ko-KR" b="0" i="1" smtClean="0">
                            <a:latin typeface="Cambria Math"/>
                            <a:ea typeface="Cambria Math"/>
                            <a:cs typeface="Arial" charset="0"/>
                            <a:sym typeface="Symbol" pitchFamily="18" charset="2"/>
                          </a:rPr>
                          <m:t>𝑅</m:t>
                        </m:r>
                      </m:sub>
                    </m:sSub>
                  </m:oMath>
                </a14:m>
                <a:r>
                  <a:rPr lang="en-US" altLang="ko-KR" dirty="0" smtClean="0">
                    <a:cs typeface="Arial" charset="0"/>
                    <a:sym typeface="Symbol" pitchFamily="18" charset="2"/>
                  </a:rPr>
                  <a:t>. </a:t>
                </a:r>
              </a:p>
              <a:p>
                <a:pPr>
                  <a:buFont typeface="Wingdings" pitchFamily="2" charset="2"/>
                  <a:buNone/>
                </a:pPr>
                <a:r>
                  <a:rPr lang="en-US" altLang="ko-KR" dirty="0" smtClean="0">
                    <a:cs typeface="Arial" charset="0"/>
                    <a:sym typeface="Symbol" pitchFamily="18" charset="2"/>
                  </a:rPr>
                  <a:t>	</a:t>
                </a:r>
                <a:r>
                  <a:rPr lang="en-US" altLang="ko-KR" dirty="0" err="1" smtClean="0">
                    <a:solidFill>
                      <a:srgbClr val="0000FF"/>
                    </a:solidFill>
                    <a:cs typeface="Arial" charset="0"/>
                    <a:sym typeface="Symbol" pitchFamily="18" charset="2"/>
                  </a:rPr>
                  <a:t>pf</a:t>
                </a:r>
                <a:r>
                  <a:rPr lang="en-US" altLang="ko-KR" dirty="0" smtClean="0">
                    <a:solidFill>
                      <a:srgbClr val="0000FF"/>
                    </a:solidFill>
                    <a:cs typeface="Arial" charset="0"/>
                    <a:sym typeface="Symbol" pitchFamily="18" charset="2"/>
                  </a:rPr>
                  <a:t>)</a:t>
                </a:r>
                <a:r>
                  <a:rPr lang="en-US" altLang="ko-KR" dirty="0" smtClean="0">
                    <a:cs typeface="Arial" charset="0"/>
                    <a:sym typeface="Symbol" pitchFamily="18" charset="2"/>
                  </a:rPr>
                  <a:t> From (</a:t>
                </a:r>
                <a:r>
                  <a:rPr lang="en-US" altLang="ko-KR" dirty="0" err="1" smtClean="0">
                    <a:cs typeface="Arial" charset="0"/>
                    <a:sym typeface="Symbol" pitchFamily="18" charset="2"/>
                  </a:rPr>
                  <a:t>i</a:t>
                </a:r>
                <a:r>
                  <a:rPr lang="en-US" altLang="ko-KR" dirty="0" smtClean="0">
                    <a:cs typeface="Arial" charset="0"/>
                    <a:sym typeface="Symbol" pitchFamily="18" charset="2"/>
                  </a:rPr>
                  <a:t>), first statement is true.  Now suppose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𝑧</m:t>
                        </m:r>
                      </m:e>
                      <m:sub>
                        <m:r>
                          <a:rPr lang="en-US" altLang="ko-KR" b="0" i="1" smtClean="0">
                            <a:latin typeface="Cambria Math"/>
                            <a:cs typeface="Arial" charset="0"/>
                            <a:sym typeface="Symbol" pitchFamily="18" charset="2"/>
                          </a:rPr>
                          <m:t>𝐼𝑃</m:t>
                        </m:r>
                      </m:sub>
                    </m:sSub>
                  </m:oMath>
                </a14:m>
                <a:r>
                  <a:rPr lang="en-US" altLang="ko-KR" dirty="0" smtClean="0">
                    <a:cs typeface="Arial" charset="0"/>
                    <a:sym typeface="Symbol" pitchFamily="18" charset="2"/>
                  </a:rPr>
                  <a:t> is finite and let </a:t>
                </a:r>
                <a14:m>
                  <m:oMath xmlns:m="http://schemas.openxmlformats.org/officeDocument/2006/math">
                    <m:sSup>
                      <m:sSupPr>
                        <m:ctrlPr>
                          <a:rPr lang="en-US" altLang="ko-KR" i="1" smtClean="0">
                            <a:latin typeface="Cambria Math" panose="02040503050406030204" pitchFamily="18" charset="0"/>
                            <a:cs typeface="Arial" charset="0"/>
                            <a:sym typeface="Symbol" pitchFamily="18" charset="2"/>
                          </a:rPr>
                        </m:ctrlPr>
                      </m:sSupPr>
                      <m:e>
                        <m:r>
                          <a:rPr lang="en-US" altLang="ko-KR" b="0" i="1" smtClean="0">
                            <a:latin typeface="Cambria Math"/>
                            <a:cs typeface="Arial" charset="0"/>
                            <a:sym typeface="Symbol" pitchFamily="18" charset="2"/>
                          </a:rPr>
                          <m:t>𝑥</m:t>
                        </m:r>
                      </m:e>
                      <m:sup>
                        <m:r>
                          <a:rPr lang="en-US" altLang="ko-KR" b="0" i="1" smtClean="0">
                            <a:latin typeface="Cambria Math"/>
                            <a:cs typeface="Arial" charset="0"/>
                            <a:sym typeface="Symbol" pitchFamily="18" charset="2"/>
                          </a:rPr>
                          <m:t>0</m:t>
                        </m:r>
                      </m:sup>
                    </m:sSup>
                  </m:oMath>
                </a14:m>
                <a:r>
                  <a:rPr lang="en-US" altLang="ko-KR" dirty="0" smtClean="0">
                    <a:cs typeface="Arial" charset="0"/>
                    <a:sym typeface="Symbol" pitchFamily="18" charset="2"/>
                  </a:rPr>
                  <a:t> be an optimal solution to IP.  Then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𝑧</m:t>
                        </m:r>
                      </m:e>
                      <m:sub>
                        <m:r>
                          <a:rPr lang="en-US" altLang="ko-KR" b="0" i="1" smtClean="0">
                            <a:latin typeface="Cambria Math"/>
                            <a:cs typeface="Arial" charset="0"/>
                            <a:sym typeface="Symbol" pitchFamily="18" charset="2"/>
                          </a:rPr>
                          <m:t>𝐼𝑃</m:t>
                        </m:r>
                      </m:sub>
                    </m:sSub>
                    <m:r>
                      <a:rPr lang="en-US" altLang="ko-KR" b="0" i="1" smtClean="0">
                        <a:latin typeface="Cambria Math"/>
                        <a:cs typeface="Arial" charset="0"/>
                        <a:sym typeface="Symbol" pitchFamily="18" charset="2"/>
                      </a:rPr>
                      <m:t>=</m:t>
                    </m:r>
                    <m:r>
                      <a:rPr lang="en-US" altLang="ko-KR" b="0" i="1" smtClean="0">
                        <a:latin typeface="Cambria Math"/>
                        <a:cs typeface="Arial" charset="0"/>
                        <a:sym typeface="Symbol" pitchFamily="18" charset="2"/>
                      </a:rPr>
                      <m:t>𝑐</m:t>
                    </m:r>
                    <m:r>
                      <a:rPr lang="en-US" altLang="ko-KR" b="0" i="1" smtClean="0">
                        <a:latin typeface="Cambria Math"/>
                        <a:cs typeface="Arial" charset="0"/>
                        <a:sym typeface="Symbol" pitchFamily="18" charset="2"/>
                      </a:rPr>
                      <m:t>′</m:t>
                    </m:r>
                    <m:sSup>
                      <m:sSupPr>
                        <m:ctrlPr>
                          <a:rPr lang="en-US" altLang="ko-KR" b="0" i="1" smtClean="0">
                            <a:latin typeface="Cambria Math" panose="02040503050406030204" pitchFamily="18" charset="0"/>
                            <a:cs typeface="Arial" charset="0"/>
                            <a:sym typeface="Symbol" pitchFamily="18" charset="2"/>
                          </a:rPr>
                        </m:ctrlPr>
                      </m:sSupPr>
                      <m:e>
                        <m:r>
                          <a:rPr lang="en-US" altLang="ko-KR" b="0" i="1" smtClean="0">
                            <a:latin typeface="Cambria Math"/>
                            <a:cs typeface="Arial" charset="0"/>
                            <a:sym typeface="Symbol" pitchFamily="18" charset="2"/>
                          </a:rPr>
                          <m:t>𝑥</m:t>
                        </m:r>
                      </m:e>
                      <m:sup>
                        <m:r>
                          <a:rPr lang="en-US" altLang="ko-KR" b="0" i="1" smtClean="0">
                            <a:latin typeface="Cambria Math"/>
                            <a:cs typeface="Arial" charset="0"/>
                            <a:sym typeface="Symbol" pitchFamily="18" charset="2"/>
                          </a:rPr>
                          <m:t>0</m:t>
                        </m:r>
                      </m:sup>
                    </m:sSup>
                    <m:r>
                      <a:rPr lang="en-US" altLang="ko-KR" b="0" i="1" smtClean="0">
                        <a:latin typeface="Cambria Math"/>
                        <a:ea typeface="Cambria Math"/>
                        <a:cs typeface="Arial" charset="0"/>
                        <a:sym typeface="Symbol" pitchFamily="18" charset="2"/>
                      </a:rPr>
                      <m:t>≤</m:t>
                    </m:r>
                    <m:sSub>
                      <m:sSubPr>
                        <m:ctrlPr>
                          <a:rPr lang="en-US" altLang="ko-KR" b="0" i="1" smtClean="0">
                            <a:latin typeface="Cambria Math" panose="02040503050406030204" pitchFamily="18" charset="0"/>
                            <a:ea typeface="Cambria Math"/>
                            <a:cs typeface="Arial" charset="0"/>
                            <a:sym typeface="Symbol" pitchFamily="18" charset="2"/>
                          </a:rPr>
                        </m:ctrlPr>
                      </m:sSubPr>
                      <m:e>
                        <m:r>
                          <a:rPr lang="en-US" altLang="ko-KR" b="0" i="1" smtClean="0">
                            <a:latin typeface="Cambria Math"/>
                            <a:ea typeface="Cambria Math"/>
                            <a:cs typeface="Arial" charset="0"/>
                            <a:sym typeface="Symbol" pitchFamily="18" charset="2"/>
                          </a:rPr>
                          <m:t>𝑧</m:t>
                        </m:r>
                      </m:e>
                      <m:sub>
                        <m:r>
                          <a:rPr lang="en-US" altLang="ko-KR" b="0" i="1" smtClean="0">
                            <a:latin typeface="Cambria Math"/>
                            <a:ea typeface="Cambria Math"/>
                            <a:cs typeface="Arial" charset="0"/>
                            <a:sym typeface="Symbol" pitchFamily="18" charset="2"/>
                          </a:rPr>
                          <m:t>𝑅</m:t>
                        </m:r>
                      </m:sub>
                    </m:sSub>
                    <m:d>
                      <m:dPr>
                        <m:ctrlPr>
                          <a:rPr lang="en-US" altLang="ko-KR" b="0" i="1" smtClean="0">
                            <a:latin typeface="Cambria Math" panose="02040503050406030204" pitchFamily="18" charset="0"/>
                            <a:ea typeface="Cambria Math"/>
                            <a:cs typeface="Arial" charset="0"/>
                            <a:sym typeface="Symbol" pitchFamily="18" charset="2"/>
                          </a:rPr>
                        </m:ctrlPr>
                      </m:dPr>
                      <m:e>
                        <m:sSup>
                          <m:sSupPr>
                            <m:ctrlPr>
                              <a:rPr lang="en-US" altLang="ko-KR" b="0" i="1" smtClean="0">
                                <a:latin typeface="Cambria Math" panose="02040503050406030204" pitchFamily="18" charset="0"/>
                                <a:ea typeface="Cambria Math"/>
                                <a:cs typeface="Arial" charset="0"/>
                                <a:sym typeface="Symbol" pitchFamily="18" charset="2"/>
                              </a:rPr>
                            </m:ctrlPr>
                          </m:sSupPr>
                          <m:e>
                            <m:r>
                              <a:rPr lang="en-US" altLang="ko-KR" b="0" i="1" smtClean="0">
                                <a:latin typeface="Cambria Math"/>
                                <a:ea typeface="Cambria Math"/>
                                <a:cs typeface="Arial" charset="0"/>
                                <a:sym typeface="Symbol" pitchFamily="18" charset="2"/>
                              </a:rPr>
                              <m:t>𝑥</m:t>
                            </m:r>
                          </m:e>
                          <m:sup>
                            <m:r>
                              <a:rPr lang="en-US" altLang="ko-KR" b="0" i="1" smtClean="0">
                                <a:latin typeface="Cambria Math"/>
                                <a:ea typeface="Cambria Math"/>
                                <a:cs typeface="Arial" charset="0"/>
                                <a:sym typeface="Symbol" pitchFamily="18" charset="2"/>
                              </a:rPr>
                              <m:t>0</m:t>
                            </m:r>
                          </m:sup>
                        </m:sSup>
                      </m:e>
                    </m:d>
                    <m:r>
                      <a:rPr lang="en-US" altLang="ko-KR" b="0" i="1" smtClean="0">
                        <a:latin typeface="Cambria Math"/>
                        <a:ea typeface="Cambria Math"/>
                        <a:cs typeface="Arial" charset="0"/>
                        <a:sym typeface="Symbol" pitchFamily="18" charset="2"/>
                      </a:rPr>
                      <m:t>≤</m:t>
                    </m:r>
                    <m:sSub>
                      <m:sSubPr>
                        <m:ctrlPr>
                          <a:rPr lang="en-US" altLang="ko-KR" b="0" i="1" smtClean="0">
                            <a:latin typeface="Cambria Math" panose="02040503050406030204" pitchFamily="18" charset="0"/>
                            <a:ea typeface="Cambria Math"/>
                            <a:cs typeface="Arial" charset="0"/>
                            <a:sym typeface="Symbol" pitchFamily="18" charset="2"/>
                          </a:rPr>
                        </m:ctrlPr>
                      </m:sSubPr>
                      <m:e>
                        <m:r>
                          <a:rPr lang="en-US" altLang="ko-KR" b="0" i="1" smtClean="0">
                            <a:latin typeface="Cambria Math"/>
                            <a:ea typeface="Cambria Math"/>
                            <a:cs typeface="Arial" charset="0"/>
                            <a:sym typeface="Symbol" pitchFamily="18" charset="2"/>
                          </a:rPr>
                          <m:t>𝑧</m:t>
                        </m:r>
                      </m:e>
                      <m:sub>
                        <m:r>
                          <a:rPr lang="en-US" altLang="ko-KR" b="0" i="1" smtClean="0">
                            <a:latin typeface="Cambria Math"/>
                            <a:ea typeface="Cambria Math"/>
                            <a:cs typeface="Arial" charset="0"/>
                            <a:sym typeface="Symbol" pitchFamily="18" charset="2"/>
                          </a:rPr>
                          <m:t>𝑅</m:t>
                        </m:r>
                      </m:sub>
                    </m:sSub>
                  </m:oMath>
                </a14:m>
                <a:r>
                  <a:rPr lang="en-US" altLang="ko-KR" dirty="0" smtClean="0">
                    <a:cs typeface="Arial" charset="0"/>
                    <a:sym typeface="Symbol" pitchFamily="18" charset="2"/>
                  </a:rPr>
                  <a:t>.  </a:t>
                </a:r>
              </a:p>
              <a:p>
                <a:pPr>
                  <a:buFont typeface="Wingdings" pitchFamily="2" charset="2"/>
                  <a:buNone/>
                </a:pPr>
                <a:r>
                  <a:rPr lang="en-US" altLang="ko-KR" dirty="0" smtClean="0">
                    <a:cs typeface="Arial" charset="0"/>
                    <a:sym typeface="Symbol" pitchFamily="18" charset="2"/>
                  </a:rPr>
                  <a:t>	Finally, if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𝑧</m:t>
                        </m:r>
                      </m:e>
                      <m:sub>
                        <m:r>
                          <a:rPr lang="en-US" altLang="ko-KR" b="0" i="1" smtClean="0">
                            <a:latin typeface="Cambria Math"/>
                            <a:cs typeface="Arial" charset="0"/>
                            <a:sym typeface="Symbol" pitchFamily="18" charset="2"/>
                          </a:rPr>
                          <m:t>𝐼𝑃</m:t>
                        </m:r>
                      </m:sub>
                    </m:sSub>
                    <m:r>
                      <a:rPr lang="en-US" altLang="ko-KR" b="0" i="1" smtClean="0">
                        <a:latin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m:t>
                    </m:r>
                  </m:oMath>
                </a14:m>
                <a:r>
                  <a:rPr lang="en-US" altLang="ko-KR" dirty="0" smtClean="0">
                    <a:cs typeface="Arial" charset="0"/>
                    <a:sym typeface="Symbol" pitchFamily="18" charset="2"/>
                  </a:rPr>
                  <a:t>, (</a:t>
                </a:r>
                <a:r>
                  <a:rPr lang="en-US" altLang="ko-KR" dirty="0" err="1" smtClean="0">
                    <a:cs typeface="Arial" charset="0"/>
                    <a:sym typeface="Symbol" pitchFamily="18" charset="2"/>
                  </a:rPr>
                  <a:t>i</a:t>
                </a:r>
                <a:r>
                  <a:rPr lang="en-US" altLang="ko-KR" dirty="0" smtClean="0">
                    <a:cs typeface="Arial" charset="0"/>
                    <a:sym typeface="Symbol" pitchFamily="18" charset="2"/>
                  </a:rPr>
                  <a:t>) and (ii) imply that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𝑧</m:t>
                        </m:r>
                      </m:e>
                      <m:sub>
                        <m:r>
                          <a:rPr lang="en-US" altLang="ko-KR" b="0" i="1" smtClean="0">
                            <a:latin typeface="Cambria Math"/>
                            <a:cs typeface="Arial" charset="0"/>
                            <a:sym typeface="Symbol" pitchFamily="18" charset="2"/>
                          </a:rPr>
                          <m:t>𝑅</m:t>
                        </m:r>
                      </m:sub>
                    </m:sSub>
                    <m:r>
                      <a:rPr lang="en-US" altLang="ko-KR" b="0" i="1" smtClean="0">
                        <a:latin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m:t>
                    </m:r>
                  </m:oMath>
                </a14:m>
                <a:r>
                  <a:rPr lang="en-US" altLang="ko-KR" dirty="0" smtClean="0">
                    <a:cs typeface="Arial" charset="0"/>
                    <a:sym typeface="Symbol" pitchFamily="18" charset="2"/>
                  </a:rPr>
                  <a:t>.		</a:t>
                </a:r>
              </a:p>
              <a:p>
                <a:r>
                  <a:rPr lang="en-US" altLang="ko-KR" dirty="0">
                    <a:cs typeface="Arial" charset="0"/>
                  </a:rPr>
                  <a:t>Hence optimal solution to a relaxation provides an upper bound on optimal value (for maximization problem). (Lower bound for minimization problem.)</a:t>
                </a:r>
                <a:endParaRPr lang="en-US" altLang="ko-KR" dirty="0" smtClean="0">
                  <a:cs typeface="Arial" charset="0"/>
                  <a:sym typeface="Symbol" pitchFamily="18" charset="2"/>
                </a:endParaRPr>
              </a:p>
            </p:txBody>
          </p:sp>
        </mc:Choice>
        <mc:Fallback xmlns="">
          <p:sp>
            <p:nvSpPr>
              <p:cNvPr id="14339" name="내용 개체 틀 2"/>
              <p:cNvSpPr>
                <a:spLocks noGrp="1" noRot="1" noChangeAspect="1" noMove="1" noResize="1" noEditPoints="1" noAdjustHandles="1" noChangeArrowheads="1" noChangeShapeType="1" noTextEdit="1"/>
              </p:cNvSpPr>
              <p:nvPr>
                <p:ph idx="1"/>
              </p:nvPr>
            </p:nvSpPr>
            <p:spPr>
              <a:xfrm>
                <a:off x="333375" y="933450"/>
                <a:ext cx="8462963" cy="5170646"/>
              </a:xfrm>
              <a:blipFill rotWithShape="1">
                <a:blip r:embed="rId3"/>
                <a:stretch>
                  <a:fillRect l="-648" t="-708" r="-720" b="-825"/>
                </a:stretch>
              </a:blipFill>
            </p:spPr>
            <p:txBody>
              <a:bodyPr/>
              <a:lstStyle/>
              <a:p>
                <a:r>
                  <a:rPr lang="ko-KR" altLang="en-US">
                    <a:noFill/>
                  </a:rPr>
                  <a:t> </a:t>
                </a:r>
              </a:p>
            </p:txBody>
          </p:sp>
        </mc:Fallback>
      </mc:AlternateContent>
      <p:sp>
        <p:nvSpPr>
          <p:cNvPr id="13316"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4341"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F1B8FB3D-A52F-4C83-ABE6-C04988896CA6}" type="slidenum">
              <a:rPr lang="en-US" altLang="ko-KR" sz="1400" smtClean="0">
                <a:latin typeface="+mn-lt"/>
              </a:rPr>
              <a:pPr eaLnBrk="1" hangingPunct="1"/>
              <a:t>2</a:t>
            </a:fld>
            <a:endParaRPr lang="en-US" altLang="ko-KR" sz="1400" smtClean="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5362" name="내용 개체 틀 2"/>
              <p:cNvSpPr>
                <a:spLocks noGrp="1"/>
              </p:cNvSpPr>
              <p:nvPr>
                <p:ph idx="1"/>
              </p:nvPr>
            </p:nvSpPr>
            <p:spPr>
              <a:xfrm>
                <a:off x="333375" y="400050"/>
                <a:ext cx="8462963" cy="6063198"/>
              </a:xfrm>
            </p:spPr>
            <p:txBody>
              <a:bodyPr/>
              <a:lstStyle/>
              <a:p>
                <a:r>
                  <a:rPr lang="en-US" altLang="ko-KR" dirty="0" smtClean="0">
                    <a:solidFill>
                      <a:srgbClr val="0000FF"/>
                    </a:solidFill>
                    <a:cs typeface="Arial" charset="0"/>
                  </a:rPr>
                  <a:t>(Back to minimization problem)</a:t>
                </a:r>
              </a:p>
              <a:p>
                <a:r>
                  <a:rPr lang="en-US" altLang="ko-KR" dirty="0" smtClean="0">
                    <a:cs typeface="Arial" charset="0"/>
                  </a:rPr>
                  <a:t>Typical methods to obtain lower bound</a:t>
                </a:r>
              </a:p>
              <a:p>
                <a:pPr lvl="1"/>
                <a:r>
                  <a:rPr lang="en-US" altLang="ko-KR" dirty="0" smtClean="0">
                    <a:latin typeface="+mn-lt"/>
                    <a:cs typeface="Arial" charset="0"/>
                  </a:rPr>
                  <a:t>Relaxation</a:t>
                </a:r>
              </a:p>
              <a:p>
                <a:pPr lvl="1"/>
                <a:r>
                  <a:rPr lang="en-US" altLang="ko-KR" dirty="0" smtClean="0">
                    <a:latin typeface="+mn-lt"/>
                    <a:cs typeface="Arial" charset="0"/>
                  </a:rPr>
                  <a:t>Dual problem</a:t>
                </a:r>
              </a:p>
              <a:p>
                <a:r>
                  <a:rPr lang="en-US" altLang="ko-KR" dirty="0" smtClean="0">
                    <a:cs typeface="Arial" charset="0"/>
                  </a:rPr>
                  <a:t>LP relaxation widely used, but there are other types of relaxations: </a:t>
                </a:r>
                <a:r>
                  <a:rPr lang="en-US" altLang="ko-KR" dirty="0" err="1" smtClean="0">
                    <a:cs typeface="Arial" charset="0"/>
                  </a:rPr>
                  <a:t>Lagrangian</a:t>
                </a:r>
                <a:r>
                  <a:rPr lang="en-US" altLang="ko-KR" dirty="0" smtClean="0">
                    <a:cs typeface="Arial" charset="0"/>
                  </a:rPr>
                  <a:t> relaxation, combinatorial relaxation, </a:t>
                </a:r>
                <a:r>
                  <a:rPr lang="en-US" altLang="ko-KR" dirty="0" err="1" smtClean="0">
                    <a:cs typeface="Arial" charset="0"/>
                  </a:rPr>
                  <a:t>semidefinite</a:t>
                </a:r>
                <a:r>
                  <a:rPr lang="en-US" altLang="ko-KR" dirty="0" smtClean="0">
                    <a:cs typeface="Arial" charset="0"/>
                  </a:rPr>
                  <a:t> relaxation, … </a:t>
                </a:r>
              </a:p>
              <a:p>
                <a:pPr>
                  <a:buFont typeface="Wingdings" pitchFamily="2" charset="2"/>
                  <a:buNone/>
                </a:pPr>
                <a:r>
                  <a:rPr lang="en-US" altLang="ko-KR" dirty="0" smtClean="0">
                    <a:cs typeface="Arial" charset="0"/>
                  </a:rPr>
                  <a:t>	Purpose is to obtain lower </a:t>
                </a:r>
                <a:r>
                  <a:rPr lang="en-US" altLang="ko-KR" dirty="0" smtClean="0">
                    <a:cs typeface="Arial" charset="0"/>
                  </a:rPr>
                  <a:t>bound (for min problem)</a:t>
                </a:r>
                <a:endParaRPr lang="en-US" altLang="ko-KR" dirty="0" smtClean="0">
                  <a:cs typeface="Arial" charset="0"/>
                </a:endParaRPr>
              </a:p>
              <a:p>
                <a:r>
                  <a:rPr lang="en-US" altLang="ko-KR" dirty="0" smtClean="0">
                    <a:cs typeface="Arial" charset="0"/>
                  </a:rPr>
                  <a:t>Upper bound usually obtained by finding a feasible solution.</a:t>
                </a:r>
              </a:p>
              <a:p>
                <a:pPr>
                  <a:buFont typeface="Wingdings" pitchFamily="2" charset="2"/>
                  <a:buNone/>
                </a:pPr>
                <a:r>
                  <a:rPr lang="en-US" altLang="ko-KR" dirty="0" smtClean="0">
                    <a:cs typeface="Arial" charset="0"/>
                  </a:rPr>
                  <a:t>	If lower bound = upper bound, it is optimal value (we may need to find the solution itself additionally)</a:t>
                </a:r>
              </a:p>
              <a:p>
                <a:r>
                  <a:rPr lang="en-US" altLang="ko-KR" dirty="0" smtClean="0">
                    <a:cs typeface="Arial" charset="0"/>
                  </a:rPr>
                  <a:t>We usually use divide-and- conquer.   If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𝑧</m:t>
                        </m:r>
                      </m:e>
                      <m:sub>
                        <m:r>
                          <a:rPr lang="en-US" altLang="ko-KR" b="0" i="1" smtClean="0">
                            <a:latin typeface="Cambria Math"/>
                            <a:cs typeface="Arial" charset="0"/>
                          </a:rPr>
                          <m:t>𝐿𝑃</m:t>
                        </m:r>
                      </m:sub>
                    </m:sSub>
                  </m:oMath>
                </a14:m>
                <a:r>
                  <a:rPr lang="en-US" altLang="ko-KR" dirty="0" smtClean="0">
                    <a:cs typeface="Arial" charset="0"/>
                  </a:rPr>
                  <a:t>  is the lower bound for a </a:t>
                </a:r>
                <a:r>
                  <a:rPr lang="en-US" altLang="ko-KR" dirty="0" err="1" smtClean="0">
                    <a:cs typeface="Arial" charset="0"/>
                  </a:rPr>
                  <a:t>subproblem</a:t>
                </a:r>
                <a:r>
                  <a:rPr lang="en-US" altLang="ko-KR" dirty="0" smtClean="0">
                    <a:cs typeface="Arial" charset="0"/>
                  </a:rPr>
                  <a:t>, and </a:t>
                </a:r>
                <a14:m>
                  <m:oMath xmlns:m="http://schemas.openxmlformats.org/officeDocument/2006/math">
                    <m:r>
                      <a:rPr lang="en-US" altLang="ko-KR" b="0" i="1" smtClean="0">
                        <a:latin typeface="Cambria Math"/>
                        <a:cs typeface="Arial" charset="0"/>
                      </a:rPr>
                      <m:t>𝑧</m:t>
                    </m:r>
                    <m:r>
                      <a:rPr lang="en-US" altLang="ko-KR" b="0" i="1" smtClean="0">
                        <a:latin typeface="Cambria Math"/>
                        <a:cs typeface="Arial" charset="0"/>
                      </a:rPr>
                      <m:t>′</m:t>
                    </m:r>
                  </m:oMath>
                </a14:m>
                <a:r>
                  <a:rPr lang="en-US" altLang="ko-KR" dirty="0" smtClean="0">
                    <a:cs typeface="Arial" charset="0"/>
                  </a:rPr>
                  <a:t> is the current best objective value we know (upper bound) and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𝑧</m:t>
                        </m:r>
                      </m:e>
                      <m:sub>
                        <m:r>
                          <a:rPr lang="en-US" altLang="ko-KR" b="0" i="1" smtClean="0">
                            <a:latin typeface="Cambria Math"/>
                            <a:cs typeface="Arial" charset="0"/>
                          </a:rPr>
                          <m:t>𝐿𝑃</m:t>
                        </m:r>
                      </m:sub>
                    </m:sSub>
                    <m:r>
                      <a:rPr lang="en-US" altLang="ko-KR" i="1" smtClean="0">
                        <a:latin typeface="Cambria Math"/>
                        <a:ea typeface="Cambria Math"/>
                        <a:cs typeface="Arial" charset="0"/>
                      </a:rPr>
                      <m:t>≥</m:t>
                    </m:r>
                    <m:r>
                      <a:rPr lang="en-US" altLang="ko-KR" b="0" i="1" smtClean="0">
                        <a:latin typeface="Cambria Math"/>
                        <a:ea typeface="Cambria Math"/>
                        <a:cs typeface="Arial" charset="0"/>
                      </a:rPr>
                      <m:t>𝑧</m:t>
                    </m:r>
                    <m:r>
                      <a:rPr lang="en-US" altLang="ko-KR" b="0" i="1" smtClean="0">
                        <a:latin typeface="Cambria Math"/>
                        <a:ea typeface="Cambria Math"/>
                        <a:cs typeface="Arial" charset="0"/>
                      </a:rPr>
                      <m:t>′</m:t>
                    </m:r>
                  </m:oMath>
                </a14:m>
                <a:r>
                  <a:rPr lang="en-US" altLang="ko-KR" dirty="0" smtClean="0">
                    <a:cs typeface="Arial" charset="0"/>
                  </a:rPr>
                  <a:t>, then we can discard the </a:t>
                </a:r>
                <a:r>
                  <a:rPr lang="en-US" altLang="ko-KR" dirty="0" err="1" smtClean="0">
                    <a:cs typeface="Arial" charset="0"/>
                  </a:rPr>
                  <a:t>subproblem</a:t>
                </a:r>
                <a:r>
                  <a:rPr lang="en-US" altLang="ko-KR" dirty="0" smtClean="0">
                    <a:cs typeface="Arial" charset="0"/>
                  </a:rPr>
                  <a:t> since the </a:t>
                </a:r>
                <a:r>
                  <a:rPr lang="en-US" altLang="ko-KR" dirty="0" err="1" smtClean="0">
                    <a:cs typeface="Arial" charset="0"/>
                  </a:rPr>
                  <a:t>subproblem</a:t>
                </a:r>
                <a:r>
                  <a:rPr lang="en-US" altLang="ko-KR" dirty="0" smtClean="0">
                    <a:cs typeface="Arial" charset="0"/>
                  </a:rPr>
                  <a:t> does not have a better solution.  So it is important to have a good (tight) lower bound to increase the possibility of pruning the </a:t>
                </a:r>
                <a:r>
                  <a:rPr lang="en-US" altLang="ko-KR" dirty="0" err="1" smtClean="0">
                    <a:cs typeface="Arial" charset="0"/>
                  </a:rPr>
                  <a:t>subproblem</a:t>
                </a:r>
                <a:r>
                  <a:rPr lang="en-US" altLang="ko-KR" dirty="0" smtClean="0">
                    <a:cs typeface="Arial" charset="0"/>
                  </a:rPr>
                  <a:t> early in the divide-and-conquer (branch-and-bound method). </a:t>
                </a:r>
              </a:p>
              <a:p>
                <a:endParaRPr lang="ko-KR" altLang="en-US" dirty="0" smtClean="0">
                  <a:cs typeface="Arial" charset="0"/>
                </a:endParaRPr>
              </a:p>
            </p:txBody>
          </p:sp>
        </mc:Choice>
        <mc:Fallback>
          <p:sp>
            <p:nvSpPr>
              <p:cNvPr id="15362" name="내용 개체 틀 2"/>
              <p:cNvSpPr>
                <a:spLocks noGrp="1" noRot="1" noChangeAspect="1" noMove="1" noResize="1" noEditPoints="1" noAdjustHandles="1" noChangeArrowheads="1" noChangeShapeType="1" noTextEdit="1"/>
              </p:cNvSpPr>
              <p:nvPr>
                <p:ph idx="1"/>
              </p:nvPr>
            </p:nvSpPr>
            <p:spPr>
              <a:xfrm>
                <a:off x="333375" y="400050"/>
                <a:ext cx="8462963" cy="6063198"/>
              </a:xfrm>
              <a:blipFill>
                <a:blip r:embed="rId3"/>
                <a:stretch>
                  <a:fillRect l="-648" t="-704" r="-648"/>
                </a:stretch>
              </a:blipFill>
            </p:spPr>
            <p:txBody>
              <a:bodyPr/>
              <a:lstStyle/>
              <a:p>
                <a:r>
                  <a:rPr lang="ko-KR" altLang="en-US">
                    <a:noFill/>
                  </a:rPr>
                  <a:t> </a:t>
                </a:r>
              </a:p>
            </p:txBody>
          </p:sp>
        </mc:Fallback>
      </mc:AlternateContent>
      <p:sp>
        <p:nvSpPr>
          <p:cNvPr id="14339"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5364"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2DEDAD49-2B1C-4E0F-A5E3-F465F885D28E}" type="slidenum">
              <a:rPr lang="en-US" altLang="ko-KR" sz="1400" smtClean="0">
                <a:latin typeface="+mn-lt"/>
              </a:rPr>
              <a:pPr eaLnBrk="1" hangingPunct="1"/>
              <a:t>3</a:t>
            </a:fld>
            <a:endParaRPr lang="en-US" altLang="ko-KR" sz="1400" smtClean="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16387" name="내용 개체 틀 2"/>
              <p:cNvSpPr>
                <a:spLocks noGrp="1"/>
              </p:cNvSpPr>
              <p:nvPr>
                <p:ph idx="1"/>
              </p:nvPr>
            </p:nvSpPr>
            <p:spPr>
              <a:xfrm>
                <a:off x="333375" y="933450"/>
                <a:ext cx="8462963" cy="3319242"/>
              </a:xfrm>
            </p:spPr>
            <p:txBody>
              <a:bodyPr/>
              <a:lstStyle/>
              <a:p>
                <a:r>
                  <a:rPr lang="en-US" altLang="ko-KR" dirty="0" smtClean="0">
                    <a:cs typeface="Arial" charset="0"/>
                  </a:rPr>
                  <a:t>Suppose we have two formulations A and B for the same problem, and let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𝑃</m:t>
                        </m:r>
                      </m:e>
                      <m:sub>
                        <m:r>
                          <a:rPr lang="en-US" altLang="ko-KR" b="0" i="1" smtClean="0">
                            <a:latin typeface="Cambria Math"/>
                            <a:cs typeface="Arial" charset="0"/>
                          </a:rPr>
                          <m:t>𝐴</m:t>
                        </m:r>
                      </m:sub>
                    </m:sSub>
                  </m:oMath>
                </a14:m>
                <a:r>
                  <a:rPr lang="en-US" altLang="ko-KR" dirty="0" smtClean="0">
                    <a:cs typeface="Arial" charset="0"/>
                  </a:rPr>
                  <a:t> and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𝑃</m:t>
                        </m:r>
                      </m:e>
                      <m:sub>
                        <m:r>
                          <a:rPr lang="en-US" altLang="ko-KR" b="0" i="1" smtClean="0">
                            <a:latin typeface="Cambria Math"/>
                            <a:cs typeface="Arial" charset="0"/>
                          </a:rPr>
                          <m:t>𝐵</m:t>
                        </m:r>
                      </m:sub>
                    </m:sSub>
                  </m:oMath>
                </a14:m>
                <a:r>
                  <a:rPr lang="en-US" altLang="ko-KR" dirty="0" smtClean="0">
                    <a:cs typeface="Arial" charset="0"/>
                  </a:rPr>
                  <a:t>  be the </a:t>
                </a:r>
                <a:r>
                  <a:rPr lang="en-US" altLang="ko-KR" dirty="0" err="1" smtClean="0">
                    <a:cs typeface="Arial" charset="0"/>
                  </a:rPr>
                  <a:t>polyhedra</a:t>
                </a:r>
                <a:r>
                  <a:rPr lang="en-US" altLang="ko-KR" dirty="0" smtClean="0">
                    <a:cs typeface="Arial" charset="0"/>
                  </a:rPr>
                  <a:t> defined by the LP relaxation of the formulations, respectively.</a:t>
                </a:r>
              </a:p>
              <a:p>
                <a:pPr>
                  <a:buFont typeface="Wingdings" pitchFamily="2" charset="2"/>
                  <a:buNone/>
                </a:pPr>
                <a:r>
                  <a:rPr lang="en-US" altLang="ko-KR" dirty="0" smtClean="0">
                    <a:cs typeface="Arial" charset="0"/>
                  </a:rPr>
                  <a:t>	Then, if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𝑃</m:t>
                        </m:r>
                      </m:e>
                      <m:sub>
                        <m:r>
                          <a:rPr lang="en-US" altLang="ko-KR" b="0" i="1" smtClean="0">
                            <a:latin typeface="Cambria Math"/>
                            <a:cs typeface="Arial" charset="0"/>
                          </a:rPr>
                          <m:t>𝐴</m:t>
                        </m:r>
                      </m:sub>
                    </m:sSub>
                    <m:r>
                      <a:rPr lang="en-US" altLang="ko-KR" i="1" smtClean="0">
                        <a:latin typeface="Cambria Math"/>
                        <a:ea typeface="Cambria Math"/>
                        <a:cs typeface="Arial" charset="0"/>
                      </a:rPr>
                      <m:t>⊆</m:t>
                    </m:r>
                    <m:sSub>
                      <m:sSubPr>
                        <m:ctrlPr>
                          <a:rPr lang="en-US" altLang="ko-KR"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𝑃</m:t>
                        </m:r>
                      </m:e>
                      <m:sub>
                        <m:r>
                          <a:rPr lang="en-US" altLang="ko-KR" b="0" i="1" smtClean="0">
                            <a:latin typeface="Cambria Math"/>
                            <a:ea typeface="Cambria Math"/>
                            <a:cs typeface="Arial" charset="0"/>
                          </a:rPr>
                          <m:t>𝐵</m:t>
                        </m:r>
                      </m:sub>
                    </m:sSub>
                  </m:oMath>
                </a14:m>
                <a:r>
                  <a:rPr lang="en-US" altLang="ko-KR" dirty="0" smtClean="0">
                    <a:cs typeface="Arial" charset="0"/>
                  </a:rPr>
                  <a:t>, we have </a:t>
                </a:r>
                <a14:m>
                  <m:oMath xmlns:m="http://schemas.openxmlformats.org/officeDocument/2006/math">
                    <m:sSup>
                      <m:sSupPr>
                        <m:ctrlPr>
                          <a:rPr lang="en-US" altLang="ko-KR" i="1" smtClean="0">
                            <a:latin typeface="Cambria Math" panose="02040503050406030204" pitchFamily="18" charset="0"/>
                            <a:cs typeface="Arial" charset="0"/>
                          </a:rPr>
                        </m:ctrlPr>
                      </m:sSupPr>
                      <m:e>
                        <m:r>
                          <a:rPr lang="en-US" altLang="ko-KR" b="0" i="1" smtClean="0">
                            <a:latin typeface="Cambria Math"/>
                            <a:cs typeface="Arial" charset="0"/>
                          </a:rPr>
                          <m:t>𝑧</m:t>
                        </m:r>
                      </m:e>
                      <m:sup>
                        <m:r>
                          <a:rPr lang="en-US" altLang="ko-KR" b="0" i="1" smtClean="0">
                            <a:latin typeface="Cambria Math"/>
                            <a:cs typeface="Arial" charset="0"/>
                          </a:rPr>
                          <m:t>∗</m:t>
                        </m:r>
                      </m:sup>
                    </m:sSup>
                    <m:r>
                      <a:rPr lang="en-US" altLang="ko-KR" i="1" smtClean="0">
                        <a:latin typeface="Cambria Math"/>
                        <a:ea typeface="Cambria Math"/>
                        <a:cs typeface="Arial" charset="0"/>
                      </a:rPr>
                      <m:t>≥</m:t>
                    </m:r>
                    <m:sSub>
                      <m:sSubPr>
                        <m:ctrlPr>
                          <a:rPr lang="en-US" altLang="ko-KR"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𝑧</m:t>
                        </m:r>
                      </m:e>
                      <m:sub>
                        <m:r>
                          <a:rPr lang="en-US" altLang="ko-KR" b="0" i="1" smtClean="0">
                            <a:latin typeface="Cambria Math"/>
                            <a:ea typeface="Cambria Math"/>
                            <a:cs typeface="Arial" charset="0"/>
                          </a:rPr>
                          <m:t>𝐴</m:t>
                        </m:r>
                      </m:sub>
                    </m:sSub>
                    <m:r>
                      <a:rPr lang="en-US" altLang="ko-KR" i="1" smtClean="0">
                        <a:latin typeface="Cambria Math"/>
                        <a:ea typeface="Cambria Math"/>
                        <a:cs typeface="Arial" charset="0"/>
                      </a:rPr>
                      <m:t>≥</m:t>
                    </m:r>
                    <m:sSub>
                      <m:sSubPr>
                        <m:ctrlPr>
                          <a:rPr lang="en-US" altLang="ko-KR"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𝑧</m:t>
                        </m:r>
                      </m:e>
                      <m:sub>
                        <m:r>
                          <a:rPr lang="en-US" altLang="ko-KR" b="0" i="1" smtClean="0">
                            <a:latin typeface="Cambria Math"/>
                            <a:ea typeface="Cambria Math"/>
                            <a:cs typeface="Arial" charset="0"/>
                          </a:rPr>
                          <m:t>𝐵</m:t>
                        </m:r>
                      </m:sub>
                    </m:sSub>
                  </m:oMath>
                </a14:m>
                <a:r>
                  <a:rPr lang="en-US" altLang="ko-KR" dirty="0" smtClean="0">
                    <a:cs typeface="Arial" charset="0"/>
                  </a:rPr>
                  <a:t>.   So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𝑃</m:t>
                        </m:r>
                      </m:e>
                      <m:sub>
                        <m:r>
                          <a:rPr lang="en-US" altLang="ko-KR" b="0" i="1" smtClean="0">
                            <a:latin typeface="Cambria Math"/>
                            <a:cs typeface="Arial" charset="0"/>
                          </a:rPr>
                          <m:t>𝐴</m:t>
                        </m:r>
                      </m:sub>
                    </m:sSub>
                  </m:oMath>
                </a14:m>
                <a:r>
                  <a:rPr lang="en-US" altLang="ko-KR" dirty="0" smtClean="0">
                    <a:cs typeface="Arial" charset="0"/>
                  </a:rPr>
                  <a:t>  gives tighter lower bound, hence better formulation.</a:t>
                </a:r>
              </a:p>
              <a:p>
                <a:pPr>
                  <a:buFont typeface="Wingdings" pitchFamily="2" charset="2"/>
                  <a:buNone/>
                </a:pPr>
                <a:endParaRPr lang="en-US" altLang="ko-KR" dirty="0" smtClean="0">
                  <a:cs typeface="Arial" charset="0"/>
                </a:endParaRPr>
              </a:p>
              <a:p>
                <a:r>
                  <a:rPr lang="en-US" altLang="ko-KR" dirty="0" smtClean="0">
                    <a:cs typeface="Arial" charset="0"/>
                  </a:rPr>
                  <a:t>If an optimal solution to the relaxation is feasible to the MIP, then it is also an optimal solution to MIP.</a:t>
                </a:r>
              </a:p>
              <a:p>
                <a:pPr>
                  <a:buFont typeface="Wingdings" pitchFamily="2" charset="2"/>
                  <a:buNone/>
                </a:pPr>
                <a:r>
                  <a:rPr lang="en-US" altLang="ko-KR" dirty="0" smtClean="0">
                    <a:cs typeface="Arial" charset="0"/>
                  </a:rPr>
                  <a:t>  </a:t>
                </a:r>
                <a:endParaRPr lang="ko-KR" altLang="en-US" dirty="0" smtClean="0">
                  <a:cs typeface="Arial" charset="0"/>
                </a:endParaRPr>
              </a:p>
            </p:txBody>
          </p:sp>
        </mc:Choice>
        <mc:Fallback xmlns="">
          <p:sp>
            <p:nvSpPr>
              <p:cNvPr id="16387" name="내용 개체 틀 2"/>
              <p:cNvSpPr>
                <a:spLocks noGrp="1" noRot="1" noChangeAspect="1" noMove="1" noResize="1" noEditPoints="1" noAdjustHandles="1" noChangeArrowheads="1" noChangeShapeType="1" noTextEdit="1"/>
              </p:cNvSpPr>
              <p:nvPr>
                <p:ph idx="1"/>
              </p:nvPr>
            </p:nvSpPr>
            <p:spPr>
              <a:xfrm>
                <a:off x="333375" y="933450"/>
                <a:ext cx="8462963" cy="3319242"/>
              </a:xfrm>
              <a:blipFill rotWithShape="1">
                <a:blip r:embed="rId3"/>
                <a:stretch>
                  <a:fillRect l="-648" t="-1101" r="-360"/>
                </a:stretch>
              </a:blipFill>
            </p:spPr>
            <p:txBody>
              <a:bodyPr/>
              <a:lstStyle/>
              <a:p>
                <a:r>
                  <a:rPr lang="ko-KR" altLang="en-US">
                    <a:noFill/>
                  </a:rPr>
                  <a:t> </a:t>
                </a:r>
              </a:p>
            </p:txBody>
          </p:sp>
        </mc:Fallback>
      </mc:AlternateContent>
      <p:sp>
        <p:nvSpPr>
          <p:cNvPr id="15364"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6389"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2D349FC9-F101-4B9D-B16F-41971FF0D1E8}" type="slidenum">
              <a:rPr lang="en-US" altLang="ko-KR" sz="1400" smtClean="0">
                <a:latin typeface="+mn-lt"/>
              </a:rPr>
              <a:pPr eaLnBrk="1" hangingPunct="1"/>
              <a:t>4</a:t>
            </a:fld>
            <a:endParaRPr lang="en-US" altLang="ko-KR" sz="1400" smtClean="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17411" name="내용 개체 틀 2"/>
              <p:cNvSpPr>
                <a:spLocks noGrp="1"/>
              </p:cNvSpPr>
              <p:nvPr>
                <p:ph idx="1"/>
              </p:nvPr>
            </p:nvSpPr>
            <p:spPr>
              <a:xfrm>
                <a:off x="333375" y="933450"/>
                <a:ext cx="8462963" cy="5330434"/>
              </a:xfrm>
            </p:spPr>
            <p:txBody>
              <a:bodyPr/>
              <a:lstStyle/>
              <a:p>
                <a:r>
                  <a:rPr lang="en-US" altLang="ko-KR" dirty="0" smtClean="0">
                    <a:solidFill>
                      <a:schemeClr val="accent2"/>
                    </a:solidFill>
                    <a:cs typeface="Arial" charset="0"/>
                  </a:rPr>
                  <a:t>Ex:</a:t>
                </a:r>
                <a:r>
                  <a:rPr lang="en-US" altLang="ko-KR" dirty="0" smtClean="0">
                    <a:cs typeface="Arial" charset="0"/>
                  </a:rPr>
                  <a:t>  </a:t>
                </a:r>
                <a:r>
                  <a:rPr lang="en-US" altLang="ko-KR" dirty="0" smtClean="0">
                    <a:solidFill>
                      <a:srgbClr val="FF0000"/>
                    </a:solidFill>
                    <a:cs typeface="Arial" charset="0"/>
                  </a:rPr>
                  <a:t>Facility location problem</a:t>
                </a:r>
              </a:p>
              <a:p>
                <a:pPr>
                  <a:buFont typeface="Wingdings" pitchFamily="2" charset="2"/>
                  <a:buNone/>
                </a:pPr>
                <a:r>
                  <a:rPr lang="en-US" altLang="ko-KR" dirty="0" smtClean="0">
                    <a:cs typeface="Arial" charset="0"/>
                  </a:rPr>
                  <a:t>	Alternative formulation:  </a:t>
                </a:r>
              </a:p>
              <a:p>
                <a:pPr eaLnBrk="1" hangingPunct="1">
                  <a:buFont typeface="Wingdings" pitchFamily="2" charset="2"/>
                  <a:buNone/>
                </a:pPr>
                <a:r>
                  <a:rPr lang="en-US" altLang="ko-KR" dirty="0" smtClean="0">
                    <a:cs typeface="Arial" charset="0"/>
                    <a:sym typeface="Symbol" pitchFamily="18" charset="2"/>
                  </a:rPr>
                  <a:t>		min   </a:t>
                </a:r>
                <a14:m>
                  <m:oMath xmlns:m="http://schemas.openxmlformats.org/officeDocument/2006/math">
                    <m:nary>
                      <m:naryPr>
                        <m:chr m:val="∑"/>
                        <m:limLoc m:val="subSup"/>
                        <m:supHide m:val="on"/>
                        <m:ctrlPr>
                          <a:rPr lang="en-US" altLang="ko-KR" i="1" smtClean="0">
                            <a:latin typeface="Cambria Math" panose="02040503050406030204" pitchFamily="18" charset="0"/>
                            <a:cs typeface="Arial" charset="0"/>
                            <a:sym typeface="Symbol" pitchFamily="18" charset="2"/>
                          </a:rPr>
                        </m:ctrlPr>
                      </m:naryPr>
                      <m:sub>
                        <m:r>
                          <m:rPr>
                            <m:brk m:alnAt="9"/>
                          </m:rPr>
                          <a:rPr lang="en-US" altLang="ko-KR" b="0" i="1" smtClean="0">
                            <a:latin typeface="Cambria Math"/>
                            <a:cs typeface="Arial" charset="0"/>
                            <a:sym typeface="Symbol" pitchFamily="18" charset="2"/>
                          </a:rPr>
                          <m:t>𝑗</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𝑁</m:t>
                        </m:r>
                      </m:sub>
                      <m:sup/>
                      <m:e>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𝑐</m:t>
                            </m:r>
                          </m:e>
                          <m:sub>
                            <m:r>
                              <a:rPr lang="en-US" altLang="ko-KR" b="0" i="1" smtClean="0">
                                <a:latin typeface="Cambria Math"/>
                                <a:cs typeface="Arial" charset="0"/>
                                <a:sym typeface="Symbol" pitchFamily="18" charset="2"/>
                              </a:rPr>
                              <m:t>𝑗</m:t>
                            </m:r>
                          </m:sub>
                        </m:sSub>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𝑦</m:t>
                            </m:r>
                          </m:e>
                          <m:sub>
                            <m:r>
                              <a:rPr lang="en-US" altLang="ko-KR" b="0" i="1" smtClean="0">
                                <a:latin typeface="Cambria Math"/>
                                <a:cs typeface="Arial" charset="0"/>
                                <a:sym typeface="Symbol" pitchFamily="18" charset="2"/>
                              </a:rPr>
                              <m:t>𝑗</m:t>
                            </m:r>
                          </m:sub>
                        </m:sSub>
                      </m:e>
                    </m:nary>
                    <m:r>
                      <a:rPr lang="en-US" altLang="ko-KR" b="0" i="1" smtClean="0">
                        <a:latin typeface="Cambria Math"/>
                        <a:cs typeface="Arial" charset="0"/>
                        <a:sym typeface="Symbol" pitchFamily="18" charset="2"/>
                      </a:rPr>
                      <m:t>+</m:t>
                    </m:r>
                    <m:nary>
                      <m:naryPr>
                        <m:chr m:val="∑"/>
                        <m:limLoc m:val="subSup"/>
                        <m:supHide m:val="on"/>
                        <m:ctrlPr>
                          <a:rPr lang="en-US" altLang="ko-KR" b="0" i="1" smtClean="0">
                            <a:latin typeface="Cambria Math" panose="02040503050406030204" pitchFamily="18" charset="0"/>
                            <a:cs typeface="Arial" charset="0"/>
                            <a:sym typeface="Symbol" pitchFamily="18" charset="2"/>
                          </a:rPr>
                        </m:ctrlPr>
                      </m:naryPr>
                      <m:sub>
                        <m:r>
                          <m:rPr>
                            <m:brk m:alnAt="9"/>
                          </m:rPr>
                          <a:rPr lang="en-US" altLang="ko-KR" b="0" i="1" smtClean="0">
                            <a:latin typeface="Cambria Math"/>
                            <a:cs typeface="Arial" charset="0"/>
                            <a:sym typeface="Symbol" pitchFamily="18" charset="2"/>
                          </a:rPr>
                          <m:t>𝑖</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𝑀</m:t>
                        </m:r>
                      </m:sub>
                      <m:sup/>
                      <m:e>
                        <m:nary>
                          <m:naryPr>
                            <m:chr m:val="∑"/>
                            <m:limLoc m:val="subSup"/>
                            <m:supHide m:val="on"/>
                            <m:ctrlPr>
                              <a:rPr lang="en-US" altLang="ko-KR" b="0" i="1" smtClean="0">
                                <a:latin typeface="Cambria Math" panose="02040503050406030204" pitchFamily="18" charset="0"/>
                                <a:cs typeface="Arial" charset="0"/>
                                <a:sym typeface="Symbol" pitchFamily="18" charset="2"/>
                              </a:rPr>
                            </m:ctrlPr>
                          </m:naryPr>
                          <m:sub>
                            <m:r>
                              <m:rPr>
                                <m:brk m:alnAt="9"/>
                              </m:rPr>
                              <a:rPr lang="en-US" altLang="ko-KR" b="0" i="1" smtClean="0">
                                <a:latin typeface="Cambria Math"/>
                                <a:cs typeface="Arial" charset="0"/>
                                <a:sym typeface="Symbol" pitchFamily="18" charset="2"/>
                              </a:rPr>
                              <m:t>𝑗</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𝑁</m:t>
                            </m:r>
                          </m:sub>
                          <m:sup/>
                          <m:e>
                            <m:sSub>
                              <m:sSubPr>
                                <m:ctrlPr>
                                  <a:rPr lang="en-US" altLang="ko-KR" b="0"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𝑑</m:t>
                                </m:r>
                              </m:e>
                              <m:sub>
                                <m:r>
                                  <a:rPr lang="en-US" altLang="ko-KR" b="0" i="1" smtClean="0">
                                    <a:latin typeface="Cambria Math"/>
                                    <a:cs typeface="Arial" charset="0"/>
                                    <a:sym typeface="Symbol" pitchFamily="18" charset="2"/>
                                  </a:rPr>
                                  <m:t>𝑖𝑗</m:t>
                                </m:r>
                              </m:sub>
                            </m:sSub>
                            <m:sSub>
                              <m:sSubPr>
                                <m:ctrlPr>
                                  <a:rPr lang="en-US" altLang="ko-KR" b="0"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e>
                        </m:nary>
                      </m:e>
                    </m:nary>
                  </m:oMath>
                </a14:m>
                <a:endParaRPr lang="en-US" altLang="ko-KR" dirty="0" smtClean="0">
                  <a:cs typeface="Arial" charset="0"/>
                  <a:sym typeface="Symbol" pitchFamily="18" charset="2"/>
                </a:endParaRPr>
              </a:p>
              <a:p>
                <a:pPr eaLnBrk="1" hangingPunct="1">
                  <a:buFont typeface="Wingdings" pitchFamily="2" charset="2"/>
                  <a:buNone/>
                </a:pPr>
                <a:r>
                  <a:rPr lang="en-US" altLang="ko-KR" dirty="0" smtClean="0">
                    <a:cs typeface="Arial" charset="0"/>
                    <a:sym typeface="Symbol" pitchFamily="18" charset="2"/>
                  </a:rPr>
                  <a:t>			</a:t>
                </a:r>
                <a14:m>
                  <m:oMath xmlns:m="http://schemas.openxmlformats.org/officeDocument/2006/math">
                    <m:nary>
                      <m:naryPr>
                        <m:chr m:val="∑"/>
                        <m:limLoc m:val="subSup"/>
                        <m:supHide m:val="on"/>
                        <m:ctrlPr>
                          <a:rPr lang="en-US" altLang="ko-KR" i="1" smtClean="0">
                            <a:latin typeface="Cambria Math" panose="02040503050406030204" pitchFamily="18" charset="0"/>
                            <a:cs typeface="Arial" charset="0"/>
                            <a:sym typeface="Symbol" pitchFamily="18" charset="2"/>
                          </a:rPr>
                        </m:ctrlPr>
                      </m:naryPr>
                      <m:sub>
                        <m:r>
                          <m:rPr>
                            <m:brk m:alnAt="9"/>
                          </m:rPr>
                          <a:rPr lang="en-US" altLang="ko-KR" b="0" i="1" smtClean="0">
                            <a:latin typeface="Cambria Math"/>
                            <a:cs typeface="Arial" charset="0"/>
                            <a:sym typeface="Symbol" pitchFamily="18" charset="2"/>
                          </a:rPr>
                          <m:t>𝑗</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𝑁</m:t>
                        </m:r>
                      </m:sub>
                      <m:sup/>
                      <m:e>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𝑥</m:t>
                            </m:r>
                          </m:e>
                          <m:sub>
                            <m:r>
                              <a:rPr lang="en-US" altLang="ko-KR" b="0" i="1" smtClean="0">
                                <a:latin typeface="Cambria Math"/>
                                <a:cs typeface="Arial" charset="0"/>
                                <a:sym typeface="Symbol" pitchFamily="18" charset="2"/>
                              </a:rPr>
                              <m:t>𝑖𝑗</m:t>
                            </m:r>
                          </m:sub>
                        </m:sSub>
                      </m:e>
                    </m:nary>
                    <m:r>
                      <a:rPr lang="en-US" altLang="ko-KR" b="0" i="1" smtClean="0">
                        <a:latin typeface="Cambria Math"/>
                        <a:cs typeface="Arial" charset="0"/>
                        <a:sym typeface="Symbol" pitchFamily="18" charset="2"/>
                      </a:rPr>
                      <m:t>=1</m:t>
                    </m:r>
                  </m:oMath>
                </a14:m>
                <a:r>
                  <a:rPr lang="en-US" altLang="ko-KR" dirty="0" smtClean="0">
                    <a:cs typeface="Arial" charset="0"/>
                    <a:sym typeface="Symbol" pitchFamily="18" charset="2"/>
                  </a:rPr>
                  <a:t>,	for </a:t>
                </a:r>
                <a14:m>
                  <m:oMath xmlns:m="http://schemas.openxmlformats.org/officeDocument/2006/math">
                    <m:r>
                      <a:rPr lang="en-US" altLang="ko-KR" b="0" i="1" smtClean="0">
                        <a:latin typeface="Cambria Math"/>
                        <a:cs typeface="Arial" charset="0"/>
                        <a:sym typeface="Symbol" pitchFamily="18" charset="2"/>
                      </a:rPr>
                      <m:t>𝑖</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𝑀</m:t>
                    </m:r>
                  </m:oMath>
                </a14:m>
                <a:endParaRPr lang="en-US" altLang="ko-KR" dirty="0" smtClean="0">
                  <a:cs typeface="Arial" charset="0"/>
                  <a:sym typeface="Symbol" pitchFamily="18" charset="2"/>
                </a:endParaRPr>
              </a:p>
              <a:p>
                <a:pPr eaLnBrk="1" hangingPunct="1">
                  <a:buFont typeface="Wingdings" pitchFamily="2" charset="2"/>
                  <a:buNone/>
                </a:pPr>
                <a:r>
                  <a:rPr lang="en-US" altLang="ko-KR" dirty="0" smtClean="0">
                    <a:cs typeface="Arial" charset="0"/>
                    <a:sym typeface="Symbol" pitchFamily="18" charset="2"/>
                  </a:rPr>
                  <a:t>			</a:t>
                </a:r>
                <a14:m>
                  <m:oMath xmlns:m="http://schemas.openxmlformats.org/officeDocument/2006/math">
                    <m:nary>
                      <m:naryPr>
                        <m:chr m:val="∑"/>
                        <m:limLoc m:val="subSup"/>
                        <m:supHide m:val="on"/>
                        <m:ctrlPr>
                          <a:rPr lang="en-US" altLang="ko-KR" i="1" smtClean="0">
                            <a:solidFill>
                              <a:srgbClr val="FF0000"/>
                            </a:solidFill>
                            <a:latin typeface="Cambria Math" panose="02040503050406030204" pitchFamily="18" charset="0"/>
                            <a:cs typeface="Arial" charset="0"/>
                            <a:sym typeface="Symbol" pitchFamily="18" charset="2"/>
                          </a:rPr>
                        </m:ctrlPr>
                      </m:naryPr>
                      <m:sub>
                        <m:r>
                          <m:rPr>
                            <m:brk m:alnAt="9"/>
                          </m:rPr>
                          <a:rPr lang="en-US" altLang="ko-KR" b="0" i="1" smtClean="0">
                            <a:solidFill>
                              <a:srgbClr val="FF0000"/>
                            </a:solidFill>
                            <a:latin typeface="Cambria Math"/>
                            <a:cs typeface="Arial" charset="0"/>
                            <a:sym typeface="Symbol" pitchFamily="18" charset="2"/>
                          </a:rPr>
                          <m:t>𝑖</m:t>
                        </m:r>
                        <m:r>
                          <a:rPr lang="en-US" altLang="ko-KR" b="0" i="1" smtClean="0">
                            <a:solidFill>
                              <a:srgbClr val="FF0000"/>
                            </a:solidFill>
                            <a:latin typeface="Cambria Math"/>
                            <a:ea typeface="Cambria Math"/>
                            <a:cs typeface="Arial" charset="0"/>
                            <a:sym typeface="Symbol" pitchFamily="18" charset="2"/>
                          </a:rPr>
                          <m:t>∈</m:t>
                        </m:r>
                        <m:r>
                          <a:rPr lang="en-US" altLang="ko-KR" b="0" i="1" smtClean="0">
                            <a:solidFill>
                              <a:srgbClr val="FF0000"/>
                            </a:solidFill>
                            <a:latin typeface="Cambria Math"/>
                            <a:ea typeface="Cambria Math"/>
                            <a:cs typeface="Arial" charset="0"/>
                            <a:sym typeface="Symbol" pitchFamily="18" charset="2"/>
                          </a:rPr>
                          <m:t>𝑀</m:t>
                        </m:r>
                      </m:sub>
                      <m:sup/>
                      <m:e>
                        <m:sSub>
                          <m:sSubPr>
                            <m:ctrlPr>
                              <a:rPr lang="en-US" altLang="ko-KR" i="1" smtClean="0">
                                <a:solidFill>
                                  <a:srgbClr val="FF0000"/>
                                </a:solidFill>
                                <a:latin typeface="Cambria Math" panose="02040503050406030204" pitchFamily="18" charset="0"/>
                                <a:cs typeface="Arial" charset="0"/>
                                <a:sym typeface="Symbol" pitchFamily="18" charset="2"/>
                              </a:rPr>
                            </m:ctrlPr>
                          </m:sSubPr>
                          <m:e>
                            <m:r>
                              <a:rPr lang="en-US" altLang="ko-KR" b="0" i="1" smtClean="0">
                                <a:solidFill>
                                  <a:srgbClr val="FF0000"/>
                                </a:solidFill>
                                <a:latin typeface="Cambria Math"/>
                                <a:cs typeface="Arial" charset="0"/>
                                <a:sym typeface="Symbol" pitchFamily="18" charset="2"/>
                              </a:rPr>
                              <m:t>𝑥</m:t>
                            </m:r>
                          </m:e>
                          <m:sub>
                            <m:r>
                              <a:rPr lang="en-US" altLang="ko-KR" b="0" i="1" smtClean="0">
                                <a:solidFill>
                                  <a:srgbClr val="FF0000"/>
                                </a:solidFill>
                                <a:latin typeface="Cambria Math"/>
                                <a:cs typeface="Arial" charset="0"/>
                                <a:sym typeface="Symbol" pitchFamily="18" charset="2"/>
                              </a:rPr>
                              <m:t>𝑖𝑗</m:t>
                            </m:r>
                          </m:sub>
                        </m:sSub>
                      </m:e>
                    </m:nary>
                    <m:r>
                      <a:rPr lang="en-US" altLang="ko-KR" i="1" smtClean="0">
                        <a:solidFill>
                          <a:srgbClr val="FF0000"/>
                        </a:solidFill>
                        <a:latin typeface="Cambria Math"/>
                        <a:ea typeface="Cambria Math"/>
                        <a:cs typeface="Arial" charset="0"/>
                        <a:sym typeface="Symbol" pitchFamily="18" charset="2"/>
                      </a:rPr>
                      <m:t>≤</m:t>
                    </m:r>
                    <m:r>
                      <a:rPr lang="en-US" altLang="ko-KR" b="0" i="1" smtClean="0">
                        <a:solidFill>
                          <a:srgbClr val="FF0000"/>
                        </a:solidFill>
                        <a:latin typeface="Cambria Math"/>
                        <a:ea typeface="Cambria Math"/>
                        <a:cs typeface="Arial" charset="0"/>
                        <a:sym typeface="Symbol" pitchFamily="18" charset="2"/>
                      </a:rPr>
                      <m:t>𝑚</m:t>
                    </m:r>
                    <m:sSub>
                      <m:sSubPr>
                        <m:ctrlPr>
                          <a:rPr lang="en-US" altLang="ko-KR" b="0" i="1" smtClean="0">
                            <a:solidFill>
                              <a:srgbClr val="FF0000"/>
                            </a:solidFill>
                            <a:latin typeface="Cambria Math" panose="02040503050406030204" pitchFamily="18" charset="0"/>
                            <a:ea typeface="Cambria Math"/>
                            <a:cs typeface="Arial" charset="0"/>
                            <a:sym typeface="Symbol" pitchFamily="18" charset="2"/>
                          </a:rPr>
                        </m:ctrlPr>
                      </m:sSubPr>
                      <m:e>
                        <m:r>
                          <a:rPr lang="en-US" altLang="ko-KR" b="0" i="1" smtClean="0">
                            <a:solidFill>
                              <a:srgbClr val="FF0000"/>
                            </a:solidFill>
                            <a:latin typeface="Cambria Math"/>
                            <a:ea typeface="Cambria Math"/>
                            <a:cs typeface="Arial" charset="0"/>
                            <a:sym typeface="Symbol" pitchFamily="18" charset="2"/>
                          </a:rPr>
                          <m:t>𝑦</m:t>
                        </m:r>
                      </m:e>
                      <m:sub>
                        <m:r>
                          <a:rPr lang="en-US" altLang="ko-KR" b="0" i="1" smtClean="0">
                            <a:solidFill>
                              <a:srgbClr val="FF0000"/>
                            </a:solidFill>
                            <a:latin typeface="Cambria Math"/>
                            <a:ea typeface="Cambria Math"/>
                            <a:cs typeface="Arial" charset="0"/>
                            <a:sym typeface="Symbol" pitchFamily="18" charset="2"/>
                          </a:rPr>
                          <m:t>𝑗</m:t>
                        </m:r>
                      </m:sub>
                    </m:sSub>
                  </m:oMath>
                </a14:m>
                <a:r>
                  <a:rPr lang="en-US" altLang="ko-KR" dirty="0" smtClean="0">
                    <a:solidFill>
                      <a:srgbClr val="FF0000"/>
                    </a:solidFill>
                    <a:cs typeface="Arial" charset="0"/>
                    <a:sym typeface="Symbol" pitchFamily="18" charset="2"/>
                  </a:rPr>
                  <a:t>,	for </a:t>
                </a:r>
                <a14:m>
                  <m:oMath xmlns:m="http://schemas.openxmlformats.org/officeDocument/2006/math">
                    <m:r>
                      <a:rPr lang="en-US" altLang="ko-KR" b="0" i="1" smtClean="0">
                        <a:solidFill>
                          <a:srgbClr val="FF0000"/>
                        </a:solidFill>
                        <a:latin typeface="Cambria Math"/>
                        <a:cs typeface="Arial" charset="0"/>
                        <a:sym typeface="Symbol" pitchFamily="18" charset="2"/>
                      </a:rPr>
                      <m:t>𝑗</m:t>
                    </m:r>
                    <m:r>
                      <a:rPr lang="en-US" altLang="ko-KR" b="0" i="1" smtClean="0">
                        <a:solidFill>
                          <a:srgbClr val="FF0000"/>
                        </a:solidFill>
                        <a:latin typeface="Cambria Math"/>
                        <a:ea typeface="Cambria Math"/>
                        <a:cs typeface="Arial" charset="0"/>
                        <a:sym typeface="Symbol" pitchFamily="18" charset="2"/>
                      </a:rPr>
                      <m:t>∈</m:t>
                    </m:r>
                    <m:r>
                      <a:rPr lang="en-US" altLang="ko-KR" b="0" i="1" smtClean="0">
                        <a:solidFill>
                          <a:srgbClr val="FF0000"/>
                        </a:solidFill>
                        <a:latin typeface="Cambria Math"/>
                        <a:ea typeface="Cambria Math"/>
                        <a:cs typeface="Arial" charset="0"/>
                        <a:sym typeface="Symbol" pitchFamily="18" charset="2"/>
                      </a:rPr>
                      <m:t>𝑁</m:t>
                    </m:r>
                  </m:oMath>
                </a14:m>
                <a:endParaRPr lang="en-US" altLang="ko-KR" dirty="0" smtClean="0">
                  <a:solidFill>
                    <a:srgbClr val="FF0000"/>
                  </a:solidFill>
                  <a:cs typeface="Arial" charset="0"/>
                  <a:sym typeface="Symbol" pitchFamily="18" charset="2"/>
                </a:endParaRPr>
              </a:p>
              <a:p>
                <a:pPr eaLnBrk="1" hangingPunct="1">
                  <a:buFont typeface="Wingdings" pitchFamily="2" charset="2"/>
                  <a:buNone/>
                </a:pPr>
                <a:r>
                  <a:rPr lang="en-US" altLang="ko-KR" dirty="0" smtClean="0">
                    <a:cs typeface="Arial" charset="0"/>
                    <a:sym typeface="Symbol" pitchFamily="18" charset="2"/>
                  </a:rPr>
                  <a:t> 		     	</a:t>
                </a:r>
                <a14:m>
                  <m:oMath xmlns:m="http://schemas.openxmlformats.org/officeDocument/2006/math">
                    <m:r>
                      <a:rPr lang="en-US" altLang="ko-KR" b="0" i="1" smtClean="0">
                        <a:latin typeface="Cambria Math"/>
                        <a:cs typeface="Arial" charset="0"/>
                        <a:sym typeface="Symbol" pitchFamily="18" charset="2"/>
                      </a:rPr>
                      <m:t>0</m:t>
                    </m:r>
                    <m:r>
                      <a:rPr lang="en-US" altLang="ko-KR" b="0" i="1" smtClean="0">
                        <a:latin typeface="Cambria Math"/>
                        <a:ea typeface="Cambria Math"/>
                        <a:cs typeface="Arial" charset="0"/>
                        <a:sym typeface="Symbol" pitchFamily="18" charset="2"/>
                      </a:rPr>
                      <m:t>≤</m:t>
                    </m:r>
                    <m:sSub>
                      <m:sSubPr>
                        <m:ctrlPr>
                          <a:rPr lang="en-US" altLang="ko-KR" b="0" i="1" smtClean="0">
                            <a:latin typeface="Cambria Math" panose="02040503050406030204" pitchFamily="18" charset="0"/>
                            <a:ea typeface="Cambria Math"/>
                            <a:cs typeface="Arial" charset="0"/>
                            <a:sym typeface="Symbol" pitchFamily="18" charset="2"/>
                          </a:rPr>
                        </m:ctrlPr>
                      </m:sSubPr>
                      <m:e>
                        <m:r>
                          <a:rPr lang="en-US" altLang="ko-KR" b="0" i="1" smtClean="0">
                            <a:latin typeface="Cambria Math"/>
                            <a:ea typeface="Cambria Math"/>
                            <a:cs typeface="Arial" charset="0"/>
                            <a:sym typeface="Symbol" pitchFamily="18" charset="2"/>
                          </a:rPr>
                          <m:t>𝑥</m:t>
                        </m:r>
                      </m:e>
                      <m:sub>
                        <m:r>
                          <a:rPr lang="en-US" altLang="ko-KR" b="0" i="1" smtClean="0">
                            <a:latin typeface="Cambria Math"/>
                            <a:ea typeface="Cambria Math"/>
                            <a:cs typeface="Arial" charset="0"/>
                            <a:sym typeface="Symbol" pitchFamily="18" charset="2"/>
                          </a:rPr>
                          <m:t>𝑖𝑗</m:t>
                        </m:r>
                      </m:sub>
                    </m:sSub>
                    <m:r>
                      <a:rPr lang="en-US" altLang="ko-KR" b="0" i="1" smtClean="0">
                        <a:latin typeface="Cambria Math"/>
                        <a:ea typeface="Cambria Math"/>
                        <a:cs typeface="Arial" charset="0"/>
                        <a:sym typeface="Symbol" pitchFamily="18" charset="2"/>
                      </a:rPr>
                      <m:t>≤1</m:t>
                    </m:r>
                  </m:oMath>
                </a14:m>
                <a:r>
                  <a:rPr lang="en-US" altLang="ko-KR" dirty="0" smtClean="0">
                    <a:cs typeface="Arial" charset="0"/>
                    <a:sym typeface="Symbol" pitchFamily="18" charset="2"/>
                  </a:rPr>
                  <a:t>  for </a:t>
                </a:r>
                <a14:m>
                  <m:oMath xmlns:m="http://schemas.openxmlformats.org/officeDocument/2006/math">
                    <m:r>
                      <a:rPr lang="en-US" altLang="ko-KR" b="0" i="1" smtClean="0">
                        <a:latin typeface="Cambria Math"/>
                        <a:cs typeface="Arial" charset="0"/>
                        <a:sym typeface="Symbol" pitchFamily="18" charset="2"/>
                      </a:rPr>
                      <m:t>𝑖</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𝑀</m:t>
                    </m:r>
                    <m:r>
                      <a:rPr lang="en-US" altLang="ko-KR" b="0" i="1" smtClean="0">
                        <a:latin typeface="Cambria Math"/>
                        <a:ea typeface="Cambria Math"/>
                        <a:cs typeface="Arial" charset="0"/>
                        <a:sym typeface="Symbol" pitchFamily="18" charset="2"/>
                      </a:rPr>
                      <m:t>, </m:t>
                    </m:r>
                    <m:r>
                      <a:rPr lang="en-US" altLang="ko-KR" b="0" i="1" smtClean="0">
                        <a:latin typeface="Cambria Math"/>
                        <a:ea typeface="Cambria Math"/>
                        <a:cs typeface="Arial" charset="0"/>
                        <a:sym typeface="Symbol" pitchFamily="18" charset="2"/>
                      </a:rPr>
                      <m:t>𝑗</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𝑁</m:t>
                    </m:r>
                  </m:oMath>
                </a14:m>
                <a:r>
                  <a:rPr lang="en-US" altLang="ko-KR" dirty="0" smtClean="0">
                    <a:cs typeface="Arial" charset="0"/>
                    <a:sym typeface="Symbol" pitchFamily="18" charset="2"/>
                  </a:rPr>
                  <a:t>,    </a:t>
                </a:r>
                <a14:m>
                  <m:oMath xmlns:m="http://schemas.openxmlformats.org/officeDocument/2006/math">
                    <m:sSub>
                      <m:sSubPr>
                        <m:ctrlPr>
                          <a:rPr lang="en-US" altLang="ko-KR" i="1" smtClean="0">
                            <a:latin typeface="Cambria Math" panose="02040503050406030204" pitchFamily="18" charset="0"/>
                            <a:cs typeface="Arial" charset="0"/>
                            <a:sym typeface="Symbol" pitchFamily="18" charset="2"/>
                          </a:rPr>
                        </m:ctrlPr>
                      </m:sSubPr>
                      <m:e>
                        <m:r>
                          <a:rPr lang="en-US" altLang="ko-KR" b="0" i="1" smtClean="0">
                            <a:latin typeface="Cambria Math"/>
                            <a:cs typeface="Arial" charset="0"/>
                            <a:sym typeface="Symbol" pitchFamily="18" charset="2"/>
                          </a:rPr>
                          <m:t>𝑦</m:t>
                        </m:r>
                      </m:e>
                      <m:sub>
                        <m:r>
                          <a:rPr lang="en-US" altLang="ko-KR" b="0" i="1" smtClean="0">
                            <a:latin typeface="Cambria Math"/>
                            <a:cs typeface="Arial" charset="0"/>
                            <a:sym typeface="Symbol" pitchFamily="18" charset="2"/>
                          </a:rPr>
                          <m:t>𝑗</m:t>
                        </m:r>
                      </m:sub>
                    </m:sSub>
                    <m:r>
                      <a:rPr lang="en-US" altLang="ko-KR" i="1" smtClean="0">
                        <a:latin typeface="Cambria Math"/>
                        <a:ea typeface="Cambria Math"/>
                        <a:cs typeface="Arial" charset="0"/>
                        <a:sym typeface="Symbol" pitchFamily="18" charset="2"/>
                      </a:rPr>
                      <m:t>∈</m:t>
                    </m:r>
                    <m:d>
                      <m:dPr>
                        <m:begChr m:val="{"/>
                        <m:endChr m:val="}"/>
                        <m:ctrlPr>
                          <a:rPr lang="en-US" altLang="ko-KR" i="1" smtClean="0">
                            <a:latin typeface="Cambria Math" panose="02040503050406030204" pitchFamily="18" charset="0"/>
                            <a:ea typeface="Cambria Math"/>
                            <a:cs typeface="Arial" charset="0"/>
                            <a:sym typeface="Symbol" pitchFamily="18" charset="2"/>
                          </a:rPr>
                        </m:ctrlPr>
                      </m:dPr>
                      <m:e>
                        <m:r>
                          <a:rPr lang="en-US" altLang="ko-KR" b="0" i="1" smtClean="0">
                            <a:latin typeface="Cambria Math"/>
                            <a:ea typeface="Cambria Math"/>
                            <a:cs typeface="Arial" charset="0"/>
                            <a:sym typeface="Symbol" pitchFamily="18" charset="2"/>
                          </a:rPr>
                          <m:t>0, 1</m:t>
                        </m:r>
                      </m:e>
                    </m:d>
                  </m:oMath>
                </a14:m>
                <a:r>
                  <a:rPr lang="en-US" altLang="ko-KR" dirty="0" smtClean="0">
                    <a:cs typeface="Arial" charset="0"/>
                    <a:sym typeface="Symbol" pitchFamily="18" charset="2"/>
                  </a:rPr>
                  <a:t> for </a:t>
                </a:r>
                <a14:m>
                  <m:oMath xmlns:m="http://schemas.openxmlformats.org/officeDocument/2006/math">
                    <m:r>
                      <a:rPr lang="en-US" altLang="ko-KR" b="0" i="1" smtClean="0">
                        <a:latin typeface="Cambria Math"/>
                        <a:cs typeface="Arial" charset="0"/>
                        <a:sym typeface="Symbol" pitchFamily="18" charset="2"/>
                      </a:rPr>
                      <m:t>𝑗</m:t>
                    </m:r>
                    <m:r>
                      <a:rPr lang="en-US" altLang="ko-KR" b="0" i="1" smtClean="0">
                        <a:latin typeface="Cambria Math"/>
                        <a:ea typeface="Cambria Math"/>
                        <a:cs typeface="Arial" charset="0"/>
                        <a:sym typeface="Symbol" pitchFamily="18" charset="2"/>
                      </a:rPr>
                      <m:t>∈</m:t>
                    </m:r>
                    <m:r>
                      <a:rPr lang="en-US" altLang="ko-KR" b="0" i="1" smtClean="0">
                        <a:latin typeface="Cambria Math"/>
                        <a:ea typeface="Cambria Math"/>
                        <a:cs typeface="Arial" charset="0"/>
                        <a:sym typeface="Symbol" pitchFamily="18" charset="2"/>
                      </a:rPr>
                      <m:t>𝑁</m:t>
                    </m:r>
                  </m:oMath>
                </a14:m>
                <a:endParaRPr lang="en-US" altLang="ko-KR" dirty="0" smtClean="0">
                  <a:cs typeface="Arial" charset="0"/>
                  <a:sym typeface="Symbol" pitchFamily="18" charset="2"/>
                </a:endParaRPr>
              </a:p>
              <a:p>
                <a:r>
                  <a:rPr lang="en-US" altLang="ko-KR" dirty="0" smtClean="0">
                    <a:cs typeface="Arial" charset="0"/>
                  </a:rPr>
                  <a:t>Let  </a:t>
                </a:r>
              </a:p>
              <a:p>
                <a:pPr eaLnBrk="1" hangingPunct="1">
                  <a:buNone/>
                </a:pPr>
                <a:r>
                  <a:rPr lang="en-US" altLang="ko-KR" dirty="0" smtClean="0">
                    <a:cs typeface="Arial" charset="0"/>
                  </a:rPr>
                  <a:t>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𝑃</m:t>
                        </m:r>
                      </m:e>
                      <m:sub>
                        <m:r>
                          <a:rPr lang="en-US" altLang="ko-KR" b="0" i="1" smtClean="0">
                            <a:latin typeface="Cambria Math"/>
                            <a:cs typeface="Arial" charset="0"/>
                          </a:rPr>
                          <m:t>𝐹𝐿</m:t>
                        </m:r>
                      </m:sub>
                    </m:sSub>
                    <m:r>
                      <a:rPr lang="en-US" altLang="ko-KR" b="0" i="1" smtClean="0">
                        <a:latin typeface="Cambria Math"/>
                        <a:cs typeface="Arial" charset="0"/>
                      </a:rPr>
                      <m:t>={</m:t>
                    </m:r>
                    <m:sSup>
                      <m:sSupPr>
                        <m:ctrlPr>
                          <a:rPr lang="en-US" altLang="ko-KR" i="1">
                            <a:latin typeface="Cambria Math" panose="02040503050406030204" pitchFamily="18" charset="0"/>
                            <a:cs typeface="Arial" charset="0"/>
                          </a:rPr>
                        </m:ctrlPr>
                      </m:sSupPr>
                      <m:e>
                        <m:d>
                          <m:dPr>
                            <m:ctrlPr>
                              <a:rPr lang="en-US" altLang="ko-KR" i="1">
                                <a:latin typeface="Cambria Math" panose="02040503050406030204" pitchFamily="18" charset="0"/>
                                <a:cs typeface="Arial" charset="0"/>
                              </a:rPr>
                            </m:ctrlPr>
                          </m:dPr>
                          <m:e>
                            <m:r>
                              <a:rPr lang="en-US" altLang="ko-KR" i="1">
                                <a:latin typeface="Cambria Math"/>
                                <a:cs typeface="Arial" charset="0"/>
                              </a:rPr>
                              <m:t>𝑥</m:t>
                            </m:r>
                            <m:r>
                              <a:rPr lang="en-US" altLang="ko-KR" i="1">
                                <a:latin typeface="Cambria Math"/>
                                <a:cs typeface="Arial" charset="0"/>
                              </a:rPr>
                              <m:t>,</m:t>
                            </m:r>
                            <m:r>
                              <a:rPr lang="en-US" altLang="ko-KR" i="1">
                                <a:latin typeface="Cambria Math"/>
                                <a:cs typeface="Arial" charset="0"/>
                              </a:rPr>
                              <m:t>𝑦</m:t>
                            </m:r>
                          </m:e>
                        </m:d>
                      </m:e>
                      <m:sup>
                        <m:r>
                          <a:rPr lang="en-US" altLang="ko-KR" i="1">
                            <a:latin typeface="Cambria Math"/>
                            <a:cs typeface="Arial" charset="0"/>
                          </a:rPr>
                          <m:t>′</m:t>
                        </m:r>
                      </m:sup>
                    </m:sSup>
                    <m:r>
                      <a:rPr lang="en-US" altLang="ko-KR" i="1">
                        <a:latin typeface="Cambria Math"/>
                        <a:cs typeface="Arial" charset="0"/>
                      </a:rPr>
                      <m:t>: </m:t>
                    </m:r>
                    <m:nary>
                      <m:naryPr>
                        <m:chr m:val="∑"/>
                        <m:limLoc m:val="subSup"/>
                        <m:supHide m:val="on"/>
                        <m:ctrlPr>
                          <a:rPr lang="en-US" altLang="ko-KR" i="1">
                            <a:latin typeface="Cambria Math" panose="02040503050406030204" pitchFamily="18" charset="0"/>
                            <a:cs typeface="Arial" charset="0"/>
                          </a:rPr>
                        </m:ctrlPr>
                      </m:naryPr>
                      <m:sub>
                        <m:r>
                          <m:rPr>
                            <m:brk m:alnAt="9"/>
                          </m:rPr>
                          <a:rPr lang="en-US" altLang="ko-KR" i="1">
                            <a:latin typeface="Cambria Math"/>
                            <a:cs typeface="Arial" charset="0"/>
                          </a:rPr>
                          <m:t>𝑗</m:t>
                        </m:r>
                        <m:r>
                          <a:rPr lang="en-US" altLang="ko-KR" i="1">
                            <a:latin typeface="Cambria Math"/>
                            <a:ea typeface="Cambria Math"/>
                            <a:cs typeface="Arial" charset="0"/>
                          </a:rPr>
                          <m:t>∈</m:t>
                        </m:r>
                        <m:r>
                          <a:rPr lang="en-US" altLang="ko-KR" i="1">
                            <a:latin typeface="Cambria Math"/>
                            <a:ea typeface="Cambria Math"/>
                            <a:cs typeface="Arial" charset="0"/>
                          </a:rPr>
                          <m:t>𝑁</m:t>
                        </m:r>
                      </m:sub>
                      <m:sup/>
                      <m:e>
                        <m:sSub>
                          <m:sSubPr>
                            <m:ctrlPr>
                              <a:rPr lang="en-US" altLang="ko-KR" i="1">
                                <a:latin typeface="Cambria Math" panose="02040503050406030204" pitchFamily="18" charset="0"/>
                                <a:cs typeface="Arial" charset="0"/>
                              </a:rPr>
                            </m:ctrlPr>
                          </m:sSubPr>
                          <m:e>
                            <m:r>
                              <a:rPr lang="en-US" altLang="ko-KR" i="1">
                                <a:latin typeface="Cambria Math"/>
                                <a:cs typeface="Arial" charset="0"/>
                              </a:rPr>
                              <m:t>𝑥</m:t>
                            </m:r>
                          </m:e>
                          <m:sub>
                            <m:r>
                              <a:rPr lang="en-US" altLang="ko-KR" i="1">
                                <a:latin typeface="Cambria Math"/>
                                <a:cs typeface="Arial" charset="0"/>
                              </a:rPr>
                              <m:t>𝑖𝑗</m:t>
                            </m:r>
                          </m:sub>
                        </m:sSub>
                        <m:r>
                          <a:rPr lang="en-US" altLang="ko-KR" i="1">
                            <a:latin typeface="Cambria Math"/>
                            <a:cs typeface="Arial" charset="0"/>
                          </a:rPr>
                          <m:t>=1, </m:t>
                        </m:r>
                        <m:r>
                          <a:rPr lang="en-US" altLang="ko-KR" i="1">
                            <a:latin typeface="Cambria Math"/>
                            <a:ea typeface="Cambria Math"/>
                            <a:cs typeface="Arial" charset="0"/>
                          </a:rPr>
                          <m:t>∀ </m:t>
                        </m:r>
                        <m:r>
                          <a:rPr lang="en-US" altLang="ko-KR" i="1">
                            <a:latin typeface="Cambria Math"/>
                            <a:ea typeface="Cambria Math"/>
                            <a:cs typeface="Arial" charset="0"/>
                          </a:rPr>
                          <m:t>𝑖</m:t>
                        </m:r>
                        <m:r>
                          <a:rPr lang="en-US" altLang="ko-KR" i="1">
                            <a:latin typeface="Cambria Math"/>
                            <a:ea typeface="Cambria Math"/>
                            <a:cs typeface="Arial" charset="0"/>
                          </a:rPr>
                          <m:t>,    </m:t>
                        </m:r>
                        <m:sSub>
                          <m:sSubPr>
                            <m:ctrlPr>
                              <a:rPr lang="en-US" altLang="ko-KR" i="1">
                                <a:latin typeface="Cambria Math" panose="02040503050406030204" pitchFamily="18" charset="0"/>
                                <a:ea typeface="Cambria Math"/>
                                <a:cs typeface="Arial" charset="0"/>
                              </a:rPr>
                            </m:ctrlPr>
                          </m:sSubPr>
                          <m:e>
                            <m:r>
                              <a:rPr lang="en-US" altLang="ko-KR" i="1">
                                <a:latin typeface="Cambria Math"/>
                                <a:ea typeface="Cambria Math"/>
                                <a:cs typeface="Arial" charset="0"/>
                              </a:rPr>
                              <m:t>𝑥</m:t>
                            </m:r>
                          </m:e>
                          <m:sub>
                            <m:r>
                              <a:rPr lang="en-US" altLang="ko-KR" i="1">
                                <a:latin typeface="Cambria Math"/>
                                <a:ea typeface="Cambria Math"/>
                                <a:cs typeface="Arial" charset="0"/>
                              </a:rPr>
                              <m:t>𝑖𝑗</m:t>
                            </m:r>
                          </m:sub>
                        </m:sSub>
                        <m:r>
                          <a:rPr lang="en-US" altLang="ko-KR" i="1">
                            <a:latin typeface="Cambria Math"/>
                            <a:ea typeface="Cambria Math"/>
                            <a:cs typeface="Arial" charset="0"/>
                          </a:rPr>
                          <m:t>≤</m:t>
                        </m:r>
                        <m:sSub>
                          <m:sSubPr>
                            <m:ctrlPr>
                              <a:rPr lang="en-US" altLang="ko-KR" i="1">
                                <a:latin typeface="Cambria Math" panose="02040503050406030204" pitchFamily="18" charset="0"/>
                                <a:ea typeface="Cambria Math"/>
                                <a:cs typeface="Arial" charset="0"/>
                              </a:rPr>
                            </m:ctrlPr>
                          </m:sSubPr>
                          <m:e>
                            <m:r>
                              <a:rPr lang="en-US" altLang="ko-KR" i="1">
                                <a:latin typeface="Cambria Math"/>
                                <a:ea typeface="Cambria Math"/>
                                <a:cs typeface="Arial" charset="0"/>
                              </a:rPr>
                              <m:t>𝑦</m:t>
                            </m:r>
                          </m:e>
                          <m:sub>
                            <m:r>
                              <a:rPr lang="en-US" altLang="ko-KR" i="1">
                                <a:latin typeface="Cambria Math"/>
                                <a:ea typeface="Cambria Math"/>
                                <a:cs typeface="Arial" charset="0"/>
                              </a:rPr>
                              <m:t>𝑗</m:t>
                            </m:r>
                          </m:sub>
                        </m:sSub>
                        <m:r>
                          <a:rPr lang="en-US" altLang="ko-KR" i="1">
                            <a:latin typeface="Cambria Math"/>
                            <a:ea typeface="Cambria Math"/>
                            <a:cs typeface="Arial" charset="0"/>
                          </a:rPr>
                          <m:t>, ∀</m:t>
                        </m:r>
                        <m:r>
                          <a:rPr lang="en-US" altLang="ko-KR" b="0" i="1" smtClean="0">
                            <a:latin typeface="Cambria Math"/>
                            <a:ea typeface="Cambria Math"/>
                            <a:cs typeface="Arial" charset="0"/>
                          </a:rPr>
                          <m:t> </m:t>
                        </m:r>
                        <m:r>
                          <a:rPr lang="en-US" altLang="ko-KR" i="1">
                            <a:latin typeface="Cambria Math"/>
                            <a:ea typeface="Cambria Math"/>
                            <a:cs typeface="Arial" charset="0"/>
                          </a:rPr>
                          <m:t>𝑖</m:t>
                        </m:r>
                        <m:r>
                          <a:rPr lang="en-US" altLang="ko-KR" i="1">
                            <a:latin typeface="Cambria Math"/>
                            <a:ea typeface="Cambria Math"/>
                            <a:cs typeface="Arial" charset="0"/>
                          </a:rPr>
                          <m:t>,</m:t>
                        </m:r>
                        <m:r>
                          <a:rPr lang="en-US" altLang="ko-KR" i="1">
                            <a:latin typeface="Cambria Math"/>
                            <a:ea typeface="Cambria Math"/>
                            <a:cs typeface="Arial" charset="0"/>
                          </a:rPr>
                          <m:t>𝑗</m:t>
                        </m:r>
                      </m:e>
                    </m:nary>
                  </m:oMath>
                </a14:m>
                <a:endParaRPr lang="en-US" altLang="ko-KR" dirty="0" smtClean="0">
                  <a:cs typeface="Arial" charset="0"/>
                </a:endParaRPr>
              </a:p>
              <a:p>
                <a:pPr eaLnBrk="1" hangingPunct="1">
                  <a:buNone/>
                </a:pPr>
                <a:r>
                  <a:rPr lang="en-US" altLang="ko-KR" dirty="0">
                    <a:cs typeface="Arial" charset="0"/>
                  </a:rPr>
                  <a:t>	</a:t>
                </a:r>
                <a:r>
                  <a:rPr lang="en-US" altLang="ko-KR" dirty="0" smtClean="0">
                    <a:cs typeface="Arial" charset="0"/>
                  </a:rPr>
                  <a:t>			</a:t>
                </a:r>
                <a14:m>
                  <m:oMath xmlns:m="http://schemas.openxmlformats.org/officeDocument/2006/math">
                    <m:r>
                      <a:rPr lang="en-US" altLang="ko-KR" b="0" i="1" smtClean="0">
                        <a:latin typeface="Cambria Math"/>
                        <a:cs typeface="Arial" charset="0"/>
                      </a:rPr>
                      <m:t>0</m:t>
                    </m:r>
                    <m:r>
                      <a:rPr lang="en-US" altLang="ko-KR" b="0" i="1" smtClean="0">
                        <a:latin typeface="Cambria Math"/>
                        <a:ea typeface="Cambria Math"/>
                        <a:cs typeface="Arial" charset="0"/>
                      </a:rPr>
                      <m:t>≤</m:t>
                    </m:r>
                    <m:sSub>
                      <m:sSubPr>
                        <m:ctrlPr>
                          <a:rPr lang="en-US" altLang="ko-KR" b="0"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𝑥</m:t>
                        </m:r>
                      </m:e>
                      <m:sub>
                        <m:r>
                          <a:rPr lang="en-US" altLang="ko-KR" b="0" i="1" smtClean="0">
                            <a:latin typeface="Cambria Math"/>
                            <a:ea typeface="Cambria Math"/>
                            <a:cs typeface="Arial" charset="0"/>
                          </a:rPr>
                          <m:t>𝑖𝑗</m:t>
                        </m:r>
                      </m:sub>
                    </m:sSub>
                    <m:r>
                      <a:rPr lang="en-US" altLang="ko-KR" b="0" i="1" smtClean="0">
                        <a:latin typeface="Cambria Math"/>
                        <a:ea typeface="Cambria Math"/>
                        <a:cs typeface="Arial" charset="0"/>
                      </a:rPr>
                      <m:t>≤1,  0≤</m:t>
                    </m:r>
                    <m:sSub>
                      <m:sSubPr>
                        <m:ctrlPr>
                          <a:rPr lang="en-US" altLang="ko-KR" b="0"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𝑦</m:t>
                        </m:r>
                      </m:e>
                      <m:sub>
                        <m:r>
                          <a:rPr lang="en-US" altLang="ko-KR" b="0" i="1" smtClean="0">
                            <a:latin typeface="Cambria Math"/>
                            <a:ea typeface="Cambria Math"/>
                            <a:cs typeface="Arial" charset="0"/>
                          </a:rPr>
                          <m:t>𝑗</m:t>
                        </m:r>
                      </m:sub>
                    </m:sSub>
                    <m:r>
                      <a:rPr lang="en-US" altLang="ko-KR" b="0" i="1" smtClean="0">
                        <a:latin typeface="Cambria Math"/>
                        <a:ea typeface="Cambria Math"/>
                        <a:cs typeface="Arial" charset="0"/>
                      </a:rPr>
                      <m:t>≤1}</m:t>
                    </m:r>
                  </m:oMath>
                </a14:m>
                <a:endParaRPr lang="en-US" altLang="ko-KR" dirty="0" smtClean="0">
                  <a:cs typeface="Arial" charset="0"/>
                  <a:sym typeface="Symbol" pitchFamily="18" charset="2"/>
                </a:endParaRPr>
              </a:p>
              <a:p>
                <a:pPr eaLnBrk="1" hangingPunct="1">
                  <a:buNone/>
                </a:pPr>
                <a:r>
                  <a:rPr lang="en-US" altLang="ko-KR" dirty="0" smtClean="0">
                    <a:cs typeface="Arial" charset="0"/>
                  </a:rPr>
                  <a:t>	</a:t>
                </a:r>
                <a:r>
                  <a:rPr lang="en-US" altLang="ko-KR" dirty="0">
                    <a:cs typeface="Arial" charset="0"/>
                  </a:rPr>
                  <a:t> </a:t>
                </a:r>
                <a14:m>
                  <m:oMath xmlns:m="http://schemas.openxmlformats.org/officeDocument/2006/math">
                    <m:sSub>
                      <m:sSubPr>
                        <m:ctrlPr>
                          <a:rPr lang="en-US" altLang="ko-KR" i="1">
                            <a:latin typeface="Cambria Math" panose="02040503050406030204" pitchFamily="18" charset="0"/>
                            <a:cs typeface="Arial" charset="0"/>
                          </a:rPr>
                        </m:ctrlPr>
                      </m:sSubPr>
                      <m:e>
                        <m:r>
                          <a:rPr lang="en-US" altLang="ko-KR" i="1">
                            <a:latin typeface="Cambria Math"/>
                            <a:cs typeface="Arial" charset="0"/>
                          </a:rPr>
                          <m:t>𝑃</m:t>
                        </m:r>
                      </m:e>
                      <m:sub>
                        <m:r>
                          <a:rPr lang="en-US" altLang="ko-KR" b="0" i="1" smtClean="0">
                            <a:latin typeface="Cambria Math"/>
                            <a:cs typeface="Arial" charset="0"/>
                          </a:rPr>
                          <m:t>𝐴</m:t>
                        </m:r>
                        <m:r>
                          <a:rPr lang="en-US" altLang="ko-KR" i="1">
                            <a:latin typeface="Cambria Math"/>
                            <a:cs typeface="Arial" charset="0"/>
                          </a:rPr>
                          <m:t>𝐹𝐿</m:t>
                        </m:r>
                      </m:sub>
                    </m:sSub>
                    <m:r>
                      <a:rPr lang="en-US" altLang="ko-KR" i="1">
                        <a:latin typeface="Cambria Math"/>
                        <a:cs typeface="Arial" charset="0"/>
                      </a:rPr>
                      <m:t>={</m:t>
                    </m:r>
                    <m:sSup>
                      <m:sSupPr>
                        <m:ctrlPr>
                          <a:rPr lang="en-US" altLang="ko-KR" i="1">
                            <a:latin typeface="Cambria Math" panose="02040503050406030204" pitchFamily="18" charset="0"/>
                            <a:cs typeface="Arial" charset="0"/>
                          </a:rPr>
                        </m:ctrlPr>
                      </m:sSupPr>
                      <m:e>
                        <m:d>
                          <m:dPr>
                            <m:ctrlPr>
                              <a:rPr lang="en-US" altLang="ko-KR" i="1">
                                <a:latin typeface="Cambria Math" panose="02040503050406030204" pitchFamily="18" charset="0"/>
                                <a:cs typeface="Arial" charset="0"/>
                              </a:rPr>
                            </m:ctrlPr>
                          </m:dPr>
                          <m:e>
                            <m:r>
                              <a:rPr lang="en-US" altLang="ko-KR" i="1">
                                <a:latin typeface="Cambria Math"/>
                                <a:cs typeface="Arial" charset="0"/>
                              </a:rPr>
                              <m:t>𝑥</m:t>
                            </m:r>
                            <m:r>
                              <a:rPr lang="en-US" altLang="ko-KR" i="1">
                                <a:latin typeface="Cambria Math"/>
                                <a:cs typeface="Arial" charset="0"/>
                              </a:rPr>
                              <m:t>,</m:t>
                            </m:r>
                            <m:r>
                              <a:rPr lang="en-US" altLang="ko-KR" i="1">
                                <a:latin typeface="Cambria Math"/>
                                <a:cs typeface="Arial" charset="0"/>
                              </a:rPr>
                              <m:t>𝑦</m:t>
                            </m:r>
                          </m:e>
                        </m:d>
                      </m:e>
                      <m:sup>
                        <m:r>
                          <a:rPr lang="en-US" altLang="ko-KR" i="1">
                            <a:latin typeface="Cambria Math"/>
                            <a:cs typeface="Arial" charset="0"/>
                          </a:rPr>
                          <m:t>′</m:t>
                        </m:r>
                      </m:sup>
                    </m:sSup>
                    <m:r>
                      <a:rPr lang="en-US" altLang="ko-KR" i="1">
                        <a:latin typeface="Cambria Math"/>
                        <a:cs typeface="Arial" charset="0"/>
                      </a:rPr>
                      <m:t>: </m:t>
                    </m:r>
                    <m:nary>
                      <m:naryPr>
                        <m:chr m:val="∑"/>
                        <m:limLoc m:val="subSup"/>
                        <m:supHide m:val="on"/>
                        <m:ctrlPr>
                          <a:rPr lang="en-US" altLang="ko-KR" i="1">
                            <a:latin typeface="Cambria Math" panose="02040503050406030204" pitchFamily="18" charset="0"/>
                            <a:cs typeface="Arial" charset="0"/>
                          </a:rPr>
                        </m:ctrlPr>
                      </m:naryPr>
                      <m:sub>
                        <m:r>
                          <m:rPr>
                            <m:brk m:alnAt="9"/>
                          </m:rPr>
                          <a:rPr lang="en-US" altLang="ko-KR" i="1">
                            <a:latin typeface="Cambria Math"/>
                            <a:cs typeface="Arial" charset="0"/>
                          </a:rPr>
                          <m:t>𝑗</m:t>
                        </m:r>
                        <m:r>
                          <a:rPr lang="en-US" altLang="ko-KR" i="1">
                            <a:latin typeface="Cambria Math"/>
                            <a:ea typeface="Cambria Math"/>
                            <a:cs typeface="Arial" charset="0"/>
                          </a:rPr>
                          <m:t>∈</m:t>
                        </m:r>
                        <m:r>
                          <a:rPr lang="en-US" altLang="ko-KR" i="1">
                            <a:latin typeface="Cambria Math"/>
                            <a:ea typeface="Cambria Math"/>
                            <a:cs typeface="Arial" charset="0"/>
                          </a:rPr>
                          <m:t>𝑁</m:t>
                        </m:r>
                      </m:sub>
                      <m:sup/>
                      <m:e>
                        <m:sSub>
                          <m:sSubPr>
                            <m:ctrlPr>
                              <a:rPr lang="en-US" altLang="ko-KR" i="1">
                                <a:latin typeface="Cambria Math" panose="02040503050406030204" pitchFamily="18" charset="0"/>
                                <a:cs typeface="Arial" charset="0"/>
                              </a:rPr>
                            </m:ctrlPr>
                          </m:sSubPr>
                          <m:e>
                            <m:r>
                              <a:rPr lang="en-US" altLang="ko-KR" i="1">
                                <a:latin typeface="Cambria Math"/>
                                <a:cs typeface="Arial" charset="0"/>
                              </a:rPr>
                              <m:t>𝑥</m:t>
                            </m:r>
                          </m:e>
                          <m:sub>
                            <m:r>
                              <a:rPr lang="en-US" altLang="ko-KR" i="1">
                                <a:latin typeface="Cambria Math"/>
                                <a:cs typeface="Arial" charset="0"/>
                              </a:rPr>
                              <m:t>𝑖𝑗</m:t>
                            </m:r>
                          </m:sub>
                        </m:sSub>
                        <m:r>
                          <a:rPr lang="en-US" altLang="ko-KR" i="1">
                            <a:latin typeface="Cambria Math"/>
                            <a:cs typeface="Arial" charset="0"/>
                          </a:rPr>
                          <m:t>=1, </m:t>
                        </m:r>
                        <m:r>
                          <a:rPr lang="en-US" altLang="ko-KR" i="1">
                            <a:latin typeface="Cambria Math"/>
                            <a:ea typeface="Cambria Math"/>
                            <a:cs typeface="Arial" charset="0"/>
                          </a:rPr>
                          <m:t>∀ </m:t>
                        </m:r>
                        <m:r>
                          <a:rPr lang="en-US" altLang="ko-KR" i="1">
                            <a:latin typeface="Cambria Math"/>
                            <a:ea typeface="Cambria Math"/>
                            <a:cs typeface="Arial" charset="0"/>
                          </a:rPr>
                          <m:t>𝑖</m:t>
                        </m:r>
                        <m:r>
                          <a:rPr lang="en-US" altLang="ko-KR" i="1">
                            <a:latin typeface="Cambria Math"/>
                            <a:ea typeface="Cambria Math"/>
                            <a:cs typeface="Arial" charset="0"/>
                          </a:rPr>
                          <m:t>,    </m:t>
                        </m:r>
                        <m:nary>
                          <m:naryPr>
                            <m:chr m:val="∑"/>
                            <m:limLoc m:val="subSup"/>
                            <m:supHide m:val="on"/>
                            <m:ctrlPr>
                              <a:rPr lang="en-US" altLang="ko-KR" i="1" smtClean="0">
                                <a:solidFill>
                                  <a:srgbClr val="FF0000"/>
                                </a:solidFill>
                                <a:latin typeface="Cambria Math" panose="02040503050406030204" pitchFamily="18" charset="0"/>
                                <a:ea typeface="Cambria Math"/>
                                <a:cs typeface="Arial" charset="0"/>
                              </a:rPr>
                            </m:ctrlPr>
                          </m:naryPr>
                          <m:sub>
                            <m:r>
                              <m:rPr>
                                <m:brk m:alnAt="9"/>
                              </m:rPr>
                              <a:rPr lang="en-US" altLang="ko-KR" b="0" i="1" smtClean="0">
                                <a:solidFill>
                                  <a:srgbClr val="FF0000"/>
                                </a:solidFill>
                                <a:latin typeface="Cambria Math"/>
                                <a:ea typeface="Cambria Math"/>
                                <a:cs typeface="Arial" charset="0"/>
                              </a:rPr>
                              <m:t>𝑖</m:t>
                            </m:r>
                            <m:r>
                              <a:rPr lang="en-US" altLang="ko-KR" b="0" i="1" smtClean="0">
                                <a:solidFill>
                                  <a:srgbClr val="FF0000"/>
                                </a:solidFill>
                                <a:latin typeface="Cambria Math"/>
                                <a:ea typeface="Cambria Math"/>
                                <a:cs typeface="Arial" charset="0"/>
                              </a:rPr>
                              <m:t>∈</m:t>
                            </m:r>
                            <m:r>
                              <a:rPr lang="en-US" altLang="ko-KR" b="0" i="1" smtClean="0">
                                <a:solidFill>
                                  <a:srgbClr val="FF0000"/>
                                </a:solidFill>
                                <a:latin typeface="Cambria Math"/>
                                <a:ea typeface="Cambria Math"/>
                                <a:cs typeface="Arial" charset="0"/>
                              </a:rPr>
                              <m:t>𝑀</m:t>
                            </m:r>
                          </m:sub>
                          <m:sup/>
                          <m:e>
                            <m:sSub>
                              <m:sSubPr>
                                <m:ctrlPr>
                                  <a:rPr lang="en-US" altLang="ko-KR" i="1" smtClean="0">
                                    <a:solidFill>
                                      <a:srgbClr val="FF0000"/>
                                    </a:solidFill>
                                    <a:latin typeface="Cambria Math" panose="02040503050406030204" pitchFamily="18" charset="0"/>
                                    <a:ea typeface="Cambria Math"/>
                                    <a:cs typeface="Arial" charset="0"/>
                                  </a:rPr>
                                </m:ctrlPr>
                              </m:sSubPr>
                              <m:e>
                                <m:r>
                                  <a:rPr lang="en-US" altLang="ko-KR" b="0" i="1" smtClean="0">
                                    <a:solidFill>
                                      <a:srgbClr val="FF0000"/>
                                    </a:solidFill>
                                    <a:latin typeface="Cambria Math"/>
                                    <a:ea typeface="Cambria Math"/>
                                    <a:cs typeface="Arial" charset="0"/>
                                  </a:rPr>
                                  <m:t>𝑥</m:t>
                                </m:r>
                              </m:e>
                              <m:sub>
                                <m:r>
                                  <a:rPr lang="en-US" altLang="ko-KR" b="0" i="1" smtClean="0">
                                    <a:solidFill>
                                      <a:srgbClr val="FF0000"/>
                                    </a:solidFill>
                                    <a:latin typeface="Cambria Math"/>
                                    <a:ea typeface="Cambria Math"/>
                                    <a:cs typeface="Arial" charset="0"/>
                                  </a:rPr>
                                  <m:t>𝑖𝑗</m:t>
                                </m:r>
                              </m:sub>
                            </m:sSub>
                          </m:e>
                        </m:nary>
                        <m:r>
                          <a:rPr lang="en-US" altLang="ko-KR" i="1" smtClean="0">
                            <a:solidFill>
                              <a:srgbClr val="FF0000"/>
                            </a:solidFill>
                            <a:latin typeface="Cambria Math"/>
                            <a:ea typeface="Cambria Math"/>
                            <a:cs typeface="Arial" charset="0"/>
                          </a:rPr>
                          <m:t>≤</m:t>
                        </m:r>
                        <m:r>
                          <a:rPr lang="en-US" altLang="ko-KR" b="0" i="1" smtClean="0">
                            <a:solidFill>
                              <a:srgbClr val="FF0000"/>
                            </a:solidFill>
                            <a:latin typeface="Cambria Math"/>
                            <a:ea typeface="Cambria Math"/>
                            <a:cs typeface="Arial" charset="0"/>
                          </a:rPr>
                          <m:t>𝑚</m:t>
                        </m:r>
                        <m:sSub>
                          <m:sSubPr>
                            <m:ctrlPr>
                              <a:rPr lang="en-US" altLang="ko-KR" b="0" i="1" smtClean="0">
                                <a:solidFill>
                                  <a:srgbClr val="FF0000"/>
                                </a:solidFill>
                                <a:latin typeface="Cambria Math" panose="02040503050406030204" pitchFamily="18" charset="0"/>
                                <a:ea typeface="Cambria Math"/>
                                <a:cs typeface="Arial" charset="0"/>
                              </a:rPr>
                            </m:ctrlPr>
                          </m:sSubPr>
                          <m:e>
                            <m:r>
                              <a:rPr lang="en-US" altLang="ko-KR" b="0" i="1" smtClean="0">
                                <a:solidFill>
                                  <a:srgbClr val="FF0000"/>
                                </a:solidFill>
                                <a:latin typeface="Cambria Math"/>
                                <a:ea typeface="Cambria Math"/>
                                <a:cs typeface="Arial" charset="0"/>
                              </a:rPr>
                              <m:t>𝑦</m:t>
                            </m:r>
                          </m:e>
                          <m:sub>
                            <m:r>
                              <a:rPr lang="en-US" altLang="ko-KR" b="0" i="1" smtClean="0">
                                <a:solidFill>
                                  <a:srgbClr val="FF0000"/>
                                </a:solidFill>
                                <a:latin typeface="Cambria Math"/>
                                <a:ea typeface="Cambria Math"/>
                                <a:cs typeface="Arial" charset="0"/>
                              </a:rPr>
                              <m:t>𝑗</m:t>
                            </m:r>
                          </m:sub>
                        </m:sSub>
                        <m:r>
                          <a:rPr lang="en-US" altLang="ko-KR" b="0" i="1" smtClean="0">
                            <a:solidFill>
                              <a:srgbClr val="FF0000"/>
                            </a:solidFill>
                            <a:latin typeface="Cambria Math"/>
                            <a:ea typeface="Cambria Math"/>
                            <a:cs typeface="Arial" charset="0"/>
                          </a:rPr>
                          <m:t>,  ∀</m:t>
                        </m:r>
                        <m:r>
                          <a:rPr lang="en-US" altLang="ko-KR" b="0" i="1" smtClean="0">
                            <a:solidFill>
                              <a:srgbClr val="FF0000"/>
                            </a:solidFill>
                            <a:latin typeface="Cambria Math"/>
                            <a:ea typeface="Cambria Math"/>
                            <a:cs typeface="Arial" charset="0"/>
                          </a:rPr>
                          <m:t>𝑗</m:t>
                        </m:r>
                      </m:e>
                    </m:nary>
                  </m:oMath>
                </a14:m>
                <a:endParaRPr lang="en-US" altLang="ko-KR" dirty="0">
                  <a:cs typeface="Arial" charset="0"/>
                </a:endParaRPr>
              </a:p>
              <a:p>
                <a:pPr eaLnBrk="1" hangingPunct="1">
                  <a:buNone/>
                </a:pPr>
                <a:r>
                  <a:rPr lang="en-US" altLang="ko-KR" dirty="0">
                    <a:cs typeface="Arial" charset="0"/>
                  </a:rPr>
                  <a:t>				</a:t>
                </a:r>
                <a14:m>
                  <m:oMath xmlns:m="http://schemas.openxmlformats.org/officeDocument/2006/math">
                    <m:r>
                      <a:rPr lang="en-US" altLang="ko-KR" i="1">
                        <a:latin typeface="Cambria Math"/>
                        <a:cs typeface="Arial" charset="0"/>
                      </a:rPr>
                      <m:t>0</m:t>
                    </m:r>
                    <m:r>
                      <a:rPr lang="en-US" altLang="ko-KR" i="1">
                        <a:latin typeface="Cambria Math"/>
                        <a:ea typeface="Cambria Math"/>
                        <a:cs typeface="Arial" charset="0"/>
                      </a:rPr>
                      <m:t>≤</m:t>
                    </m:r>
                    <m:sSub>
                      <m:sSubPr>
                        <m:ctrlPr>
                          <a:rPr lang="en-US" altLang="ko-KR" i="1">
                            <a:latin typeface="Cambria Math" panose="02040503050406030204" pitchFamily="18" charset="0"/>
                            <a:ea typeface="Cambria Math"/>
                            <a:cs typeface="Arial" charset="0"/>
                          </a:rPr>
                        </m:ctrlPr>
                      </m:sSubPr>
                      <m:e>
                        <m:r>
                          <a:rPr lang="en-US" altLang="ko-KR" i="1">
                            <a:latin typeface="Cambria Math"/>
                            <a:ea typeface="Cambria Math"/>
                            <a:cs typeface="Arial" charset="0"/>
                          </a:rPr>
                          <m:t>𝑥</m:t>
                        </m:r>
                      </m:e>
                      <m:sub>
                        <m:r>
                          <a:rPr lang="en-US" altLang="ko-KR" i="1">
                            <a:latin typeface="Cambria Math"/>
                            <a:ea typeface="Cambria Math"/>
                            <a:cs typeface="Arial" charset="0"/>
                          </a:rPr>
                          <m:t>𝑖𝑗</m:t>
                        </m:r>
                      </m:sub>
                    </m:sSub>
                    <m:r>
                      <a:rPr lang="en-US" altLang="ko-KR" i="1">
                        <a:latin typeface="Cambria Math"/>
                        <a:ea typeface="Cambria Math"/>
                        <a:cs typeface="Arial" charset="0"/>
                      </a:rPr>
                      <m:t>≤1,  0≤</m:t>
                    </m:r>
                    <m:sSub>
                      <m:sSubPr>
                        <m:ctrlPr>
                          <a:rPr lang="en-US" altLang="ko-KR" i="1">
                            <a:latin typeface="Cambria Math" panose="02040503050406030204" pitchFamily="18" charset="0"/>
                            <a:ea typeface="Cambria Math"/>
                            <a:cs typeface="Arial" charset="0"/>
                          </a:rPr>
                        </m:ctrlPr>
                      </m:sSubPr>
                      <m:e>
                        <m:r>
                          <a:rPr lang="en-US" altLang="ko-KR" i="1">
                            <a:latin typeface="Cambria Math"/>
                            <a:ea typeface="Cambria Math"/>
                            <a:cs typeface="Arial" charset="0"/>
                          </a:rPr>
                          <m:t>𝑦</m:t>
                        </m:r>
                      </m:e>
                      <m:sub>
                        <m:r>
                          <a:rPr lang="en-US" altLang="ko-KR" i="1">
                            <a:latin typeface="Cambria Math"/>
                            <a:ea typeface="Cambria Math"/>
                            <a:cs typeface="Arial" charset="0"/>
                          </a:rPr>
                          <m:t>𝑗</m:t>
                        </m:r>
                      </m:sub>
                    </m:sSub>
                    <m:r>
                      <a:rPr lang="en-US" altLang="ko-KR" i="1">
                        <a:latin typeface="Cambria Math"/>
                        <a:ea typeface="Cambria Math"/>
                        <a:cs typeface="Arial" charset="0"/>
                      </a:rPr>
                      <m:t>≤1}</m:t>
                    </m:r>
                  </m:oMath>
                </a14:m>
                <a:endParaRPr lang="en-US" altLang="ko-KR" dirty="0" smtClean="0">
                  <a:cs typeface="Arial" charset="0"/>
                  <a:sym typeface="Symbol" pitchFamily="18" charset="2"/>
                </a:endParaRPr>
              </a:p>
              <a:p>
                <a:pPr eaLnBrk="1" hangingPunct="1">
                  <a:buFont typeface="Wingdings" pitchFamily="2" charset="2"/>
                  <a:buNone/>
                </a:pPr>
                <a:endParaRPr lang="en-US" altLang="ko-KR" dirty="0" smtClean="0">
                  <a:cs typeface="Arial" charset="0"/>
                </a:endParaRPr>
              </a:p>
              <a:p>
                <a:pPr eaLnBrk="1" hangingPunct="1"/>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𝑃</m:t>
                        </m:r>
                      </m:e>
                      <m:sub>
                        <m:r>
                          <a:rPr lang="en-US" altLang="ko-KR" b="0" i="1" smtClean="0">
                            <a:latin typeface="Cambria Math"/>
                            <a:cs typeface="Arial" charset="0"/>
                          </a:rPr>
                          <m:t>𝐹𝐿</m:t>
                        </m:r>
                      </m:sub>
                    </m:sSub>
                    <m:r>
                      <a:rPr lang="en-US" altLang="ko-KR" i="1" smtClean="0">
                        <a:latin typeface="Cambria Math"/>
                        <a:ea typeface="Cambria Math"/>
                        <a:cs typeface="Arial" charset="0"/>
                      </a:rPr>
                      <m:t>⊂</m:t>
                    </m:r>
                    <m:sSub>
                      <m:sSubPr>
                        <m:ctrlPr>
                          <a:rPr lang="en-US" altLang="ko-KR"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𝑃</m:t>
                        </m:r>
                      </m:e>
                      <m:sub>
                        <m:r>
                          <a:rPr lang="en-US" altLang="ko-KR" b="0" i="1" smtClean="0">
                            <a:latin typeface="Cambria Math"/>
                            <a:ea typeface="Cambria Math"/>
                            <a:cs typeface="Arial" charset="0"/>
                          </a:rPr>
                          <m:t>𝐴𝐹𝐿</m:t>
                        </m:r>
                      </m:sub>
                    </m:sSub>
                  </m:oMath>
                </a14:m>
                <a:r>
                  <a:rPr lang="en-US" altLang="ko-KR" dirty="0" smtClean="0">
                    <a:cs typeface="Arial" charset="0"/>
                  </a:rPr>
                  <a:t>,  and the inclusion can be strict.(HW later)  Hence </a:t>
                </a:r>
                <a14:m>
                  <m:oMath xmlns:m="http://schemas.openxmlformats.org/officeDocument/2006/math">
                    <m:sSub>
                      <m:sSubPr>
                        <m:ctrlPr>
                          <a:rPr lang="en-US" altLang="ko-KR" i="1" smtClean="0">
                            <a:latin typeface="Cambria Math" panose="02040503050406030204" pitchFamily="18" charset="0"/>
                            <a:cs typeface="Arial" charset="0"/>
                          </a:rPr>
                        </m:ctrlPr>
                      </m:sSubPr>
                      <m:e>
                        <m:r>
                          <a:rPr lang="en-US" altLang="ko-KR" b="0" i="1" smtClean="0">
                            <a:latin typeface="Cambria Math"/>
                            <a:cs typeface="Arial" charset="0"/>
                          </a:rPr>
                          <m:t>𝑧</m:t>
                        </m:r>
                      </m:e>
                      <m:sub>
                        <m:r>
                          <a:rPr lang="en-US" altLang="ko-KR" b="0" i="1" smtClean="0">
                            <a:latin typeface="Cambria Math"/>
                            <a:cs typeface="Arial" charset="0"/>
                          </a:rPr>
                          <m:t>𝐹𝐿</m:t>
                        </m:r>
                      </m:sub>
                    </m:sSub>
                    <m:r>
                      <a:rPr lang="en-US" altLang="ko-KR" i="1" smtClean="0">
                        <a:latin typeface="Cambria Math"/>
                        <a:ea typeface="Cambria Math"/>
                        <a:cs typeface="Arial" charset="0"/>
                      </a:rPr>
                      <m:t>≥</m:t>
                    </m:r>
                    <m:sSub>
                      <m:sSubPr>
                        <m:ctrlPr>
                          <a:rPr lang="en-US" altLang="ko-KR" i="1" smtClean="0">
                            <a:latin typeface="Cambria Math" panose="02040503050406030204" pitchFamily="18" charset="0"/>
                            <a:ea typeface="Cambria Math"/>
                            <a:cs typeface="Arial" charset="0"/>
                          </a:rPr>
                        </m:ctrlPr>
                      </m:sSubPr>
                      <m:e>
                        <m:r>
                          <a:rPr lang="en-US" altLang="ko-KR" b="0" i="1" smtClean="0">
                            <a:latin typeface="Cambria Math"/>
                            <a:ea typeface="Cambria Math"/>
                            <a:cs typeface="Arial" charset="0"/>
                          </a:rPr>
                          <m:t>𝑧</m:t>
                        </m:r>
                      </m:e>
                      <m:sub>
                        <m:r>
                          <a:rPr lang="en-US" altLang="ko-KR" b="0" i="1" smtClean="0">
                            <a:latin typeface="Cambria Math"/>
                            <a:ea typeface="Cambria Math"/>
                            <a:cs typeface="Arial" charset="0"/>
                          </a:rPr>
                          <m:t>𝐴𝐹𝐿</m:t>
                        </m:r>
                      </m:sub>
                    </m:sSub>
                  </m:oMath>
                </a14:m>
                <a:r>
                  <a:rPr lang="en-US" altLang="ko-KR" dirty="0" smtClean="0">
                    <a:cs typeface="Arial" charset="0"/>
                  </a:rPr>
                  <a:t>.</a:t>
                </a:r>
                <a:endParaRPr lang="ko-KR" altLang="en-US" dirty="0" smtClean="0">
                  <a:cs typeface="Arial" charset="0"/>
                </a:endParaRPr>
              </a:p>
            </p:txBody>
          </p:sp>
        </mc:Choice>
        <mc:Fallback xmlns="">
          <p:sp>
            <p:nvSpPr>
              <p:cNvPr id="17411" name="내용 개체 틀 2"/>
              <p:cNvSpPr>
                <a:spLocks noGrp="1" noRot="1" noChangeAspect="1" noMove="1" noResize="1" noEditPoints="1" noAdjustHandles="1" noChangeArrowheads="1" noChangeShapeType="1" noTextEdit="1"/>
              </p:cNvSpPr>
              <p:nvPr>
                <p:ph idx="1"/>
              </p:nvPr>
            </p:nvSpPr>
            <p:spPr>
              <a:xfrm>
                <a:off x="333375" y="933450"/>
                <a:ext cx="8462963" cy="5330434"/>
              </a:xfrm>
              <a:blipFill>
                <a:blip r:embed="rId3"/>
                <a:stretch>
                  <a:fillRect l="-648" t="-686" b="-686"/>
                </a:stretch>
              </a:blipFill>
            </p:spPr>
            <p:txBody>
              <a:bodyPr/>
              <a:lstStyle/>
              <a:p>
                <a:r>
                  <a:rPr lang="ko-KR" altLang="en-US">
                    <a:noFill/>
                  </a:rPr>
                  <a:t> </a:t>
                </a:r>
              </a:p>
            </p:txBody>
          </p:sp>
        </mc:Fallback>
      </mc:AlternateContent>
      <p:sp>
        <p:nvSpPr>
          <p:cNvPr id="16388"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7413"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12F7C67A-7ED8-4CC0-891C-181D320CA617}" type="slidenum">
              <a:rPr lang="en-US" altLang="ko-KR" sz="1400" smtClean="0">
                <a:latin typeface="+mn-lt"/>
              </a:rPr>
              <a:pPr eaLnBrk="1" hangingPunct="1"/>
              <a:t>5</a:t>
            </a:fld>
            <a:endParaRPr lang="en-US" altLang="ko-KR" sz="1400" smtClean="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333375" y="933450"/>
                <a:ext cx="8462963" cy="4894097"/>
              </a:xfrm>
            </p:spPr>
            <p:txBody>
              <a:bodyPr/>
              <a:lstStyle/>
              <a:p>
                <a:r>
                  <a:rPr lang="en-US" altLang="ko-KR" dirty="0" smtClean="0"/>
                  <a:t>Consider the LP optimal solutions for  the two LP relaxations. An extreme point optimal solution exists for a linear programming problem (if opt solution exists). Recall that an extreme point can be characterized by setting </a:t>
                </a:r>
                <a14:m>
                  <m:oMath xmlns:m="http://schemas.openxmlformats.org/officeDocument/2006/math">
                    <m:r>
                      <a:rPr lang="en-US" altLang="ko-KR" b="0" i="1" smtClean="0">
                        <a:latin typeface="Cambria Math"/>
                      </a:rPr>
                      <m:t>𝑛</m:t>
                    </m:r>
                  </m:oMath>
                </a14:m>
                <a:r>
                  <a:rPr lang="en-US" altLang="ko-KR" dirty="0" smtClean="0"/>
                  <a:t> of the linearly independent inequalities (in </a:t>
                </a:r>
                <a14:m>
                  <m:oMath xmlns:m="http://schemas.openxmlformats.org/officeDocument/2006/math">
                    <m:sSup>
                      <m:sSupPr>
                        <m:ctrlPr>
                          <a:rPr lang="en-US" altLang="ko-KR" i="1" smtClean="0">
                            <a:latin typeface="Cambria Math" panose="02040503050406030204" pitchFamily="18" charset="0"/>
                          </a:rPr>
                        </m:ctrlPr>
                      </m:sSupPr>
                      <m:e>
                        <m:r>
                          <a:rPr lang="en-US" altLang="ko-KR" b="0" i="1" smtClean="0">
                            <a:latin typeface="Cambria Math"/>
                          </a:rPr>
                          <m:t>𝑅</m:t>
                        </m:r>
                      </m:e>
                      <m:sup>
                        <m:r>
                          <a:rPr lang="en-US" altLang="ko-KR" b="0" i="1" smtClean="0">
                            <a:latin typeface="Cambria Math"/>
                          </a:rPr>
                          <m:t>𝑛</m:t>
                        </m:r>
                      </m:sup>
                    </m:sSup>
                  </m:oMath>
                </a14:m>
                <a:r>
                  <a:rPr lang="en-US" altLang="ko-KR" dirty="0" smtClean="0"/>
                  <a:t>) at equalities, which provides a unique solution, and the obtained point is in the polyhedron (satisfies other inequalities).</a:t>
                </a:r>
              </a:p>
              <a:p>
                <a:pPr marL="284400" indent="0">
                  <a:buNone/>
                </a:pPr>
                <a:r>
                  <a:rPr lang="en-US" altLang="ko-KR" dirty="0" smtClean="0"/>
                  <a:t>In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𝑃</m:t>
                        </m:r>
                      </m:e>
                      <m:sub>
                        <m:r>
                          <a:rPr lang="en-US" altLang="ko-KR" b="0" i="1" smtClean="0">
                            <a:latin typeface="Cambria Math"/>
                          </a:rPr>
                          <m:t>𝐹𝐿</m:t>
                        </m:r>
                      </m:sub>
                    </m:sSub>
                  </m:oMath>
                </a14:m>
                <a:r>
                  <a:rPr lang="en-US" altLang="ko-KR" dirty="0" smtClean="0"/>
                  <a:t>, if the constraint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𝑥</m:t>
                        </m:r>
                      </m:e>
                      <m:sub>
                        <m:r>
                          <a:rPr lang="en-US" altLang="ko-KR" b="0" i="1" smtClean="0">
                            <a:latin typeface="Cambria Math"/>
                          </a:rPr>
                          <m:t>𝑖𝑗</m:t>
                        </m:r>
                      </m:sub>
                    </m:sSub>
                    <m:r>
                      <a:rPr lang="en-US" altLang="ko-KR" i="1" smtClean="0">
                        <a:latin typeface="Cambria Math"/>
                        <a:ea typeface="Cambria Math"/>
                      </a:rPr>
                      <m:t>≤</m:t>
                    </m:r>
                    <m:sSub>
                      <m:sSubPr>
                        <m:ctrlPr>
                          <a:rPr lang="en-US" altLang="ko-KR" i="1" smtClean="0">
                            <a:latin typeface="Cambria Math" panose="02040503050406030204" pitchFamily="18" charset="0"/>
                            <a:ea typeface="Cambria Math"/>
                          </a:rPr>
                        </m:ctrlPr>
                      </m:sSubPr>
                      <m:e>
                        <m:r>
                          <a:rPr lang="en-US" altLang="ko-KR" b="0" i="1" smtClean="0">
                            <a:latin typeface="Cambria Math"/>
                            <a:ea typeface="Cambria Math"/>
                          </a:rPr>
                          <m:t>𝑦</m:t>
                        </m:r>
                      </m:e>
                      <m:sub>
                        <m:r>
                          <a:rPr lang="en-US" altLang="ko-KR" b="0" i="1" smtClean="0">
                            <a:latin typeface="Cambria Math"/>
                            <a:ea typeface="Cambria Math"/>
                          </a:rPr>
                          <m:t>𝑗</m:t>
                        </m:r>
                      </m:sub>
                    </m:sSub>
                  </m:oMath>
                </a14:m>
                <a:r>
                  <a:rPr lang="ko-KR" altLang="en-US" dirty="0" smtClean="0"/>
                  <a:t> </a:t>
                </a:r>
                <a:r>
                  <a:rPr lang="en-US" altLang="ko-KR" dirty="0" smtClean="0"/>
                  <a:t>is active (hold at equality) at an extreme point optimal solution, the value of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𝑗</m:t>
                        </m:r>
                      </m:sub>
                    </m:sSub>
                  </m:oMath>
                </a14:m>
                <a:r>
                  <a:rPr lang="ko-KR" altLang="en-US" dirty="0" smtClean="0"/>
                  <a:t> </a:t>
                </a:r>
                <a:r>
                  <a:rPr lang="en-US" altLang="ko-KR" dirty="0" smtClean="0"/>
                  <a:t>is likely to be large (close to 1).  Hence the optimal objective value for the LP relaxation can be large.  </a:t>
                </a:r>
              </a:p>
              <a:p>
                <a:pPr marL="284400" indent="0">
                  <a:buNone/>
                </a:pPr>
                <a:r>
                  <a:rPr lang="en-US" altLang="ko-KR" dirty="0" smtClean="0"/>
                  <a:t>However, for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𝑃</m:t>
                        </m:r>
                      </m:e>
                      <m:sub>
                        <m:r>
                          <a:rPr lang="en-US" altLang="ko-KR" b="0" i="1" smtClean="0">
                            <a:latin typeface="Cambria Math"/>
                          </a:rPr>
                          <m:t>𝐴𝐹𝐿</m:t>
                        </m:r>
                      </m:sub>
                    </m:sSub>
                  </m:oMath>
                </a14:m>
                <a:r>
                  <a:rPr lang="en-US" altLang="ko-KR" dirty="0" smtClean="0"/>
                  <a:t>, if the constraint </a:t>
                </a:r>
                <a14:m>
                  <m:oMath xmlns:m="http://schemas.openxmlformats.org/officeDocument/2006/math">
                    <m:nary>
                      <m:naryPr>
                        <m:chr m:val="∑"/>
                        <m:limLoc m:val="subSup"/>
                        <m:supHide m:val="on"/>
                        <m:ctrlPr>
                          <a:rPr lang="en-US" altLang="ko-KR" i="1" smtClean="0">
                            <a:latin typeface="Cambria Math" panose="02040503050406030204" pitchFamily="18" charset="0"/>
                          </a:rPr>
                        </m:ctrlPr>
                      </m:naryPr>
                      <m:sub>
                        <m:r>
                          <m:rPr>
                            <m:brk m:alnAt="9"/>
                          </m:rPr>
                          <a:rPr lang="en-US" altLang="ko-KR" b="0" i="1" smtClean="0">
                            <a:latin typeface="Cambria Math"/>
                          </a:rPr>
                          <m:t>𝑖</m:t>
                        </m:r>
                        <m:r>
                          <a:rPr lang="en-US" altLang="ko-KR" b="0" i="1" smtClean="0">
                            <a:latin typeface="Cambria Math"/>
                            <a:ea typeface="Cambria Math"/>
                          </a:rPr>
                          <m:t>∈</m:t>
                        </m:r>
                        <m:r>
                          <a:rPr lang="en-US" altLang="ko-KR" b="0" i="1" smtClean="0">
                            <a:latin typeface="Cambria Math"/>
                            <a:ea typeface="Cambria Math"/>
                          </a:rPr>
                          <m:t>𝑀</m:t>
                        </m:r>
                      </m:sub>
                      <m:sup/>
                      <m:e>
                        <m:sSub>
                          <m:sSubPr>
                            <m:ctrlPr>
                              <a:rPr lang="en-US" altLang="ko-KR" i="1" smtClean="0">
                                <a:latin typeface="Cambria Math" panose="02040503050406030204" pitchFamily="18" charset="0"/>
                              </a:rPr>
                            </m:ctrlPr>
                          </m:sSubPr>
                          <m:e>
                            <m:r>
                              <a:rPr lang="en-US" altLang="ko-KR" b="0" i="1" smtClean="0">
                                <a:latin typeface="Cambria Math"/>
                              </a:rPr>
                              <m:t>𝑥</m:t>
                            </m:r>
                          </m:e>
                          <m:sub>
                            <m:r>
                              <a:rPr lang="en-US" altLang="ko-KR" b="0" i="1" smtClean="0">
                                <a:latin typeface="Cambria Math"/>
                              </a:rPr>
                              <m:t>𝑖𝑗</m:t>
                            </m:r>
                          </m:sub>
                        </m:sSub>
                      </m:e>
                    </m:nary>
                    <m:r>
                      <a:rPr lang="en-US" altLang="ko-KR" i="1" smtClean="0">
                        <a:latin typeface="Cambria Math"/>
                        <a:ea typeface="Cambria Math"/>
                      </a:rPr>
                      <m:t>≤</m:t>
                    </m:r>
                    <m:r>
                      <a:rPr lang="en-US" altLang="ko-KR" b="0" i="1" smtClean="0">
                        <a:latin typeface="Cambria Math"/>
                        <a:ea typeface="Cambria Math"/>
                      </a:rPr>
                      <m:t>𝑚</m:t>
                    </m:r>
                    <m:sSub>
                      <m:sSubPr>
                        <m:ctrlPr>
                          <a:rPr lang="en-US" altLang="ko-KR" b="0" i="1" smtClean="0">
                            <a:latin typeface="Cambria Math" panose="02040503050406030204" pitchFamily="18" charset="0"/>
                            <a:ea typeface="Cambria Math"/>
                          </a:rPr>
                        </m:ctrlPr>
                      </m:sSubPr>
                      <m:e>
                        <m:r>
                          <a:rPr lang="en-US" altLang="ko-KR" b="0" i="1" smtClean="0">
                            <a:latin typeface="Cambria Math"/>
                            <a:ea typeface="Cambria Math"/>
                          </a:rPr>
                          <m:t>𝑦</m:t>
                        </m:r>
                      </m:e>
                      <m:sub>
                        <m:r>
                          <a:rPr lang="en-US" altLang="ko-KR" b="0" i="1" smtClean="0">
                            <a:latin typeface="Cambria Math"/>
                            <a:ea typeface="Cambria Math"/>
                          </a:rPr>
                          <m:t>𝑗</m:t>
                        </m:r>
                      </m:sub>
                    </m:sSub>
                  </m:oMath>
                </a14:m>
                <a:r>
                  <a:rPr lang="ko-KR" altLang="en-US" dirty="0" smtClean="0"/>
                  <a:t> </a:t>
                </a:r>
                <a:r>
                  <a:rPr lang="en-US" altLang="ko-KR" dirty="0" smtClean="0"/>
                  <a:t>is active at an extreme point optimal solution, the value of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𝑗</m:t>
                        </m:r>
                      </m:sub>
                    </m:sSub>
                  </m:oMath>
                </a14:m>
                <a:r>
                  <a:rPr lang="ko-KR" altLang="en-US" dirty="0" smtClean="0"/>
                  <a:t> </a:t>
                </a:r>
                <a:r>
                  <a:rPr lang="en-US" altLang="ko-KR" dirty="0" smtClean="0"/>
                  <a:t>can be small because of </a:t>
                </a:r>
                <a14:m>
                  <m:oMath xmlns:m="http://schemas.openxmlformats.org/officeDocument/2006/math">
                    <m:r>
                      <a:rPr lang="en-US" altLang="ko-KR" b="0" i="1" smtClean="0">
                        <a:latin typeface="Cambria Math"/>
                      </a:rPr>
                      <m:t>𝑚</m:t>
                    </m:r>
                    <m:r>
                      <a:rPr lang="en-US" altLang="ko-KR" b="0" i="0" smtClean="0">
                        <a:latin typeface="Cambria Math"/>
                      </a:rPr>
                      <m:t>.</m:t>
                    </m:r>
                  </m:oMath>
                </a14:m>
                <a:r>
                  <a:rPr lang="ko-KR" altLang="en-US" dirty="0" smtClean="0"/>
                  <a:t>  </a:t>
                </a:r>
                <a:r>
                  <a:rPr lang="en-US" altLang="ko-KR" dirty="0" smtClean="0"/>
                  <a:t>Hence the optimal objective value can be small, which results in small lower bound.</a:t>
                </a:r>
              </a:p>
              <a:p>
                <a:pPr marL="284400" indent="-284400"/>
                <a:r>
                  <a:rPr lang="en-US" altLang="ko-KR" dirty="0" smtClean="0"/>
                  <a:t>For the same reason, the use of big</a:t>
                </a:r>
                <a14:m>
                  <m:oMath xmlns:m="http://schemas.openxmlformats.org/officeDocument/2006/math">
                    <m:r>
                      <a:rPr lang="en-US" altLang="ko-KR" b="0" i="1" smtClean="0">
                        <a:latin typeface="Cambria Math"/>
                      </a:rPr>
                      <m:t>−</m:t>
                    </m:r>
                    <m:r>
                      <a:rPr lang="en-US" altLang="ko-KR" b="0" i="1" smtClean="0">
                        <a:latin typeface="Cambria Math"/>
                      </a:rPr>
                      <m:t>𝑀</m:t>
                    </m:r>
                  </m:oMath>
                </a14:m>
                <a:r>
                  <a:rPr lang="en-US" altLang="ko-KR" dirty="0" smtClean="0"/>
                  <a:t> in the formulation can be bad for the algorithm performance. (Recall the formulations for disjunctive constraints.)</a:t>
                </a:r>
                <a:endParaRPr lang="en-US" altLang="ko-KR"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333375" y="933450"/>
                <a:ext cx="8462963" cy="4894097"/>
              </a:xfrm>
              <a:blipFill rotWithShape="1">
                <a:blip r:embed="rId2"/>
                <a:stretch>
                  <a:fillRect l="-648" t="-747" r="-1153" b="-1245"/>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pPr>
              <a:defRPr/>
            </a:pPr>
            <a:r>
              <a:rPr lang="en-US" altLang="ko-KR" dirty="0" smtClean="0"/>
              <a:t>Integer Programming 2018</a:t>
            </a:r>
            <a:endParaRPr lang="en-US" altLang="ko-KR" dirty="0"/>
          </a:p>
        </p:txBody>
      </p:sp>
      <p:sp>
        <p:nvSpPr>
          <p:cNvPr id="5" name="슬라이드 번호 개체 틀 4"/>
          <p:cNvSpPr>
            <a:spLocks noGrp="1"/>
          </p:cNvSpPr>
          <p:nvPr>
            <p:ph type="sldNum" sz="quarter" idx="12"/>
          </p:nvPr>
        </p:nvSpPr>
        <p:spPr/>
        <p:txBody>
          <a:bodyPr/>
          <a:lstStyle/>
          <a:p>
            <a:pPr>
              <a:defRPr/>
            </a:pPr>
            <a:fld id="{F5EC06FC-DE7B-4D00-A31F-FA8D92DA563D}" type="slidenum">
              <a:rPr lang="en-US" altLang="ko-KR" smtClean="0"/>
              <a:pPr>
                <a:defRPr/>
              </a:pPr>
              <a:t>6</a:t>
            </a:fld>
            <a:endParaRPr lang="en-US" altLang="ko-KR"/>
          </a:p>
        </p:txBody>
      </p:sp>
    </p:spTree>
    <p:extLst>
      <p:ext uri="{BB962C8B-B14F-4D97-AF65-F5344CB8AC3E}">
        <p14:creationId xmlns:p14="http://schemas.microsoft.com/office/powerpoint/2010/main" val="84924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endParaRPr lang="ko-KR" altLang="en-US" smtClean="0"/>
          </a:p>
        </p:txBody>
      </p:sp>
      <p:sp>
        <p:nvSpPr>
          <p:cNvPr id="18435" name="내용 개체 틀 2"/>
          <p:cNvSpPr>
            <a:spLocks noGrp="1"/>
          </p:cNvSpPr>
          <p:nvPr>
            <p:ph idx="1"/>
          </p:nvPr>
        </p:nvSpPr>
        <p:spPr>
          <a:xfrm>
            <a:off x="333375" y="933450"/>
            <a:ext cx="8462963" cy="495300"/>
          </a:xfrm>
        </p:spPr>
        <p:txBody>
          <a:bodyPr/>
          <a:lstStyle/>
          <a:p>
            <a:endParaRPr lang="ko-KR" altLang="en-US" smtClean="0">
              <a:cs typeface="Arial" charset="0"/>
            </a:endParaRPr>
          </a:p>
        </p:txBody>
      </p:sp>
      <p:sp>
        <p:nvSpPr>
          <p:cNvPr id="23556"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8437"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921FB160-884C-4EEC-8701-315FDB41BEB8}" type="slidenum">
              <a:rPr lang="en-US" altLang="ko-KR" sz="1400" smtClean="0">
                <a:latin typeface="+mn-lt"/>
              </a:rPr>
              <a:pPr eaLnBrk="1" hangingPunct="1"/>
              <a:t>7</a:t>
            </a:fld>
            <a:endParaRPr lang="en-US" altLang="ko-KR" sz="1400" smtClean="0">
              <a:latin typeface="+mn-lt"/>
            </a:endParaRPr>
          </a:p>
        </p:txBody>
      </p:sp>
      <p:sp>
        <p:nvSpPr>
          <p:cNvPr id="18438" name="Line 4"/>
          <p:cNvSpPr>
            <a:spLocks noChangeShapeType="1"/>
          </p:cNvSpPr>
          <p:nvPr/>
        </p:nvSpPr>
        <p:spPr bwMode="auto">
          <a:xfrm>
            <a:off x="2071688" y="5680075"/>
            <a:ext cx="446246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18439" name="Line 5"/>
          <p:cNvSpPr>
            <a:spLocks noChangeShapeType="1"/>
          </p:cNvSpPr>
          <p:nvPr/>
        </p:nvSpPr>
        <p:spPr bwMode="auto">
          <a:xfrm flipV="1">
            <a:off x="2071688" y="1071563"/>
            <a:ext cx="0" cy="460851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18440" name="Line 6"/>
          <p:cNvSpPr>
            <a:spLocks noChangeShapeType="1"/>
          </p:cNvSpPr>
          <p:nvPr/>
        </p:nvSpPr>
        <p:spPr bwMode="auto">
          <a:xfrm>
            <a:off x="2071688" y="4384675"/>
            <a:ext cx="3890962" cy="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1" name="Line 10"/>
          <p:cNvSpPr>
            <a:spLocks noChangeShapeType="1"/>
          </p:cNvSpPr>
          <p:nvPr/>
        </p:nvSpPr>
        <p:spPr bwMode="auto">
          <a:xfrm>
            <a:off x="2071688" y="3160713"/>
            <a:ext cx="3890962" cy="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2" name="Line 11"/>
          <p:cNvSpPr>
            <a:spLocks noChangeShapeType="1"/>
          </p:cNvSpPr>
          <p:nvPr/>
        </p:nvSpPr>
        <p:spPr bwMode="auto">
          <a:xfrm>
            <a:off x="2071688" y="1863725"/>
            <a:ext cx="3886200" cy="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3" name="Line 12"/>
          <p:cNvSpPr>
            <a:spLocks noChangeShapeType="1"/>
          </p:cNvSpPr>
          <p:nvPr/>
        </p:nvSpPr>
        <p:spPr bwMode="auto">
          <a:xfrm flipV="1">
            <a:off x="3367088" y="1863725"/>
            <a:ext cx="0" cy="381635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4" name="Line 15"/>
          <p:cNvSpPr>
            <a:spLocks noChangeShapeType="1"/>
          </p:cNvSpPr>
          <p:nvPr/>
        </p:nvSpPr>
        <p:spPr bwMode="auto">
          <a:xfrm flipV="1">
            <a:off x="4664075" y="1863725"/>
            <a:ext cx="0" cy="381635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5" name="Line 21"/>
          <p:cNvSpPr>
            <a:spLocks noChangeShapeType="1"/>
          </p:cNvSpPr>
          <p:nvPr/>
        </p:nvSpPr>
        <p:spPr bwMode="auto">
          <a:xfrm flipV="1">
            <a:off x="5959475" y="1863725"/>
            <a:ext cx="0" cy="381635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6" name="Line 22"/>
          <p:cNvSpPr>
            <a:spLocks noChangeShapeType="1"/>
          </p:cNvSpPr>
          <p:nvPr/>
        </p:nvSpPr>
        <p:spPr bwMode="auto">
          <a:xfrm>
            <a:off x="3367088" y="3160713"/>
            <a:ext cx="25923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7" name="Line 23"/>
          <p:cNvSpPr>
            <a:spLocks noChangeShapeType="1"/>
          </p:cNvSpPr>
          <p:nvPr/>
        </p:nvSpPr>
        <p:spPr bwMode="auto">
          <a:xfrm>
            <a:off x="3367088" y="3160713"/>
            <a:ext cx="0" cy="12239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8" name="Line 24"/>
          <p:cNvSpPr>
            <a:spLocks noChangeShapeType="1"/>
          </p:cNvSpPr>
          <p:nvPr/>
        </p:nvSpPr>
        <p:spPr bwMode="auto">
          <a:xfrm>
            <a:off x="5959475" y="3160713"/>
            <a:ext cx="0" cy="18716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49" name="Line 25"/>
          <p:cNvSpPr>
            <a:spLocks noChangeShapeType="1"/>
          </p:cNvSpPr>
          <p:nvPr/>
        </p:nvSpPr>
        <p:spPr bwMode="auto">
          <a:xfrm>
            <a:off x="3354388" y="4394200"/>
            <a:ext cx="1296987"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0" name="Line 26"/>
          <p:cNvSpPr>
            <a:spLocks noChangeShapeType="1"/>
          </p:cNvSpPr>
          <p:nvPr/>
        </p:nvSpPr>
        <p:spPr bwMode="auto">
          <a:xfrm flipH="1">
            <a:off x="4664075" y="4392613"/>
            <a:ext cx="129540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1" name="Line 27"/>
          <p:cNvSpPr>
            <a:spLocks noChangeShapeType="1"/>
          </p:cNvSpPr>
          <p:nvPr/>
        </p:nvSpPr>
        <p:spPr bwMode="auto">
          <a:xfrm>
            <a:off x="4016375" y="2224088"/>
            <a:ext cx="1943100" cy="9366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2" name="Line 28"/>
          <p:cNvSpPr>
            <a:spLocks noChangeShapeType="1"/>
          </p:cNvSpPr>
          <p:nvPr/>
        </p:nvSpPr>
        <p:spPr bwMode="auto">
          <a:xfrm flipH="1">
            <a:off x="3367088" y="2513013"/>
            <a:ext cx="1296987" cy="647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3" name="Line 29"/>
          <p:cNvSpPr>
            <a:spLocks noChangeShapeType="1"/>
          </p:cNvSpPr>
          <p:nvPr/>
        </p:nvSpPr>
        <p:spPr bwMode="auto">
          <a:xfrm flipV="1">
            <a:off x="2790825" y="2224088"/>
            <a:ext cx="1225550" cy="10795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4" name="Line 30"/>
          <p:cNvSpPr>
            <a:spLocks noChangeShapeType="1"/>
          </p:cNvSpPr>
          <p:nvPr/>
        </p:nvSpPr>
        <p:spPr bwMode="auto">
          <a:xfrm>
            <a:off x="2790825" y="3303588"/>
            <a:ext cx="576263" cy="17287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5" name="Line 31"/>
          <p:cNvSpPr>
            <a:spLocks noChangeShapeType="1"/>
          </p:cNvSpPr>
          <p:nvPr/>
        </p:nvSpPr>
        <p:spPr bwMode="auto">
          <a:xfrm>
            <a:off x="3367088" y="5032375"/>
            <a:ext cx="1296987" cy="647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6" name="Line 32"/>
          <p:cNvSpPr>
            <a:spLocks noChangeShapeType="1"/>
          </p:cNvSpPr>
          <p:nvPr/>
        </p:nvSpPr>
        <p:spPr bwMode="auto">
          <a:xfrm flipV="1">
            <a:off x="4664075" y="5032375"/>
            <a:ext cx="1295400" cy="647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8457" name="Rectangle 34"/>
          <p:cNvSpPr>
            <a:spLocks noChangeArrowheads="1"/>
          </p:cNvSpPr>
          <p:nvPr/>
        </p:nvSpPr>
        <p:spPr bwMode="auto">
          <a:xfrm>
            <a:off x="3389313" y="3160713"/>
            <a:ext cx="2547937" cy="1223962"/>
          </a:xfrm>
          <a:prstGeom prst="rect">
            <a:avLst/>
          </a:prstGeom>
          <a:solidFill>
            <a:srgbClr val="C0C0C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18458" name="AutoShape 38"/>
          <p:cNvSpPr>
            <a:spLocks noChangeArrowheads="1"/>
          </p:cNvSpPr>
          <p:nvPr/>
        </p:nvSpPr>
        <p:spPr bwMode="auto">
          <a:xfrm rot="5400000">
            <a:off x="4664075" y="4384675"/>
            <a:ext cx="1295400" cy="1295400"/>
          </a:xfrm>
          <a:prstGeom prst="rtTriangle">
            <a:avLst/>
          </a:prstGeom>
          <a:solidFill>
            <a:srgbClr val="C0C0C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18459" name="AutoShape 39"/>
          <p:cNvSpPr>
            <a:spLocks noChangeArrowheads="1"/>
          </p:cNvSpPr>
          <p:nvPr/>
        </p:nvSpPr>
        <p:spPr bwMode="auto">
          <a:xfrm rot="10800000">
            <a:off x="3367088" y="4384675"/>
            <a:ext cx="1295400" cy="1295400"/>
          </a:xfrm>
          <a:prstGeom prst="rtTriangle">
            <a:avLst/>
          </a:prstGeom>
          <a:solidFill>
            <a:srgbClr val="C0C0C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18460" name="Line 40"/>
          <p:cNvSpPr>
            <a:spLocks noChangeShapeType="1"/>
          </p:cNvSpPr>
          <p:nvPr/>
        </p:nvSpPr>
        <p:spPr bwMode="auto">
          <a:xfrm flipH="1" flipV="1">
            <a:off x="5311775" y="3808413"/>
            <a:ext cx="1368425"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18461" name="Text Box 41"/>
          <p:cNvSpPr txBox="1">
            <a:spLocks noChangeArrowheads="1"/>
          </p:cNvSpPr>
          <p:nvPr/>
        </p:nvSpPr>
        <p:spPr bwMode="auto">
          <a:xfrm>
            <a:off x="6535738" y="4529138"/>
            <a:ext cx="1439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spcBef>
                <a:spcPct val="50000"/>
              </a:spcBef>
            </a:pPr>
            <a:endParaRPr lang="ko-KR" altLang="ko-KR" i="1"/>
          </a:p>
        </p:txBody>
      </p:sp>
      <p:sp>
        <p:nvSpPr>
          <p:cNvPr id="18462" name="Line 44"/>
          <p:cNvSpPr>
            <a:spLocks noChangeShapeType="1"/>
          </p:cNvSpPr>
          <p:nvPr/>
        </p:nvSpPr>
        <p:spPr bwMode="auto">
          <a:xfrm flipH="1">
            <a:off x="4879975" y="2368550"/>
            <a:ext cx="287338"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18463" name="Text Box 45"/>
          <p:cNvSpPr txBox="1">
            <a:spLocks noChangeArrowheads="1"/>
          </p:cNvSpPr>
          <p:nvPr/>
        </p:nvSpPr>
        <p:spPr bwMode="auto">
          <a:xfrm>
            <a:off x="5022850" y="2008188"/>
            <a:ext cx="720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spcBef>
                <a:spcPct val="50000"/>
              </a:spcBef>
            </a:pPr>
            <a:r>
              <a:rPr lang="en-US" altLang="ko-KR">
                <a:latin typeface="Times New Roman" pitchFamily="18" charset="0"/>
              </a:rPr>
              <a:t>P</a:t>
            </a:r>
            <a:r>
              <a:rPr lang="en-US" altLang="ko-KR" baseline="-10000">
                <a:latin typeface="Times New Roman" pitchFamily="18" charset="0"/>
              </a:rPr>
              <a:t>FL</a:t>
            </a:r>
          </a:p>
        </p:txBody>
      </p:sp>
      <p:sp>
        <p:nvSpPr>
          <p:cNvPr id="18464" name="Text Box 46"/>
          <p:cNvSpPr txBox="1">
            <a:spLocks noChangeArrowheads="1"/>
          </p:cNvSpPr>
          <p:nvPr/>
        </p:nvSpPr>
        <p:spPr bwMode="auto">
          <a:xfrm>
            <a:off x="3367088" y="1928813"/>
            <a:ext cx="720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spcBef>
                <a:spcPct val="50000"/>
              </a:spcBef>
            </a:pPr>
            <a:r>
              <a:rPr lang="en-US" altLang="ko-KR">
                <a:latin typeface="Times New Roman" pitchFamily="18" charset="0"/>
              </a:rPr>
              <a:t>P</a:t>
            </a:r>
            <a:r>
              <a:rPr lang="en-US" altLang="ko-KR" baseline="-10000">
                <a:latin typeface="Times New Roman" pitchFamily="18" charset="0"/>
              </a:rPr>
              <a:t>AFL</a:t>
            </a:r>
          </a:p>
        </p:txBody>
      </p:sp>
      <p:sp>
        <p:nvSpPr>
          <p:cNvPr id="18465" name="Line 47"/>
          <p:cNvSpPr>
            <a:spLocks noChangeShapeType="1"/>
          </p:cNvSpPr>
          <p:nvPr/>
        </p:nvSpPr>
        <p:spPr bwMode="auto">
          <a:xfrm>
            <a:off x="3511550" y="2295525"/>
            <a:ext cx="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18466" name="Text Box 48"/>
          <p:cNvSpPr txBox="1">
            <a:spLocks noChangeArrowheads="1"/>
          </p:cNvSpPr>
          <p:nvPr/>
        </p:nvSpPr>
        <p:spPr bwMode="auto">
          <a:xfrm>
            <a:off x="6319838" y="431323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spcBef>
                <a:spcPct val="50000"/>
              </a:spcBef>
            </a:pPr>
            <a:r>
              <a:rPr lang="en-US" altLang="ko-KR">
                <a:latin typeface="Times New Roman" pitchFamily="18" charset="0"/>
              </a:rPr>
              <a:t>conv(</a:t>
            </a:r>
            <a:r>
              <a:rPr lang="en-US" altLang="ko-KR" i="1">
                <a:latin typeface="Times New Roman" pitchFamily="18" charset="0"/>
              </a:rPr>
              <a:t>F</a:t>
            </a:r>
            <a:r>
              <a:rPr lang="en-US" altLang="ko-KR">
                <a:latin typeface="Times New Roman" pitchFamily="18" charset="0"/>
              </a:rPr>
              <a:t>)</a:t>
            </a:r>
            <a:endParaRPr lang="en-US" altLang="ko-KR" baseline="-100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19459" name="내용 개체 틀 2"/>
              <p:cNvSpPr>
                <a:spLocks noGrp="1"/>
              </p:cNvSpPr>
              <p:nvPr>
                <p:ph idx="1"/>
              </p:nvPr>
            </p:nvSpPr>
            <p:spPr>
              <a:xfrm>
                <a:off x="251520" y="620688"/>
                <a:ext cx="8631113" cy="6969472"/>
              </a:xfrm>
            </p:spPr>
            <p:txBody>
              <a:bodyPr/>
              <a:lstStyle/>
              <a:p>
                <a:r>
                  <a:rPr lang="en-US" altLang="ko-KR" dirty="0" smtClean="0">
                    <a:solidFill>
                      <a:srgbClr val="FF0000"/>
                    </a:solidFill>
                    <a:cs typeface="Arial" charset="0"/>
                  </a:rPr>
                  <a:t>Ideal Formulation</a:t>
                </a:r>
              </a:p>
              <a:p>
                <a:pPr eaLnBrk="1" hangingPunct="1"/>
                <a:r>
                  <a:rPr lang="en-US" altLang="ko-KR" dirty="0" smtClean="0">
                    <a:cs typeface="Arial" charset="0"/>
                  </a:rPr>
                  <a:t>Def: Let </a:t>
                </a:r>
                <a14:m>
                  <m:oMath xmlns:m="http://schemas.openxmlformats.org/officeDocument/2006/math">
                    <m:r>
                      <a:rPr lang="en-US" altLang="ko-KR" b="0" i="1" smtClean="0">
                        <a:latin typeface="Cambria Math" panose="02040503050406030204" pitchFamily="18" charset="0"/>
                        <a:cs typeface="Arial" charset="0"/>
                      </a:rPr>
                      <m:t>𝑃</m:t>
                    </m:r>
                    <m:r>
                      <a:rPr lang="en-US" altLang="ko-KR" b="0" i="1" smtClean="0">
                        <a:latin typeface="Cambria Math" panose="02040503050406030204" pitchFamily="18" charset="0"/>
                        <a:ea typeface="Cambria Math" panose="02040503050406030204" pitchFamily="18" charset="0"/>
                        <a:cs typeface="Arial" charset="0"/>
                      </a:rPr>
                      <m:t>⊆</m:t>
                    </m:r>
                    <m:sSup>
                      <m:sSupPr>
                        <m:ctrlPr>
                          <a:rPr lang="en-US" altLang="ko-KR" b="0" i="1" smtClean="0">
                            <a:latin typeface="Cambria Math" panose="02040503050406030204" pitchFamily="18" charset="0"/>
                            <a:ea typeface="Cambria Math" panose="02040503050406030204" pitchFamily="18" charset="0"/>
                            <a:cs typeface="Arial" charset="0"/>
                          </a:rPr>
                        </m:ctrlPr>
                      </m:sSupPr>
                      <m:e>
                        <m:r>
                          <a:rPr lang="en-US" altLang="ko-KR" b="0" i="1" smtClean="0">
                            <a:latin typeface="Cambria Math" panose="02040503050406030204" pitchFamily="18" charset="0"/>
                            <a:ea typeface="Cambria Math" panose="02040503050406030204" pitchFamily="18" charset="0"/>
                            <a:cs typeface="Arial" charset="0"/>
                          </a:rPr>
                          <m:t>𝑅</m:t>
                        </m:r>
                      </m:e>
                      <m:sup>
                        <m:r>
                          <a:rPr lang="en-US" altLang="ko-KR" b="0" i="1" smtClean="0">
                            <a:latin typeface="Cambria Math" panose="02040503050406030204" pitchFamily="18" charset="0"/>
                            <a:ea typeface="Cambria Math" panose="02040503050406030204" pitchFamily="18" charset="0"/>
                            <a:cs typeface="Arial" charset="0"/>
                          </a:rPr>
                          <m:t>𝑛</m:t>
                        </m:r>
                      </m:sup>
                    </m:sSup>
                  </m:oMath>
                </a14:m>
                <a:r>
                  <a:rPr lang="en-US" altLang="ko-KR" dirty="0" smtClean="0">
                    <a:cs typeface="Arial" charset="0"/>
                  </a:rPr>
                  <a:t> be a polyhedron. A vector </a:t>
                </a:r>
                <a14:m>
                  <m:oMath xmlns:m="http://schemas.openxmlformats.org/officeDocument/2006/math">
                    <m:r>
                      <a:rPr lang="en-US" altLang="ko-KR" b="0" i="1" smtClean="0">
                        <a:latin typeface="Cambria Math" panose="02040503050406030204" pitchFamily="18" charset="0"/>
                        <a:cs typeface="Arial" charset="0"/>
                      </a:rPr>
                      <m:t>𝑥</m:t>
                    </m:r>
                    <m:r>
                      <a:rPr lang="en-US" altLang="ko-KR" b="0" i="1" smtClean="0">
                        <a:latin typeface="Cambria Math" panose="02040503050406030204" pitchFamily="18" charset="0"/>
                        <a:ea typeface="Cambria Math" panose="02040503050406030204" pitchFamily="18" charset="0"/>
                        <a:cs typeface="Arial" charset="0"/>
                      </a:rPr>
                      <m:t>∈</m:t>
                    </m:r>
                    <m:r>
                      <a:rPr lang="en-US" altLang="ko-KR" b="0" i="1" smtClean="0">
                        <a:latin typeface="Cambria Math" panose="02040503050406030204" pitchFamily="18" charset="0"/>
                        <a:ea typeface="Cambria Math" panose="02040503050406030204" pitchFamily="18" charset="0"/>
                        <a:cs typeface="Arial" charset="0"/>
                      </a:rPr>
                      <m:t>𝑃</m:t>
                    </m:r>
                  </m:oMath>
                </a14:m>
                <a:r>
                  <a:rPr lang="en-US" altLang="ko-KR" dirty="0" smtClean="0">
                    <a:cs typeface="Arial" charset="0"/>
                  </a:rPr>
                  <a:t> is an </a:t>
                </a:r>
                <a:r>
                  <a:rPr lang="en-US" altLang="ko-KR" dirty="0" smtClean="0">
                    <a:solidFill>
                      <a:srgbClr val="FF0000"/>
                    </a:solidFill>
                    <a:cs typeface="Arial" charset="0"/>
                  </a:rPr>
                  <a:t>extreme point </a:t>
                </a:r>
                <a:r>
                  <a:rPr lang="en-US" altLang="ko-KR" dirty="0" smtClean="0">
                    <a:cs typeface="Arial" charset="0"/>
                  </a:rPr>
                  <a:t>of </a:t>
                </a:r>
                <a:r>
                  <a:rPr lang="en-US" altLang="ko-KR" i="1" dirty="0" smtClean="0">
                    <a:cs typeface="Arial" charset="0"/>
                  </a:rPr>
                  <a:t>P</a:t>
                </a:r>
                <a:r>
                  <a:rPr lang="en-US" altLang="ko-KR" dirty="0" smtClean="0">
                    <a:cs typeface="Arial" charset="0"/>
                  </a:rPr>
                  <a:t> if we cannot find two vectors </a:t>
                </a:r>
                <a14:m>
                  <m:oMath xmlns:m="http://schemas.openxmlformats.org/officeDocument/2006/math">
                    <m:r>
                      <a:rPr lang="en-US" altLang="ko-KR" b="0" i="1" smtClean="0">
                        <a:latin typeface="Cambria Math" panose="02040503050406030204" pitchFamily="18" charset="0"/>
                        <a:cs typeface="Arial" charset="0"/>
                      </a:rPr>
                      <m:t>𝑦</m:t>
                    </m:r>
                    <m:r>
                      <a:rPr lang="en-US" altLang="ko-KR" b="0" i="1" smtClean="0">
                        <a:latin typeface="Cambria Math" panose="02040503050406030204" pitchFamily="18" charset="0"/>
                        <a:cs typeface="Arial" charset="0"/>
                      </a:rPr>
                      <m:t>,</m:t>
                    </m:r>
                    <m:r>
                      <a:rPr lang="en-US" altLang="ko-KR" b="0" i="1" smtClean="0">
                        <a:latin typeface="Cambria Math" panose="02040503050406030204" pitchFamily="18" charset="0"/>
                        <a:cs typeface="Arial" charset="0"/>
                      </a:rPr>
                      <m:t>𝑧</m:t>
                    </m:r>
                    <m:r>
                      <a:rPr lang="en-US" altLang="ko-KR" b="0" i="1" smtClean="0">
                        <a:latin typeface="Cambria Math" panose="02040503050406030204" pitchFamily="18" charset="0"/>
                        <a:ea typeface="Cambria Math" panose="02040503050406030204" pitchFamily="18" charset="0"/>
                        <a:cs typeface="Arial" charset="0"/>
                      </a:rPr>
                      <m:t>∈</m:t>
                    </m:r>
                    <m:r>
                      <a:rPr lang="en-US" altLang="ko-KR" b="0" i="1" smtClean="0">
                        <a:latin typeface="Cambria Math" panose="02040503050406030204" pitchFamily="18" charset="0"/>
                        <a:ea typeface="Cambria Math" panose="02040503050406030204" pitchFamily="18" charset="0"/>
                        <a:cs typeface="Arial" charset="0"/>
                      </a:rPr>
                      <m:t>𝑃</m:t>
                    </m:r>
                  </m:oMath>
                </a14:m>
                <a:r>
                  <a:rPr lang="en-US" altLang="ko-KR" dirty="0" smtClean="0">
                    <a:cs typeface="Arial" charset="0"/>
                  </a:rPr>
                  <a:t>, both different from </a:t>
                </a:r>
                <a14:m>
                  <m:oMath xmlns:m="http://schemas.openxmlformats.org/officeDocument/2006/math">
                    <m:r>
                      <a:rPr lang="en-US" altLang="ko-KR" b="0" i="1" smtClean="0">
                        <a:latin typeface="Cambria Math" panose="02040503050406030204" pitchFamily="18" charset="0"/>
                        <a:cs typeface="Arial" charset="0"/>
                      </a:rPr>
                      <m:t>𝑥</m:t>
                    </m:r>
                  </m:oMath>
                </a14:m>
                <a:r>
                  <a:rPr lang="en-US" altLang="ko-KR" dirty="0" smtClean="0">
                    <a:cs typeface="Arial" charset="0"/>
                  </a:rPr>
                  <a:t>, and a scalar </a:t>
                </a:r>
                <a14:m>
                  <m:oMath xmlns:m="http://schemas.openxmlformats.org/officeDocument/2006/math">
                    <m:r>
                      <a:rPr lang="ko-KR" altLang="en-US" i="1" smtClean="0">
                        <a:latin typeface="Cambria Math" panose="02040503050406030204" pitchFamily="18" charset="0"/>
                        <a:cs typeface="Arial" charset="0"/>
                      </a:rPr>
                      <m:t>𝜆</m:t>
                    </m:r>
                    <m:r>
                      <a:rPr lang="ko-KR" altLang="en-US" i="1" smtClean="0">
                        <a:latin typeface="Cambria Math" panose="02040503050406030204" pitchFamily="18" charset="0"/>
                        <a:cs typeface="Arial" charset="0"/>
                      </a:rPr>
                      <m:t>∈[0,1]</m:t>
                    </m:r>
                  </m:oMath>
                </a14:m>
                <a:r>
                  <a:rPr lang="en-US" altLang="ko-KR" dirty="0" smtClean="0">
                    <a:cs typeface="Arial" charset="0"/>
                  </a:rPr>
                  <a:t>, such that </a:t>
                </a:r>
                <a14:m>
                  <m:oMath xmlns:m="http://schemas.openxmlformats.org/officeDocument/2006/math">
                    <m:r>
                      <a:rPr lang="en-US" altLang="ko-KR" b="0" i="1" smtClean="0">
                        <a:latin typeface="Cambria Math" panose="02040503050406030204" pitchFamily="18" charset="0"/>
                        <a:cs typeface="Arial" charset="0"/>
                      </a:rPr>
                      <m:t>𝑥</m:t>
                    </m:r>
                    <m:r>
                      <a:rPr lang="en-US" altLang="ko-KR" b="0" i="1" smtClean="0">
                        <a:latin typeface="Cambria Math" panose="02040503050406030204" pitchFamily="18" charset="0"/>
                        <a:cs typeface="Arial" charset="0"/>
                      </a:rPr>
                      <m:t>=</m:t>
                    </m:r>
                    <m:r>
                      <a:rPr lang="ko-KR" altLang="en-US" b="0" i="1" smtClean="0">
                        <a:latin typeface="Cambria Math" panose="02040503050406030204" pitchFamily="18" charset="0"/>
                        <a:cs typeface="Arial" charset="0"/>
                      </a:rPr>
                      <m:t>𝜆</m:t>
                    </m:r>
                    <m:r>
                      <a:rPr lang="en-US" altLang="ko-KR" b="0" i="1" smtClean="0">
                        <a:latin typeface="Cambria Math" panose="02040503050406030204" pitchFamily="18" charset="0"/>
                        <a:cs typeface="Arial" charset="0"/>
                      </a:rPr>
                      <m:t>𝑦</m:t>
                    </m:r>
                    <m:r>
                      <a:rPr lang="en-US" altLang="ko-KR" b="0" i="1" smtClean="0">
                        <a:latin typeface="Cambria Math" panose="02040503050406030204" pitchFamily="18" charset="0"/>
                        <a:cs typeface="Arial" charset="0"/>
                      </a:rPr>
                      <m:t>+</m:t>
                    </m:r>
                    <m:d>
                      <m:dPr>
                        <m:ctrlPr>
                          <a:rPr lang="en-US" altLang="ko-KR" b="0" i="1" smtClean="0">
                            <a:latin typeface="Cambria Math" panose="02040503050406030204" pitchFamily="18" charset="0"/>
                            <a:cs typeface="Arial" charset="0"/>
                          </a:rPr>
                        </m:ctrlPr>
                      </m:dPr>
                      <m:e>
                        <m:r>
                          <a:rPr lang="en-US" altLang="ko-KR" b="0" i="1" smtClean="0">
                            <a:latin typeface="Cambria Math" panose="02040503050406030204" pitchFamily="18" charset="0"/>
                            <a:cs typeface="Arial" charset="0"/>
                          </a:rPr>
                          <m:t>1−</m:t>
                        </m:r>
                        <m:r>
                          <a:rPr lang="ko-KR" altLang="en-US" b="0" i="1" smtClean="0">
                            <a:latin typeface="Cambria Math" panose="02040503050406030204" pitchFamily="18" charset="0"/>
                            <a:cs typeface="Arial" charset="0"/>
                          </a:rPr>
                          <m:t>𝜆</m:t>
                        </m:r>
                      </m:e>
                    </m:d>
                    <m:r>
                      <a:rPr lang="en-US" altLang="ko-KR" b="0" i="1" smtClean="0">
                        <a:latin typeface="Cambria Math" panose="02040503050406030204" pitchFamily="18" charset="0"/>
                        <a:cs typeface="Arial" charset="0"/>
                      </a:rPr>
                      <m:t>𝑧</m:t>
                    </m:r>
                    <m:r>
                      <a:rPr lang="en-US" altLang="ko-KR" b="0" i="1" smtClean="0">
                        <a:latin typeface="Cambria Math" panose="02040503050406030204" pitchFamily="18" charset="0"/>
                        <a:cs typeface="Arial" charset="0"/>
                      </a:rPr>
                      <m:t>.</m:t>
                    </m:r>
                  </m:oMath>
                </a14:m>
                <a:r>
                  <a:rPr lang="en-US" altLang="ko-KR" dirty="0" smtClean="0">
                    <a:cs typeface="Arial" charset="0"/>
                  </a:rPr>
                  <a:t> (definition can be used for convex sets also)</a:t>
                </a:r>
              </a:p>
              <a:p>
                <a:pPr eaLnBrk="1" hangingPunct="1"/>
                <a:r>
                  <a:rPr lang="en-US" altLang="ko-KR" dirty="0" smtClean="0">
                    <a:cs typeface="Arial" charset="0"/>
                  </a:rPr>
                  <a:t>Def:  Given a set </a:t>
                </a:r>
                <a14:m>
                  <m:oMath xmlns:m="http://schemas.openxmlformats.org/officeDocument/2006/math">
                    <m:r>
                      <a:rPr lang="en-US" altLang="ko-KR" b="0" i="1" smtClean="0">
                        <a:latin typeface="Cambria Math"/>
                        <a:cs typeface="Arial" charset="0"/>
                      </a:rPr>
                      <m:t>𝑋</m:t>
                    </m:r>
                    <m:r>
                      <a:rPr lang="en-US" altLang="ko-KR" b="0" i="1" smtClean="0">
                        <a:latin typeface="Cambria Math"/>
                        <a:ea typeface="Cambria Math"/>
                        <a:cs typeface="Arial" charset="0"/>
                      </a:rPr>
                      <m:t>⊆</m:t>
                    </m:r>
                    <m:sSup>
                      <m:sSupPr>
                        <m:ctrlPr>
                          <a:rPr lang="en-US" altLang="ko-KR" b="0" i="1" smtClean="0">
                            <a:latin typeface="Cambria Math" panose="02040503050406030204" pitchFamily="18" charset="0"/>
                            <a:ea typeface="Cambria Math"/>
                            <a:cs typeface="Arial" charset="0"/>
                          </a:rPr>
                        </m:ctrlPr>
                      </m:sSupPr>
                      <m:e>
                        <m:r>
                          <a:rPr lang="en-US" altLang="ko-KR" b="0" i="1" smtClean="0">
                            <a:latin typeface="Cambria Math"/>
                            <a:ea typeface="Cambria Math"/>
                            <a:cs typeface="Arial" charset="0"/>
                          </a:rPr>
                          <m:t>𝑅</m:t>
                        </m:r>
                      </m:e>
                      <m:sup>
                        <m:r>
                          <a:rPr lang="en-US" altLang="ko-KR" b="0" i="1" smtClean="0">
                            <a:latin typeface="Cambria Math"/>
                            <a:ea typeface="Cambria Math"/>
                            <a:cs typeface="Arial" charset="0"/>
                          </a:rPr>
                          <m:t>𝑛</m:t>
                        </m:r>
                      </m:sup>
                    </m:sSup>
                  </m:oMath>
                </a14:m>
                <a:r>
                  <a:rPr lang="en-US" altLang="ko-KR" dirty="0" smtClean="0">
                    <a:cs typeface="Arial" charset="0"/>
                    <a:sym typeface="Symbol" pitchFamily="18" charset="2"/>
                  </a:rPr>
                  <a:t>, the </a:t>
                </a:r>
                <a:r>
                  <a:rPr lang="en-US" altLang="ko-KR" dirty="0" smtClean="0">
                    <a:solidFill>
                      <a:srgbClr val="FF0000"/>
                    </a:solidFill>
                    <a:cs typeface="Arial" charset="0"/>
                    <a:sym typeface="Symbol" pitchFamily="18" charset="2"/>
                  </a:rPr>
                  <a:t>convex hull of </a:t>
                </a:r>
                <a14:m>
                  <m:oMath xmlns:m="http://schemas.openxmlformats.org/officeDocument/2006/math">
                    <m:r>
                      <a:rPr lang="en-US" altLang="ko-KR" i="1" dirty="0" smtClean="0">
                        <a:solidFill>
                          <a:srgbClr val="FF0000"/>
                        </a:solidFill>
                        <a:latin typeface="Cambria Math"/>
                        <a:cs typeface="Arial" charset="0"/>
                        <a:sym typeface="Symbol" pitchFamily="18" charset="2"/>
                      </a:rPr>
                      <m:t>𝑋</m:t>
                    </m:r>
                  </m:oMath>
                </a14:m>
                <a:r>
                  <a:rPr lang="en-US" altLang="ko-KR" dirty="0" smtClean="0">
                    <a:cs typeface="Arial" charset="0"/>
                    <a:sym typeface="Symbol" pitchFamily="18" charset="2"/>
                  </a:rPr>
                  <a:t>, denoted </a:t>
                </a:r>
                <a:r>
                  <a:rPr lang="en-US" altLang="ko-KR" dirty="0" err="1" smtClean="0">
                    <a:cs typeface="Arial" charset="0"/>
                    <a:sym typeface="Symbol" pitchFamily="18" charset="2"/>
                  </a:rPr>
                  <a:t>conv</a:t>
                </a:r>
                <a:r>
                  <a:rPr lang="en-US" altLang="ko-KR" dirty="0" smtClean="0">
                    <a:cs typeface="Arial" charset="0"/>
                    <a:sym typeface="Symbol" pitchFamily="18" charset="2"/>
                  </a:rPr>
                  <a:t>(</a:t>
                </a:r>
                <a14:m>
                  <m:oMath xmlns:m="http://schemas.openxmlformats.org/officeDocument/2006/math">
                    <m:r>
                      <a:rPr lang="en-US" altLang="ko-KR" i="1" dirty="0" smtClean="0">
                        <a:latin typeface="Cambria Math"/>
                        <a:cs typeface="Arial" charset="0"/>
                        <a:sym typeface="Symbol" pitchFamily="18" charset="2"/>
                      </a:rPr>
                      <m:t>𝑋</m:t>
                    </m:r>
                  </m:oMath>
                </a14:m>
                <a:r>
                  <a:rPr lang="en-US" altLang="ko-KR" dirty="0" smtClean="0">
                    <a:cs typeface="Arial" charset="0"/>
                    <a:sym typeface="Symbol" pitchFamily="18" charset="2"/>
                  </a:rPr>
                  <a:t>), is defined as:  </a:t>
                </a:r>
                <a:r>
                  <a:rPr lang="en-US" altLang="ko-KR" dirty="0" err="1" smtClean="0">
                    <a:cs typeface="Arial" charset="0"/>
                    <a:sym typeface="Symbol" pitchFamily="18" charset="2"/>
                  </a:rPr>
                  <a:t>conv</a:t>
                </a:r>
                <a:r>
                  <a:rPr lang="en-US" altLang="ko-KR" dirty="0" smtClean="0">
                    <a:cs typeface="Arial" charset="0"/>
                    <a:sym typeface="Symbol" pitchFamily="18" charset="2"/>
                  </a:rPr>
                  <a:t>(</a:t>
                </a:r>
                <a14:m>
                  <m:oMath xmlns:m="http://schemas.openxmlformats.org/officeDocument/2006/math">
                    <m:r>
                      <a:rPr lang="en-US" altLang="ko-KR" i="1" dirty="0" smtClean="0">
                        <a:latin typeface="Cambria Math"/>
                        <a:cs typeface="Arial" charset="0"/>
                        <a:sym typeface="Symbol" pitchFamily="18" charset="2"/>
                      </a:rPr>
                      <m:t>𝑋</m:t>
                    </m:r>
                  </m:oMath>
                </a14:m>
                <a:r>
                  <a:rPr lang="en-US" altLang="ko-KR" dirty="0" smtClean="0">
                    <a:cs typeface="Arial" charset="0"/>
                    <a:sym typeface="Symbol" pitchFamily="18" charset="2"/>
                  </a:rPr>
                  <a:t>)</a:t>
                </a:r>
                <a14:m>
                  <m:oMath xmlns:m="http://schemas.openxmlformats.org/officeDocument/2006/math">
                    <m:r>
                      <a:rPr lang="en-US" altLang="ko-KR" b="0" i="1" dirty="0" smtClean="0">
                        <a:latin typeface="Cambria Math"/>
                        <a:cs typeface="Arial" charset="0"/>
                        <a:sym typeface="Symbol" pitchFamily="18" charset="2"/>
                      </a:rPr>
                      <m:t>={</m:t>
                    </m:r>
                    <m:r>
                      <a:rPr lang="en-US" altLang="ko-KR" b="0" i="1" dirty="0" smtClean="0">
                        <a:latin typeface="Cambria Math"/>
                        <a:cs typeface="Arial" charset="0"/>
                        <a:sym typeface="Symbol" pitchFamily="18" charset="2"/>
                      </a:rPr>
                      <m:t>𝑥</m:t>
                    </m:r>
                    <m:r>
                      <a:rPr lang="en-US" altLang="ko-KR" b="0" i="1" dirty="0" smtClean="0">
                        <a:latin typeface="Cambria Math"/>
                        <a:cs typeface="Arial" charset="0"/>
                        <a:sym typeface="Symbol" pitchFamily="18" charset="2"/>
                      </a:rPr>
                      <m:t>:</m:t>
                    </m:r>
                    <m:r>
                      <a:rPr lang="en-US" altLang="ko-KR" b="0" i="1" dirty="0" smtClean="0">
                        <a:latin typeface="Cambria Math"/>
                        <a:cs typeface="Arial" charset="0"/>
                        <a:sym typeface="Symbol" pitchFamily="18" charset="2"/>
                      </a:rPr>
                      <m:t>𝑥</m:t>
                    </m:r>
                    <m:r>
                      <a:rPr lang="en-US" altLang="ko-KR" b="0" i="1" dirty="0" smtClean="0">
                        <a:latin typeface="Cambria Math"/>
                        <a:cs typeface="Arial" charset="0"/>
                        <a:sym typeface="Symbol" pitchFamily="18" charset="2"/>
                      </a:rPr>
                      <m:t>=</m:t>
                    </m:r>
                    <m:nary>
                      <m:naryPr>
                        <m:chr m:val="∑"/>
                        <m:limLoc m:val="subSup"/>
                        <m:ctrlPr>
                          <a:rPr lang="en-US" altLang="ko-KR" b="0" i="1" dirty="0" smtClean="0">
                            <a:latin typeface="Cambria Math" panose="02040503050406030204" pitchFamily="18" charset="0"/>
                            <a:cs typeface="Arial" charset="0"/>
                            <a:sym typeface="Symbol" pitchFamily="18" charset="2"/>
                          </a:rPr>
                        </m:ctrlPr>
                      </m:naryPr>
                      <m:sub>
                        <m:r>
                          <m:rPr>
                            <m:brk m:alnAt="25"/>
                          </m:rPr>
                          <a:rPr lang="en-US" altLang="ko-KR" b="0" i="1" dirty="0" smtClean="0">
                            <a:latin typeface="Cambria Math"/>
                            <a:cs typeface="Arial" charset="0"/>
                            <a:sym typeface="Symbol" pitchFamily="18" charset="2"/>
                          </a:rPr>
                          <m:t>𝑖</m:t>
                        </m:r>
                        <m:r>
                          <a:rPr lang="en-US" altLang="ko-KR" b="0" i="1" dirty="0" smtClean="0">
                            <a:latin typeface="Cambria Math"/>
                            <a:cs typeface="Arial" charset="0"/>
                            <a:sym typeface="Symbol" pitchFamily="18" charset="2"/>
                          </a:rPr>
                          <m:t>=1</m:t>
                        </m:r>
                      </m:sub>
                      <m:sup>
                        <m:r>
                          <a:rPr lang="en-US" altLang="ko-KR" b="0" i="1" dirty="0" smtClean="0">
                            <a:latin typeface="Cambria Math"/>
                            <a:cs typeface="Arial" charset="0"/>
                            <a:sym typeface="Symbol" pitchFamily="18" charset="2"/>
                          </a:rPr>
                          <m:t>𝑡</m:t>
                        </m:r>
                      </m:sup>
                      <m:e>
                        <m:sSub>
                          <m:sSubPr>
                            <m:ctrlPr>
                              <a:rPr lang="en-US" altLang="ko-KR" b="0" i="1" dirty="0" smtClean="0">
                                <a:latin typeface="Cambria Math" panose="02040503050406030204" pitchFamily="18" charset="0"/>
                                <a:cs typeface="Arial" charset="0"/>
                                <a:sym typeface="Symbol" pitchFamily="18" charset="2"/>
                              </a:rPr>
                            </m:ctrlPr>
                          </m:sSubPr>
                          <m:e>
                            <m:r>
                              <a:rPr lang="ko-KR" altLang="en-US" b="0" i="1" dirty="0" smtClean="0">
                                <a:latin typeface="Cambria Math"/>
                                <a:cs typeface="Arial" charset="0"/>
                                <a:sym typeface="Symbol" pitchFamily="18" charset="2"/>
                              </a:rPr>
                              <m:t>𝜆</m:t>
                            </m:r>
                          </m:e>
                          <m:sub>
                            <m:r>
                              <a:rPr lang="en-US" altLang="ko-KR" b="0" i="1" dirty="0" smtClean="0">
                                <a:latin typeface="Cambria Math"/>
                                <a:cs typeface="Arial" charset="0"/>
                                <a:sym typeface="Symbol" pitchFamily="18" charset="2"/>
                              </a:rPr>
                              <m:t>𝑖</m:t>
                            </m:r>
                          </m:sub>
                        </m:sSub>
                        <m:sSup>
                          <m:sSupPr>
                            <m:ctrlPr>
                              <a:rPr lang="en-US" altLang="ko-KR" b="0" i="1" dirty="0" smtClean="0">
                                <a:latin typeface="Cambria Math" panose="02040503050406030204" pitchFamily="18" charset="0"/>
                                <a:cs typeface="Arial" charset="0"/>
                                <a:sym typeface="Symbol" pitchFamily="18" charset="2"/>
                              </a:rPr>
                            </m:ctrlPr>
                          </m:sSupPr>
                          <m:e>
                            <m:r>
                              <a:rPr lang="en-US" altLang="ko-KR" b="0" i="1" dirty="0" smtClean="0">
                                <a:latin typeface="Cambria Math"/>
                                <a:cs typeface="Arial" charset="0"/>
                                <a:sym typeface="Symbol" pitchFamily="18" charset="2"/>
                              </a:rPr>
                              <m:t>𝑥</m:t>
                            </m:r>
                          </m:e>
                          <m:sup>
                            <m:r>
                              <a:rPr lang="en-US" altLang="ko-KR" b="0" i="1" dirty="0" smtClean="0">
                                <a:latin typeface="Cambria Math"/>
                                <a:cs typeface="Arial" charset="0"/>
                                <a:sym typeface="Symbol" pitchFamily="18" charset="2"/>
                              </a:rPr>
                              <m:t>𝑖</m:t>
                            </m:r>
                          </m:sup>
                        </m:sSup>
                        <m:r>
                          <a:rPr lang="en-US" altLang="ko-KR" b="0" i="1" dirty="0" smtClean="0">
                            <a:latin typeface="Cambria Math"/>
                            <a:cs typeface="Arial" charset="0"/>
                            <a:sym typeface="Symbol" pitchFamily="18" charset="2"/>
                          </a:rPr>
                          <m:t>, </m:t>
                        </m:r>
                        <m:nary>
                          <m:naryPr>
                            <m:chr m:val="∑"/>
                            <m:limLoc m:val="subSup"/>
                            <m:ctrlPr>
                              <a:rPr lang="en-US" altLang="ko-KR" b="0" i="1" dirty="0" smtClean="0">
                                <a:latin typeface="Cambria Math" panose="02040503050406030204" pitchFamily="18" charset="0"/>
                                <a:cs typeface="Arial" charset="0"/>
                                <a:sym typeface="Symbol" pitchFamily="18" charset="2"/>
                              </a:rPr>
                            </m:ctrlPr>
                          </m:naryPr>
                          <m:sub>
                            <m:r>
                              <m:rPr>
                                <m:brk m:alnAt="25"/>
                              </m:rPr>
                              <a:rPr lang="en-US" altLang="ko-KR" b="0" i="1" dirty="0" smtClean="0">
                                <a:latin typeface="Cambria Math"/>
                                <a:cs typeface="Arial" charset="0"/>
                                <a:sym typeface="Symbol" pitchFamily="18" charset="2"/>
                              </a:rPr>
                              <m:t>𝑖</m:t>
                            </m:r>
                            <m:r>
                              <a:rPr lang="en-US" altLang="ko-KR" b="0" i="1" dirty="0" smtClean="0">
                                <a:latin typeface="Cambria Math"/>
                                <a:cs typeface="Arial" charset="0"/>
                                <a:sym typeface="Symbol" pitchFamily="18" charset="2"/>
                              </a:rPr>
                              <m:t>=1</m:t>
                            </m:r>
                          </m:sub>
                          <m:sup>
                            <m:r>
                              <a:rPr lang="en-US" altLang="ko-KR" b="0" i="1" dirty="0" smtClean="0">
                                <a:latin typeface="Cambria Math"/>
                                <a:cs typeface="Arial" charset="0"/>
                                <a:sym typeface="Symbol" pitchFamily="18" charset="2"/>
                              </a:rPr>
                              <m:t>𝑡</m:t>
                            </m:r>
                          </m:sup>
                          <m:e>
                            <m:sSub>
                              <m:sSubPr>
                                <m:ctrlPr>
                                  <a:rPr lang="en-US" altLang="ko-KR" b="0" i="1" dirty="0" smtClean="0">
                                    <a:latin typeface="Cambria Math" panose="02040503050406030204" pitchFamily="18" charset="0"/>
                                    <a:cs typeface="Arial" charset="0"/>
                                    <a:sym typeface="Symbol" pitchFamily="18" charset="2"/>
                                  </a:rPr>
                                </m:ctrlPr>
                              </m:sSubPr>
                              <m:e>
                                <m:r>
                                  <a:rPr lang="ko-KR" altLang="en-US" b="0" i="1" dirty="0" smtClean="0">
                                    <a:latin typeface="Cambria Math"/>
                                    <a:cs typeface="Arial" charset="0"/>
                                    <a:sym typeface="Symbol" pitchFamily="18" charset="2"/>
                                  </a:rPr>
                                  <m:t>𝜆</m:t>
                                </m:r>
                              </m:e>
                              <m:sub>
                                <m:r>
                                  <a:rPr lang="en-US" altLang="ko-KR" b="0" i="1" dirty="0" smtClean="0">
                                    <a:latin typeface="Cambria Math"/>
                                    <a:cs typeface="Arial" charset="0"/>
                                    <a:sym typeface="Symbol" pitchFamily="18" charset="2"/>
                                  </a:rPr>
                                  <m:t>𝑖</m:t>
                                </m:r>
                              </m:sub>
                            </m:sSub>
                            <m:r>
                              <a:rPr lang="en-US" altLang="ko-KR" b="0" i="1" dirty="0" smtClean="0">
                                <a:latin typeface="Cambria Math"/>
                                <a:cs typeface="Arial" charset="0"/>
                                <a:sym typeface="Symbol" pitchFamily="18" charset="2"/>
                              </a:rPr>
                              <m:t>=1, </m:t>
                            </m:r>
                            <m:sSub>
                              <m:sSubPr>
                                <m:ctrlPr>
                                  <a:rPr lang="en-US" altLang="ko-KR" b="0" i="1" dirty="0" smtClean="0">
                                    <a:latin typeface="Cambria Math" panose="02040503050406030204" pitchFamily="18" charset="0"/>
                                    <a:cs typeface="Arial" charset="0"/>
                                    <a:sym typeface="Symbol" pitchFamily="18" charset="2"/>
                                  </a:rPr>
                                </m:ctrlPr>
                              </m:sSubPr>
                              <m:e>
                                <m:r>
                                  <a:rPr lang="ko-KR" altLang="en-US" b="0" i="1" dirty="0" smtClean="0">
                                    <a:latin typeface="Cambria Math"/>
                                    <a:cs typeface="Arial" charset="0"/>
                                    <a:sym typeface="Symbol" pitchFamily="18" charset="2"/>
                                  </a:rPr>
                                  <m:t>𝜆</m:t>
                                </m:r>
                              </m:e>
                              <m:sub>
                                <m:r>
                                  <a:rPr lang="en-US" altLang="ko-KR" b="0" i="1" dirty="0" smtClean="0">
                                    <a:latin typeface="Cambria Math"/>
                                    <a:cs typeface="Arial" charset="0"/>
                                    <a:sym typeface="Symbol" pitchFamily="18" charset="2"/>
                                  </a:rPr>
                                  <m:t>𝑖</m:t>
                                </m:r>
                              </m:sub>
                            </m:sSub>
                            <m:r>
                              <a:rPr lang="en-US" altLang="ko-KR" b="0" i="1" dirty="0" smtClean="0">
                                <a:latin typeface="Cambria Math"/>
                                <a:ea typeface="Cambria Math"/>
                                <a:cs typeface="Arial" charset="0"/>
                                <a:sym typeface="Symbol" pitchFamily="18" charset="2"/>
                              </a:rPr>
                              <m:t>≥0</m:t>
                            </m:r>
                          </m:e>
                        </m:nary>
                      </m:e>
                    </m:nary>
                  </m:oMath>
                </a14:m>
                <a:r>
                  <a:rPr lang="en-US" altLang="ko-KR" dirty="0" smtClean="0">
                    <a:cs typeface="Arial" charset="0"/>
                    <a:sym typeface="Symbol" pitchFamily="18" charset="2"/>
                  </a:rPr>
                  <a:t> for </a:t>
                </a:r>
                <a14:m>
                  <m:oMath xmlns:m="http://schemas.openxmlformats.org/officeDocument/2006/math">
                    <m:r>
                      <a:rPr lang="en-US" altLang="ko-KR" b="0" i="1" smtClean="0">
                        <a:latin typeface="Cambria Math"/>
                        <a:cs typeface="Arial" charset="0"/>
                        <a:sym typeface="Symbol" pitchFamily="18" charset="2"/>
                      </a:rPr>
                      <m:t>𝑖</m:t>
                    </m:r>
                    <m:r>
                      <a:rPr lang="en-US" altLang="ko-KR" b="0" i="1" smtClean="0">
                        <a:latin typeface="Cambria Math"/>
                        <a:cs typeface="Arial" charset="0"/>
                        <a:sym typeface="Symbol" pitchFamily="18" charset="2"/>
                      </a:rPr>
                      <m:t>=1,…,</m:t>
                    </m:r>
                    <m:r>
                      <a:rPr lang="en-US" altLang="ko-KR" b="0" i="1" smtClean="0">
                        <a:latin typeface="Cambria Math"/>
                        <a:cs typeface="Arial" charset="0"/>
                        <a:sym typeface="Symbol" pitchFamily="18" charset="2"/>
                      </a:rPr>
                      <m:t>𝑡</m:t>
                    </m:r>
                  </m:oMath>
                </a14:m>
                <a:r>
                  <a:rPr lang="en-US" altLang="ko-KR" dirty="0" smtClean="0">
                    <a:cs typeface="Arial" charset="0"/>
                    <a:sym typeface="Symbol" pitchFamily="18" charset="2"/>
                  </a:rPr>
                  <a:t> over all finite subsets </a:t>
                </a:r>
                <a14:m>
                  <m:oMath xmlns:m="http://schemas.openxmlformats.org/officeDocument/2006/math">
                    <m:d>
                      <m:dPr>
                        <m:begChr m:val="{"/>
                        <m:endChr m:val="}"/>
                        <m:ctrlPr>
                          <a:rPr lang="en-US" altLang="ko-KR" i="1" smtClean="0">
                            <a:latin typeface="Cambria Math" panose="02040503050406030204" pitchFamily="18" charset="0"/>
                            <a:cs typeface="Arial" charset="0"/>
                            <a:sym typeface="Symbol" pitchFamily="18" charset="2"/>
                          </a:rPr>
                        </m:ctrlPr>
                      </m:dPr>
                      <m:e>
                        <m:sSup>
                          <m:sSupPr>
                            <m:ctrlPr>
                              <a:rPr lang="en-US" altLang="ko-KR" i="1" smtClean="0">
                                <a:latin typeface="Cambria Math" panose="02040503050406030204" pitchFamily="18" charset="0"/>
                                <a:cs typeface="Arial" charset="0"/>
                                <a:sym typeface="Symbol" pitchFamily="18" charset="2"/>
                              </a:rPr>
                            </m:ctrlPr>
                          </m:sSupPr>
                          <m:e>
                            <m:r>
                              <a:rPr lang="en-US" altLang="ko-KR" b="0" i="1" smtClean="0">
                                <a:latin typeface="Cambria Math"/>
                                <a:cs typeface="Arial" charset="0"/>
                                <a:sym typeface="Symbol" pitchFamily="18" charset="2"/>
                              </a:rPr>
                              <m:t>𝑥</m:t>
                            </m:r>
                          </m:e>
                          <m:sup>
                            <m:r>
                              <a:rPr lang="en-US" altLang="ko-KR" b="0" i="1" smtClean="0">
                                <a:latin typeface="Cambria Math"/>
                                <a:cs typeface="Arial" charset="0"/>
                                <a:sym typeface="Symbol" pitchFamily="18" charset="2"/>
                              </a:rPr>
                              <m:t>1</m:t>
                            </m:r>
                          </m:sup>
                        </m:sSup>
                        <m:r>
                          <a:rPr lang="en-US" altLang="ko-KR" b="0" i="1" smtClean="0">
                            <a:latin typeface="Cambria Math"/>
                            <a:cs typeface="Arial" charset="0"/>
                            <a:sym typeface="Symbol" pitchFamily="18" charset="2"/>
                          </a:rPr>
                          <m:t>,…,</m:t>
                        </m:r>
                        <m:sSup>
                          <m:sSupPr>
                            <m:ctrlPr>
                              <a:rPr lang="en-US" altLang="ko-KR" b="0" i="1" smtClean="0">
                                <a:latin typeface="Cambria Math" panose="02040503050406030204" pitchFamily="18" charset="0"/>
                                <a:cs typeface="Arial" charset="0"/>
                                <a:sym typeface="Symbol" pitchFamily="18" charset="2"/>
                              </a:rPr>
                            </m:ctrlPr>
                          </m:sSupPr>
                          <m:e>
                            <m:r>
                              <a:rPr lang="en-US" altLang="ko-KR" b="0" i="1" smtClean="0">
                                <a:latin typeface="Cambria Math"/>
                                <a:cs typeface="Arial" charset="0"/>
                                <a:sym typeface="Symbol" pitchFamily="18" charset="2"/>
                              </a:rPr>
                              <m:t>𝑥</m:t>
                            </m:r>
                          </m:e>
                          <m:sup>
                            <m:r>
                              <a:rPr lang="en-US" altLang="ko-KR" b="0" i="1" smtClean="0">
                                <a:latin typeface="Cambria Math"/>
                                <a:cs typeface="Arial" charset="0"/>
                                <a:sym typeface="Symbol" pitchFamily="18" charset="2"/>
                              </a:rPr>
                              <m:t>𝑡</m:t>
                            </m:r>
                          </m:sup>
                        </m:sSup>
                      </m:e>
                    </m:d>
                  </m:oMath>
                </a14:m>
                <a:r>
                  <a:rPr lang="en-US" altLang="ko-KR" dirty="0" smtClean="0">
                    <a:cs typeface="Arial" charset="0"/>
                    <a:sym typeface="Symbol" pitchFamily="18" charset="2"/>
                  </a:rPr>
                  <a:t> of </a:t>
                </a:r>
                <a14:m>
                  <m:oMath xmlns:m="http://schemas.openxmlformats.org/officeDocument/2006/math">
                    <m:r>
                      <a:rPr lang="en-US" altLang="ko-KR" b="0" i="1" smtClean="0">
                        <a:latin typeface="Cambria Math"/>
                        <a:cs typeface="Arial" charset="0"/>
                        <a:sym typeface="Symbol" pitchFamily="18" charset="2"/>
                      </a:rPr>
                      <m:t>𝑋</m:t>
                    </m:r>
                    <m:r>
                      <a:rPr lang="en-US" altLang="ko-KR" b="0" i="1" smtClean="0">
                        <a:latin typeface="Cambria Math"/>
                        <a:cs typeface="Arial" charset="0"/>
                        <a:sym typeface="Symbol" pitchFamily="18" charset="2"/>
                      </a:rPr>
                      <m:t>}</m:t>
                    </m:r>
                  </m:oMath>
                </a14:m>
                <a:endParaRPr lang="en-US" altLang="ko-KR" dirty="0" smtClean="0">
                  <a:cs typeface="Arial" charset="0"/>
                  <a:sym typeface="Symbol" pitchFamily="18" charset="2"/>
                </a:endParaRPr>
              </a:p>
              <a:p>
                <a:pPr eaLnBrk="1" hangingPunct="1"/>
                <a:endParaRPr lang="en-US" altLang="ko-KR" dirty="0" smtClean="0">
                  <a:cs typeface="Arial" charset="0"/>
                  <a:sym typeface="Symbol" pitchFamily="18" charset="2"/>
                </a:endParaRPr>
              </a:p>
              <a:p>
                <a:pPr eaLnBrk="1" hangingPunct="1">
                  <a:buFont typeface="Wingdings" pitchFamily="2" charset="2"/>
                  <a:buNone/>
                </a:pPr>
                <a:r>
                  <a:rPr lang="en-US" altLang="ko-KR" dirty="0" smtClean="0">
                    <a:cs typeface="Arial" charset="0"/>
                    <a:sym typeface="Symbol" pitchFamily="18" charset="2"/>
                  </a:rPr>
                  <a:t>	Assume </a:t>
                </a:r>
                <a14:m>
                  <m:oMath xmlns:m="http://schemas.openxmlformats.org/officeDocument/2006/math">
                    <m:d>
                      <m:dPr>
                        <m:begChr m:val="|"/>
                        <m:endChr m:val="|"/>
                        <m:ctrlPr>
                          <a:rPr lang="en-US" altLang="ko-KR" i="1" smtClean="0">
                            <a:latin typeface="Cambria Math" panose="02040503050406030204" pitchFamily="18" charset="0"/>
                            <a:cs typeface="Arial" charset="0"/>
                            <a:sym typeface="Symbol" pitchFamily="18" charset="2"/>
                          </a:rPr>
                        </m:ctrlPr>
                      </m:dPr>
                      <m:e>
                        <m:r>
                          <a:rPr lang="en-US" altLang="ko-KR" b="0" i="1" smtClean="0">
                            <a:latin typeface="Cambria Math"/>
                            <a:cs typeface="Arial" charset="0"/>
                            <a:sym typeface="Symbol" pitchFamily="18" charset="2"/>
                          </a:rPr>
                          <m:t>𝑋</m:t>
                        </m:r>
                      </m:e>
                    </m:d>
                  </m:oMath>
                </a14:m>
                <a:r>
                  <a:rPr lang="en-US" altLang="ko-KR" dirty="0" smtClean="0">
                    <a:cs typeface="Arial" charset="0"/>
                    <a:sym typeface="Symbol" pitchFamily="18" charset="2"/>
                  </a:rPr>
                  <a:t> finite, then</a:t>
                </a:r>
              </a:p>
              <a:p>
                <a:pPr eaLnBrk="1" hangingPunct="1"/>
                <a:r>
                  <a:rPr lang="en-US" altLang="ko-KR" dirty="0" smtClean="0">
                    <a:cs typeface="Arial" charset="0"/>
                    <a:sym typeface="Symbol" pitchFamily="18" charset="2"/>
                  </a:rPr>
                  <a:t>Prop 1.1:   </a:t>
                </a:r>
                <a:r>
                  <a:rPr lang="en-US" altLang="ko-KR" dirty="0" err="1" smtClean="0">
                    <a:cs typeface="Arial" charset="0"/>
                    <a:sym typeface="Symbol" pitchFamily="18" charset="2"/>
                  </a:rPr>
                  <a:t>conv</a:t>
                </a:r>
                <a:r>
                  <a:rPr lang="en-US" altLang="ko-KR" dirty="0" smtClean="0">
                    <a:cs typeface="Arial" charset="0"/>
                    <a:sym typeface="Symbol" pitchFamily="18" charset="2"/>
                  </a:rPr>
                  <a:t>(</a:t>
                </a:r>
                <a14:m>
                  <m:oMath xmlns:m="http://schemas.openxmlformats.org/officeDocument/2006/math">
                    <m:r>
                      <a:rPr lang="en-US" altLang="ko-KR" i="1" dirty="0" smtClean="0">
                        <a:latin typeface="Cambria Math"/>
                        <a:cs typeface="Arial" charset="0"/>
                        <a:sym typeface="Symbol" pitchFamily="18" charset="2"/>
                      </a:rPr>
                      <m:t>𝑋</m:t>
                    </m:r>
                  </m:oMath>
                </a14:m>
                <a:r>
                  <a:rPr lang="en-US" altLang="ko-KR" dirty="0" smtClean="0">
                    <a:cs typeface="Arial" charset="0"/>
                    <a:sym typeface="Symbol" pitchFamily="18" charset="2"/>
                  </a:rPr>
                  <a:t>) is a polyhedron.  (</a:t>
                </a:r>
                <a:r>
                  <a:rPr lang="en-US" altLang="ko-KR" dirty="0" err="1" smtClean="0">
                    <a:cs typeface="Arial" charset="0"/>
                    <a:sym typeface="Symbol" pitchFamily="18" charset="2"/>
                  </a:rPr>
                  <a:t>polytope</a:t>
                </a:r>
                <a:r>
                  <a:rPr lang="en-US" altLang="ko-KR" dirty="0" smtClean="0">
                    <a:cs typeface="Arial" charset="0"/>
                    <a:sym typeface="Symbol" pitchFamily="18" charset="2"/>
                  </a:rPr>
                  <a:t>)</a:t>
                </a:r>
              </a:p>
              <a:p>
                <a:pPr marL="0" indent="0" eaLnBrk="1" hangingPunct="1">
                  <a:buNone/>
                </a:pPr>
                <a:r>
                  <a:rPr lang="en-US" altLang="ko-KR" dirty="0" smtClean="0">
                    <a:cs typeface="Arial" charset="0"/>
                    <a:sym typeface="Symbol" pitchFamily="18" charset="2"/>
                  </a:rPr>
                  <a:t>     Pf) later</a:t>
                </a:r>
              </a:p>
              <a:p>
                <a:pPr eaLnBrk="1" hangingPunct="1"/>
                <a:r>
                  <a:rPr lang="en-US" altLang="ko-KR" dirty="0" smtClean="0">
                    <a:cs typeface="Arial" charset="0"/>
                    <a:sym typeface="Symbol" pitchFamily="18" charset="2"/>
                  </a:rPr>
                  <a:t>Prop 1.2:  The extreme points of </a:t>
                </a:r>
                <a:r>
                  <a:rPr lang="en-US" altLang="ko-KR" dirty="0" err="1" smtClean="0">
                    <a:cs typeface="Arial" charset="0"/>
                    <a:sym typeface="Symbol" pitchFamily="18" charset="2"/>
                  </a:rPr>
                  <a:t>conv</a:t>
                </a:r>
                <a:r>
                  <a:rPr lang="en-US" altLang="ko-KR" dirty="0" smtClean="0">
                    <a:cs typeface="Arial" charset="0"/>
                    <a:sym typeface="Symbol" pitchFamily="18" charset="2"/>
                  </a:rPr>
                  <a:t>(</a:t>
                </a:r>
                <a14:m>
                  <m:oMath xmlns:m="http://schemas.openxmlformats.org/officeDocument/2006/math">
                    <m:r>
                      <a:rPr lang="en-US" altLang="ko-KR" i="1" dirty="0" smtClean="0">
                        <a:latin typeface="Cambria Math"/>
                        <a:cs typeface="Arial" charset="0"/>
                        <a:sym typeface="Symbol" pitchFamily="18" charset="2"/>
                      </a:rPr>
                      <m:t>𝑋</m:t>
                    </m:r>
                  </m:oMath>
                </a14:m>
                <a:r>
                  <a:rPr lang="en-US" altLang="ko-KR" dirty="0" smtClean="0">
                    <a:cs typeface="Arial" charset="0"/>
                    <a:sym typeface="Symbol" pitchFamily="18" charset="2"/>
                  </a:rPr>
                  <a:t>) all lie in </a:t>
                </a:r>
                <a14:m>
                  <m:oMath xmlns:m="http://schemas.openxmlformats.org/officeDocument/2006/math">
                    <m:r>
                      <a:rPr lang="en-US" altLang="ko-KR" i="1" dirty="0" smtClean="0">
                        <a:latin typeface="Cambria Math"/>
                        <a:cs typeface="Arial" charset="0"/>
                        <a:sym typeface="Symbol" pitchFamily="18" charset="2"/>
                      </a:rPr>
                      <m:t>𝑋</m:t>
                    </m:r>
                  </m:oMath>
                </a14:m>
                <a:r>
                  <a:rPr lang="en-US" altLang="ko-KR" dirty="0" smtClean="0">
                    <a:cs typeface="Arial" charset="0"/>
                    <a:sym typeface="Symbol" pitchFamily="18" charset="2"/>
                  </a:rPr>
                  <a:t>.</a:t>
                </a:r>
              </a:p>
              <a:p>
                <a:pPr marL="0" indent="0" eaLnBrk="1" hangingPunct="1">
                  <a:buNone/>
                </a:pPr>
                <a:r>
                  <a:rPr lang="en-US" altLang="ko-KR" dirty="0" smtClean="0">
                    <a:cs typeface="Arial" charset="0"/>
                    <a:sym typeface="Symbol" pitchFamily="18" charset="2"/>
                  </a:rPr>
                  <a:t>     Pf) HW for more general MIP case later.</a:t>
                </a:r>
              </a:p>
              <a:p>
                <a:pPr eaLnBrk="1" hangingPunct="1">
                  <a:buFont typeface="Wingdings" pitchFamily="2" charset="2"/>
                  <a:buNone/>
                </a:pPr>
                <a:r>
                  <a:rPr lang="en-US" altLang="ko-KR" dirty="0" smtClean="0">
                    <a:cs typeface="Arial" charset="0"/>
                    <a:sym typeface="Symbol" pitchFamily="18" charset="2"/>
                  </a:rPr>
                  <a:t>	Props also hold for unbounded integer sets </a:t>
                </a:r>
                <a14:m>
                  <m:oMath xmlns:m="http://schemas.openxmlformats.org/officeDocument/2006/math">
                    <m:r>
                      <a:rPr lang="en-US" altLang="ko-KR" b="0" i="1" smtClean="0">
                        <a:latin typeface="Cambria Math" panose="02040503050406030204" pitchFamily="18" charset="0"/>
                        <a:cs typeface="Arial" charset="0"/>
                        <a:sym typeface="Symbol" pitchFamily="18" charset="2"/>
                      </a:rPr>
                      <m:t>𝑋</m:t>
                    </m:r>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𝑥</m:t>
                    </m:r>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𝐴𝑥</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𝑏</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𝑥</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≥0 </m:t>
                    </m:r>
                    <m:r>
                      <m:rPr>
                        <m:sty m:val="p"/>
                      </m:rPr>
                      <a:rPr lang="en-US" altLang="ko-KR" b="0" i="0" smtClean="0">
                        <a:latin typeface="Cambria Math" panose="02040503050406030204" pitchFamily="18" charset="0"/>
                        <a:ea typeface="Cambria Math" panose="02040503050406030204" pitchFamily="18" charset="0"/>
                        <a:cs typeface="Arial" charset="0"/>
                        <a:sym typeface="Symbol" pitchFamily="18" charset="2"/>
                      </a:rPr>
                      <m:t>and</m:t>
                    </m:r>
                    <m:r>
                      <a:rPr lang="en-US" altLang="ko-KR" b="0" i="0" smtClean="0">
                        <a:latin typeface="Cambria Math" panose="02040503050406030204" pitchFamily="18" charset="0"/>
                        <a:ea typeface="Cambria Math" panose="02040503050406030204" pitchFamily="18" charset="0"/>
                        <a:cs typeface="Arial" charset="0"/>
                        <a:sym typeface="Symbol" pitchFamily="18" charset="2"/>
                      </a:rPr>
                      <m:t> </m:t>
                    </m:r>
                    <m:r>
                      <m:rPr>
                        <m:sty m:val="p"/>
                      </m:rPr>
                      <a:rPr lang="en-US" altLang="ko-KR" b="0" i="0" smtClean="0">
                        <a:latin typeface="Cambria Math" panose="02040503050406030204" pitchFamily="18" charset="0"/>
                        <a:ea typeface="Cambria Math" panose="02040503050406030204" pitchFamily="18" charset="0"/>
                        <a:cs typeface="Arial" charset="0"/>
                        <a:sym typeface="Symbol" pitchFamily="18" charset="2"/>
                      </a:rPr>
                      <m:t>integer</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m:t>
                    </m:r>
                  </m:oMath>
                </a14:m>
                <a:r>
                  <a:rPr lang="en-US" altLang="ko-KR" dirty="0" smtClean="0">
                    <a:cs typeface="Arial" charset="0"/>
                    <a:sym typeface="Symbol" pitchFamily="18" charset="2"/>
                  </a:rPr>
                  <a:t>, and mixed integer sets </a:t>
                </a:r>
                <a14:m>
                  <m:oMath xmlns:m="http://schemas.openxmlformats.org/officeDocument/2006/math">
                    <m:r>
                      <a:rPr lang="en-US" altLang="ko-KR" b="0" i="1" smtClean="0">
                        <a:latin typeface="Cambria Math" panose="02040503050406030204" pitchFamily="18" charset="0"/>
                        <a:cs typeface="Arial" charset="0"/>
                        <a:sym typeface="Symbol" pitchFamily="18" charset="2"/>
                      </a:rPr>
                      <m:t>𝑋</m:t>
                    </m:r>
                    <m:r>
                      <a:rPr lang="en-US" altLang="ko-KR" b="0" i="1" smtClean="0">
                        <a:latin typeface="Cambria Math" panose="02040503050406030204" pitchFamily="18" charset="0"/>
                        <a:cs typeface="Arial" charset="0"/>
                        <a:sym typeface="Symbol" pitchFamily="18" charset="2"/>
                      </a:rPr>
                      <m:t>=</m:t>
                    </m:r>
                    <m:d>
                      <m:dPr>
                        <m:begChr m:val="{"/>
                        <m:endChr m:val="}"/>
                        <m:ctrlPr>
                          <a:rPr lang="en-US" altLang="ko-KR" b="0" i="1" smtClean="0">
                            <a:latin typeface="Cambria Math" panose="02040503050406030204" pitchFamily="18" charset="0"/>
                            <a:cs typeface="Arial" charset="0"/>
                            <a:sym typeface="Symbol" pitchFamily="18" charset="2"/>
                          </a:rPr>
                        </m:ctrlPr>
                      </m:dPr>
                      <m:e>
                        <m:d>
                          <m:dPr>
                            <m:ctrlPr>
                              <a:rPr lang="en-US" altLang="ko-KR" b="0" i="1" smtClean="0">
                                <a:latin typeface="Cambria Math" panose="02040503050406030204" pitchFamily="18" charset="0"/>
                                <a:cs typeface="Arial" charset="0"/>
                                <a:sym typeface="Symbol" pitchFamily="18" charset="2"/>
                              </a:rPr>
                            </m:ctrlPr>
                          </m:dPr>
                          <m:e>
                            <m:r>
                              <a:rPr lang="en-US" altLang="ko-KR" b="0" i="1" smtClean="0">
                                <a:latin typeface="Cambria Math" panose="02040503050406030204" pitchFamily="18" charset="0"/>
                                <a:cs typeface="Arial" charset="0"/>
                                <a:sym typeface="Symbol" pitchFamily="18" charset="2"/>
                              </a:rPr>
                              <m:t>𝑥</m:t>
                            </m:r>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𝑦</m:t>
                            </m:r>
                          </m:e>
                        </m:d>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𝐴𝑥</m:t>
                        </m:r>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𝐺𝑦</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𝑏</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𝑥</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≥0,</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𝑦</m:t>
                        </m:r>
                        <m:r>
                          <a:rPr lang="en-US" altLang="ko-KR" b="0" i="1" smtClean="0">
                            <a:latin typeface="Cambria Math" panose="02040503050406030204" pitchFamily="18" charset="0"/>
                            <a:ea typeface="Cambria Math" panose="02040503050406030204" pitchFamily="18" charset="0"/>
                            <a:cs typeface="Arial" charset="0"/>
                            <a:sym typeface="Symbol" pitchFamily="18" charset="2"/>
                          </a:rPr>
                          <m:t>≥0 </m:t>
                        </m:r>
                        <m:r>
                          <m:rPr>
                            <m:sty m:val="p"/>
                          </m:rPr>
                          <a:rPr lang="en-US" altLang="ko-KR" b="0" i="0" smtClean="0">
                            <a:latin typeface="Cambria Math" panose="02040503050406030204" pitchFamily="18" charset="0"/>
                            <a:ea typeface="Cambria Math" panose="02040503050406030204" pitchFamily="18" charset="0"/>
                            <a:cs typeface="Arial" charset="0"/>
                            <a:sym typeface="Symbol" pitchFamily="18" charset="2"/>
                          </a:rPr>
                          <m:t>and</m:t>
                        </m:r>
                        <m:r>
                          <a:rPr lang="en-US" altLang="ko-KR" b="0" i="0" smtClean="0">
                            <a:latin typeface="Cambria Math" panose="02040503050406030204" pitchFamily="18" charset="0"/>
                            <a:ea typeface="Cambria Math" panose="02040503050406030204" pitchFamily="18" charset="0"/>
                            <a:cs typeface="Arial" charset="0"/>
                            <a:sym typeface="Symbol" pitchFamily="18" charset="2"/>
                          </a:rPr>
                          <m:t> </m:t>
                        </m:r>
                        <m:r>
                          <m:rPr>
                            <m:sty m:val="p"/>
                          </m:rPr>
                          <a:rPr lang="en-US" altLang="ko-KR" b="0" i="0" smtClean="0">
                            <a:latin typeface="Cambria Math" panose="02040503050406030204" pitchFamily="18" charset="0"/>
                            <a:ea typeface="Cambria Math" panose="02040503050406030204" pitchFamily="18" charset="0"/>
                            <a:cs typeface="Arial" charset="0"/>
                            <a:sym typeface="Symbol" pitchFamily="18" charset="2"/>
                          </a:rPr>
                          <m:t>integer</m:t>
                        </m:r>
                      </m:e>
                    </m:d>
                  </m:oMath>
                </a14:m>
                <a:r>
                  <a:rPr lang="en-US" altLang="ko-KR" dirty="0" smtClean="0">
                    <a:cs typeface="Arial" charset="0"/>
                    <a:sym typeface="Symbol" pitchFamily="18" charset="2"/>
                  </a:rPr>
                  <a:t> with </a:t>
                </a:r>
                <a14:m>
                  <m:oMath xmlns:m="http://schemas.openxmlformats.org/officeDocument/2006/math">
                    <m:r>
                      <a:rPr lang="en-US" altLang="ko-KR" b="0" i="1" smtClean="0">
                        <a:latin typeface="Cambria Math" panose="02040503050406030204" pitchFamily="18" charset="0"/>
                        <a:cs typeface="Arial" charset="0"/>
                        <a:sym typeface="Symbol" pitchFamily="18" charset="2"/>
                      </a:rPr>
                      <m:t>𝐴</m:t>
                    </m:r>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𝐺</m:t>
                    </m:r>
                    <m:r>
                      <a:rPr lang="en-US" altLang="ko-KR" b="0" i="1" smtClean="0">
                        <a:latin typeface="Cambria Math" panose="02040503050406030204" pitchFamily="18" charset="0"/>
                        <a:cs typeface="Arial" charset="0"/>
                        <a:sym typeface="Symbol" pitchFamily="18" charset="2"/>
                      </a:rPr>
                      <m:t>,</m:t>
                    </m:r>
                    <m:r>
                      <a:rPr lang="en-US" altLang="ko-KR" b="0" i="1" smtClean="0">
                        <a:latin typeface="Cambria Math" panose="02040503050406030204" pitchFamily="18" charset="0"/>
                        <a:cs typeface="Arial" charset="0"/>
                        <a:sym typeface="Symbol" pitchFamily="18" charset="2"/>
                      </a:rPr>
                      <m:t>𝑏</m:t>
                    </m:r>
                  </m:oMath>
                </a14:m>
                <a:r>
                  <a:rPr lang="en-US" altLang="ko-KR" dirty="0" smtClean="0">
                    <a:cs typeface="Arial" charset="0"/>
                    <a:sym typeface="Symbol" pitchFamily="18" charset="2"/>
                  </a:rPr>
                  <a:t> rational.  (later)</a:t>
                </a:r>
              </a:p>
              <a:p>
                <a:pPr eaLnBrk="1" hangingPunct="1"/>
                <a:endParaRPr lang="en-US" altLang="ko-KR" dirty="0" smtClean="0">
                  <a:cs typeface="Arial" charset="0"/>
                  <a:sym typeface="Symbol" pitchFamily="18" charset="2"/>
                </a:endParaRPr>
              </a:p>
              <a:p>
                <a:pPr eaLnBrk="1" hangingPunct="1"/>
                <a:endParaRPr lang="en-US" altLang="ko-KR" dirty="0" smtClean="0">
                  <a:cs typeface="Arial" charset="0"/>
                  <a:sym typeface="Symbol" pitchFamily="18" charset="2"/>
                </a:endParaRPr>
              </a:p>
              <a:p>
                <a:endParaRPr lang="ko-KR" altLang="en-US" dirty="0" smtClean="0">
                  <a:cs typeface="Arial" charset="0"/>
                </a:endParaRPr>
              </a:p>
            </p:txBody>
          </p:sp>
        </mc:Choice>
        <mc:Fallback xmlns="">
          <p:sp>
            <p:nvSpPr>
              <p:cNvPr id="19459" name="내용 개체 틀 2"/>
              <p:cNvSpPr>
                <a:spLocks noGrp="1" noRot="1" noChangeAspect="1" noMove="1" noResize="1" noEditPoints="1" noAdjustHandles="1" noChangeArrowheads="1" noChangeShapeType="1" noTextEdit="1"/>
              </p:cNvSpPr>
              <p:nvPr>
                <p:ph idx="1"/>
              </p:nvPr>
            </p:nvSpPr>
            <p:spPr>
              <a:xfrm>
                <a:off x="251520" y="620688"/>
                <a:ext cx="8631113" cy="6969472"/>
              </a:xfrm>
              <a:blipFill>
                <a:blip r:embed="rId3"/>
                <a:stretch>
                  <a:fillRect l="-636" t="-612" r="-1483"/>
                </a:stretch>
              </a:blipFill>
            </p:spPr>
            <p:txBody>
              <a:bodyPr/>
              <a:lstStyle/>
              <a:p>
                <a:r>
                  <a:rPr lang="ko-KR" altLang="en-US">
                    <a:noFill/>
                  </a:rPr>
                  <a:t> </a:t>
                </a:r>
              </a:p>
            </p:txBody>
          </p:sp>
        </mc:Fallback>
      </mc:AlternateContent>
      <p:sp>
        <p:nvSpPr>
          <p:cNvPr id="21508"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19461"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7D34B9A3-18D8-4F63-84D7-F295391A4B85}" type="slidenum">
              <a:rPr lang="en-US" altLang="ko-KR" sz="1400" smtClean="0">
                <a:latin typeface="+mn-lt"/>
              </a:rPr>
              <a:pPr eaLnBrk="1" hangingPunct="1"/>
              <a:t>8</a:t>
            </a:fld>
            <a:endParaRPr lang="en-US" altLang="ko-KR" sz="1400" smtClean="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endParaRPr lang="ko-KR" altLang="en-US" smtClean="0"/>
          </a:p>
        </p:txBody>
      </p:sp>
      <mc:AlternateContent xmlns:mc="http://schemas.openxmlformats.org/markup-compatibility/2006">
        <mc:Choice xmlns:a14="http://schemas.microsoft.com/office/drawing/2010/main" Requires="a14">
          <p:sp>
            <p:nvSpPr>
              <p:cNvPr id="20483" name="내용 개체 틀 2"/>
              <p:cNvSpPr>
                <a:spLocks noGrp="1"/>
              </p:cNvSpPr>
              <p:nvPr>
                <p:ph idx="1"/>
              </p:nvPr>
            </p:nvSpPr>
            <p:spPr>
              <a:xfrm>
                <a:off x="333375" y="933450"/>
                <a:ext cx="8462963" cy="4339650"/>
              </a:xfrm>
            </p:spPr>
            <p:txBody>
              <a:bodyPr/>
              <a:lstStyle/>
              <a:p>
                <a:pPr eaLnBrk="1" hangingPunct="1"/>
                <a:r>
                  <a:rPr lang="en-US" altLang="ko-KR" dirty="0">
                    <a:cs typeface="Arial" charset="0"/>
                    <a:sym typeface="Symbol" pitchFamily="18" charset="2"/>
                  </a:rPr>
                  <a:t>Rationale:  to solve </a:t>
                </a:r>
                <a:r>
                  <a:rPr lang="en-US" altLang="ko-KR" dirty="0" smtClean="0">
                    <a:cs typeface="Arial" charset="0"/>
                    <a:sym typeface="Symbol" pitchFamily="18" charset="2"/>
                  </a:rPr>
                  <a:t>IP (or MIP) </a:t>
                </a:r>
                <a:r>
                  <a:rPr lang="en-US" altLang="ko-KR" dirty="0">
                    <a:cs typeface="Arial" charset="0"/>
                    <a:sym typeface="Symbol" pitchFamily="18" charset="2"/>
                  </a:rPr>
                  <a:t>:  max </a:t>
                </a:r>
                <a14:m>
                  <m:oMath xmlns:m="http://schemas.openxmlformats.org/officeDocument/2006/math">
                    <m:d>
                      <m:dPr>
                        <m:begChr m:val="{"/>
                        <m:endChr m:val="}"/>
                        <m:ctrlPr>
                          <a:rPr lang="en-US" altLang="ko-KR" i="1">
                            <a:latin typeface="Cambria Math" panose="02040503050406030204" pitchFamily="18" charset="0"/>
                            <a:cs typeface="Arial" charset="0"/>
                            <a:sym typeface="Symbol" pitchFamily="18" charset="2"/>
                          </a:rPr>
                        </m:ctrlPr>
                      </m:dPr>
                      <m:e>
                        <m:sSup>
                          <m:sSupPr>
                            <m:ctrlPr>
                              <a:rPr lang="en-US" altLang="ko-KR" i="1">
                                <a:latin typeface="Cambria Math" panose="02040503050406030204" pitchFamily="18" charset="0"/>
                                <a:cs typeface="Arial" charset="0"/>
                                <a:sym typeface="Symbol" pitchFamily="18" charset="2"/>
                              </a:rPr>
                            </m:ctrlPr>
                          </m:sSupPr>
                          <m:e>
                            <m:r>
                              <a:rPr lang="en-US" altLang="ko-KR" i="1">
                                <a:latin typeface="Cambria Math"/>
                                <a:cs typeface="Arial" charset="0"/>
                                <a:sym typeface="Symbol" pitchFamily="18" charset="2"/>
                              </a:rPr>
                              <m:t>𝑐</m:t>
                            </m:r>
                          </m:e>
                          <m:sup>
                            <m:r>
                              <a:rPr lang="en-US" altLang="ko-KR" i="1">
                                <a:latin typeface="Cambria Math"/>
                                <a:cs typeface="Arial" charset="0"/>
                                <a:sym typeface="Symbol" pitchFamily="18" charset="2"/>
                              </a:rPr>
                              <m:t>′</m:t>
                            </m:r>
                          </m:sup>
                        </m:sSup>
                        <m:r>
                          <a:rPr lang="en-US" altLang="ko-KR" i="1">
                            <a:latin typeface="Cambria Math"/>
                            <a:cs typeface="Arial" charset="0"/>
                            <a:sym typeface="Symbol" pitchFamily="18" charset="2"/>
                          </a:rPr>
                          <m:t>𝑥</m:t>
                        </m:r>
                        <m:r>
                          <a:rPr lang="en-US" altLang="ko-KR" i="1">
                            <a:latin typeface="Cambria Math"/>
                            <a:cs typeface="Arial" charset="0"/>
                            <a:sym typeface="Symbol" pitchFamily="18" charset="2"/>
                          </a:rPr>
                          <m:t>:</m:t>
                        </m:r>
                        <m:r>
                          <a:rPr lang="en-US" altLang="ko-KR" i="1">
                            <a:latin typeface="Cambria Math"/>
                            <a:cs typeface="Arial" charset="0"/>
                            <a:sym typeface="Symbol" pitchFamily="18" charset="2"/>
                          </a:rPr>
                          <m:t>𝑥</m:t>
                        </m:r>
                        <m:r>
                          <a:rPr lang="en-US" altLang="ko-KR" i="1">
                            <a:latin typeface="Cambria Math"/>
                            <a:ea typeface="Cambria Math"/>
                            <a:cs typeface="Arial" charset="0"/>
                            <a:sym typeface="Symbol" pitchFamily="18" charset="2"/>
                          </a:rPr>
                          <m:t>∈</m:t>
                        </m:r>
                        <m:r>
                          <a:rPr lang="en-US" altLang="ko-KR" i="1">
                            <a:latin typeface="Cambria Math"/>
                            <a:ea typeface="Cambria Math"/>
                            <a:cs typeface="Arial" charset="0"/>
                            <a:sym typeface="Symbol" pitchFamily="18" charset="2"/>
                          </a:rPr>
                          <m:t>𝑋</m:t>
                        </m:r>
                      </m:e>
                    </m:d>
                  </m:oMath>
                </a14:m>
                <a:r>
                  <a:rPr lang="en-US" altLang="ko-KR" dirty="0">
                    <a:cs typeface="Arial" charset="0"/>
                    <a:sym typeface="Symbol" pitchFamily="18" charset="2"/>
                  </a:rPr>
                  <a:t>,</a:t>
                </a:r>
              </a:p>
              <a:p>
                <a:pPr eaLnBrk="1" hangingPunct="1">
                  <a:buNone/>
                </a:pPr>
                <a:r>
                  <a:rPr lang="en-US" altLang="ko-KR" dirty="0">
                    <a:cs typeface="Arial" charset="0"/>
                    <a:sym typeface="Symbol" pitchFamily="18" charset="2"/>
                  </a:rPr>
                  <a:t>	Solve  max </a:t>
                </a:r>
                <a14:m>
                  <m:oMath xmlns:m="http://schemas.openxmlformats.org/officeDocument/2006/math">
                    <m:d>
                      <m:dPr>
                        <m:begChr m:val="{"/>
                        <m:endChr m:val="}"/>
                        <m:ctrlPr>
                          <a:rPr lang="en-US" altLang="ko-KR" i="1">
                            <a:latin typeface="Cambria Math" panose="02040503050406030204" pitchFamily="18" charset="0"/>
                            <a:cs typeface="Arial" charset="0"/>
                            <a:sym typeface="Symbol" pitchFamily="18" charset="2"/>
                          </a:rPr>
                        </m:ctrlPr>
                      </m:dPr>
                      <m:e>
                        <m:sSup>
                          <m:sSupPr>
                            <m:ctrlPr>
                              <a:rPr lang="en-US" altLang="ko-KR" i="1">
                                <a:latin typeface="Cambria Math" panose="02040503050406030204" pitchFamily="18" charset="0"/>
                                <a:cs typeface="Arial" charset="0"/>
                                <a:sym typeface="Symbol" pitchFamily="18" charset="2"/>
                              </a:rPr>
                            </m:ctrlPr>
                          </m:sSupPr>
                          <m:e>
                            <m:r>
                              <a:rPr lang="en-US" altLang="ko-KR" i="1">
                                <a:latin typeface="Cambria Math"/>
                                <a:cs typeface="Arial" charset="0"/>
                                <a:sym typeface="Symbol" pitchFamily="18" charset="2"/>
                              </a:rPr>
                              <m:t>𝑐</m:t>
                            </m:r>
                          </m:e>
                          <m:sup>
                            <m:r>
                              <a:rPr lang="en-US" altLang="ko-KR" i="1">
                                <a:latin typeface="Cambria Math"/>
                                <a:cs typeface="Arial" charset="0"/>
                                <a:sym typeface="Symbol" pitchFamily="18" charset="2"/>
                              </a:rPr>
                              <m:t>′</m:t>
                            </m:r>
                          </m:sup>
                        </m:sSup>
                        <m:r>
                          <a:rPr lang="en-US" altLang="ko-KR" i="1">
                            <a:latin typeface="Cambria Math"/>
                            <a:cs typeface="Arial" charset="0"/>
                            <a:sym typeface="Symbol" pitchFamily="18" charset="2"/>
                          </a:rPr>
                          <m:t>𝑥</m:t>
                        </m:r>
                        <m:r>
                          <a:rPr lang="en-US" altLang="ko-KR" i="1">
                            <a:latin typeface="Cambria Math"/>
                            <a:cs typeface="Arial" charset="0"/>
                            <a:sym typeface="Symbol" pitchFamily="18" charset="2"/>
                          </a:rPr>
                          <m:t>:</m:t>
                        </m:r>
                        <m:r>
                          <a:rPr lang="en-US" altLang="ko-KR" i="1">
                            <a:latin typeface="Cambria Math"/>
                            <a:cs typeface="Arial" charset="0"/>
                            <a:sym typeface="Symbol" pitchFamily="18" charset="2"/>
                          </a:rPr>
                          <m:t>𝑥</m:t>
                        </m:r>
                        <m:r>
                          <a:rPr lang="en-US" altLang="ko-KR" i="1">
                            <a:latin typeface="Cambria Math"/>
                            <a:ea typeface="Cambria Math"/>
                            <a:cs typeface="Arial" charset="0"/>
                            <a:sym typeface="Symbol" pitchFamily="18" charset="2"/>
                          </a:rPr>
                          <m:t>∈</m:t>
                        </m:r>
                        <m:r>
                          <a:rPr lang="en-US" altLang="ko-KR" i="1">
                            <a:latin typeface="Cambria Math"/>
                            <a:ea typeface="Cambria Math"/>
                            <a:cs typeface="Arial" charset="0"/>
                            <a:sym typeface="Symbol" pitchFamily="18" charset="2"/>
                          </a:rPr>
                          <m:t>𝑐𝑜𝑛𝑣</m:t>
                        </m:r>
                        <m:r>
                          <a:rPr lang="en-US" altLang="ko-KR" i="1">
                            <a:latin typeface="Cambria Math"/>
                            <a:ea typeface="Cambria Math"/>
                            <a:cs typeface="Arial" charset="0"/>
                            <a:sym typeface="Symbol" pitchFamily="18" charset="2"/>
                          </a:rPr>
                          <m:t>(</m:t>
                        </m:r>
                        <m:r>
                          <a:rPr lang="en-US" altLang="ko-KR" i="1">
                            <a:latin typeface="Cambria Math"/>
                            <a:ea typeface="Cambria Math"/>
                            <a:cs typeface="Arial" charset="0"/>
                            <a:sym typeface="Symbol" pitchFamily="18" charset="2"/>
                          </a:rPr>
                          <m:t>𝑋</m:t>
                        </m:r>
                        <m:r>
                          <a:rPr lang="en-US" altLang="ko-KR" i="1">
                            <a:latin typeface="Cambria Math"/>
                            <a:ea typeface="Cambria Math"/>
                            <a:cs typeface="Arial" charset="0"/>
                            <a:sym typeface="Symbol" pitchFamily="18" charset="2"/>
                          </a:rPr>
                          <m:t>)</m:t>
                        </m:r>
                      </m:e>
                    </m:d>
                  </m:oMath>
                </a14:m>
                <a:r>
                  <a:rPr lang="en-US" altLang="ko-KR" dirty="0">
                    <a:cs typeface="Arial" charset="0"/>
                    <a:sym typeface="Symbol" pitchFamily="18" charset="2"/>
                  </a:rPr>
                  <a:t>.  The problem is LP and LP has an extreme point optimal solution (simplex method can find it</a:t>
                </a:r>
                <a:r>
                  <a:rPr lang="en-US" altLang="ko-KR" dirty="0" smtClean="0">
                    <a:cs typeface="Arial" charset="0"/>
                    <a:sym typeface="Symbol" pitchFamily="18" charset="2"/>
                  </a:rPr>
                  <a:t>).</a:t>
                </a:r>
              </a:p>
              <a:p>
                <a:pPr eaLnBrk="1" hangingPunct="1">
                  <a:buNone/>
                </a:pPr>
                <a:r>
                  <a:rPr lang="en-US" altLang="ko-KR" dirty="0">
                    <a:cs typeface="Arial" charset="0"/>
                    <a:sym typeface="Symbol" pitchFamily="18" charset="2"/>
                  </a:rPr>
                  <a:t>	</a:t>
                </a:r>
                <a:r>
                  <a:rPr lang="en-US" altLang="ko-KR" dirty="0" smtClean="0">
                    <a:cs typeface="Arial" charset="0"/>
                    <a:sym typeface="Symbol" pitchFamily="18" charset="2"/>
                  </a:rPr>
                  <a:t>(see CCZ sec 1.4, p.20 ~ 22 for more)</a:t>
                </a:r>
              </a:p>
              <a:p>
                <a:pPr eaLnBrk="1" hangingPunct="1">
                  <a:buNone/>
                </a:pPr>
                <a:endParaRPr lang="en-US" altLang="ko-KR" dirty="0" smtClean="0">
                  <a:cs typeface="Arial" charset="0"/>
                </a:endParaRPr>
              </a:p>
              <a:p>
                <a:pPr eaLnBrk="1" hangingPunct="1"/>
                <a:r>
                  <a:rPr lang="en-US" altLang="ko-KR" dirty="0" smtClean="0">
                    <a:cs typeface="Arial" charset="0"/>
                  </a:rPr>
                  <a:t>But </a:t>
                </a:r>
                <a:r>
                  <a:rPr lang="en-US" altLang="ko-KR" dirty="0" err="1" smtClean="0">
                    <a:cs typeface="Arial" charset="0"/>
                  </a:rPr>
                  <a:t>conv</a:t>
                </a:r>
                <a:r>
                  <a:rPr lang="en-US" altLang="ko-KR" dirty="0" smtClean="0">
                    <a:cs typeface="Arial" charset="0"/>
                  </a:rPr>
                  <a:t>(</a:t>
                </a:r>
                <a14:m>
                  <m:oMath xmlns:m="http://schemas.openxmlformats.org/officeDocument/2006/math">
                    <m:r>
                      <a:rPr lang="en-US" altLang="ko-KR" i="1" dirty="0" smtClean="0">
                        <a:latin typeface="Cambria Math"/>
                        <a:cs typeface="Arial" charset="0"/>
                      </a:rPr>
                      <m:t>𝑋</m:t>
                    </m:r>
                  </m:oMath>
                </a14:m>
                <a:r>
                  <a:rPr lang="en-US" altLang="ko-KR" dirty="0" smtClean="0">
                    <a:cs typeface="Arial" charset="0"/>
                  </a:rPr>
                  <a:t>) may need lots of inequalities (not a big problem) to describe and/or  we may have limited knowledge about the characteristics of the inequalities </a:t>
                </a:r>
                <a:r>
                  <a:rPr lang="en-US" altLang="ko-KR" dirty="0" smtClean="0">
                    <a:cs typeface="Arial" charset="0"/>
                  </a:rPr>
                  <a:t>(trouble</a:t>
                </a:r>
                <a:r>
                  <a:rPr lang="en-US" altLang="ko-KR" dirty="0" smtClean="0">
                    <a:cs typeface="Arial" charset="0"/>
                  </a:rPr>
                  <a:t>).</a:t>
                </a:r>
              </a:p>
              <a:p>
                <a:pPr eaLnBrk="1" hangingPunct="1">
                  <a:buFont typeface="Wingdings" pitchFamily="2" charset="2"/>
                  <a:buNone/>
                </a:pPr>
                <a:r>
                  <a:rPr lang="en-US" altLang="ko-KR" dirty="0" smtClean="0">
                    <a:cs typeface="Arial" charset="0"/>
                  </a:rPr>
                  <a:t>	Good approximation to </a:t>
                </a:r>
                <a:r>
                  <a:rPr lang="en-US" altLang="ko-KR" dirty="0" err="1" smtClean="0">
                    <a:cs typeface="Arial" charset="0"/>
                  </a:rPr>
                  <a:t>conv</a:t>
                </a:r>
                <a:r>
                  <a:rPr lang="en-US" altLang="ko-KR" dirty="0" smtClean="0">
                    <a:cs typeface="Arial" charset="0"/>
                  </a:rPr>
                  <a:t>(</a:t>
                </a:r>
                <a14:m>
                  <m:oMath xmlns:m="http://schemas.openxmlformats.org/officeDocument/2006/math">
                    <m:r>
                      <a:rPr lang="en-US" altLang="ko-KR" i="1" dirty="0" smtClean="0">
                        <a:latin typeface="Cambria Math"/>
                        <a:cs typeface="Arial" charset="0"/>
                      </a:rPr>
                      <m:t>𝑋</m:t>
                    </m:r>
                  </m:oMath>
                </a14:m>
                <a:r>
                  <a:rPr lang="en-US" altLang="ko-KR" dirty="0" smtClean="0">
                    <a:cs typeface="Arial" charset="0"/>
                  </a:rPr>
                  <a:t>) is helpful ( </a:t>
                </a:r>
                <a14:m>
                  <m:oMath xmlns:m="http://schemas.openxmlformats.org/officeDocument/2006/math">
                    <m:r>
                      <a:rPr lang="en-US" altLang="ko-KR" b="0" i="1" smtClean="0">
                        <a:latin typeface="Cambria Math"/>
                        <a:cs typeface="Arial" charset="0"/>
                      </a:rPr>
                      <m:t>𝑋</m:t>
                    </m:r>
                    <m:r>
                      <a:rPr lang="en-US" altLang="ko-KR" b="0" i="1" smtClean="0">
                        <a:latin typeface="Cambria Math"/>
                        <a:ea typeface="Cambria Math"/>
                        <a:cs typeface="Arial" charset="0"/>
                      </a:rPr>
                      <m:t>⊆</m:t>
                    </m:r>
                    <m:r>
                      <a:rPr lang="en-US" altLang="ko-KR" b="0" i="1" smtClean="0">
                        <a:latin typeface="Cambria Math"/>
                        <a:ea typeface="Cambria Math"/>
                        <a:cs typeface="Arial" charset="0"/>
                      </a:rPr>
                      <m:t>𝑐𝑜𝑛𝑣</m:t>
                    </m:r>
                    <m:r>
                      <a:rPr lang="en-US" altLang="ko-KR" b="0" i="1" smtClean="0">
                        <a:latin typeface="Cambria Math"/>
                        <a:ea typeface="Cambria Math"/>
                        <a:cs typeface="Arial" charset="0"/>
                      </a:rPr>
                      <m:t>(</m:t>
                    </m:r>
                    <m:r>
                      <a:rPr lang="en-US" altLang="ko-KR" b="0" i="1" smtClean="0">
                        <a:latin typeface="Cambria Math"/>
                        <a:ea typeface="Cambria Math"/>
                        <a:cs typeface="Arial" charset="0"/>
                      </a:rPr>
                      <m:t>𝑋</m:t>
                    </m:r>
                    <m:r>
                      <a:rPr lang="en-US" altLang="ko-KR" b="0" i="1" smtClean="0">
                        <a:latin typeface="Cambria Math"/>
                        <a:ea typeface="Cambria Math"/>
                        <a:cs typeface="Arial" charset="0"/>
                      </a:rPr>
                      <m:t>)⊆</m:t>
                    </m:r>
                    <m:r>
                      <a:rPr lang="en-US" altLang="ko-KR" b="0" i="1" smtClean="0">
                        <a:latin typeface="Cambria Math"/>
                        <a:ea typeface="Cambria Math"/>
                        <a:cs typeface="Arial" charset="0"/>
                      </a:rPr>
                      <m:t>𝑃</m:t>
                    </m:r>
                  </m:oMath>
                </a14:m>
                <a:r>
                  <a:rPr lang="en-US" altLang="ko-KR" dirty="0" smtClean="0">
                    <a:cs typeface="Arial" charset="0"/>
                    <a:sym typeface="Symbol" pitchFamily="18" charset="2"/>
                  </a:rPr>
                  <a:t>), we may have stronger bound. Also only need description of </a:t>
                </a:r>
                <a:r>
                  <a:rPr lang="en-US" altLang="ko-KR" dirty="0" err="1" smtClean="0">
                    <a:cs typeface="Arial" charset="0"/>
                    <a:sym typeface="Symbol" pitchFamily="18" charset="2"/>
                  </a:rPr>
                  <a:t>conv</a:t>
                </a:r>
                <a:r>
                  <a:rPr lang="en-US" altLang="ko-KR" dirty="0" smtClean="0">
                    <a:cs typeface="Arial" charset="0"/>
                    <a:sym typeface="Symbol" pitchFamily="18" charset="2"/>
                  </a:rPr>
                  <a:t>(</a:t>
                </a:r>
                <a:r>
                  <a:rPr lang="en-US" altLang="ko-KR" i="1" dirty="0" smtClean="0">
                    <a:cs typeface="Arial" charset="0"/>
                    <a:sym typeface="Symbol" pitchFamily="18" charset="2"/>
                  </a:rPr>
                  <a:t>X</a:t>
                </a:r>
                <a:r>
                  <a:rPr lang="en-US" altLang="ko-KR" dirty="0" smtClean="0">
                    <a:cs typeface="Arial" charset="0"/>
                    <a:sym typeface="Symbol" pitchFamily="18" charset="2"/>
                  </a:rPr>
                  <a:t>) near the optimal solution.</a:t>
                </a:r>
              </a:p>
              <a:p>
                <a:pPr eaLnBrk="1" hangingPunct="1">
                  <a:buFont typeface="Wingdings" pitchFamily="2" charset="2"/>
                  <a:buNone/>
                </a:pPr>
                <a:endParaRPr lang="en-US" altLang="ko-KR" dirty="0" smtClean="0">
                  <a:cs typeface="Arial" charset="0"/>
                  <a:sym typeface="Symbol" pitchFamily="18" charset="2"/>
                </a:endParaRPr>
              </a:p>
            </p:txBody>
          </p:sp>
        </mc:Choice>
        <mc:Fallback>
          <p:sp>
            <p:nvSpPr>
              <p:cNvPr id="20483" name="내용 개체 틀 2"/>
              <p:cNvSpPr>
                <a:spLocks noGrp="1" noRot="1" noChangeAspect="1" noMove="1" noResize="1" noEditPoints="1" noAdjustHandles="1" noChangeArrowheads="1" noChangeShapeType="1" noTextEdit="1"/>
              </p:cNvSpPr>
              <p:nvPr>
                <p:ph idx="1"/>
              </p:nvPr>
            </p:nvSpPr>
            <p:spPr>
              <a:xfrm>
                <a:off x="333375" y="933450"/>
                <a:ext cx="8462963" cy="4339650"/>
              </a:xfrm>
              <a:blipFill>
                <a:blip r:embed="rId3"/>
                <a:stretch>
                  <a:fillRect l="-648" t="-843" r="-1009"/>
                </a:stretch>
              </a:blipFill>
            </p:spPr>
            <p:txBody>
              <a:bodyPr/>
              <a:lstStyle/>
              <a:p>
                <a:r>
                  <a:rPr lang="ko-KR" altLang="en-US">
                    <a:noFill/>
                  </a:rPr>
                  <a:t> </a:t>
                </a:r>
              </a:p>
            </p:txBody>
          </p:sp>
        </mc:Fallback>
      </mc:AlternateContent>
      <p:sp>
        <p:nvSpPr>
          <p:cNvPr id="22532" name="날짜 개체 틀 3"/>
          <p:cNvSpPr>
            <a:spLocks noGrp="1"/>
          </p:cNvSpPr>
          <p:nvPr>
            <p:ph type="dt" sz="quarter" idx="10"/>
          </p:nvPr>
        </p:nvSpPr>
        <p:spPr/>
        <p:txBody>
          <a:bodyPr/>
          <a:lstStyle/>
          <a:p>
            <a:pPr>
              <a:defRPr/>
            </a:pPr>
            <a:r>
              <a:rPr lang="en-US" altLang="ko-KR" dirty="0" smtClean="0"/>
              <a:t>Integer Programming 2018</a:t>
            </a:r>
            <a:endParaRPr lang="en-US" altLang="ko-KR" dirty="0"/>
          </a:p>
        </p:txBody>
      </p:sp>
      <p:sp>
        <p:nvSpPr>
          <p:cNvPr id="20485"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굴림" pitchFamily="50" charset="-127"/>
                <a:ea typeface="굴림" pitchFamily="50" charset="-127"/>
              </a:defRPr>
            </a:lvl1pPr>
            <a:lvl2pPr marL="742950" indent="-285750" eaLnBrk="0" hangingPunct="0">
              <a:defRPr kumimoji="1" sz="2400">
                <a:solidFill>
                  <a:schemeClr val="tx1"/>
                </a:solidFill>
                <a:latin typeface="굴림" pitchFamily="50" charset="-127"/>
                <a:ea typeface="굴림" pitchFamily="50" charset="-127"/>
              </a:defRPr>
            </a:lvl2pPr>
            <a:lvl3pPr marL="1143000" indent="-228600" eaLnBrk="0" hangingPunct="0">
              <a:defRPr kumimoji="1" sz="2400">
                <a:solidFill>
                  <a:schemeClr val="tx1"/>
                </a:solidFill>
                <a:latin typeface="굴림" pitchFamily="50" charset="-127"/>
                <a:ea typeface="굴림" pitchFamily="50" charset="-127"/>
              </a:defRPr>
            </a:lvl3pPr>
            <a:lvl4pPr marL="1600200" indent="-228600" eaLnBrk="0" hangingPunct="0">
              <a:defRPr kumimoji="1" sz="2400">
                <a:solidFill>
                  <a:schemeClr val="tx1"/>
                </a:solidFill>
                <a:latin typeface="굴림" pitchFamily="50" charset="-127"/>
                <a:ea typeface="굴림" pitchFamily="50" charset="-127"/>
              </a:defRPr>
            </a:lvl4pPr>
            <a:lvl5pPr marL="2057400" indent="-228600" eaLnBrk="0" hangingPunct="0">
              <a:defRPr kumimoji="1" sz="2400">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sz="2400">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sz="2400">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sz="2400">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sz="2400">
                <a:solidFill>
                  <a:schemeClr val="tx1"/>
                </a:solidFill>
                <a:latin typeface="굴림" pitchFamily="50" charset="-127"/>
                <a:ea typeface="굴림" pitchFamily="50" charset="-127"/>
              </a:defRPr>
            </a:lvl9pPr>
          </a:lstStyle>
          <a:p>
            <a:pPr eaLnBrk="1" hangingPunct="1"/>
            <a:fld id="{6AC5F64C-EE57-4876-8880-AEF2F8510AA8}" type="slidenum">
              <a:rPr lang="en-US" altLang="ko-KR" sz="1400" smtClean="0">
                <a:latin typeface="+mn-lt"/>
              </a:rPr>
              <a:pPr eaLnBrk="1" hangingPunct="1"/>
              <a:t>9</a:t>
            </a:fld>
            <a:endParaRPr lang="en-US" altLang="ko-KR" sz="1400" smtClean="0">
              <a:latin typeface="+mn-lt"/>
            </a:endParaRPr>
          </a:p>
        </p:txBody>
      </p:sp>
    </p:spTree>
  </p:cSld>
  <p:clrMapOvr>
    <a:masterClrMapping/>
  </p:clrMapOvr>
</p:sld>
</file>

<file path=ppt/theme/theme1.xml><?xml version="1.0" encoding="utf-8"?>
<a:theme xmlns:a="http://schemas.openxmlformats.org/drawingml/2006/main" name="기본 디자인">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B2B2B2"/>
      </a:folHlink>
    </a:clrScheme>
    <a:fontScheme name="사용자 지정 3">
      <a:majorFont>
        <a:latin typeface="Arial"/>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기본 디자인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16848</TotalTime>
  <Words>255</Words>
  <Application>Microsoft Office PowerPoint</Application>
  <PresentationFormat>화면 슬라이드 쇼(4:3)</PresentationFormat>
  <Paragraphs>108</Paragraphs>
  <Slides>10</Slides>
  <Notes>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굴림</vt:lpstr>
      <vt:lpstr>Arial</vt:lpstr>
      <vt:lpstr>Cambria Math</vt:lpstr>
      <vt:lpstr>Symbol</vt:lpstr>
      <vt:lpstr>Times New Roman</vt:lpstr>
      <vt:lpstr>Wingdings</vt:lpstr>
      <vt:lpstr>기본 디자인</vt:lpstr>
      <vt:lpstr>1.2 Guidelines for strong formulations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 (Optimization)</dc:title>
  <dc:creator>admin</dc:creator>
  <cp:lastModifiedBy>Windows 사용자</cp:lastModifiedBy>
  <cp:revision>720</cp:revision>
  <cp:lastPrinted>2015-08-31T09:21:53Z</cp:lastPrinted>
  <dcterms:created xsi:type="dcterms:W3CDTF">2001-03-03T08:59:47Z</dcterms:created>
  <dcterms:modified xsi:type="dcterms:W3CDTF">2018-08-28T06:08:09Z</dcterms:modified>
</cp:coreProperties>
</file>