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8" r:id="rId2"/>
    <p:sldId id="329" r:id="rId3"/>
    <p:sldId id="330" r:id="rId4"/>
    <p:sldId id="331" r:id="rId5"/>
    <p:sldId id="332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0000FF"/>
    <a:srgbClr val="CCE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5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66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0568B8E-784C-4C7A-9A82-26DCFA8EDD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0786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5710"/>
            <a:ext cx="498792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0BD337B-E42C-453A-A476-534FC4BCE4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23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D9EB624-BAD8-46C5-94DE-B8B66CEE88EB}" type="slidenum">
              <a:rPr lang="en-US" altLang="ko-KR" sz="1200" smtClean="0"/>
              <a:pPr eaLnBrk="1" hangingPunct="1"/>
              <a:t>1</a:t>
            </a:fld>
            <a:endParaRPr lang="en-US" altLang="ko-KR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1CD156A5-7960-4AC7-BF8A-E3CB7F727A81}" type="slidenum">
              <a:rPr lang="en-US" altLang="ko-KR" sz="1200" smtClean="0"/>
              <a:pPr eaLnBrk="1" hangingPunct="1"/>
              <a:t>2</a:t>
            </a:fld>
            <a:endParaRPr lang="en-US" altLang="ko-KR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8E5B2CFF-A63A-4B00-9E7E-543CFFE76AE6}" type="slidenum">
              <a:rPr lang="en-US" altLang="ko-KR" sz="1200" smtClean="0"/>
              <a:pPr eaLnBrk="1" hangingPunct="1"/>
              <a:t>3</a:t>
            </a:fld>
            <a:endParaRPr lang="en-US" altLang="ko-KR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15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F87E2D7C-3546-4C4B-93FD-AEA5E57E6C06}" type="slidenum">
              <a:rPr lang="en-US" altLang="ko-KR" sz="1200" smtClean="0"/>
              <a:pPr eaLnBrk="1" hangingPunct="1"/>
              <a:t>4</a:t>
            </a:fld>
            <a:endParaRPr lang="en-US" altLang="ko-KR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1178-9668-4C34-95AA-6A62C501F3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93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B501-654D-4CFF-9229-D3E7431893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03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81788" y="152400"/>
            <a:ext cx="2114550" cy="26860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33375" y="152400"/>
            <a:ext cx="6196013" cy="26860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44996-7B57-41A0-B1DC-BB864CADDD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147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1809726"/>
          </a:xfrm>
        </p:spPr>
        <p:txBody>
          <a:bodyPr/>
          <a:lstStyle>
            <a:lvl1pPr>
              <a:defRPr b="0">
                <a:latin typeface="+mn-lt"/>
                <a:ea typeface="Arial Unicode MS" pitchFamily="50" charset="-127"/>
                <a:cs typeface="Times New Roman" pitchFamily="18" charset="0"/>
              </a:defRPr>
            </a:lvl1pPr>
            <a:lvl2pPr>
              <a:defRPr sz="1800" b="0">
                <a:latin typeface="+mn-lt"/>
                <a:cs typeface="Times New Roman" pitchFamily="18" charset="0"/>
              </a:defRPr>
            </a:lvl2pPr>
            <a:lvl3pPr>
              <a:defRPr sz="1800" b="0">
                <a:latin typeface="+mn-lt"/>
                <a:cs typeface="Times New Roman" pitchFamily="18" charset="0"/>
              </a:defRPr>
            </a:lvl3pPr>
            <a:lvl4pPr>
              <a:defRPr sz="1800" b="0">
                <a:latin typeface="+mn-lt"/>
                <a:cs typeface="Times New Roman" pitchFamily="18" charset="0"/>
              </a:defRPr>
            </a:lvl4pPr>
            <a:lvl5pPr>
              <a:defRPr sz="1800" b="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DB5B0BC-6A2E-4661-A3F0-D7D8BC60DFA1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13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BC84-2905-4DA5-B60E-58927293DC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86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5" y="933450"/>
            <a:ext cx="4154488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0263" y="933450"/>
            <a:ext cx="4156075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E381-873C-4BD9-885F-3CBC923ED1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4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C1C1-80D9-49B3-832C-820001EDBC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132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46E8-22D1-4A2D-BDF9-8AFB5DB0BC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547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37CE-A188-4665-83F7-05889260EA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508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EA211-DB03-450D-8C91-15E2A5331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96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2DE7-8A43-49B2-AFA9-2E77CE1381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222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933450"/>
            <a:ext cx="846296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008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381750"/>
            <a:ext cx="1222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EF14F29-FCD9-4F4D-9C13-1C1A4746643A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1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0000FF"/>
          </a:solidFill>
          <a:latin typeface="+mn-lt"/>
          <a:ea typeface="Arial Unicode MS" pitchFamily="50" charset="-127"/>
          <a:cs typeface="Arial Unicode MS" pitchFamily="50" charset="-127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0000FF"/>
          </a:solidFill>
          <a:latin typeface="Times New Roman" pitchFamily="18" charset="0"/>
          <a:ea typeface="Arial Unicode MS" pitchFamily="50" charset="-127"/>
          <a:cs typeface="Arial Unicode MS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0000FF"/>
          </a:solidFill>
          <a:latin typeface="Times New Roman" pitchFamily="18" charset="0"/>
          <a:ea typeface="Arial Unicode MS" pitchFamily="50" charset="-127"/>
          <a:cs typeface="Arial Unicode MS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0000FF"/>
          </a:solidFill>
          <a:latin typeface="Times New Roman" pitchFamily="18" charset="0"/>
          <a:ea typeface="Arial Unicode MS" pitchFamily="50" charset="-127"/>
          <a:cs typeface="Arial Unicode MS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0000FF"/>
          </a:solidFill>
          <a:latin typeface="Times New Roman" pitchFamily="18" charset="0"/>
          <a:ea typeface="Arial Unicode MS" pitchFamily="50" charset="-127"/>
          <a:cs typeface="Arial Unicode MS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9pPr>
    </p:titleStyle>
    <p:bodyStyle>
      <a:lvl1pPr marL="282575" indent="-282575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68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+mn-ea"/>
        </a:defRPr>
      </a:lvl2pPr>
      <a:lvl3pPr marL="1044575" indent="-1841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417638" indent="-18256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04988" indent="-19685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2621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6pPr>
      <a:lvl7pPr marL="27193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7pPr>
      <a:lvl8pPr marL="31765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8pPr>
      <a:lvl9pPr marL="36337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spark@kaist.ac.kr" TargetMode="External"/><Relationship Id="rId7" Type="http://schemas.openxmlformats.org/officeDocument/2006/relationships/hyperlink" Target="tel:31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e0908@kaist.ac.kr" TargetMode="External"/><Relationship Id="rId5" Type="http://schemas.openxmlformats.org/officeDocument/2006/relationships/hyperlink" Target="http://solab.kaist.ac.kr/" TargetMode="External"/><Relationship Id="rId4" Type="http://schemas.openxmlformats.org/officeDocument/2006/relationships/hyperlink" Target="tel:312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4000" b="1" smtClean="0"/>
              <a:t>IE 631 Integer Programming</a:t>
            </a:r>
            <a:endParaRPr lang="ko-KR" altLang="en-US" sz="4000" b="1" smtClean="0"/>
          </a:p>
        </p:txBody>
      </p:sp>
      <p:sp>
        <p:nvSpPr>
          <p:cNvPr id="12291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12763"/>
          </a:xfrm>
        </p:spPr>
        <p:txBody>
          <a:bodyPr/>
          <a:lstStyle/>
          <a:p>
            <a:pPr eaLnBrk="1" hangingPunct="1"/>
            <a:r>
              <a:rPr lang="en-US" altLang="ko-KR" sz="2800" dirty="0" smtClean="0"/>
              <a:t>Fall  </a:t>
            </a:r>
            <a:r>
              <a:rPr lang="en-US" altLang="ko-KR" sz="2800" dirty="0" smtClean="0"/>
              <a:t>2018</a:t>
            </a:r>
            <a:endParaRPr lang="ko-KR" altLang="en-US" sz="2800" dirty="0" smtClean="0"/>
          </a:p>
        </p:txBody>
      </p:sp>
      <p:sp>
        <p:nvSpPr>
          <p:cNvPr id="1229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6C87F00-6881-4C81-A743-A8773A00B537}" type="slidenum">
              <a:rPr lang="en-US" altLang="ko-KR" sz="1400" smtClean="0">
                <a:latin typeface="+mn-lt"/>
              </a:rPr>
              <a:pPr eaLnBrk="1" hangingPunct="1"/>
              <a:t>1</a:t>
            </a:fld>
            <a:endParaRPr lang="en-US" altLang="ko-KR" sz="1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Course Objectives</a:t>
            </a:r>
            <a:endParaRPr lang="ko-KR" altLang="en-US" smtClean="0"/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1954213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cs typeface="Arial" charset="0"/>
              </a:rPr>
              <a:t>Modeling techniques (Which formulation is good or bad?)</a:t>
            </a:r>
          </a:p>
          <a:p>
            <a:pPr eaLnBrk="1" hangingPunct="1"/>
            <a:r>
              <a:rPr lang="en-US" altLang="ko-KR" smtClean="0">
                <a:cs typeface="Arial" charset="0"/>
              </a:rPr>
              <a:t>Algorithms and theoretical backgrounds </a:t>
            </a:r>
          </a:p>
          <a:p>
            <a:pPr eaLnBrk="1" hangingPunct="1"/>
            <a:r>
              <a:rPr lang="en-US" altLang="ko-KR" dirty="0" smtClean="0">
                <a:cs typeface="Arial" charset="0"/>
              </a:rPr>
              <a:t>Computational Complexity</a:t>
            </a:r>
          </a:p>
          <a:p>
            <a:pPr eaLnBrk="1" hangingPunct="1"/>
            <a:r>
              <a:rPr lang="en-US" altLang="ko-KR" dirty="0" err="1" smtClean="0">
                <a:cs typeface="Arial" charset="0"/>
              </a:rPr>
              <a:t>Softwares</a:t>
            </a:r>
            <a:r>
              <a:rPr lang="en-US" altLang="ko-KR" dirty="0" smtClean="0">
                <a:cs typeface="Arial" charset="0"/>
              </a:rPr>
              <a:t> (Xpress MP, CPLEX)</a:t>
            </a:r>
          </a:p>
          <a:p>
            <a:pPr eaLnBrk="1" hangingPunct="1"/>
            <a:endParaRPr lang="ko-KR" altLang="en-US" dirty="0" smtClean="0">
              <a:cs typeface="Arial" charset="0"/>
            </a:endParaRPr>
          </a:p>
        </p:txBody>
      </p:sp>
      <p:sp>
        <p:nvSpPr>
          <p:cNvPr id="1331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3317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319C2E00-47F1-4670-BA8E-54F26C1329C5}" type="slidenum">
              <a:rPr lang="en-US" altLang="ko-KR" sz="1400" smtClean="0">
                <a:latin typeface="+mn-lt"/>
              </a:rPr>
              <a:pPr eaLnBrk="1" hangingPunct="1"/>
              <a:t>2</a:t>
            </a:fld>
            <a:endParaRPr lang="en-US" altLang="ko-KR" sz="1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4339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4340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354327A-B80B-4E43-9C34-6BFB0BBC5056}" type="slidenum">
              <a:rPr lang="en-US" altLang="ko-KR" sz="1400" smtClean="0">
                <a:latin typeface="+mn-lt"/>
              </a:rPr>
              <a:pPr eaLnBrk="1" hangingPunct="1"/>
              <a:t>3</a:t>
            </a:fld>
            <a:endParaRPr lang="en-US" altLang="ko-KR" sz="1400" smtClean="0">
              <a:latin typeface="+mn-lt"/>
            </a:endParaRPr>
          </a:p>
        </p:txBody>
      </p:sp>
      <p:sp>
        <p:nvSpPr>
          <p:cNvPr id="14341" name="내용 개체 틀 6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5224463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cs typeface="Arial" charset="0"/>
              </a:rPr>
              <a:t>Instructor </a:t>
            </a:r>
          </a:p>
          <a:p>
            <a:pPr lvl="1" eaLnBrk="1" hangingPunct="1"/>
            <a:r>
              <a:rPr lang="en-US" altLang="ko-KR" dirty="0" err="1" smtClean="0">
                <a:ea typeface="Arial Unicode MS" pitchFamily="50" charset="-127"/>
                <a:cs typeface="Arial" charset="0"/>
              </a:rPr>
              <a:t>Sungsoo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 Park (room 4112, </a:t>
            </a:r>
            <a:r>
              <a:rPr lang="en-US" altLang="ko-KR" dirty="0" smtClean="0">
                <a:ea typeface="Arial Unicode MS" pitchFamily="50" charset="-127"/>
                <a:cs typeface="Arial" charset="0"/>
                <a:hlinkClick r:id="rId3"/>
              </a:rPr>
              <a:t>sspark@kaist.ac.kr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, </a:t>
            </a:r>
            <a:r>
              <a:rPr lang="en-US" altLang="ko-KR" dirty="0" smtClean="0">
                <a:ea typeface="Arial Unicode MS" pitchFamily="50" charset="-127"/>
                <a:cs typeface="Arial" charset="0"/>
                <a:hlinkClick r:id="rId4"/>
              </a:rPr>
              <a:t>tel:3121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)</a:t>
            </a:r>
          </a:p>
          <a:p>
            <a:pPr lvl="1" eaLnBrk="1" hangingPunct="1"/>
            <a:r>
              <a:rPr lang="en-US" altLang="ko-KR" dirty="0" smtClean="0">
                <a:ea typeface="Arial Unicode MS" pitchFamily="50" charset="-127"/>
                <a:cs typeface="Arial" charset="0"/>
              </a:rPr>
              <a:t>Office hour: </a:t>
            </a:r>
            <a:r>
              <a:rPr lang="en-US" altLang="ko-KR" dirty="0" smtClean="0">
                <a:cs typeface="Arial" charset="0"/>
              </a:rPr>
              <a:t>Mon., Wed. 14:30 </a:t>
            </a:r>
            <a:r>
              <a:rPr lang="en-US" altLang="ko-KR" dirty="0">
                <a:cs typeface="Arial" charset="0"/>
              </a:rPr>
              <a:t>– </a:t>
            </a:r>
            <a:r>
              <a:rPr lang="en-US" altLang="ko-KR" dirty="0" smtClean="0">
                <a:cs typeface="Arial" charset="0"/>
              </a:rPr>
              <a:t>16:30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 or by appointment</a:t>
            </a:r>
          </a:p>
          <a:p>
            <a:pPr eaLnBrk="1" hangingPunct="1"/>
            <a:endParaRPr lang="en-US" altLang="ko-KR" dirty="0" smtClean="0">
              <a:cs typeface="Arial" charset="0"/>
            </a:endParaRPr>
          </a:p>
          <a:p>
            <a:pPr eaLnBrk="1" hangingPunct="1"/>
            <a:r>
              <a:rPr lang="en-US" altLang="ko-KR" dirty="0" smtClean="0">
                <a:cs typeface="Arial" charset="0"/>
              </a:rPr>
              <a:t>Classroom: E2 room 1120</a:t>
            </a:r>
          </a:p>
          <a:p>
            <a:pPr eaLnBrk="1" hangingPunct="1"/>
            <a:r>
              <a:rPr lang="en-US" altLang="ko-KR" dirty="0" smtClean="0">
                <a:cs typeface="Arial" charset="0"/>
              </a:rPr>
              <a:t>Class hour: Mon., Wed. 13:00 – 14:30</a:t>
            </a:r>
          </a:p>
          <a:p>
            <a:pPr eaLnBrk="1" hangingPunct="1"/>
            <a:r>
              <a:rPr lang="en-US" altLang="ko-KR" dirty="0" smtClean="0">
                <a:cs typeface="Arial" charset="0"/>
              </a:rPr>
              <a:t>Homepage: </a:t>
            </a:r>
            <a:r>
              <a:rPr lang="en-US" altLang="ko-KR" dirty="0" smtClean="0">
                <a:cs typeface="Arial" charset="0"/>
                <a:hlinkClick r:id="rId5"/>
              </a:rPr>
              <a:t>http://solab.kaist.ac.kr</a:t>
            </a:r>
            <a:endParaRPr lang="en-US" altLang="ko-KR" dirty="0" smtClean="0">
              <a:cs typeface="Arial" charset="0"/>
            </a:endParaRPr>
          </a:p>
          <a:p>
            <a:pPr eaLnBrk="1" hangingPunct="1"/>
            <a:r>
              <a:rPr lang="en-US" altLang="ko-KR" dirty="0" smtClean="0">
                <a:cs typeface="Arial" charset="0"/>
              </a:rPr>
              <a:t>TA: </a:t>
            </a:r>
          </a:p>
          <a:p>
            <a:pPr lvl="1" eaLnBrk="1" hangingPunct="1"/>
            <a:r>
              <a:rPr lang="en-US" altLang="ko-KR" dirty="0" err="1">
                <a:cs typeface="Arial" charset="0"/>
              </a:rPr>
              <a:t>Jaeyoong</a:t>
            </a:r>
            <a:r>
              <a:rPr lang="en-US" altLang="ko-KR" dirty="0">
                <a:cs typeface="Arial" charset="0"/>
              </a:rPr>
              <a:t> Lim </a:t>
            </a:r>
            <a:r>
              <a:rPr lang="en-US" altLang="ko-KR" dirty="0" smtClean="0">
                <a:cs typeface="Arial" charset="0"/>
              </a:rPr>
              <a:t>(room 4113, </a:t>
            </a:r>
            <a:r>
              <a:rPr lang="en-US" altLang="ko-KR" dirty="0" smtClean="0">
                <a:hlinkClick r:id="rId6"/>
              </a:rPr>
              <a:t>jae0908@kaist.ac.kr</a:t>
            </a:r>
            <a:r>
              <a:rPr lang="en-US" altLang="ko-KR" dirty="0" smtClean="0"/>
              <a:t> </a:t>
            </a:r>
            <a:r>
              <a:rPr lang="en-US" altLang="ko-KR" dirty="0" smtClean="0">
                <a:cs typeface="Arial" charset="0"/>
              </a:rPr>
              <a:t>,  </a:t>
            </a:r>
            <a:r>
              <a:rPr lang="en-US" altLang="ko-KR" dirty="0" smtClean="0">
                <a:cs typeface="Arial" charset="0"/>
                <a:hlinkClick r:id="rId7"/>
              </a:rPr>
              <a:t>tel:3161</a:t>
            </a:r>
            <a:r>
              <a:rPr lang="en-US" altLang="ko-KR" dirty="0" smtClean="0">
                <a:cs typeface="Arial" charset="0"/>
              </a:rPr>
              <a:t>)</a:t>
            </a:r>
          </a:p>
          <a:p>
            <a:pPr lvl="1" eaLnBrk="1" hangingPunct="1"/>
            <a:r>
              <a:rPr lang="en-US" altLang="ko-KR" dirty="0" smtClean="0">
                <a:cs typeface="Arial" charset="0"/>
              </a:rPr>
              <a:t>Office hour: </a:t>
            </a: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Tue., </a:t>
            </a:r>
            <a:r>
              <a:rPr lang="en-US" altLang="ko-KR" dirty="0" err="1" smtClean="0">
                <a:ea typeface="Arial Unicode MS" pitchFamily="50" charset="-127"/>
                <a:cs typeface="Arial Unicode MS" pitchFamily="50" charset="-127"/>
              </a:rPr>
              <a:t>Thr</a:t>
            </a:r>
            <a:r>
              <a:rPr lang="en-US" altLang="ko-KR" dirty="0" smtClean="0">
                <a:ea typeface="Arial Unicode MS" pitchFamily="50" charset="-127"/>
                <a:cs typeface="Arial Unicode MS" pitchFamily="50" charset="-127"/>
              </a:rPr>
              <a:t>. 13:00 – 15:00 or by appointment</a:t>
            </a:r>
            <a:endParaRPr lang="en-US" altLang="ko-KR" dirty="0" smtClean="0">
              <a:cs typeface="Arial" charset="0"/>
            </a:endParaRPr>
          </a:p>
          <a:p>
            <a:pPr eaLnBrk="1" hangingPunct="1"/>
            <a:endParaRPr lang="en-US" altLang="ko-KR" dirty="0" smtClean="0">
              <a:cs typeface="Arial Unicode MS" pitchFamily="50" charset="-127"/>
            </a:endParaRPr>
          </a:p>
          <a:p>
            <a:pPr eaLnBrk="1" hangingPunct="1"/>
            <a:r>
              <a:rPr lang="en-US" altLang="ko-KR" dirty="0" smtClean="0">
                <a:cs typeface="Arial Unicode MS" pitchFamily="50" charset="-127"/>
              </a:rPr>
              <a:t>Grading: Midterm 30-40%, Final 40-60%, HW 10-20% (including Software)</a:t>
            </a:r>
          </a:p>
          <a:p>
            <a:pPr eaLnBrk="1" hangingPunct="1"/>
            <a:endParaRPr lang="en-US" altLang="ko-KR" dirty="0" smtClean="0">
              <a:cs typeface="Arial Unicode MS" pitchFamily="50" charset="-127"/>
            </a:endParaRPr>
          </a:p>
          <a:p>
            <a:pPr lvl="1" eaLnBrk="1" hangingPunct="1"/>
            <a:endParaRPr lang="en-US" altLang="ko-KR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5363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411189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cs typeface="Arial" charset="0"/>
              </a:rPr>
              <a:t>Text: "Integer and Combinatorial Optimization" by G. </a:t>
            </a:r>
            <a:r>
              <a:rPr lang="en-US" altLang="ko-KR" dirty="0" err="1" smtClean="0">
                <a:cs typeface="Arial" charset="0"/>
              </a:rPr>
              <a:t>Nemhauser</a:t>
            </a:r>
            <a:r>
              <a:rPr lang="en-US" altLang="ko-KR" dirty="0" smtClean="0">
                <a:cs typeface="Arial" charset="0"/>
              </a:rPr>
              <a:t> and L. Wolsey, 1988, </a:t>
            </a:r>
            <a:r>
              <a:rPr lang="en-US" altLang="ko-KR" dirty="0" smtClean="0">
                <a:cs typeface="Arial" charset="0"/>
              </a:rPr>
              <a:t>Wiley (in library)</a:t>
            </a:r>
            <a:endParaRPr lang="en-US" altLang="ko-KR" dirty="0" smtClean="0">
              <a:cs typeface="Arial" charset="0"/>
            </a:endParaRPr>
          </a:p>
          <a:p>
            <a:pPr eaLnBrk="1" hangingPunct="1"/>
            <a:r>
              <a:rPr lang="en-US" altLang="ko-KR" dirty="0" smtClean="0">
                <a:cs typeface="Arial" charset="0"/>
              </a:rPr>
              <a:t>Supplementary sources  </a:t>
            </a:r>
          </a:p>
          <a:p>
            <a:pPr lvl="1" eaLnBrk="1" hangingPunct="1"/>
            <a:r>
              <a:rPr lang="en-US" altLang="ko-KR" dirty="0" smtClean="0">
                <a:ea typeface="Arial Unicode MS" pitchFamily="50" charset="-127"/>
                <a:cs typeface="Arial" charset="0"/>
              </a:rPr>
              <a:t>"Optimization over Integers" by D. Bertsimas and R. </a:t>
            </a:r>
            <a:r>
              <a:rPr lang="en-US" altLang="ko-KR" dirty="0" err="1" smtClean="0">
                <a:ea typeface="Arial Unicode MS" pitchFamily="50" charset="-127"/>
                <a:cs typeface="Arial" charset="0"/>
              </a:rPr>
              <a:t>Weismantel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, 2005, Dynamic Ideas. </a:t>
            </a:r>
          </a:p>
          <a:p>
            <a:pPr lvl="1" eaLnBrk="1" hangingPunct="1"/>
            <a:r>
              <a:rPr lang="en-US" altLang="ko-KR" dirty="0">
                <a:ea typeface="Arial Unicode MS" pitchFamily="50" charset="-127"/>
                <a:cs typeface="Arial" charset="0"/>
              </a:rPr>
              <a:t>“Integer Programming” by M. </a:t>
            </a:r>
            <a:r>
              <a:rPr lang="en-US" altLang="ko-KR" dirty="0" err="1">
                <a:ea typeface="Arial Unicode MS" pitchFamily="50" charset="-127"/>
                <a:cs typeface="Arial" charset="0"/>
              </a:rPr>
              <a:t>Conforti</a:t>
            </a:r>
            <a:r>
              <a:rPr lang="en-US" altLang="ko-KR" dirty="0">
                <a:ea typeface="Arial Unicode MS" pitchFamily="50" charset="-127"/>
                <a:cs typeface="Arial" charset="0"/>
              </a:rPr>
              <a:t>, G. </a:t>
            </a:r>
            <a:r>
              <a:rPr lang="en-US" altLang="ko-KR" dirty="0" err="1">
                <a:ea typeface="Arial Unicode MS" pitchFamily="50" charset="-127"/>
                <a:cs typeface="Arial" charset="0"/>
              </a:rPr>
              <a:t>Cornuejols</a:t>
            </a:r>
            <a:r>
              <a:rPr lang="en-US" altLang="ko-KR" dirty="0">
                <a:ea typeface="Arial Unicode MS" pitchFamily="50" charset="-127"/>
                <a:cs typeface="Arial" charset="0"/>
              </a:rPr>
              <a:t>, and G. </a:t>
            </a:r>
            <a:r>
              <a:rPr lang="en-US" altLang="ko-KR" dirty="0" err="1">
                <a:ea typeface="Arial Unicode MS" pitchFamily="50" charset="-127"/>
                <a:cs typeface="Arial" charset="0"/>
              </a:rPr>
              <a:t>Zambelli</a:t>
            </a:r>
            <a:r>
              <a:rPr lang="en-US" altLang="ko-KR" dirty="0">
                <a:ea typeface="Arial Unicode MS" pitchFamily="50" charset="-127"/>
                <a:cs typeface="Arial" charset="0"/>
              </a:rPr>
              <a:t>, 2014, 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Springer (pdf file available)</a:t>
            </a:r>
            <a:endParaRPr lang="en-US" altLang="ko-KR" dirty="0">
              <a:ea typeface="Arial Unicode MS" pitchFamily="50" charset="-127"/>
              <a:cs typeface="Arial" charset="0"/>
            </a:endParaRPr>
          </a:p>
          <a:p>
            <a:pPr lvl="1" eaLnBrk="1" hangingPunct="1"/>
            <a:r>
              <a:rPr lang="en-US" altLang="ko-KR" dirty="0" smtClean="0">
                <a:ea typeface="Arial Unicode MS" pitchFamily="50" charset="-127"/>
                <a:cs typeface="Arial" charset="0"/>
              </a:rPr>
              <a:t>"Integer Programming" by L. Wolsey, 1998, Wiley </a:t>
            </a:r>
          </a:p>
          <a:p>
            <a:pPr lvl="1" eaLnBrk="1" hangingPunct="1"/>
            <a:r>
              <a:rPr lang="en-US" altLang="ko-KR" dirty="0" smtClean="0">
                <a:ea typeface="Arial Unicode MS" pitchFamily="50" charset="-127"/>
                <a:cs typeface="Arial" charset="0"/>
              </a:rPr>
              <a:t>"Computers and Intractability: A Guide to the Theory of NP-completeness" by M. </a:t>
            </a:r>
            <a:r>
              <a:rPr lang="en-US" altLang="ko-KR" dirty="0" err="1" smtClean="0">
                <a:ea typeface="Arial Unicode MS" pitchFamily="50" charset="-127"/>
                <a:cs typeface="Arial" charset="0"/>
              </a:rPr>
              <a:t>Garey</a:t>
            </a:r>
            <a:r>
              <a:rPr lang="en-US" altLang="ko-KR" dirty="0" smtClean="0">
                <a:ea typeface="Arial Unicode MS" pitchFamily="50" charset="-127"/>
                <a:cs typeface="Arial" charset="0"/>
              </a:rPr>
              <a:t> and D. Johnson, 1979, Freeman </a:t>
            </a:r>
          </a:p>
          <a:p>
            <a:pPr lvl="1" eaLnBrk="1" hangingPunct="1"/>
            <a:endParaRPr lang="en-US" altLang="ko-KR" dirty="0" smtClean="0">
              <a:ea typeface="Arial Unicode MS" pitchFamily="50" charset="-127"/>
              <a:cs typeface="Arial" charset="0"/>
            </a:endParaRPr>
          </a:p>
          <a:p>
            <a:pPr eaLnBrk="1" hangingPunct="1"/>
            <a:r>
              <a:rPr lang="en-US" altLang="ko-KR" dirty="0" smtClean="0">
                <a:cs typeface="Arial" charset="0"/>
              </a:rPr>
              <a:t>Prerequisites:  IE 531 Linear Programming required (or consent of instructor)</a:t>
            </a:r>
            <a:endParaRPr lang="ko-KR" altLang="en-US" dirty="0" smtClean="0">
              <a:cs typeface="Arial" charset="0"/>
            </a:endParaRPr>
          </a:p>
        </p:txBody>
      </p:sp>
      <p:sp>
        <p:nvSpPr>
          <p:cNvPr id="1536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536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2F0BC443-B38E-4128-905F-94ADC136E74F}" type="slidenum">
              <a:rPr lang="en-US" altLang="ko-KR" sz="1400" smtClean="0">
                <a:latin typeface="+mn-lt"/>
              </a:rPr>
              <a:pPr eaLnBrk="1" hangingPunct="1"/>
              <a:t>4</a:t>
            </a:fld>
            <a:endParaRPr lang="en-US" altLang="ko-KR" sz="1400" smtClean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4955203"/>
          </a:xfrm>
        </p:spPr>
        <p:txBody>
          <a:bodyPr/>
          <a:lstStyle/>
          <a:p>
            <a:r>
              <a:rPr lang="en-US" altLang="ko-KR" dirty="0" smtClean="0"/>
              <a:t>Tentative schedule</a:t>
            </a:r>
            <a:endParaRPr lang="ko-KR" altLang="ko-KR" dirty="0" smtClean="0"/>
          </a:p>
          <a:p>
            <a:pPr lvl="1"/>
            <a:r>
              <a:rPr lang="en-US" altLang="ko-KR" dirty="0"/>
              <a:t>	Introduction, </a:t>
            </a:r>
            <a:r>
              <a:rPr lang="en-US" altLang="ko-KR" dirty="0" smtClean="0"/>
              <a:t>formulations </a:t>
            </a:r>
            <a:r>
              <a:rPr lang="en-US" altLang="ko-KR" dirty="0"/>
              <a:t>(1 week)</a:t>
            </a:r>
          </a:p>
          <a:p>
            <a:pPr lvl="1"/>
            <a:r>
              <a:rPr lang="en-US" altLang="ko-KR" dirty="0"/>
              <a:t>	Strong formulations (1 week)</a:t>
            </a:r>
          </a:p>
          <a:p>
            <a:pPr lvl="1"/>
            <a:r>
              <a:rPr lang="en-US" altLang="ko-KR" dirty="0"/>
              <a:t>	Polyhedral theory and integer programs (2 weeks)</a:t>
            </a:r>
          </a:p>
          <a:p>
            <a:pPr lvl="1"/>
            <a:r>
              <a:rPr lang="en-US" altLang="ko-KR" dirty="0"/>
              <a:t>	Computational complexity (3 weeks)</a:t>
            </a:r>
          </a:p>
          <a:p>
            <a:pPr lvl="1"/>
            <a:r>
              <a:rPr lang="en-US" altLang="ko-KR" dirty="0"/>
              <a:t>	Midterm examination (1 week)</a:t>
            </a:r>
          </a:p>
          <a:p>
            <a:pPr lvl="1"/>
            <a:r>
              <a:rPr lang="en-US" altLang="ko-KR" dirty="0"/>
              <a:t>	Branch-and-bound algorithm (1 week)</a:t>
            </a:r>
          </a:p>
          <a:p>
            <a:pPr lvl="1"/>
            <a:r>
              <a:rPr lang="en-US" altLang="ko-KR" dirty="0"/>
              <a:t>	Strong valid inequalities, cutting plane algorithms (2 weeks)</a:t>
            </a:r>
          </a:p>
          <a:p>
            <a:pPr lvl="1"/>
            <a:r>
              <a:rPr lang="en-US" altLang="ko-KR" dirty="0"/>
              <a:t>	Duality and relaxation, </a:t>
            </a:r>
            <a:r>
              <a:rPr lang="en-US" altLang="ko-KR" dirty="0" err="1"/>
              <a:t>Lagrangian</a:t>
            </a:r>
            <a:r>
              <a:rPr lang="en-US" altLang="ko-KR" dirty="0"/>
              <a:t> duality, Benders' decomposition (2 weeks)</a:t>
            </a:r>
          </a:p>
          <a:p>
            <a:pPr lvl="1"/>
            <a:r>
              <a:rPr lang="en-US" altLang="ko-KR" dirty="0"/>
              <a:t>	Branch-and-price algorithm, Branch-and-price-and-cut algorithm (1 week)</a:t>
            </a:r>
          </a:p>
          <a:p>
            <a:pPr lvl="1"/>
            <a:r>
              <a:rPr lang="en-US" altLang="ko-KR" dirty="0"/>
              <a:t>	Robust optimization (1 week)</a:t>
            </a:r>
          </a:p>
          <a:p>
            <a:pPr lvl="1"/>
            <a:r>
              <a:rPr lang="en-US" altLang="ko-KR" dirty="0"/>
              <a:t>	Final examination (1 week)</a:t>
            </a:r>
          </a:p>
          <a:p>
            <a:pPr lvl="1"/>
            <a:endParaRPr lang="ko-KR" altLang="ko-KR" dirty="0" smtClean="0"/>
          </a:p>
          <a:p>
            <a:endParaRPr lang="ko-KR" altLang="en-US" dirty="0" smtClean="0"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81612A5D-FA95-4048-9BDC-9228B8AEFE06}" type="slidenum">
              <a:rPr lang="en-US" altLang="ko-KR" sz="1400" smtClean="0">
                <a:latin typeface="+mn-lt"/>
              </a:rPr>
              <a:pPr eaLnBrk="1" hangingPunct="1"/>
              <a:t>5</a:t>
            </a:fld>
            <a:endParaRPr lang="en-US" altLang="ko-KR" sz="140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사용자 지정 3">
      <a:majorFont>
        <a:latin typeface="Arial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11953</TotalTime>
  <Words>164</Words>
  <Application>Microsoft Office PowerPoint</Application>
  <PresentationFormat>화면 슬라이드 쇼(4:3)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Arial Unicode MS</vt:lpstr>
      <vt:lpstr>굴림</vt:lpstr>
      <vt:lpstr>Arial</vt:lpstr>
      <vt:lpstr>Times New Roman</vt:lpstr>
      <vt:lpstr>Wingdings</vt:lpstr>
      <vt:lpstr>기본 디자인</vt:lpstr>
      <vt:lpstr>IE 631 Integer Programming</vt:lpstr>
      <vt:lpstr>Course Objectives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(Optimization)</dc:title>
  <dc:creator>admin</dc:creator>
  <cp:lastModifiedBy>Windows 사용자</cp:lastModifiedBy>
  <cp:revision>634</cp:revision>
  <cp:lastPrinted>2017-08-24T08:15:06Z</cp:lastPrinted>
  <dcterms:created xsi:type="dcterms:W3CDTF">2001-03-03T08:59:47Z</dcterms:created>
  <dcterms:modified xsi:type="dcterms:W3CDTF">2018-08-21T07:52:56Z</dcterms:modified>
</cp:coreProperties>
</file>